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Lst>
  <p:sldSz cy="5143500" cx="9144000"/>
  <p:notesSz cx="6858000" cy="9144000"/>
  <p:embeddedFontLst>
    <p:embeddedFont>
      <p:font typeface="Roboto Mono"/>
      <p:regular r:id="rId141"/>
      <p:bold r:id="rId142"/>
      <p:italic r:id="rId143"/>
      <p:boldItalic r:id="rId1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font" Target="fonts/RobotoMono-italic.fntdata"/><Relationship Id="rId142" Type="http://schemas.openxmlformats.org/officeDocument/2006/relationships/font" Target="fonts/RobotoMono-bold.fntdata"/><Relationship Id="rId141" Type="http://schemas.openxmlformats.org/officeDocument/2006/relationships/font" Target="fonts/RobotoMono-regular.fntdata"/><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44" Type="http://schemas.openxmlformats.org/officeDocument/2006/relationships/font" Target="fonts/RobotoMono-boldItalic.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887c55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887c55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887c557d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887c557d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4243d919f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4243d919f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4243d919f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4243d919f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4243d919f5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4243d919f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4243d919f5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4243d919f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4243d919f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4243d919f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4243d919f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4243d919f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4243d919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4243d919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4243d919f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4243d919f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4243d919f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4243d919f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4243d919f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4243d919f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887c557d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887c557d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4243d919f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4243d919f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4243d919f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4243d919f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4243d919f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4243d919f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4243d919f5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4243d919f5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4243d919f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4243d919f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4243d919f5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4243d919f5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4243d919f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4243d919f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4243d919f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4243d919f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4243d919f5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4243d919f5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4243d919f5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4243d919f5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887c557d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887c557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4243d919f5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4243d919f5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4243d919f5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4243d919f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4243d919f5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4243d919f5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4243d919f5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4243d919f5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4243d919f5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4243d919f5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4243d919f5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4243d919f5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4243d919f5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4243d919f5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4243d919f5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4243d919f5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4243d919f5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34243d919f5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4243d919f5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4243d919f5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887c557d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887c557d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4243d919f5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4243d919f5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4243d919f5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4243d919f5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34243d919f5_2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34243d919f5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4243d919f5_2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4243d919f5_2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4243d919f5_2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4243d919f5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4243d919f5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4243d919f5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887c557d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887c557d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887c557d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887c557d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887c557dd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887c557dd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887c557d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887c557d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887c557d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887c557d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887c557d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887c557d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887c557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887c557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887c557d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887c557d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887c557d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887c557d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887c557d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887c557d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887c557d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887c557d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887c557d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887c557d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887c557d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887c557d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887c557d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887c557d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3887c557d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887c557d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887c557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887c557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887c557d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887c557d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887c557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887c557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887c557d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887c557d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887c557d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887c557d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887c557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887c557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887c557d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887c557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887c557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887c557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887c557d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887c557d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887c557d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887c557d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887c557d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887c557d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887c557d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887c557d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8a3d8f2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8a3d8f2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887c557d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887c557d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8a3d8f2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8a3d8f2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8a3d8f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8a3d8f2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887c557d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887c557d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887c557d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887c557d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8a3d8f2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8a3d8f2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8a3d8f2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8a3d8f2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3887c557d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3887c557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3887c557d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3887c557d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887c557d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887c557d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8a3d8f2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8a3d8f2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887c557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887c557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887c557d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887c557d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8a3d8f2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8a3d8f2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8a3d8f2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8a3d8f2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8a3d8f2a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38a3d8f2a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38a3d8f2a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38a3d8f2a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38a3d8f2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38a3d8f2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38a3d8f2a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38a3d8f2a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38a3d8f2a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38a3d8f2a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38c23f5f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38c23f5f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38c23f5f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38c23f5f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887c557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887c557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8c23f5f4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8c23f5f4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8c23f5f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8c23f5f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38c23f5f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38c23f5f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8c23f5f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8c23f5f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8c23f5f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38c23f5f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38c23f5f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38c23f5f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38c23f5f4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38c23f5f4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38c23f5f4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38c23f5f4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38c23f5f4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38c23f5f4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38c23f5f4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38c23f5f4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887c557d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887c557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8c23f5f4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8c23f5f4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38c23f5f4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38c23f5f4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38c23f5f4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38c23f5f4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38c23f5f4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38c23f5f4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38d3c8d3c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38d3c8d3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38d3c8d3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38d3c8d3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38d3c8d3c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38d3c8d3c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38d3c8d3c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38d3c8d3c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38d3c8d3c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38d3c8d3c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8d3c8d3c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8d3c8d3c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887c557d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887c557d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38d3c8d3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38d3c8d3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38d3c8d3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38d3c8d3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8d3c8d3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38d3c8d3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38d3c8d3c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38d3c8d3c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38d3c8d3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38d3c8d3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4243d919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4243d919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4243d919f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4243d919f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4243d919f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4243d919f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4243d919f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4243d919f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4243d919f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4243d919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887c557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887c557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4243d919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4243d919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4243d919f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4243d919f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4243d919f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4243d919f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4243d919f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4243d919f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4243d919f5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4243d919f5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4243d919f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4243d919f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4243d919f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4243d919f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4243d919f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4243d919f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4243d919f5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4243d919f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4243d919f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4243d919f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registry.terraform.io/browse/providers"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hyperlink" Target="https://developer.hashicorp.com/terraform/language/express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s://developer.hashicorp.com/terraform/language/function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Gvul64DXLfiMdiwK0CLA94_1KIXRywKBhn7uew43QJM/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aws.amazon.com/apigateway/latest/developerguide/getting-started.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ocs.aws.amazon.com/apigateway/latest/developerguide/getting-started-rest-new-consol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aws.amazon.com/sdk-for-javascrip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aws.amazon.com/apigateway/latest/developerguide/http-api-dynamo-db.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cloudflare.com/learning/serverless/what-is-serverless/"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www.terraform.io/" TargetMode="External"/><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developer.hashicorp.com/terraform/install"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7.png"/><Relationship Id="rId4" Type="http://schemas.openxmlformats.org/officeDocument/2006/relationships/hyperlink" Target="https://registry.terraform.io/"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AWS Serverless </a:t>
            </a:r>
            <a:endParaRPr/>
          </a:p>
          <a:p>
            <a:pPr indent="0" lvl="0" marL="0" rtl="0" algn="ctr">
              <a:spcBef>
                <a:spcPts val="0"/>
              </a:spcBef>
              <a:spcAft>
                <a:spcPts val="0"/>
              </a:spcAft>
              <a:buNone/>
            </a:pPr>
            <a:r>
              <a:rPr lang="en"/>
              <a:t>&amp; Terraform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 on AWS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and run applications without thinking about servers</a:t>
            </a:r>
            <a:endParaRPr/>
          </a:p>
          <a:p>
            <a:pPr indent="0" lvl="0" marL="0" rtl="0" algn="l">
              <a:spcBef>
                <a:spcPts val="1200"/>
              </a:spcBef>
              <a:spcAft>
                <a:spcPts val="0"/>
              </a:spcAft>
              <a:buNone/>
            </a:pPr>
            <a:r>
              <a:rPr lang="en"/>
              <a:t>AWS offers technologies for running code, managing data, and integrating applications, all without managing servers. </a:t>
            </a:r>
            <a:endParaRPr/>
          </a:p>
          <a:p>
            <a:pPr indent="0" lvl="0" marL="0" rtl="0" algn="l">
              <a:spcBef>
                <a:spcPts val="1200"/>
              </a:spcBef>
              <a:spcAft>
                <a:spcPts val="1200"/>
              </a:spcAft>
              <a:buNone/>
            </a:pPr>
            <a:r>
              <a:rPr lang="en"/>
              <a:t>Serverless technologies feature automatic scaling, built-in high availability, and a pay-for-use billing model to increase agility and optimize costs.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672" name="Google Shape;672;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Block Structure: HCL uses a block structure, with nested blocks and attributes, to define configurations. This helps maintain a clear and structured organization of configuration files.</a:t>
            </a:r>
            <a:endParaRPr/>
          </a:p>
          <a:p>
            <a:pPr indent="0" lvl="0" marL="0" rtl="0" algn="l">
              <a:spcBef>
                <a:spcPts val="1200"/>
              </a:spcBef>
              <a:spcAft>
                <a:spcPts val="0"/>
              </a:spcAft>
              <a:buNone/>
            </a:pPr>
            <a:r>
              <a:rPr lang="en"/>
              <a:t>3. Human-Readable: HCL is designed to be easily readable and writable by both humans and machines, which makes it accessible to infrastructure and DevOps engineers.</a:t>
            </a:r>
            <a:endParaRPr/>
          </a:p>
          <a:p>
            <a:pPr indent="0" lvl="0" marL="0" rtl="0" algn="l">
              <a:spcBef>
                <a:spcPts val="1200"/>
              </a:spcBef>
              <a:spcAft>
                <a:spcPts val="1200"/>
              </a:spcAft>
              <a:buNone/>
            </a:pPr>
            <a:r>
              <a:rPr lang="en"/>
              <a:t>4. Variable Support: HCL supports variables, which can be used to parameterize your configuration and make it more flexible and reusable.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678" name="Google Shape;678;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Interpolation: HCL allows for variable interpolation, where you can reference variables within other parts of your configuration.</a:t>
            </a:r>
            <a:endParaRPr/>
          </a:p>
          <a:p>
            <a:pPr indent="0" lvl="0" marL="0" rtl="0" algn="l">
              <a:spcBef>
                <a:spcPts val="1200"/>
              </a:spcBef>
              <a:spcAft>
                <a:spcPts val="0"/>
              </a:spcAft>
              <a:buNone/>
            </a:pPr>
            <a:r>
              <a:rPr lang="en"/>
              <a:t>6. Comments: HCL supports both single-line (`#`) and multi-line (`/* */`) comments, which are helpful for documentation and annotation.</a:t>
            </a:r>
            <a:endParaRPr/>
          </a:p>
          <a:p>
            <a:pPr indent="0" lvl="0" marL="0" rtl="0" algn="l">
              <a:spcBef>
                <a:spcPts val="1200"/>
              </a:spcBef>
              <a:spcAft>
                <a:spcPts val="1200"/>
              </a:spcAft>
              <a:buNone/>
            </a:pPr>
            <a:r>
              <a:rPr lang="en"/>
              <a:t>7. Support for Multiple HashiCorp Tools: While HCL is most commonly associated with Terraform, it is also used in other HashiCorp tools like Consul, Nomad, Vault, and Packer, providing a consistent configuration language across the HashiCorp ecosystem.</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Providers</a:t>
            </a:r>
            <a:endParaRPr/>
          </a:p>
        </p:txBody>
      </p:sp>
      <p:sp>
        <p:nvSpPr>
          <p:cNvPr id="684" name="Google Shape;684;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Resources: Infrastructure components like EC2 instances, S3 buckets, databases, etc.</a:t>
            </a:r>
            <a:endParaRPr/>
          </a:p>
          <a:p>
            <a:pPr indent="0" lvl="0" marL="0" rtl="0" algn="l">
              <a:spcBef>
                <a:spcPts val="1200"/>
              </a:spcBef>
              <a:spcAft>
                <a:spcPts val="0"/>
              </a:spcAft>
              <a:buNone/>
            </a:pPr>
            <a:r>
              <a:rPr lang="en"/>
              <a:t>Providers: Plugins that enable Terraform to interact with cloud services (AWS, Azure, GCP,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"ami-0c55b159cbfafe1f0"</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u="sng">
                <a:solidFill>
                  <a:schemeClr val="hlink"/>
                </a:solidFill>
                <a:hlinkClick r:id="rId3"/>
              </a:rPr>
              <a:t>https://registry.terraform.io/browse/providers</a:t>
            </a:r>
            <a:r>
              <a:rPr lang="en"/>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State Files</a:t>
            </a:r>
            <a:endParaRPr/>
          </a:p>
        </p:txBody>
      </p:sp>
      <p:sp>
        <p:nvSpPr>
          <p:cNvPr id="690" name="Google Shape;690;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files track the infrastructure Terraform manages</a:t>
            </a:r>
            <a:endParaRPr/>
          </a:p>
          <a:p>
            <a:pPr indent="0" lvl="0" marL="0" rtl="0" algn="l">
              <a:spcBef>
                <a:spcPts val="1200"/>
              </a:spcBef>
              <a:spcAft>
                <a:spcPts val="0"/>
              </a:spcAft>
              <a:buNone/>
            </a:pPr>
            <a:r>
              <a:rPr lang="en"/>
              <a:t>Stored as terraform.tfstate</a:t>
            </a:r>
            <a:endParaRPr/>
          </a:p>
          <a:p>
            <a:pPr indent="0" lvl="0" marL="0" rtl="0" algn="l">
              <a:spcBef>
                <a:spcPts val="1200"/>
              </a:spcBef>
              <a:spcAft>
                <a:spcPts val="0"/>
              </a:spcAft>
              <a:buNone/>
            </a:pPr>
            <a:r>
              <a:rPr lang="en"/>
              <a:t>Helps Terraform understand the current state of resources</a:t>
            </a:r>
            <a:endParaRPr/>
          </a:p>
          <a:p>
            <a:pPr indent="0" lvl="0" marL="0" rtl="0" algn="l">
              <a:spcBef>
                <a:spcPts val="1200"/>
              </a:spcBef>
              <a:spcAft>
                <a:spcPts val="0"/>
              </a:spcAft>
              <a:buNone/>
            </a:pPr>
            <a:r>
              <a:rPr lang="en"/>
              <a:t>Allows tracking of changes between executions</a:t>
            </a:r>
            <a:endParaRPr/>
          </a:p>
          <a:p>
            <a:pPr indent="0" lvl="0" marL="0" rtl="0" algn="l">
              <a:spcBef>
                <a:spcPts val="1200"/>
              </a:spcBef>
              <a:spcAft>
                <a:spcPts val="1200"/>
              </a:spcAft>
              <a:buNone/>
            </a:pPr>
            <a:r>
              <a:rPr lang="en"/>
              <a:t>Example: Terraform applies changes based on the difference between the state file and the actual cloud infrastructure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vs. Current Infrastructure</a:t>
            </a:r>
            <a:endParaRPr/>
          </a:p>
        </p:txBody>
      </p:sp>
      <p:sp>
        <p:nvSpPr>
          <p:cNvPr id="696" name="Google Shape;696;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Desired State: Defined in the Terraform configuration files</a:t>
            </a:r>
            <a:endParaRPr/>
          </a:p>
          <a:p>
            <a:pPr indent="0" lvl="0" marL="0" rtl="0" algn="l">
              <a:spcBef>
                <a:spcPts val="1200"/>
              </a:spcBef>
              <a:spcAft>
                <a:spcPts val="0"/>
              </a:spcAft>
              <a:buNone/>
            </a:pPr>
            <a:r>
              <a:rPr lang="en"/>
              <a:t>Current State: Actual deployed infrastructure</a:t>
            </a:r>
            <a:endParaRPr/>
          </a:p>
          <a:p>
            <a:pPr indent="0" lvl="0" marL="0" rtl="0" algn="l">
              <a:spcBef>
                <a:spcPts val="1200"/>
              </a:spcBef>
              <a:spcAft>
                <a:spcPts val="0"/>
              </a:spcAft>
              <a:buNone/>
            </a:pPr>
            <a:r>
              <a:rPr lang="en"/>
              <a:t>Terraform Workflow:</a:t>
            </a:r>
            <a:endParaRPr/>
          </a:p>
          <a:p>
            <a:pPr indent="0" lvl="0" marL="457200" rtl="0" algn="l">
              <a:spcBef>
                <a:spcPts val="1200"/>
              </a:spcBef>
              <a:spcAft>
                <a:spcPts val="0"/>
              </a:spcAft>
              <a:buNone/>
            </a:pPr>
            <a:r>
              <a:rPr lang="en"/>
              <a:t>Write Configuration (Define desired state)</a:t>
            </a:r>
            <a:endParaRPr/>
          </a:p>
          <a:p>
            <a:pPr indent="0" lvl="0" marL="457200" rtl="0" algn="l">
              <a:spcBef>
                <a:spcPts val="1200"/>
              </a:spcBef>
              <a:spcAft>
                <a:spcPts val="0"/>
              </a:spcAft>
              <a:buNone/>
            </a:pPr>
            <a:r>
              <a:rPr lang="en"/>
              <a:t>Plan (Compare with current state)</a:t>
            </a:r>
            <a:endParaRPr/>
          </a:p>
          <a:p>
            <a:pPr indent="0" lvl="0" marL="457200" rtl="0" algn="l">
              <a:spcBef>
                <a:spcPts val="1200"/>
              </a:spcBef>
              <a:spcAft>
                <a:spcPts val="0"/>
              </a:spcAft>
              <a:buNone/>
            </a:pPr>
            <a:r>
              <a:rPr lang="en"/>
              <a:t>Apply (Make changes to match the desired state)</a:t>
            </a:r>
            <a:endParaRPr/>
          </a:p>
          <a:p>
            <a:pPr indent="0" lvl="0" marL="457200" rtl="0" algn="l">
              <a:spcBef>
                <a:spcPts val="1200"/>
              </a:spcBef>
              <a:spcAft>
                <a:spcPts val="0"/>
              </a:spcAft>
              <a:buNone/>
            </a:pPr>
            <a:r>
              <a:rPr lang="en"/>
              <a:t>Destroy (Cleanup resources if needed)</a:t>
            </a:r>
            <a:endParaRPr/>
          </a:p>
          <a:p>
            <a:pPr indent="0" lvl="0" marL="0" rtl="0" algn="l">
              <a:spcBef>
                <a:spcPts val="1200"/>
              </a:spcBef>
              <a:spcAft>
                <a:spcPts val="1200"/>
              </a:spcAft>
              <a:buNone/>
            </a:pPr>
            <a:r>
              <a:rPr lang="en"/>
              <a:t>Example: If an EC2 instance is removed from configuration, Terraform will destroy it during terraform apply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Basic Commands</a:t>
            </a:r>
            <a:endParaRPr/>
          </a:p>
        </p:txBody>
      </p:sp>
      <p:sp>
        <p:nvSpPr>
          <p:cNvPr id="702" name="Google Shape;702;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init – Initializes a Terraform working directory</a:t>
            </a:r>
            <a:endParaRPr/>
          </a:p>
          <a:p>
            <a:pPr indent="0" lvl="0" marL="0" rtl="0" algn="l">
              <a:spcBef>
                <a:spcPts val="1200"/>
              </a:spcBef>
              <a:spcAft>
                <a:spcPts val="0"/>
              </a:spcAft>
              <a:buNone/>
            </a:pPr>
            <a:r>
              <a:rPr lang="en"/>
              <a:t>terraform plan – Shows what changes will be made without applying them</a:t>
            </a:r>
            <a:endParaRPr/>
          </a:p>
          <a:p>
            <a:pPr indent="0" lvl="0" marL="0" rtl="0" algn="l">
              <a:spcBef>
                <a:spcPts val="1200"/>
              </a:spcBef>
              <a:spcAft>
                <a:spcPts val="0"/>
              </a:spcAft>
              <a:buNone/>
            </a:pPr>
            <a:r>
              <a:rPr lang="en"/>
              <a:t>terraform apply – Creates or updates infrastructure</a:t>
            </a:r>
            <a:endParaRPr/>
          </a:p>
          <a:p>
            <a:pPr indent="0" lvl="0" marL="0" rtl="0" algn="l">
              <a:spcBef>
                <a:spcPts val="1200"/>
              </a:spcBef>
              <a:spcAft>
                <a:spcPts val="0"/>
              </a:spcAft>
              <a:buNone/>
            </a:pPr>
            <a:r>
              <a:rPr lang="en"/>
              <a:t>terraform destroy – Destroys all managed resources</a:t>
            </a:r>
            <a:endParaRPr/>
          </a:p>
          <a:p>
            <a:pPr indent="0" lvl="0" marL="0" rtl="0" algn="l">
              <a:spcBef>
                <a:spcPts val="1200"/>
              </a:spcBef>
              <a:spcAft>
                <a:spcPts val="0"/>
              </a:spcAft>
              <a:buNone/>
            </a:pPr>
            <a:r>
              <a:rPr lang="en"/>
              <a:t>terraform show – Displays the current state of resources</a:t>
            </a:r>
            <a:endParaRPr/>
          </a:p>
          <a:p>
            <a:pPr indent="0" lvl="0" marL="0" rtl="0" algn="l">
              <a:spcBef>
                <a:spcPts val="1200"/>
              </a:spcBef>
              <a:spcAft>
                <a:spcPts val="0"/>
              </a:spcAft>
              <a:buNone/>
            </a:pPr>
            <a:r>
              <a:rPr lang="en"/>
              <a:t>terraform output – Extracts values from the Terraform state</a:t>
            </a:r>
            <a:endParaRPr/>
          </a:p>
          <a:p>
            <a:pPr indent="0" lvl="0" marL="0" rtl="0" algn="l">
              <a:spcBef>
                <a:spcPts val="1200"/>
              </a:spcBef>
              <a:spcAft>
                <a:spcPts val="1200"/>
              </a:spcAft>
              <a:buNone/>
            </a:pPr>
            <a:r>
              <a:rPr lang="en"/>
              <a:t>terraform fmt – Formats Terraform configuration files for readability</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Variables</a:t>
            </a:r>
            <a:endParaRPr/>
          </a:p>
        </p:txBody>
      </p:sp>
      <p:sp>
        <p:nvSpPr>
          <p:cNvPr id="708" name="Google Shape;708;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are Terraform Variables?</a:t>
            </a:r>
            <a:endParaRPr/>
          </a:p>
          <a:p>
            <a:pPr indent="0" lvl="0" marL="457200" rtl="0" algn="l">
              <a:spcBef>
                <a:spcPts val="1200"/>
              </a:spcBef>
              <a:spcAft>
                <a:spcPts val="0"/>
              </a:spcAft>
              <a:buNone/>
            </a:pPr>
            <a:r>
              <a:rPr lang="en"/>
              <a:t>Terraform variables allow dynamic values in configurations.</a:t>
            </a:r>
            <a:endParaRPr/>
          </a:p>
          <a:p>
            <a:pPr indent="0" lvl="0" marL="457200" rtl="0" algn="l">
              <a:spcBef>
                <a:spcPts val="1200"/>
              </a:spcBef>
              <a:spcAft>
                <a:spcPts val="0"/>
              </a:spcAft>
              <a:buNone/>
            </a:pPr>
            <a:r>
              <a:rPr lang="en"/>
              <a:t>Improve reusability, modularity, and flexibility in infrastructure management.</a:t>
            </a:r>
            <a:endParaRPr/>
          </a:p>
          <a:p>
            <a:pPr indent="0" lvl="0" marL="457200" rtl="0" algn="l">
              <a:spcBef>
                <a:spcPts val="1200"/>
              </a:spcBef>
              <a:spcAft>
                <a:spcPts val="0"/>
              </a:spcAft>
              <a:buNone/>
            </a:pPr>
            <a:r>
              <a:rPr lang="en"/>
              <a:t>Defined using the variable block in Terraform.</a:t>
            </a:r>
            <a:endParaRPr/>
          </a:p>
          <a:p>
            <a:pPr indent="0" lvl="0" marL="0" rtl="0" algn="l">
              <a:spcBef>
                <a:spcPts val="1200"/>
              </a:spcBef>
              <a:spcAft>
                <a:spcPts val="0"/>
              </a:spcAft>
              <a:buNone/>
            </a:pPr>
            <a:r>
              <a:rPr lang="en"/>
              <a:t>Types of Variables in Terraform:</a:t>
            </a:r>
            <a:endParaRPr/>
          </a:p>
          <a:p>
            <a:pPr indent="0" lvl="0" marL="457200" rtl="0" algn="l">
              <a:spcBef>
                <a:spcPts val="1200"/>
              </a:spcBef>
              <a:spcAft>
                <a:spcPts val="0"/>
              </a:spcAft>
              <a:buNone/>
            </a:pPr>
            <a:r>
              <a:rPr lang="en"/>
              <a:t>Input Variables (variable) – User-defined values.</a:t>
            </a:r>
            <a:endParaRPr/>
          </a:p>
          <a:p>
            <a:pPr indent="0" lvl="0" marL="457200" rtl="0" algn="l">
              <a:spcBef>
                <a:spcPts val="1200"/>
              </a:spcBef>
              <a:spcAft>
                <a:spcPts val="0"/>
              </a:spcAft>
              <a:buNone/>
            </a:pPr>
            <a:r>
              <a:rPr lang="en"/>
              <a:t>Local Variables (locals) – Used within a module to simplify expressions.</a:t>
            </a:r>
            <a:endParaRPr/>
          </a:p>
          <a:p>
            <a:pPr indent="0" lvl="0" marL="457200" rtl="0" algn="l">
              <a:spcBef>
                <a:spcPts val="1200"/>
              </a:spcBef>
              <a:spcAft>
                <a:spcPts val="0"/>
              </a:spcAft>
              <a:buNone/>
            </a:pPr>
            <a:r>
              <a:rPr lang="en"/>
              <a:t>Environment Variables (TF_VAR_name) – Set via the OS environment.</a:t>
            </a:r>
            <a:endParaRPr/>
          </a:p>
          <a:p>
            <a:pPr indent="0" lvl="0" marL="457200" rtl="0" algn="l">
              <a:spcBef>
                <a:spcPts val="1200"/>
              </a:spcBef>
              <a:spcAft>
                <a:spcPts val="1200"/>
              </a:spcAft>
              <a:buNone/>
            </a:pPr>
            <a:r>
              <a:rPr lang="en"/>
              <a:t>Output Variables (output) – Display values after execution.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714" name="Google Shape;714;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Defining Variables in variables.tf</a:t>
            </a:r>
            <a:endParaRPr/>
          </a:p>
          <a:p>
            <a:pPr indent="0" lvl="0" marL="0" rtl="0" algn="l">
              <a:spcBef>
                <a:spcPts val="1200"/>
              </a:spcBef>
              <a:spcAft>
                <a:spcPts val="0"/>
              </a:spcAft>
              <a:buNone/>
            </a:pPr>
            <a:r>
              <a:rPr lang="en"/>
              <a:t>variable "instance_type" {</a:t>
            </a:r>
            <a:endParaRPr/>
          </a:p>
          <a:p>
            <a:pPr indent="0" lvl="0" marL="0" rtl="0" algn="l">
              <a:spcBef>
                <a:spcPts val="1200"/>
              </a:spcBef>
              <a:spcAft>
                <a:spcPts val="0"/>
              </a:spcAft>
              <a:buNone/>
            </a:pPr>
            <a:r>
              <a:rPr lang="en"/>
              <a:t>  description = "EC2 instance type"</a:t>
            </a:r>
            <a:endParaRPr/>
          </a:p>
          <a:p>
            <a:pPr indent="0" lvl="0" marL="0" rtl="0" algn="l">
              <a:spcBef>
                <a:spcPts val="1200"/>
              </a:spcBef>
              <a:spcAft>
                <a:spcPts val="0"/>
              </a:spcAft>
              <a:buNone/>
            </a:pPr>
            <a:r>
              <a:rPr lang="en"/>
              <a:t>  type        = string</a:t>
            </a:r>
            <a:endParaRPr/>
          </a:p>
          <a:p>
            <a:pPr indent="0" lvl="0" marL="0" rtl="0" algn="l">
              <a:spcBef>
                <a:spcPts val="1200"/>
              </a:spcBef>
              <a:spcAft>
                <a:spcPts val="0"/>
              </a:spcAft>
              <a:buNone/>
            </a:pPr>
            <a:r>
              <a:rPr lang="en"/>
              <a:t>  default     = "t2.micro"</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Assigning Variable Values:</a:t>
            </a:r>
            <a:endParaRPr/>
          </a:p>
          <a:p>
            <a:pPr indent="0" lvl="0" marL="0" rtl="0" algn="l">
              <a:spcBef>
                <a:spcPts val="1200"/>
              </a:spcBef>
              <a:spcAft>
                <a:spcPts val="0"/>
              </a:spcAft>
              <a:buNone/>
            </a:pPr>
            <a:r>
              <a:rPr lang="en"/>
              <a:t>Default values (inside variables.tf).</a:t>
            </a:r>
            <a:endParaRPr/>
          </a:p>
          <a:p>
            <a:pPr indent="0" lvl="0" marL="0" rtl="0" algn="l">
              <a:spcBef>
                <a:spcPts val="1200"/>
              </a:spcBef>
              <a:spcAft>
                <a:spcPts val="0"/>
              </a:spcAft>
              <a:buNone/>
            </a:pPr>
            <a:r>
              <a:rPr lang="en"/>
              <a:t>Using terraform.tfvars file:</a:t>
            </a:r>
            <a:endParaRPr/>
          </a:p>
          <a:p>
            <a:pPr indent="0" lvl="0" marL="0" rtl="0" algn="l">
              <a:spcBef>
                <a:spcPts val="1200"/>
              </a:spcBef>
              <a:spcAft>
                <a:spcPts val="1200"/>
              </a:spcAft>
              <a:buNone/>
            </a:pPr>
            <a:r>
              <a:rPr lang="en"/>
              <a:t>instance_type = "t3.micro"</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and Number</a:t>
            </a:r>
            <a:endParaRPr/>
          </a:p>
        </p:txBody>
      </p:sp>
      <p:sp>
        <p:nvSpPr>
          <p:cNvPr id="720" name="Google Shape;720;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 "instance_name" {</a:t>
            </a:r>
            <a:endParaRPr/>
          </a:p>
          <a:p>
            <a:pPr indent="0" lvl="0" marL="0" rtl="0" algn="l">
              <a:spcBef>
                <a:spcPts val="0"/>
              </a:spcBef>
              <a:spcAft>
                <a:spcPts val="0"/>
              </a:spcAft>
              <a:buNone/>
            </a:pPr>
            <a:r>
              <a:rPr lang="en"/>
              <a:t>  description = "Name of the EC2 instance"</a:t>
            </a:r>
            <a:endParaRPr/>
          </a:p>
          <a:p>
            <a:pPr indent="0" lvl="0" marL="0" rtl="0" algn="l">
              <a:spcBef>
                <a:spcPts val="0"/>
              </a:spcBef>
              <a:spcAft>
                <a:spcPts val="0"/>
              </a:spcAft>
              <a:buNone/>
            </a:pPr>
            <a:r>
              <a:rPr lang="en"/>
              <a:t>  type        = string</a:t>
            </a:r>
            <a:endParaRPr/>
          </a:p>
          <a:p>
            <a:pPr indent="0" lvl="0" marL="0" rtl="0" algn="l">
              <a:spcBef>
                <a:spcPts val="0"/>
              </a:spcBef>
              <a:spcAft>
                <a:spcPts val="0"/>
              </a:spcAft>
              <a:buNone/>
            </a:pPr>
            <a:r>
              <a:rPr lang="en"/>
              <a:t>  default     = "Terraform-VM"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 "volume_size" {</a:t>
            </a:r>
            <a:endParaRPr/>
          </a:p>
          <a:p>
            <a:pPr indent="0" lvl="0" marL="0" rtl="0" algn="l">
              <a:spcBef>
                <a:spcPts val="0"/>
              </a:spcBef>
              <a:spcAft>
                <a:spcPts val="0"/>
              </a:spcAft>
              <a:buNone/>
            </a:pPr>
            <a:r>
              <a:rPr lang="en"/>
              <a:t>  description = "Root volume size in GB"</a:t>
            </a:r>
            <a:endParaRPr/>
          </a:p>
          <a:p>
            <a:pPr indent="0" lvl="0" marL="0" rtl="0" algn="l">
              <a:spcBef>
                <a:spcPts val="0"/>
              </a:spcBef>
              <a:spcAft>
                <a:spcPts val="0"/>
              </a:spcAft>
              <a:buNone/>
            </a:pPr>
            <a:r>
              <a:rPr lang="en"/>
              <a:t>  type        = number</a:t>
            </a:r>
            <a:endParaRPr/>
          </a:p>
          <a:p>
            <a:pPr indent="0" lvl="0" marL="0" rtl="0" algn="l">
              <a:spcBef>
                <a:spcPts val="0"/>
              </a:spcBef>
              <a:spcAft>
                <a:spcPts val="0"/>
              </a:spcAft>
              <a:buNone/>
            </a:pPr>
            <a:r>
              <a:rPr lang="en"/>
              <a:t>  default     = 20</a:t>
            </a:r>
            <a:endParaRPr/>
          </a:p>
          <a:p>
            <a:pPr indent="0" lvl="0" marL="0" rtl="0" algn="l">
              <a:spcBef>
                <a:spcPts val="0"/>
              </a:spcBef>
              <a:spcAft>
                <a:spcPts val="0"/>
              </a:spcAft>
              <a:buNone/>
            </a:pPr>
            <a:r>
              <a:rPr lang="en"/>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 and List</a:t>
            </a:r>
            <a:endParaRPr/>
          </a:p>
        </p:txBody>
      </p:sp>
      <p:sp>
        <p:nvSpPr>
          <p:cNvPr id="726" name="Google Shape;726;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variable "enable_monitoring" {</a:t>
            </a:r>
            <a:endParaRPr/>
          </a:p>
          <a:p>
            <a:pPr indent="0" lvl="0" marL="0" rtl="0" algn="l">
              <a:spcBef>
                <a:spcPts val="0"/>
              </a:spcBef>
              <a:spcAft>
                <a:spcPts val="0"/>
              </a:spcAft>
              <a:buNone/>
            </a:pPr>
            <a:r>
              <a:rPr lang="en"/>
              <a:t>  description = "Enable monitoring for the EC2 instance"</a:t>
            </a:r>
            <a:endParaRPr/>
          </a:p>
          <a:p>
            <a:pPr indent="0" lvl="0" marL="0" rtl="0" algn="l">
              <a:spcBef>
                <a:spcPts val="0"/>
              </a:spcBef>
              <a:spcAft>
                <a:spcPts val="0"/>
              </a:spcAft>
              <a:buNone/>
            </a:pPr>
            <a:r>
              <a:rPr lang="en"/>
              <a:t>  type        = bool</a:t>
            </a:r>
            <a:endParaRPr/>
          </a:p>
          <a:p>
            <a:pPr indent="0" lvl="0" marL="0" rtl="0" algn="l">
              <a:spcBef>
                <a:spcPts val="0"/>
              </a:spcBef>
              <a:spcAft>
                <a:spcPts val="0"/>
              </a:spcAft>
              <a:buNone/>
            </a:pPr>
            <a:r>
              <a:rPr lang="en"/>
              <a:t>  default     = true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variable "security_groups" {</a:t>
            </a:r>
            <a:endParaRPr/>
          </a:p>
          <a:p>
            <a:pPr indent="0" lvl="0" marL="0" rtl="0" algn="l">
              <a:spcBef>
                <a:spcPts val="0"/>
              </a:spcBef>
              <a:spcAft>
                <a:spcPts val="0"/>
              </a:spcAft>
              <a:buNone/>
            </a:pPr>
            <a:r>
              <a:rPr lang="en"/>
              <a:t>  description = "List of security group IDs"</a:t>
            </a:r>
            <a:endParaRPr/>
          </a:p>
          <a:p>
            <a:pPr indent="0" lvl="0" marL="0" rtl="0" algn="l">
              <a:spcBef>
                <a:spcPts val="0"/>
              </a:spcBef>
              <a:spcAft>
                <a:spcPts val="0"/>
              </a:spcAft>
              <a:buNone/>
            </a:pPr>
            <a:r>
              <a:rPr lang="en"/>
              <a:t>  type        = list(string)</a:t>
            </a:r>
            <a:endParaRPr/>
          </a:p>
          <a:p>
            <a:pPr indent="0" lvl="0" marL="0" rtl="0" algn="l">
              <a:spcBef>
                <a:spcPts val="0"/>
              </a:spcBef>
              <a:spcAft>
                <a:spcPts val="0"/>
              </a:spcAft>
              <a:buNone/>
            </a:pPr>
            <a:r>
              <a:rPr lang="en"/>
              <a:t>  default     = ["sg-12345", "sg-67890"]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 on AWS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technologies also eliminate infrastructure management tasks like capacity provisioning and patching, so you can focus on writing code that serves your customers. </a:t>
            </a:r>
            <a:endParaRPr/>
          </a:p>
          <a:p>
            <a:pPr indent="0" lvl="0" marL="0" rtl="0" algn="l">
              <a:spcBef>
                <a:spcPts val="1200"/>
              </a:spcBef>
              <a:spcAft>
                <a:spcPts val="1200"/>
              </a:spcAft>
              <a:buNone/>
            </a:pPr>
            <a:r>
              <a:rPr lang="en"/>
              <a:t>Serverless applications start with AWS Lambda, an event-driven compute service natively integrated with over 200 AWS services and software as a service (SaaS) applications.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732" name="Google Shape;732;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"additional_tags" {</a:t>
            </a:r>
            <a:endParaRPr/>
          </a:p>
          <a:p>
            <a:pPr indent="0" lvl="0" marL="0" rtl="0" algn="l">
              <a:spcBef>
                <a:spcPts val="0"/>
              </a:spcBef>
              <a:spcAft>
                <a:spcPts val="0"/>
              </a:spcAft>
              <a:buNone/>
            </a:pPr>
            <a:r>
              <a:rPr lang="en"/>
              <a:t>  description = "Additional tags for the instance"</a:t>
            </a:r>
            <a:endParaRPr/>
          </a:p>
          <a:p>
            <a:pPr indent="0" lvl="0" marL="0" rtl="0" algn="l">
              <a:spcBef>
                <a:spcPts val="0"/>
              </a:spcBef>
              <a:spcAft>
                <a:spcPts val="0"/>
              </a:spcAft>
              <a:buNone/>
            </a:pPr>
            <a:r>
              <a:rPr lang="en"/>
              <a:t>  type        = map(string)</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environment = "dev"</a:t>
            </a:r>
            <a:endParaRPr/>
          </a:p>
          <a:p>
            <a:pPr indent="0" lvl="0" marL="0" rtl="0" algn="l">
              <a:spcBef>
                <a:spcPts val="0"/>
              </a:spcBef>
              <a:spcAft>
                <a:spcPts val="0"/>
              </a:spcAft>
              <a:buNone/>
            </a:pPr>
            <a:r>
              <a:rPr lang="en"/>
              <a:t>    owner       = "admin"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738" name="Google Shape;738;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 "network_config" {</a:t>
            </a:r>
            <a:endParaRPr/>
          </a:p>
          <a:p>
            <a:pPr indent="0" lvl="0" marL="0" rtl="0" algn="l">
              <a:spcBef>
                <a:spcPts val="0"/>
              </a:spcBef>
              <a:spcAft>
                <a:spcPts val="0"/>
              </a:spcAft>
              <a:buNone/>
            </a:pPr>
            <a:r>
              <a:rPr lang="en"/>
              <a:t>  description = "Network configuration settings"</a:t>
            </a:r>
            <a:endParaRPr/>
          </a:p>
          <a:p>
            <a:pPr indent="0" lvl="0" marL="0" rtl="0" algn="l">
              <a:spcBef>
                <a:spcPts val="0"/>
              </a:spcBef>
              <a:spcAft>
                <a:spcPts val="0"/>
              </a:spcAft>
              <a:buNone/>
            </a:pPr>
            <a:r>
              <a:rPr lang="en"/>
              <a:t>  type = object({</a:t>
            </a:r>
            <a:endParaRPr/>
          </a:p>
          <a:p>
            <a:pPr indent="0" lvl="0" marL="0" rtl="0" algn="l">
              <a:spcBef>
                <a:spcPts val="0"/>
              </a:spcBef>
              <a:spcAft>
                <a:spcPts val="0"/>
              </a:spcAft>
              <a:buNone/>
            </a:pPr>
            <a:r>
              <a:rPr lang="en"/>
              <a:t>    subnet_id           = string</a:t>
            </a:r>
            <a:endParaRPr/>
          </a:p>
          <a:p>
            <a:pPr indent="0" lvl="0" marL="0" rtl="0" algn="l">
              <a:spcBef>
                <a:spcPts val="0"/>
              </a:spcBef>
              <a:spcAft>
                <a:spcPts val="0"/>
              </a:spcAft>
              <a:buNone/>
            </a:pPr>
            <a:r>
              <a:rPr lang="en"/>
              <a:t>    assign_public_ip    = bool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subnet_id        = "subnet-abc123"</a:t>
            </a:r>
            <a:endParaRPr/>
          </a:p>
          <a:p>
            <a:pPr indent="0" lvl="0" marL="0" rtl="0" algn="l">
              <a:spcBef>
                <a:spcPts val="0"/>
              </a:spcBef>
              <a:spcAft>
                <a:spcPts val="0"/>
              </a:spcAft>
              <a:buNone/>
            </a:pPr>
            <a:r>
              <a:rPr lang="en"/>
              <a:t>    assign_public_ip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744" name="Google Shape;744;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Passing via CLI:</a:t>
            </a:r>
            <a:endParaRPr/>
          </a:p>
          <a:p>
            <a:pPr indent="0" lvl="0" marL="0" rtl="0" algn="l">
              <a:spcBef>
                <a:spcPts val="1200"/>
              </a:spcBef>
              <a:spcAft>
                <a:spcPts val="0"/>
              </a:spcAft>
              <a:buNone/>
            </a:pPr>
            <a:r>
              <a:rPr lang="en"/>
              <a:t>terraform apply -var="instance_type=t3.micro"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environment variables:</a:t>
            </a:r>
            <a:endParaRPr/>
          </a:p>
          <a:p>
            <a:pPr indent="0" lvl="0" marL="0" rtl="0" algn="l">
              <a:spcBef>
                <a:spcPts val="1200"/>
              </a:spcBef>
              <a:spcAft>
                <a:spcPts val="0"/>
              </a:spcAft>
              <a:buNone/>
            </a:pPr>
            <a:r>
              <a:rPr lang="en"/>
              <a:t>export TF_VAR_instance_type="t3.micro"</a:t>
            </a:r>
            <a:endParaRPr/>
          </a:p>
          <a:p>
            <a:pPr indent="0" lvl="0" marL="0" rtl="0" algn="l">
              <a:spcBef>
                <a:spcPts val="1200"/>
              </a:spcBef>
              <a:spcAft>
                <a:spcPts val="1200"/>
              </a:spcAft>
              <a:buNone/>
            </a:pPr>
            <a:r>
              <a:rPr lang="en"/>
              <a:t>terraform apply</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750" name="Google Shape;750;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local value assigns a name to an expression, so you can use the name multiple times within a module instead of repeating the expression.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you're familiar with traditional programming languages, it can be useful to compare Terraform modules to function definitions: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Input variables are like function arguments.</a:t>
            </a:r>
            <a:endParaRPr/>
          </a:p>
          <a:p>
            <a:pPr indent="0" lvl="0" marL="0" rtl="0" algn="l">
              <a:spcBef>
                <a:spcPts val="1200"/>
              </a:spcBef>
              <a:spcAft>
                <a:spcPts val="0"/>
              </a:spcAft>
              <a:buNone/>
            </a:pPr>
            <a:r>
              <a:rPr lang="en"/>
              <a:t>Output values are like function return values.</a:t>
            </a:r>
            <a:endParaRPr/>
          </a:p>
          <a:p>
            <a:pPr indent="0" lvl="0" marL="0" rtl="0" algn="l">
              <a:spcBef>
                <a:spcPts val="1200"/>
              </a:spcBef>
              <a:spcAft>
                <a:spcPts val="0"/>
              </a:spcAft>
              <a:buNone/>
            </a:pPr>
            <a:r>
              <a:rPr lang="en"/>
              <a:t>Local values are like a function's temporary local variables.</a:t>
            </a:r>
            <a:endParaRPr/>
          </a:p>
          <a:p>
            <a:pPr indent="0" lvl="0" marL="0" rtl="0" algn="l">
              <a:spcBef>
                <a:spcPts val="120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756" name="Google Shape;756;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service_name = "forum"</a:t>
            </a:r>
            <a:endParaRPr/>
          </a:p>
          <a:p>
            <a:pPr indent="0" lvl="0" marL="0" rtl="0" algn="l">
              <a:spcBef>
                <a:spcPts val="1200"/>
              </a:spcBef>
              <a:spcAft>
                <a:spcPts val="0"/>
              </a:spcAft>
              <a:buNone/>
            </a:pPr>
            <a:r>
              <a:rPr lang="en"/>
              <a:t>  owner        = "Community Team"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762" name="Google Shape;762;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 Ids for multiple sets of EC2 instances, merged together</a:t>
            </a:r>
            <a:endParaRPr/>
          </a:p>
          <a:p>
            <a:pPr indent="0" lvl="0" marL="0" rtl="0" algn="l">
              <a:spcBef>
                <a:spcPts val="1200"/>
              </a:spcBef>
              <a:spcAft>
                <a:spcPts val="0"/>
              </a:spcAft>
              <a:buNone/>
            </a:pPr>
            <a:r>
              <a:rPr lang="en"/>
              <a:t>  instance_ids = concat(aws_instance.blue.*.id, aws_instance.green.*.id)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locals {</a:t>
            </a:r>
            <a:endParaRPr/>
          </a:p>
          <a:p>
            <a:pPr indent="0" lvl="0" marL="0" rtl="0" algn="l">
              <a:spcBef>
                <a:spcPts val="1200"/>
              </a:spcBef>
              <a:spcAft>
                <a:spcPts val="0"/>
              </a:spcAft>
              <a:buNone/>
            </a:pPr>
            <a:r>
              <a:rPr lang="en"/>
              <a:t>  # Common tags to be assigned to all resources</a:t>
            </a:r>
            <a:endParaRPr/>
          </a:p>
          <a:p>
            <a:pPr indent="0" lvl="0" marL="0" rtl="0" algn="l">
              <a:spcBef>
                <a:spcPts val="1200"/>
              </a:spcBef>
              <a:spcAft>
                <a:spcPts val="0"/>
              </a:spcAft>
              <a:buNone/>
            </a:pPr>
            <a:r>
              <a:rPr lang="en"/>
              <a:t>  common_tags = {</a:t>
            </a:r>
            <a:endParaRPr/>
          </a:p>
          <a:p>
            <a:pPr indent="0" lvl="0" marL="0" rtl="0" algn="l">
              <a:spcBef>
                <a:spcPts val="1200"/>
              </a:spcBef>
              <a:spcAft>
                <a:spcPts val="0"/>
              </a:spcAft>
              <a:buNone/>
            </a:pPr>
            <a:r>
              <a:rPr lang="en"/>
              <a:t>    Service = local.service_name</a:t>
            </a:r>
            <a:endParaRPr/>
          </a:p>
          <a:p>
            <a:pPr indent="0" lvl="0" marL="0" rtl="0" algn="l">
              <a:spcBef>
                <a:spcPts val="1200"/>
              </a:spcBef>
              <a:spcAft>
                <a:spcPts val="0"/>
              </a:spcAft>
              <a:buNone/>
            </a:pPr>
            <a:r>
              <a:rPr lang="en"/>
              <a:t>    Owner   = local.owner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a:t>
            </a:r>
            <a:endParaRPr/>
          </a:p>
          <a:p>
            <a:pPr indent="0" lvl="0" marL="0" rtl="0" algn="l">
              <a:spcBef>
                <a:spcPts val="1200"/>
              </a:spcBef>
              <a:spcAft>
                <a:spcPts val="0"/>
              </a:spcAft>
              <a:buNone/>
            </a:pPr>
            <a:r>
              <a:rPr lang="en"/>
              <a:t>The count parameter is used to create multiple instances of a resource.</a:t>
            </a:r>
            <a:endParaRPr/>
          </a:p>
          <a:p>
            <a:pPr indent="0" lvl="0" marL="0" rtl="0" algn="l">
              <a:spcBef>
                <a:spcPts val="1200"/>
              </a:spcBef>
              <a:spcAft>
                <a:spcPts val="0"/>
              </a:spcAft>
              <a:buNone/>
            </a:pPr>
            <a:r>
              <a:rPr lang="en"/>
              <a:t>Interpolation:</a:t>
            </a:r>
            <a:endParaRPr/>
          </a:p>
          <a:p>
            <a:pPr indent="0" lvl="0" marL="0" rtl="0" algn="l">
              <a:spcBef>
                <a:spcPts val="1200"/>
              </a:spcBef>
              <a:spcAft>
                <a:spcPts val="0"/>
              </a:spcAft>
              <a:buNone/>
            </a:pPr>
            <a:r>
              <a:rPr lang="en"/>
              <a:t>Interpolation syntax ${} is used to dynamically generate unique bucket names like my-bucket-0, my-bucket-1, etc.</a:t>
            </a:r>
            <a:endParaRPr/>
          </a:p>
          <a:p>
            <a:pPr indent="0" lvl="0" marL="0" rtl="0" algn="l">
              <a:spcBef>
                <a:spcPts val="1200"/>
              </a:spcBef>
              <a:spcAft>
                <a:spcPts val="1200"/>
              </a:spcAft>
              <a:buNone/>
            </a:pPr>
            <a:r>
              <a:rPr lang="en"/>
              <a:t>It’s also used in the tags to create unique names for each resource.</a:t>
            </a:r>
            <a:endParaRPr/>
          </a:p>
        </p:txBody>
      </p:sp>
      <p:sp>
        <p:nvSpPr>
          <p:cNvPr id="768" name="Google Shape;768;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
        <p:nvSpPr>
          <p:cNvPr id="774" name="Google Shape;774;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depends_on:</a:t>
            </a:r>
            <a:endParaRPr/>
          </a:p>
          <a:p>
            <a:pPr indent="0" lvl="0" marL="0" rtl="0" algn="l">
              <a:spcBef>
                <a:spcPts val="1200"/>
              </a:spcBef>
              <a:spcAft>
                <a:spcPts val="0"/>
              </a:spcAft>
              <a:buNone/>
            </a:pPr>
            <a:r>
              <a:rPr lang="en"/>
              <a:t>The depends_on meta-argument is used in the aws_iam_user_policy_attachment resource to ensure the IAM user is created before attaching the policy.</a:t>
            </a:r>
            <a:endParaRPr/>
          </a:p>
          <a:p>
            <a:pPr indent="0" lvl="0" marL="0" rtl="0" algn="l">
              <a:spcBef>
                <a:spcPts val="1200"/>
              </a:spcBef>
              <a:spcAft>
                <a:spcPts val="0"/>
              </a:spcAft>
              <a:buNone/>
            </a:pPr>
            <a:r>
              <a:rPr lang="en"/>
              <a:t>Parallel Execution:</a:t>
            </a:r>
            <a:endParaRPr/>
          </a:p>
          <a:p>
            <a:pPr indent="0" lvl="0" marL="0" rtl="0" algn="l">
              <a:spcBef>
                <a:spcPts val="1200"/>
              </a:spcBef>
              <a:spcAft>
                <a:spcPts val="1200"/>
              </a:spcAft>
              <a:buNone/>
            </a:pPr>
            <a:r>
              <a:rPr lang="en"/>
              <a:t>Terraform inherently runs resources in parallel when possible. The S3 buckets in my_parallel_bucket are created independently of the my_bucket buckets, showcasing Terraform's parallel execution capabilities.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console</a:t>
            </a:r>
            <a:endParaRPr/>
          </a:p>
        </p:txBody>
      </p:sp>
      <p:sp>
        <p:nvSpPr>
          <p:cNvPr id="780" name="Google Shape;780;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provides an interactive command-line console for evaluating and experimenting with expressions. </a:t>
            </a:r>
            <a:endParaRPr/>
          </a:p>
          <a:p>
            <a:pPr indent="0" lvl="0" marL="0" rtl="0" algn="l">
              <a:spcBef>
                <a:spcPts val="1200"/>
              </a:spcBef>
              <a:spcAft>
                <a:spcPts val="0"/>
              </a:spcAft>
              <a:buNone/>
            </a:pPr>
            <a:r>
              <a:rPr lang="en"/>
              <a:t>You can use it to test interpolations before using them in configurations and to interact with any values currently saved in state. </a:t>
            </a:r>
            <a:endParaRPr/>
          </a:p>
          <a:p>
            <a:pPr indent="0" lvl="0" marL="0" rtl="0" algn="l">
              <a:spcBef>
                <a:spcPts val="1200"/>
              </a:spcBef>
              <a:spcAft>
                <a:spcPts val="0"/>
              </a:spcAft>
              <a:buNone/>
            </a:pPr>
            <a:r>
              <a:rPr lang="en"/>
              <a:t>If the current state is empty or has not yet been created, you can use the console to experiment with the expression syntax and built-in functions. </a:t>
            </a:r>
            <a:endParaRPr/>
          </a:p>
          <a:p>
            <a:pPr indent="0" lvl="0" marL="0" rtl="0" algn="l">
              <a:spcBef>
                <a:spcPts val="1200"/>
              </a:spcBef>
              <a:spcAft>
                <a:spcPts val="0"/>
              </a:spcAft>
              <a:buNone/>
            </a:pPr>
            <a:r>
              <a:rPr lang="en"/>
              <a:t>The console holds a lock on the state, and you will not be able to use the console while performing other actions that modify state.</a:t>
            </a:r>
            <a:endParaRPr/>
          </a:p>
          <a:p>
            <a:pPr indent="0" lvl="0" marL="0" rtl="0" algn="l">
              <a:spcBef>
                <a:spcPts val="1200"/>
              </a:spcBef>
              <a:spcAft>
                <a:spcPts val="0"/>
              </a:spcAft>
              <a:buNone/>
            </a:pPr>
            <a:r>
              <a:rPr lang="en"/>
              <a:t>To close the console, enter the exit command or press Control-C or Control-D.</a:t>
            </a:r>
            <a:endParaRPr/>
          </a:p>
          <a:p>
            <a:pPr indent="0" lvl="0" marL="0" rtl="0" algn="l">
              <a:spcBef>
                <a:spcPts val="1200"/>
              </a:spcBef>
              <a:spcAft>
                <a:spcPts val="1200"/>
              </a:spcAft>
              <a:buNone/>
            </a:pPr>
            <a:r>
              <a:rPr lang="en"/>
              <a:t>$ </a:t>
            </a:r>
            <a:r>
              <a:rPr lang="en" sz="1050">
                <a:solidFill>
                  <a:srgbClr val="3B3D45"/>
                </a:solidFill>
                <a:highlight>
                  <a:srgbClr val="FAFAFA"/>
                </a:highlight>
                <a:latin typeface="Courier New"/>
                <a:ea typeface="Courier New"/>
                <a:cs typeface="Courier New"/>
                <a:sym typeface="Courier New"/>
              </a:rPr>
              <a:t>terraform console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786" name="Google Shape;786;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https://developer.hashicorp.com/terraform/language/expressions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 on AWS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384225" y="1152478"/>
            <a:ext cx="8448075" cy="270771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Expressions</a:t>
            </a:r>
            <a:endParaRPr/>
          </a:p>
        </p:txBody>
      </p:sp>
      <p:sp>
        <p:nvSpPr>
          <p:cNvPr id="792" name="Google Shape;792;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are used to compute values dynamically within Terraform.</a:t>
            </a:r>
            <a:endParaRPr/>
          </a:p>
          <a:p>
            <a:pPr indent="0" lvl="0" marL="0" rtl="0" algn="l">
              <a:spcBef>
                <a:spcPts val="1200"/>
              </a:spcBef>
              <a:spcAft>
                <a:spcPts val="0"/>
              </a:spcAft>
              <a:buNone/>
            </a:pPr>
            <a:r>
              <a:rPr lang="en"/>
              <a:t>They can be used in variables, resources, outputs, and modules.</a:t>
            </a:r>
            <a:endParaRPr/>
          </a:p>
          <a:p>
            <a:pPr indent="0" lvl="0" marL="0" rtl="0" algn="l">
              <a:spcBef>
                <a:spcPts val="1200"/>
              </a:spcBef>
              <a:spcAft>
                <a:spcPts val="0"/>
              </a:spcAft>
              <a:buNone/>
            </a:pPr>
            <a:r>
              <a:rPr lang="en"/>
              <a:t>Help make configurations more flexible and reusable.</a:t>
            </a:r>
            <a:endParaRPr/>
          </a:p>
          <a:p>
            <a:pPr indent="0" lvl="0" marL="0" rtl="0" algn="l">
              <a:spcBef>
                <a:spcPts val="1200"/>
              </a:spcBef>
              <a:spcAft>
                <a:spcPts val="12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Terraform Expressions</a:t>
            </a:r>
            <a:endParaRPr/>
          </a:p>
        </p:txBody>
      </p:sp>
      <p:sp>
        <p:nvSpPr>
          <p:cNvPr id="798" name="Google Shape;798;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 Values (Strings, Numbers, Booleans, Lists, Maps)</a:t>
            </a:r>
            <a:endParaRPr/>
          </a:p>
          <a:p>
            <a:pPr indent="0" lvl="0" marL="0" rtl="0" algn="l">
              <a:spcBef>
                <a:spcPts val="1200"/>
              </a:spcBef>
              <a:spcAft>
                <a:spcPts val="0"/>
              </a:spcAft>
              <a:buNone/>
            </a:pPr>
            <a:r>
              <a:rPr lang="en"/>
              <a:t>References (Variables, Resources, Data Sources)</a:t>
            </a:r>
            <a:endParaRPr/>
          </a:p>
          <a:p>
            <a:pPr indent="0" lvl="0" marL="0" rtl="0" algn="l">
              <a:spcBef>
                <a:spcPts val="1200"/>
              </a:spcBef>
              <a:spcAft>
                <a:spcPts val="0"/>
              </a:spcAft>
              <a:buNone/>
            </a:pPr>
            <a:r>
              <a:rPr lang="en"/>
              <a:t>Functions (Built-in Terraform Functions)</a:t>
            </a:r>
            <a:endParaRPr/>
          </a:p>
          <a:p>
            <a:pPr indent="0" lvl="0" marL="0" rtl="0" algn="l">
              <a:spcBef>
                <a:spcPts val="1200"/>
              </a:spcBef>
              <a:spcAft>
                <a:spcPts val="0"/>
              </a:spcAft>
              <a:buNone/>
            </a:pPr>
            <a:r>
              <a:rPr lang="en"/>
              <a:t>Operators (Arithmetic, Comparison, Logical)</a:t>
            </a:r>
            <a:endParaRPr/>
          </a:p>
          <a:p>
            <a:pPr indent="0" lvl="0" marL="0" rtl="0" algn="l">
              <a:spcBef>
                <a:spcPts val="1200"/>
              </a:spcBef>
              <a:spcAft>
                <a:spcPts val="0"/>
              </a:spcAft>
              <a:buNone/>
            </a:pPr>
            <a:r>
              <a:rPr lang="en"/>
              <a:t>Conditional Expressions</a:t>
            </a:r>
            <a:endParaRPr/>
          </a:p>
          <a:p>
            <a:pPr indent="0" lvl="0" marL="0" rtl="0" algn="l">
              <a:spcBef>
                <a:spcPts val="1200"/>
              </a:spcBef>
              <a:spcAft>
                <a:spcPts val="1200"/>
              </a:spcAft>
              <a:buNone/>
            </a:pPr>
            <a:r>
              <a:rPr lang="en"/>
              <a:t>For Expressions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Expression usage</a:t>
            </a:r>
            <a:endParaRPr/>
          </a:p>
        </p:txBody>
      </p:sp>
      <p:sp>
        <p:nvSpPr>
          <p:cNvPr id="804" name="Google Shape;804;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810" name="Google Shape;810;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Terraform language includes a number of built-in functions that you can call from within expressions to transform and combine values. The general syntax for function calls is a function name followed by comma-separated arguments in parentheses: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max(5, 12, 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https://developer.hashicorp.com/terraform/language/functions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816" name="Google Shape;816;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provides built-in functions to manipulate and compute values.</a:t>
            </a:r>
            <a:endParaRPr/>
          </a:p>
          <a:p>
            <a:pPr indent="0" lvl="0" marL="0" rtl="0" algn="l">
              <a:spcBef>
                <a:spcPts val="1200"/>
              </a:spcBef>
              <a:spcAft>
                <a:spcPts val="0"/>
              </a:spcAft>
              <a:buNone/>
            </a:pPr>
            <a:r>
              <a:rPr lang="en"/>
              <a:t>Functions help in string manipulation, numeric operations, collections, and date handling.</a:t>
            </a:r>
            <a:endParaRPr/>
          </a:p>
          <a:p>
            <a:pPr indent="0" lvl="0" marL="0" rtl="0" algn="l">
              <a:spcBef>
                <a:spcPts val="1200"/>
              </a:spcBef>
              <a:spcAft>
                <a:spcPts val="1200"/>
              </a:spcAft>
              <a:buNone/>
            </a:pPr>
            <a:r>
              <a:rPr lang="en"/>
              <a:t>They make configurations more dynamic and reusable.</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822" name="Google Shape;822;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Terraform functions are grouped into the following categories: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String Functions (Manipulate text values)</a:t>
            </a:r>
            <a:endParaRPr/>
          </a:p>
          <a:p>
            <a:pPr indent="0" lvl="0" marL="0" rtl="0" algn="l">
              <a:spcBef>
                <a:spcPts val="1200"/>
              </a:spcBef>
              <a:spcAft>
                <a:spcPts val="0"/>
              </a:spcAft>
              <a:buNone/>
            </a:pPr>
            <a:r>
              <a:rPr lang="en"/>
              <a:t>Numeric Functions (Perform calculations)</a:t>
            </a:r>
            <a:endParaRPr/>
          </a:p>
          <a:p>
            <a:pPr indent="0" lvl="0" marL="0" rtl="0" algn="l">
              <a:spcBef>
                <a:spcPts val="1200"/>
              </a:spcBef>
              <a:spcAft>
                <a:spcPts val="0"/>
              </a:spcAft>
              <a:buNone/>
            </a:pPr>
            <a:r>
              <a:rPr lang="en"/>
              <a:t>Collection Functions (Work with lists and maps)</a:t>
            </a:r>
            <a:endParaRPr/>
          </a:p>
          <a:p>
            <a:pPr indent="0" lvl="0" marL="0" rtl="0" algn="l">
              <a:spcBef>
                <a:spcPts val="1200"/>
              </a:spcBef>
              <a:spcAft>
                <a:spcPts val="0"/>
              </a:spcAft>
              <a:buNone/>
            </a:pPr>
            <a:r>
              <a:rPr lang="en"/>
              <a:t>Date and Time Functions (Handle timestamps)</a:t>
            </a:r>
            <a:endParaRPr/>
          </a:p>
          <a:p>
            <a:pPr indent="0" lvl="0" marL="0" rtl="0" algn="l">
              <a:spcBef>
                <a:spcPts val="1200"/>
              </a:spcBef>
              <a:spcAft>
                <a:spcPts val="0"/>
              </a:spcAft>
              <a:buNone/>
            </a:pPr>
            <a:r>
              <a:rPr lang="en"/>
              <a:t>Encoding Functions (Convert data formats)</a:t>
            </a:r>
            <a:endParaRPr/>
          </a:p>
          <a:p>
            <a:pPr indent="0" lvl="0" marL="0" rtl="0" algn="l">
              <a:spcBef>
                <a:spcPts val="1200"/>
              </a:spcBef>
              <a:spcAft>
                <a:spcPts val="1200"/>
              </a:spcAft>
              <a:buNone/>
            </a:pPr>
            <a:r>
              <a:rPr lang="en"/>
              <a:t>Filesystem Functions (Read files dynamically)</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Functions</a:t>
            </a:r>
            <a:endParaRPr/>
          </a:p>
        </p:txBody>
      </p:sp>
      <p:sp>
        <p:nvSpPr>
          <p:cNvPr id="828" name="Google Shape;828;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modifying and formatting text.</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upper("hello") → "HELLO"</a:t>
            </a:r>
            <a:endParaRPr/>
          </a:p>
          <a:p>
            <a:pPr indent="0" lvl="0" marL="0" rtl="0" algn="l">
              <a:spcBef>
                <a:spcPts val="1200"/>
              </a:spcBef>
              <a:spcAft>
                <a:spcPts val="0"/>
              </a:spcAft>
              <a:buNone/>
            </a:pPr>
            <a:r>
              <a:rPr lang="en"/>
              <a:t>lower("HELLO") → "hello"</a:t>
            </a:r>
            <a:endParaRPr/>
          </a:p>
          <a:p>
            <a:pPr indent="0" lvl="0" marL="0" rtl="0" algn="l">
              <a:spcBef>
                <a:spcPts val="1200"/>
              </a:spcBef>
              <a:spcAft>
                <a:spcPts val="0"/>
              </a:spcAft>
              <a:buNone/>
            </a:pPr>
            <a:r>
              <a:rPr lang="en"/>
              <a:t>length("terraform") → 9</a:t>
            </a:r>
            <a:endParaRPr/>
          </a:p>
          <a:p>
            <a:pPr indent="0" lvl="0" marL="0" rtl="0" algn="l">
              <a:spcBef>
                <a:spcPts val="1200"/>
              </a:spcBef>
              <a:spcAft>
                <a:spcPts val="1200"/>
              </a:spcAft>
              <a:buNone/>
            </a:pPr>
            <a:r>
              <a:rPr lang="en"/>
              <a:t>replace("Terraform", "form", "ing") → "Terraforming"</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Functions</a:t>
            </a:r>
            <a:endParaRPr/>
          </a:p>
        </p:txBody>
      </p:sp>
      <p:sp>
        <p:nvSpPr>
          <p:cNvPr id="834" name="Google Shape;834;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Used for mathematical operations.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abs(-10) → 10 (Absolute value)</a:t>
            </a:r>
            <a:endParaRPr/>
          </a:p>
          <a:p>
            <a:pPr indent="0" lvl="0" marL="0" rtl="0" algn="l">
              <a:spcBef>
                <a:spcPts val="1200"/>
              </a:spcBef>
              <a:spcAft>
                <a:spcPts val="0"/>
              </a:spcAft>
              <a:buNone/>
            </a:pPr>
            <a:r>
              <a:rPr lang="en"/>
              <a:t>max(5, 10, 3) → 10 (Largest number)</a:t>
            </a:r>
            <a:endParaRPr/>
          </a:p>
          <a:p>
            <a:pPr indent="0" lvl="0" marL="0" rtl="0" algn="l">
              <a:spcBef>
                <a:spcPts val="1200"/>
              </a:spcBef>
              <a:spcAft>
                <a:spcPts val="0"/>
              </a:spcAft>
              <a:buNone/>
            </a:pPr>
            <a:r>
              <a:rPr lang="en"/>
              <a:t>min(5, 10, 3) → 3 (Smallest number)</a:t>
            </a:r>
            <a:endParaRPr/>
          </a:p>
          <a:p>
            <a:pPr indent="0" lvl="0" marL="0" rtl="0" algn="l">
              <a:spcBef>
                <a:spcPts val="1200"/>
              </a:spcBef>
              <a:spcAft>
                <a:spcPts val="0"/>
              </a:spcAft>
              <a:buNone/>
            </a:pPr>
            <a:r>
              <a:rPr lang="en"/>
              <a:t>floor(3.8) → 3 (Round down)</a:t>
            </a:r>
            <a:endParaRPr/>
          </a:p>
          <a:p>
            <a:pPr indent="0" lvl="0" marL="0" rtl="0" algn="l">
              <a:spcBef>
                <a:spcPts val="1200"/>
              </a:spcBef>
              <a:spcAft>
                <a:spcPts val="1200"/>
              </a:spcAft>
              <a:buNone/>
            </a:pPr>
            <a:r>
              <a:rPr lang="en"/>
              <a:t>ceil(3.2) → 4 (Round up)</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Functions</a:t>
            </a:r>
            <a:endParaRPr/>
          </a:p>
        </p:txBody>
      </p:sp>
      <p:sp>
        <p:nvSpPr>
          <p:cNvPr id="840" name="Google Shape;840;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working with lists and maps.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length(["apple", "banana", "cherry"]) → 3</a:t>
            </a:r>
            <a:endParaRPr/>
          </a:p>
          <a:p>
            <a:pPr indent="0" lvl="0" marL="0" rtl="0" algn="l">
              <a:spcBef>
                <a:spcPts val="1200"/>
              </a:spcBef>
              <a:spcAft>
                <a:spcPts val="0"/>
              </a:spcAft>
              <a:buNone/>
            </a:pPr>
            <a:r>
              <a:rPr lang="en"/>
              <a:t>join(", ", ["AWS", "Azure", "GCP"]) → "AWS, Azure, GCP"</a:t>
            </a:r>
            <a:endParaRPr/>
          </a:p>
          <a:p>
            <a:pPr indent="0" lvl="0" marL="0" rtl="0" algn="l">
              <a:spcBef>
                <a:spcPts val="1200"/>
              </a:spcBef>
              <a:spcAft>
                <a:spcPts val="0"/>
              </a:spcAft>
              <a:buNone/>
            </a:pPr>
            <a:r>
              <a:rPr lang="en"/>
              <a:t>lookup({name="Terraform", type="IAC"}, "type", "unknown") → "IAC"</a:t>
            </a:r>
            <a:endParaRPr/>
          </a:p>
          <a:p>
            <a:pPr indent="0" lvl="0" marL="0" rtl="0" algn="l">
              <a:spcBef>
                <a:spcPts val="1200"/>
              </a:spcBef>
              <a:spcAft>
                <a:spcPts val="1200"/>
              </a:spcAft>
              <a:buNone/>
            </a:pPr>
            <a:r>
              <a:rPr lang="en"/>
              <a:t>contains(["t2.micro", "t3.medium"], "t3.micro") → false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and Time Functions, Encoding Functions</a:t>
            </a:r>
            <a:endParaRPr/>
          </a:p>
        </p:txBody>
      </p:sp>
      <p:sp>
        <p:nvSpPr>
          <p:cNvPr id="846" name="Google Shape;846;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Used for handling timestamps.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timestamp() → "2025-03-04T12:00:00Z" (Current UTC time)</a:t>
            </a:r>
            <a:endParaRPr/>
          </a:p>
          <a:p>
            <a:pPr indent="0" lvl="0" marL="0" rtl="0" algn="l">
              <a:spcBef>
                <a:spcPts val="1200"/>
              </a:spcBef>
              <a:spcAft>
                <a:spcPts val="0"/>
              </a:spcAft>
              <a:buNone/>
            </a:pPr>
            <a:r>
              <a:rPr lang="en"/>
              <a:t>timeadd(timestamp(), "24h") → "2025-03-05T12:00:00Z" (Add 24 hours)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Used for formatting and encoding data.</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jsonencode({name="Terraform", version="1.5"}) → '{"name":"Terraform","version":"1.5"}'</a:t>
            </a:r>
            <a:endParaRPr/>
          </a:p>
          <a:p>
            <a:pPr indent="0" lvl="0" marL="0" rtl="0" algn="l">
              <a:spcBef>
                <a:spcPts val="1200"/>
              </a:spcBef>
              <a:spcAft>
                <a:spcPts val="1200"/>
              </a:spcAft>
              <a:buNone/>
            </a:pPr>
            <a:r>
              <a:rPr lang="en"/>
              <a:t>base64encode("hello") → "aGVsbG8="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 services on AWS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5"/>
          <p:cNvPicPr preferRelativeResize="0"/>
          <p:nvPr/>
        </p:nvPicPr>
        <p:blipFill>
          <a:blip r:embed="rId3">
            <a:alphaModFix/>
          </a:blip>
          <a:stretch>
            <a:fillRect/>
          </a:stretch>
        </p:blipFill>
        <p:spPr>
          <a:xfrm>
            <a:off x="0" y="1152464"/>
            <a:ext cx="9144001" cy="3777522"/>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Filesystem Functions</a:t>
            </a:r>
            <a:endParaRPr/>
          </a:p>
        </p:txBody>
      </p:sp>
      <p:sp>
        <p:nvSpPr>
          <p:cNvPr id="852" name="Google Shape;852;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read files dynamically.</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file("config.json") → Reads file content</a:t>
            </a:r>
            <a:endParaRPr/>
          </a:p>
          <a:p>
            <a:pPr indent="0" lvl="0" marL="0" rtl="0" algn="l">
              <a:spcBef>
                <a:spcPts val="1200"/>
              </a:spcBef>
              <a:spcAft>
                <a:spcPts val="1200"/>
              </a:spcAft>
              <a:buNone/>
            </a:pPr>
            <a:r>
              <a:rPr lang="en"/>
              <a:t>templatefile("user-data.tftpl", {name="Arjun"}) → Uses a template file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58" name="Google Shape;858;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Data sources allow Terraform to use information defined outside of Terraform, defined by another separate Terraform configuration, or modified by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"aws_ami" "example" {</a:t>
            </a:r>
            <a:endParaRPr/>
          </a:p>
          <a:p>
            <a:pPr indent="0" lvl="0" marL="0" rtl="0" algn="l">
              <a:spcBef>
                <a:spcPts val="1200"/>
              </a:spcBef>
              <a:spcAft>
                <a:spcPts val="0"/>
              </a:spcAft>
              <a:buNone/>
            </a:pPr>
            <a:r>
              <a:rPr lang="en"/>
              <a:t>  most_recent =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owners = ["self"]</a:t>
            </a:r>
            <a:endParaRPr/>
          </a:p>
          <a:p>
            <a:pPr indent="0" lvl="0" marL="0" rtl="0" algn="l">
              <a:spcBef>
                <a:spcPts val="1200"/>
              </a:spcBef>
              <a:spcAft>
                <a:spcPts val="0"/>
              </a:spcAft>
              <a:buNone/>
            </a:pPr>
            <a:r>
              <a:rPr lang="en"/>
              <a:t>  tags = {</a:t>
            </a:r>
            <a:endParaRPr/>
          </a:p>
          <a:p>
            <a:pPr indent="0" lvl="0" marL="0" rtl="0" algn="l">
              <a:spcBef>
                <a:spcPts val="1200"/>
              </a:spcBef>
              <a:spcAft>
                <a:spcPts val="0"/>
              </a:spcAft>
              <a:buNone/>
            </a:pPr>
            <a:r>
              <a:rPr lang="en"/>
              <a:t>    Name   = "app-server"</a:t>
            </a:r>
            <a:endParaRPr/>
          </a:p>
          <a:p>
            <a:pPr indent="0" lvl="0" marL="0" rtl="0" algn="l">
              <a:spcBef>
                <a:spcPts val="1200"/>
              </a:spcBef>
              <a:spcAft>
                <a:spcPts val="0"/>
              </a:spcAft>
              <a:buNone/>
            </a:pPr>
            <a:r>
              <a:rPr lang="en"/>
              <a:t>    Tested =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Modules</a:t>
            </a:r>
            <a:endParaRPr/>
          </a:p>
        </p:txBody>
      </p:sp>
      <p:sp>
        <p:nvSpPr>
          <p:cNvPr id="864" name="Google Shape;864;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module is a container for multiple Terraform resources that are used together.</a:t>
            </a:r>
            <a:endParaRPr/>
          </a:p>
          <a:p>
            <a:pPr indent="0" lvl="0" marL="0" rtl="0" algn="l">
              <a:spcBef>
                <a:spcPts val="1200"/>
              </a:spcBef>
              <a:spcAft>
                <a:spcPts val="0"/>
              </a:spcAft>
              <a:buNone/>
            </a:pPr>
            <a:r>
              <a:rPr lang="en"/>
              <a:t>Modules help in organizing, reusing, and maintaining Terraform code efficiently.</a:t>
            </a:r>
            <a:endParaRPr/>
          </a:p>
          <a:p>
            <a:pPr indent="0" lvl="0" marL="0" rtl="0" algn="l">
              <a:spcBef>
                <a:spcPts val="1200"/>
              </a:spcBef>
              <a:spcAft>
                <a:spcPts val="0"/>
              </a:spcAft>
              <a:buNone/>
            </a:pPr>
            <a:r>
              <a:rPr lang="en"/>
              <a:t>Every Terraform configuration implicitly forms a module (root module).</a:t>
            </a:r>
            <a:endParaRPr/>
          </a:p>
          <a:p>
            <a:pPr indent="0" lvl="0" marL="0" rtl="0" algn="l">
              <a:spcBef>
                <a:spcPts val="1200"/>
              </a:spcBef>
              <a:spcAft>
                <a:spcPts val="0"/>
              </a:spcAft>
              <a:buNone/>
            </a:pPr>
            <a:r>
              <a:rPr lang="en"/>
              <a:t>📌 Why use Modules?</a:t>
            </a:r>
            <a:endParaRPr/>
          </a:p>
          <a:p>
            <a:pPr indent="0" lvl="0" marL="0" rtl="0" algn="l">
              <a:spcBef>
                <a:spcPts val="1200"/>
              </a:spcBef>
              <a:spcAft>
                <a:spcPts val="0"/>
              </a:spcAft>
              <a:buNone/>
            </a:pPr>
            <a:r>
              <a:rPr lang="en"/>
              <a:t>✅ Code Reusability</a:t>
            </a:r>
            <a:endParaRPr/>
          </a:p>
          <a:p>
            <a:pPr indent="0" lvl="0" marL="0" rtl="0" algn="l">
              <a:spcBef>
                <a:spcPts val="1200"/>
              </a:spcBef>
              <a:spcAft>
                <a:spcPts val="0"/>
              </a:spcAft>
              <a:buNone/>
            </a:pPr>
            <a:r>
              <a:rPr lang="en"/>
              <a:t>✅ Easier Maintenance</a:t>
            </a:r>
            <a:endParaRPr/>
          </a:p>
          <a:p>
            <a:pPr indent="0" lvl="0" marL="0" rtl="0" algn="l">
              <a:spcBef>
                <a:spcPts val="1200"/>
              </a:spcBef>
              <a:spcAft>
                <a:spcPts val="0"/>
              </a:spcAft>
              <a:buNone/>
            </a:pPr>
            <a:r>
              <a:rPr lang="en"/>
              <a:t>✅ Improved Scalability</a:t>
            </a:r>
            <a:endParaRPr/>
          </a:p>
          <a:p>
            <a:pPr indent="0" lvl="0" marL="0" rtl="0" algn="l">
              <a:spcBef>
                <a:spcPts val="1200"/>
              </a:spcBef>
              <a:spcAft>
                <a:spcPts val="1200"/>
              </a:spcAft>
              <a:buNone/>
            </a:pPr>
            <a:r>
              <a:rPr lang="en"/>
              <a:t>✅ Enforces Best Practices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structure</a:t>
            </a:r>
            <a:endParaRPr/>
          </a:p>
        </p:txBody>
      </p:sp>
      <p:sp>
        <p:nvSpPr>
          <p:cNvPr id="870" name="Google Shape;870;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 Terraform module typically consists of: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main.tf – Defines resources</a:t>
            </a:r>
            <a:endParaRPr/>
          </a:p>
          <a:p>
            <a:pPr indent="0" lvl="0" marL="0" rtl="0" algn="l">
              <a:spcBef>
                <a:spcPts val="1200"/>
              </a:spcBef>
              <a:spcAft>
                <a:spcPts val="0"/>
              </a:spcAft>
              <a:buNone/>
            </a:pPr>
            <a:r>
              <a:rPr lang="en"/>
              <a:t>variables.tf – Defines input variables</a:t>
            </a:r>
            <a:endParaRPr/>
          </a:p>
          <a:p>
            <a:pPr indent="0" lvl="0" marL="0" rtl="0" algn="l">
              <a:spcBef>
                <a:spcPts val="1200"/>
              </a:spcBef>
              <a:spcAft>
                <a:spcPts val="0"/>
              </a:spcAft>
              <a:buNone/>
            </a:pPr>
            <a:r>
              <a:rPr lang="en"/>
              <a:t>outputs.tf – Defines output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/terraform-aws-s3</a:t>
            </a:r>
            <a:endParaRPr/>
          </a:p>
          <a:p>
            <a:pPr indent="0" lvl="0" marL="0" rtl="0" algn="l">
              <a:spcBef>
                <a:spcPts val="1200"/>
              </a:spcBef>
              <a:spcAft>
                <a:spcPts val="0"/>
              </a:spcAft>
              <a:buNone/>
            </a:pPr>
            <a:r>
              <a:rPr lang="en"/>
              <a:t>  ├── main.tf</a:t>
            </a:r>
            <a:endParaRPr/>
          </a:p>
          <a:p>
            <a:pPr indent="0" lvl="0" marL="0" rtl="0" algn="l">
              <a:spcBef>
                <a:spcPts val="1200"/>
              </a:spcBef>
              <a:spcAft>
                <a:spcPts val="0"/>
              </a:spcAft>
              <a:buNone/>
            </a:pPr>
            <a:r>
              <a:rPr lang="en"/>
              <a:t>  ├── variables.tf</a:t>
            </a:r>
            <a:endParaRPr/>
          </a:p>
          <a:p>
            <a:pPr indent="0" lvl="0" marL="0" rtl="0" algn="l">
              <a:spcBef>
                <a:spcPts val="1200"/>
              </a:spcBef>
              <a:spcAft>
                <a:spcPts val="0"/>
              </a:spcAft>
              <a:buNone/>
            </a:pPr>
            <a:r>
              <a:rPr lang="en"/>
              <a:t>  ├── outputs.tf</a:t>
            </a:r>
            <a:endParaRPr/>
          </a:p>
          <a:p>
            <a:pPr indent="0" lvl="0" marL="0" rtl="0" algn="l">
              <a:spcBef>
                <a:spcPts val="1200"/>
              </a:spcBef>
              <a:spcAft>
                <a:spcPts val="1200"/>
              </a:spcAft>
              <a:buNone/>
            </a:pPr>
            <a:r>
              <a:rPr lang="en"/>
              <a:t>  ├── README.md</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876" name="Google Shape;876;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without modules</a:t>
            </a:r>
            <a:endParaRPr/>
          </a:p>
          <a:p>
            <a:pPr indent="0" lvl="0" marL="0" rtl="0" algn="l">
              <a:spcBef>
                <a:spcPts val="1200"/>
              </a:spcBef>
              <a:spcAft>
                <a:spcPts val="0"/>
              </a:spcAft>
              <a:buNone/>
            </a:pPr>
            <a:r>
              <a:rPr lang="en"/>
              <a:t>Terraform with modules</a:t>
            </a:r>
            <a:endParaRPr/>
          </a:p>
          <a:p>
            <a:pPr indent="0" lvl="0" marL="0" rtl="0" algn="l">
              <a:spcBef>
                <a:spcPts val="1200"/>
              </a:spcBef>
              <a:spcAft>
                <a:spcPts val="0"/>
              </a:spcAft>
              <a:buNone/>
            </a:pPr>
            <a:r>
              <a:rPr lang="en"/>
              <a:t>Assignment</a:t>
            </a:r>
            <a:endParaRPr/>
          </a:p>
          <a:p>
            <a:pPr indent="0" lvl="0" marL="0" rtl="0" algn="l">
              <a:spcBef>
                <a:spcPts val="1200"/>
              </a:spcBef>
              <a:spcAft>
                <a:spcPts val="1200"/>
              </a:spcAft>
              <a:buNone/>
            </a:pPr>
            <a:r>
              <a:rPr lang="en"/>
              <a:t>Access public modules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Terraform functions</a:t>
            </a:r>
            <a:endParaRPr/>
          </a:p>
        </p:txBody>
      </p:sp>
      <p:sp>
        <p:nvSpPr>
          <p:cNvPr id="882" name="Google Shape;882;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1️⃣ Compute</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AWS Lambda</a:t>
            </a:r>
            <a:r>
              <a:rPr lang="en" sz="1500">
                <a:solidFill>
                  <a:schemeClr val="dk1"/>
                </a:solidFill>
              </a:rPr>
              <a:t> – Run code without managing servers. Supports multiple languages and integrates with many AWS services.</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 API &amp; Edge</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Amazon API Gateway</a:t>
            </a:r>
            <a:r>
              <a:rPr lang="en" sz="1500">
                <a:solidFill>
                  <a:schemeClr val="dk1"/>
                </a:solidFill>
              </a:rPr>
              <a:t> – Create, manage, and secure RESTful and WebSocket APIs.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App Runner</a:t>
            </a:r>
            <a:r>
              <a:rPr lang="en" sz="1500">
                <a:solidFill>
                  <a:schemeClr val="dk1"/>
                </a:solidFill>
              </a:rPr>
              <a:t> – Deploy and run web applications and APIs without managing infrastructure.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CloudFront</a:t>
            </a:r>
            <a:r>
              <a:rPr lang="en" sz="1500">
                <a:solidFill>
                  <a:schemeClr val="dk1"/>
                </a:solidFill>
              </a:rPr>
              <a:t> – Global content delivery network (CDN) for low-latency content delivery.</a:t>
            </a:r>
            <a:endParaRPr sz="2200"/>
          </a:p>
        </p:txBody>
      </p:sp>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Serverless Services - Quick Overview for Slides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chemeClr val="dk1"/>
                </a:solidFill>
              </a:rPr>
              <a:t>3️⃣ Storage</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Amazon S3</a:t>
            </a:r>
            <a:r>
              <a:rPr lang="en" sz="1600">
                <a:solidFill>
                  <a:schemeClr val="dk1"/>
                </a:solidFill>
              </a:rPr>
              <a:t> – Scalable object storage for files, backups, and data lakes.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Amazon EFS</a:t>
            </a:r>
            <a:r>
              <a:rPr lang="en" sz="1600">
                <a:solidFill>
                  <a:schemeClr val="dk1"/>
                </a:solidFill>
              </a:rPr>
              <a:t> – Serverless file system for scalable and shared access.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en" sz="1500">
                <a:solidFill>
                  <a:schemeClr val="dk1"/>
                </a:solidFill>
              </a:rPr>
              <a:t>4️⃣ Databases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Amazon DynamoDB</a:t>
            </a:r>
            <a:r>
              <a:rPr lang="en" sz="1500">
                <a:solidFill>
                  <a:schemeClr val="dk1"/>
                </a:solidFill>
              </a:rPr>
              <a:t> – Fully managed NoSQL database with single-digit millisecond latency.</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Aurora Serverless</a:t>
            </a:r>
            <a:r>
              <a:rPr lang="en" sz="1500">
                <a:solidFill>
                  <a:schemeClr val="dk1"/>
                </a:solidFill>
              </a:rPr>
              <a:t> – Auto-scaling relational database (MySQL/PostgreSQL compatible).</a:t>
            </a:r>
            <a:endParaRPr sz="1600">
              <a:solidFill>
                <a:schemeClr val="dk1"/>
              </a:solidFill>
            </a:endParaRPr>
          </a:p>
        </p:txBody>
      </p:sp>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Serverless Services - Quick Overview for Slides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Serverless Services - Quick Overview for Slides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5️⃣ Messaging &amp; Event-Driven Services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Amazon SQS (Simple Queue Service)</a:t>
            </a:r>
            <a:r>
              <a:rPr lang="en" sz="1400">
                <a:solidFill>
                  <a:schemeClr val="dk1"/>
                </a:solidFill>
              </a:rPr>
              <a:t> – Message queuing for decoupling microservices.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Amazon SNS (Simple Notification Service)</a:t>
            </a:r>
            <a:r>
              <a:rPr lang="en" sz="1400">
                <a:solidFill>
                  <a:schemeClr val="dk1"/>
                </a:solidFill>
              </a:rPr>
              <a:t> – Pub/Sub messaging for notifications and event distribution.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Amazon EventBridge</a:t>
            </a:r>
            <a:r>
              <a:rPr lang="en" sz="1400">
                <a:solidFill>
                  <a:schemeClr val="dk1"/>
                </a:solidFill>
              </a:rPr>
              <a:t> – Serverless event bus for event-driven applications and integrations.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AWS Step Functions</a:t>
            </a:r>
            <a:r>
              <a:rPr lang="en" sz="1400">
                <a:solidFill>
                  <a:schemeClr val="dk1"/>
                </a:solidFill>
              </a:rPr>
              <a:t> – Serverless orchestration to coordinate workflows between AWS services.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b="1" lang="en" sz="1400">
                <a:solidFill>
                  <a:schemeClr val="dk1"/>
                </a:solidFill>
              </a:rPr>
              <a:t>7️⃣ Security &amp; Identity</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AWS IAM</a:t>
            </a:r>
            <a:r>
              <a:rPr lang="en" sz="1400">
                <a:solidFill>
                  <a:schemeClr val="dk1"/>
                </a:solidFill>
              </a:rPr>
              <a:t> – Identity and access management for users and services.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AWS Secrets Manager</a:t>
            </a:r>
            <a:r>
              <a:rPr lang="en" sz="1400">
                <a:solidFill>
                  <a:schemeClr val="dk1"/>
                </a:solidFill>
              </a:rPr>
              <a:t> – Securely store and manage API keys, credentials, and secrets.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Serverless Services - Quick Overview for Slides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chemeClr val="dk1"/>
                </a:solidFill>
              </a:rPr>
              <a:t>6️⃣ Analytics &amp; ML</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AWS Kinesis</a:t>
            </a:r>
            <a:r>
              <a:rPr lang="en" sz="1500">
                <a:solidFill>
                  <a:schemeClr val="dk1"/>
                </a:solidFill>
              </a:rPr>
              <a:t> – Real-time data streaming for analytics and machine learning.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Glue</a:t>
            </a:r>
            <a:r>
              <a:rPr lang="en" sz="1500">
                <a:solidFill>
                  <a:schemeClr val="dk1"/>
                </a:solidFill>
              </a:rPr>
              <a:t> – Serverless data integration and ETL.</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Athena</a:t>
            </a:r>
            <a:r>
              <a:rPr lang="en" sz="1500">
                <a:solidFill>
                  <a:schemeClr val="dk1"/>
                </a:solidFill>
              </a:rPr>
              <a:t> – Serverless querying for S3 data using SQL.</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b="1" lang="en" sz="1500">
                <a:solidFill>
                  <a:schemeClr val="dk1"/>
                </a:solidFill>
              </a:rPr>
              <a:t>8️⃣ Observability &amp; Monitoring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Amazon CloudWatch</a:t>
            </a:r>
            <a:r>
              <a:rPr lang="en" sz="1500">
                <a:solidFill>
                  <a:schemeClr val="dk1"/>
                </a:solidFill>
              </a:rPr>
              <a:t> – Logs, metrics, and monitoring for AWS applications.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X-Ray</a:t>
            </a:r>
            <a:r>
              <a:rPr lang="en" sz="1500">
                <a:solidFill>
                  <a:schemeClr val="dk1"/>
                </a:solidFill>
              </a:rPr>
              <a:t> – Distributed tracing to analyze application performance.</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Event-Driven Architecture</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Event-Driven Architecture (EDA) is a </a:t>
            </a:r>
            <a:r>
              <a:rPr b="1" lang="en">
                <a:solidFill>
                  <a:schemeClr val="dk1"/>
                </a:solidFill>
              </a:rPr>
              <a:t>software design pattern</a:t>
            </a:r>
            <a:r>
              <a:rPr lang="en">
                <a:solidFill>
                  <a:schemeClr val="dk1"/>
                </a:solidFill>
              </a:rPr>
              <a:t> where the system responds to events rather than following a direct, request-response model. </a:t>
            </a:r>
            <a:endParaRPr>
              <a:solidFill>
                <a:schemeClr val="dk1"/>
              </a:solidFill>
            </a:endParaRPr>
          </a:p>
          <a:p>
            <a:pPr indent="0" lvl="0" marL="0" rtl="0" algn="l">
              <a:spcBef>
                <a:spcPts val="1200"/>
              </a:spcBef>
              <a:spcAft>
                <a:spcPts val="1200"/>
              </a:spcAft>
              <a:buNone/>
            </a:pPr>
            <a:r>
              <a:rPr lang="en">
                <a:solidFill>
                  <a:schemeClr val="dk1"/>
                </a:solidFill>
              </a:rPr>
              <a:t>It enables applications to be </a:t>
            </a:r>
            <a:r>
              <a:rPr b="1" lang="en">
                <a:solidFill>
                  <a:schemeClr val="dk1"/>
                </a:solidFill>
              </a:rPr>
              <a:t>highly decoupled, scalable, and reactive</a:t>
            </a:r>
            <a:r>
              <a:rPr lang="en">
                <a:solidFill>
                  <a:schemeClr val="dk1"/>
                </a:solidFill>
              </a:rPr>
              <a:t> by asynchronously handling events as they occur.</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Concepts of Event-Driven Architecture</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Events</a:t>
            </a:r>
            <a:endParaRPr b="1" sz="1500">
              <a:solidFill>
                <a:schemeClr val="dk1"/>
              </a:solidFill>
            </a:endParaRPr>
          </a:p>
          <a:p>
            <a:pPr indent="0" lvl="0" marL="0" rtl="0" algn="l">
              <a:spcBef>
                <a:spcPts val="1200"/>
              </a:spcBef>
              <a:spcAft>
                <a:spcPts val="0"/>
              </a:spcAft>
              <a:buNone/>
            </a:pPr>
            <a:r>
              <a:rPr lang="en" sz="1500">
                <a:solidFill>
                  <a:schemeClr val="dk1"/>
                </a:solidFill>
              </a:rPr>
              <a:t>An event is a significant change in the system state. It represents something that </a:t>
            </a:r>
            <a:r>
              <a:rPr b="1" lang="en" sz="1500">
                <a:solidFill>
                  <a:schemeClr val="dk1"/>
                </a:solidFill>
              </a:rPr>
              <a:t>happened</a:t>
            </a:r>
            <a:r>
              <a:rPr lang="en" sz="1500">
                <a:solidFill>
                  <a:schemeClr val="dk1"/>
                </a:solidFill>
              </a:rPr>
              <a:t> (e.g., "A user placed an order").</a:t>
            </a:r>
            <a:endParaRPr sz="17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Events can be </a:t>
            </a:r>
            <a:r>
              <a:rPr b="1" lang="en" sz="1500">
                <a:solidFill>
                  <a:schemeClr val="dk1"/>
                </a:solidFill>
              </a:rPr>
              <a:t>discrete</a:t>
            </a:r>
            <a:r>
              <a:rPr lang="en" sz="1500">
                <a:solidFill>
                  <a:schemeClr val="dk1"/>
                </a:solidFill>
              </a:rPr>
              <a:t> (a single occurrence like a button click) or </a:t>
            </a:r>
            <a:r>
              <a:rPr b="1" lang="en" sz="1500">
                <a:solidFill>
                  <a:schemeClr val="dk1"/>
                </a:solidFill>
              </a:rPr>
              <a:t>continuous</a:t>
            </a:r>
            <a:r>
              <a:rPr lang="en" sz="1500">
                <a:solidFill>
                  <a:schemeClr val="dk1"/>
                </a:solidFill>
              </a:rPr>
              <a:t> (a stream of sensor data).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Events contain </a:t>
            </a:r>
            <a:r>
              <a:rPr b="1" lang="en" sz="1500">
                <a:solidFill>
                  <a:schemeClr val="dk1"/>
                </a:solidFill>
              </a:rPr>
              <a:t>metadata</a:t>
            </a:r>
            <a:r>
              <a:rPr lang="en" sz="1500">
                <a:solidFill>
                  <a:schemeClr val="dk1"/>
                </a:solidFill>
              </a:rPr>
              <a:t> (e.g., timestamp, event type, source,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nvSpPr>
        <p:spPr>
          <a:xfrm>
            <a:off x="311700" y="1242525"/>
            <a:ext cx="797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https://docs.google.com/document/d/1Gvul64DXLfiMdiwK0CLA94_1KIXRywKBhn7uew43QJM/edit?usp=sharing</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Concepts of Event-Driven Architecture</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Event Producers</a:t>
            </a:r>
            <a:endParaRPr b="1" sz="1500">
              <a:solidFill>
                <a:schemeClr val="dk1"/>
              </a:solidFill>
            </a:endParaRPr>
          </a:p>
          <a:p>
            <a:pPr indent="0" lvl="0" marL="0" rtl="0" algn="l">
              <a:spcBef>
                <a:spcPts val="1200"/>
              </a:spcBef>
              <a:spcAft>
                <a:spcPts val="0"/>
              </a:spcAft>
              <a:buNone/>
            </a:pPr>
            <a:r>
              <a:rPr lang="en" sz="1500">
                <a:solidFill>
                  <a:schemeClr val="dk1"/>
                </a:solidFill>
              </a:rPr>
              <a:t>Event producers generate and publish events when something happens.</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Examples: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user uploads a file (S3 triggers an event).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customer places an order (Order Service emits an event).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temperature sensor detects a change (IoT device sends an event).</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Concepts of Event-Driven Architecture</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Event Consumers</a:t>
            </a:r>
            <a:endParaRPr b="1" sz="1500">
              <a:solidFill>
                <a:schemeClr val="dk1"/>
              </a:solidFill>
            </a:endParaRPr>
          </a:p>
          <a:p>
            <a:pPr indent="0" lvl="0" marL="0" rtl="0" algn="l">
              <a:spcBef>
                <a:spcPts val="1200"/>
              </a:spcBef>
              <a:spcAft>
                <a:spcPts val="0"/>
              </a:spcAft>
              <a:buNone/>
            </a:pPr>
            <a:r>
              <a:rPr lang="en" sz="1500">
                <a:solidFill>
                  <a:schemeClr val="dk1"/>
                </a:solidFill>
              </a:rPr>
              <a:t>Consumers listen for events and take action. They </a:t>
            </a:r>
            <a:r>
              <a:rPr b="1" lang="en" sz="1500">
                <a:solidFill>
                  <a:schemeClr val="dk1"/>
                </a:solidFill>
              </a:rPr>
              <a:t>react asynchronously</a:t>
            </a:r>
            <a:r>
              <a:rPr lang="en" sz="1500">
                <a:solidFill>
                  <a:schemeClr val="dk1"/>
                </a:solidFill>
              </a:rPr>
              <a:t> when an event occurs.</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Examples: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An image processing service resizes uploaded images.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payment service processes a transaction.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notification service sends an email when an order is placed.</a:t>
            </a:r>
            <a:endParaRPr sz="1500">
              <a:solidFill>
                <a:schemeClr val="dk1"/>
              </a:solidFill>
            </a:endParaRPr>
          </a:p>
          <a:p>
            <a:pPr indent="0" lvl="0" marL="0" rtl="0" algn="l">
              <a:spcBef>
                <a:spcPts val="1200"/>
              </a:spcBef>
              <a:spcAft>
                <a:spcPts val="1200"/>
              </a:spcAft>
              <a:buNone/>
            </a:pPr>
            <a:r>
              <a:t/>
            </a:r>
            <a:endParaRPr b="1"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Concepts of Event-Driven Architecture</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Event Routers (Message Brokers or Event Buses)</a:t>
            </a:r>
            <a:endParaRPr b="1" sz="1500">
              <a:solidFill>
                <a:schemeClr val="dk1"/>
              </a:solidFill>
            </a:endParaRPr>
          </a:p>
          <a:p>
            <a:pPr indent="0" lvl="0" marL="0" rtl="0" algn="l">
              <a:spcBef>
                <a:spcPts val="1200"/>
              </a:spcBef>
              <a:spcAft>
                <a:spcPts val="0"/>
              </a:spcAft>
              <a:buNone/>
            </a:pPr>
            <a:r>
              <a:rPr lang="en" sz="1500">
                <a:solidFill>
                  <a:schemeClr val="dk1"/>
                </a:solidFill>
              </a:rPr>
              <a:t>Since producers and consumers are </a:t>
            </a:r>
            <a:r>
              <a:rPr b="1" lang="en" sz="1500">
                <a:solidFill>
                  <a:schemeClr val="dk1"/>
                </a:solidFill>
              </a:rPr>
              <a:t>loosely coupled</a:t>
            </a:r>
            <a:r>
              <a:rPr lang="en" sz="1500">
                <a:solidFill>
                  <a:schemeClr val="dk1"/>
                </a:solidFill>
              </a:rPr>
              <a:t>, an event router helps route events between them.</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Examples of Event Routers:</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Message Queues</a:t>
            </a:r>
            <a:r>
              <a:rPr lang="en" sz="1500">
                <a:solidFill>
                  <a:schemeClr val="dk1"/>
                </a:solidFill>
              </a:rPr>
              <a:t> (e.g., Amazon SQS, RabbitMQ) – Store events for processing later.</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Event Buses</a:t>
            </a:r>
            <a:r>
              <a:rPr lang="en" sz="1500">
                <a:solidFill>
                  <a:schemeClr val="dk1"/>
                </a:solidFill>
              </a:rPr>
              <a:t> (e.g., AWS EventBridge, Azure Event Grid) – Routes events between different services.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Publish-Subscribe Systems</a:t>
            </a:r>
            <a:r>
              <a:rPr lang="en" sz="1500">
                <a:solidFill>
                  <a:schemeClr val="dk1"/>
                </a:solidFill>
              </a:rPr>
              <a:t> (e.g., Amazon SNS, Apache Kafka) – Send events to multiple consumers</a:t>
            </a:r>
            <a:endParaRPr b="1"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Event-Driven Architecture Works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An event occurs</a:t>
            </a:r>
            <a:r>
              <a:rPr lang="en" sz="1500">
                <a:solidFill>
                  <a:schemeClr val="dk1"/>
                </a:solidFill>
              </a:rPr>
              <a:t> (e.g., a user submits a form).</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The event producer emits an event</a:t>
            </a:r>
            <a:r>
              <a:rPr lang="en" sz="1500">
                <a:solidFill>
                  <a:schemeClr val="dk1"/>
                </a:solidFill>
              </a:rPr>
              <a:t> (e.g., an order service publishes an "Order Placed" event).</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The event is sent to an event router</a:t>
            </a:r>
            <a:r>
              <a:rPr lang="en" sz="1500">
                <a:solidFill>
                  <a:schemeClr val="dk1"/>
                </a:solidFill>
              </a:rPr>
              <a:t> (e.g., EventBridge or Kafka).</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The event router delivers the event to one or more event consumers</a:t>
            </a:r>
            <a:r>
              <a:rPr lang="en" sz="1500">
                <a:solidFill>
                  <a:schemeClr val="dk1"/>
                </a:solidFill>
              </a:rPr>
              <a:t> (e.g., Payment Service, Notification Service).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Each consumer processes the event independently</a:t>
            </a:r>
            <a:r>
              <a:rPr lang="en" sz="1500">
                <a:solidFill>
                  <a:schemeClr val="dk1"/>
                </a:solidFill>
              </a:rPr>
              <a:t> (e.g., process payment, send confirmation email).</a:t>
            </a:r>
            <a:endParaRPr sz="1500">
              <a:solidFill>
                <a:schemeClr val="dk1"/>
              </a:solidFill>
            </a:endParaRPr>
          </a:p>
          <a:p>
            <a:pPr indent="0" lvl="0" marL="0" rtl="0" algn="l">
              <a:spcBef>
                <a:spcPts val="1200"/>
              </a:spcBef>
              <a:spcAft>
                <a:spcPts val="1200"/>
              </a:spcAft>
              <a:buNone/>
            </a:pPr>
            <a:r>
              <a:rPr lang="en" sz="1500">
                <a:solidFill>
                  <a:schemeClr val="dk1"/>
                </a:solidFill>
              </a:rPr>
              <a:t>📌 </a:t>
            </a:r>
            <a:r>
              <a:rPr b="1" lang="en" sz="1500">
                <a:solidFill>
                  <a:schemeClr val="dk1"/>
                </a:solidFill>
              </a:rPr>
              <a:t>Key Benefit:</a:t>
            </a:r>
            <a:r>
              <a:rPr lang="en" sz="1500">
                <a:solidFill>
                  <a:schemeClr val="dk1"/>
                </a:solidFill>
              </a:rPr>
              <a:t> Producers and consumers do not directly communicate, making the system </a:t>
            </a:r>
            <a:r>
              <a:rPr b="1" lang="en" sz="1500">
                <a:solidFill>
                  <a:schemeClr val="dk1"/>
                </a:solidFill>
              </a:rPr>
              <a:t>highly decoupled and scalable</a:t>
            </a:r>
            <a:r>
              <a:rPr lang="en" sz="1500">
                <a:solidFill>
                  <a:schemeClr val="dk1"/>
                </a:solidFill>
              </a:rPr>
              <a:t>.</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Event-Driven Architecture Models</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rPr>
              <a:t>🔹 </a:t>
            </a:r>
            <a:r>
              <a:rPr b="1" lang="en" sz="1200">
                <a:solidFill>
                  <a:schemeClr val="dk1"/>
                </a:solidFill>
              </a:rPr>
              <a:t>Pub-Sub Model (Publish-Subscribe)</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Producers publish events to a message broker.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Consumers </a:t>
            </a:r>
            <a:r>
              <a:rPr b="1" lang="en" sz="1200">
                <a:solidFill>
                  <a:schemeClr val="dk1"/>
                </a:solidFill>
              </a:rPr>
              <a:t>subscribe</a:t>
            </a:r>
            <a:r>
              <a:rPr lang="en" sz="1200">
                <a:solidFill>
                  <a:schemeClr val="dk1"/>
                </a:solidFill>
              </a:rPr>
              <a:t> to specific event topics and receive relevant events.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Example: A payment service subscribes to "Order Placed" events to initiate payment.</a:t>
            </a:r>
            <a:endParaRPr sz="1200">
              <a:solidFill>
                <a:schemeClr val="dk1"/>
              </a:solidFill>
            </a:endParaRPr>
          </a:p>
          <a:p>
            <a:pPr indent="0" lvl="0" marL="0" rtl="0" algn="l">
              <a:spcBef>
                <a:spcPts val="1200"/>
              </a:spcBef>
              <a:spcAft>
                <a:spcPts val="0"/>
              </a:spcAft>
              <a:buNone/>
            </a:pPr>
            <a:r>
              <a:rPr lang="en" sz="1200">
                <a:solidFill>
                  <a:schemeClr val="dk1"/>
                </a:solidFill>
              </a:rPr>
              <a:t>🔹 </a:t>
            </a:r>
            <a:r>
              <a:rPr b="1" lang="en" sz="1200">
                <a:solidFill>
                  <a:schemeClr val="dk1"/>
                </a:solidFill>
              </a:rPr>
              <a:t>Event Streaming Model</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Continuous stream of events is processed in real-time.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Often used in </a:t>
            </a:r>
            <a:r>
              <a:rPr b="1" lang="en" sz="1200">
                <a:solidFill>
                  <a:schemeClr val="dk1"/>
                </a:solidFill>
              </a:rPr>
              <a:t>big data, analytics, and IoT</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Example: Apache Kafka processes logs from multiple servers in real-time.</a:t>
            </a:r>
            <a:endParaRPr sz="1200">
              <a:solidFill>
                <a:schemeClr val="dk1"/>
              </a:solidFill>
            </a:endParaRPr>
          </a:p>
          <a:p>
            <a:pPr indent="0" lvl="0" marL="0" rtl="0" algn="l">
              <a:spcBef>
                <a:spcPts val="1200"/>
              </a:spcBef>
              <a:spcAft>
                <a:spcPts val="0"/>
              </a:spcAft>
              <a:buNone/>
            </a:pPr>
            <a:r>
              <a:rPr lang="en" sz="1200">
                <a:solidFill>
                  <a:schemeClr val="dk1"/>
                </a:solidFill>
              </a:rPr>
              <a:t>🔹 </a:t>
            </a:r>
            <a:r>
              <a:rPr b="1" lang="en" sz="1200">
                <a:solidFill>
                  <a:schemeClr val="dk1"/>
                </a:solidFill>
              </a:rPr>
              <a:t>Event Sourcing Model</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Events are stored as a sequence (event log).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Instead of storing just the final state, the system stores </a:t>
            </a:r>
            <a:r>
              <a:rPr b="1" lang="en" sz="1200">
                <a:solidFill>
                  <a:schemeClr val="dk1"/>
                </a:solidFill>
              </a:rPr>
              <a:t>every event that led to the state</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Example: A banking app logs all transactions as events to rebuild account balances.</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Event-Driven Architecture</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 </a:t>
            </a:r>
            <a:r>
              <a:rPr b="1" lang="en" sz="1500">
                <a:solidFill>
                  <a:schemeClr val="dk1"/>
                </a:solidFill>
              </a:rPr>
              <a:t>Scalability</a:t>
            </a:r>
            <a:r>
              <a:rPr lang="en" sz="1500">
                <a:solidFill>
                  <a:schemeClr val="dk1"/>
                </a:solidFill>
              </a:rPr>
              <a:t> – New consumers can be added without modifying existing services.</a:t>
            </a:r>
            <a:endParaRPr sz="1500">
              <a:solidFill>
                <a:schemeClr val="dk1"/>
              </a:solidFill>
            </a:endParaRPr>
          </a:p>
          <a:p>
            <a:pPr indent="0" lvl="0" marL="0" rtl="0" algn="l">
              <a:spcBef>
                <a:spcPts val="1200"/>
              </a:spcBef>
              <a:spcAft>
                <a:spcPts val="0"/>
              </a:spcAft>
              <a:buNone/>
            </a:pPr>
            <a:r>
              <a:rPr lang="en" sz="1500">
                <a:solidFill>
                  <a:schemeClr val="dk1"/>
                </a:solidFill>
              </a:rPr>
              <a:t>✅ </a:t>
            </a:r>
            <a:r>
              <a:rPr b="1" lang="en" sz="1500">
                <a:solidFill>
                  <a:schemeClr val="dk1"/>
                </a:solidFill>
              </a:rPr>
              <a:t>Loose Coupling</a:t>
            </a:r>
            <a:r>
              <a:rPr lang="en" sz="1500">
                <a:solidFill>
                  <a:schemeClr val="dk1"/>
                </a:solidFill>
              </a:rPr>
              <a:t> – Components interact via events instead of direct calls.</a:t>
            </a:r>
            <a:endParaRPr sz="1500">
              <a:solidFill>
                <a:schemeClr val="dk1"/>
              </a:solidFill>
            </a:endParaRPr>
          </a:p>
          <a:p>
            <a:pPr indent="0" lvl="0" marL="0" rtl="0" algn="l">
              <a:spcBef>
                <a:spcPts val="1200"/>
              </a:spcBef>
              <a:spcAft>
                <a:spcPts val="0"/>
              </a:spcAft>
              <a:buNone/>
            </a:pPr>
            <a:r>
              <a:rPr lang="en" sz="1500">
                <a:solidFill>
                  <a:schemeClr val="dk1"/>
                </a:solidFill>
              </a:rPr>
              <a:t>✅ </a:t>
            </a:r>
            <a:r>
              <a:rPr b="1" lang="en" sz="1500">
                <a:solidFill>
                  <a:schemeClr val="dk1"/>
                </a:solidFill>
              </a:rPr>
              <a:t>Resilience &amp; Fault Tolerance</a:t>
            </a:r>
            <a:r>
              <a:rPr lang="en" sz="1500">
                <a:solidFill>
                  <a:schemeClr val="dk1"/>
                </a:solidFill>
              </a:rPr>
              <a:t> – Failures in one service do not disrupt others.</a:t>
            </a:r>
            <a:endParaRPr sz="1500">
              <a:solidFill>
                <a:schemeClr val="dk1"/>
              </a:solidFill>
            </a:endParaRPr>
          </a:p>
          <a:p>
            <a:pPr indent="0" lvl="0" marL="0" rtl="0" algn="l">
              <a:spcBef>
                <a:spcPts val="1200"/>
              </a:spcBef>
              <a:spcAft>
                <a:spcPts val="0"/>
              </a:spcAft>
              <a:buNone/>
            </a:pPr>
            <a:r>
              <a:rPr lang="en" sz="1500">
                <a:solidFill>
                  <a:schemeClr val="dk1"/>
                </a:solidFill>
              </a:rPr>
              <a:t>✅ </a:t>
            </a:r>
            <a:r>
              <a:rPr b="1" lang="en" sz="1500">
                <a:solidFill>
                  <a:schemeClr val="dk1"/>
                </a:solidFill>
              </a:rPr>
              <a:t>Real-Time Processing</a:t>
            </a:r>
            <a:r>
              <a:rPr lang="en" sz="1500">
                <a:solidFill>
                  <a:schemeClr val="dk1"/>
                </a:solidFill>
              </a:rPr>
              <a:t> – Enables instant reactions to events.</a:t>
            </a:r>
            <a:endParaRPr sz="1500">
              <a:solidFill>
                <a:schemeClr val="dk1"/>
              </a:solidFill>
            </a:endParaRPr>
          </a:p>
          <a:p>
            <a:pPr indent="0" lvl="0" marL="0" rtl="0" algn="l">
              <a:spcBef>
                <a:spcPts val="1200"/>
              </a:spcBef>
              <a:spcAft>
                <a:spcPts val="1200"/>
              </a:spcAft>
              <a:buNone/>
            </a:pPr>
            <a:r>
              <a:rPr lang="en" sz="1500">
                <a:solidFill>
                  <a:schemeClr val="dk1"/>
                </a:solidFill>
              </a:rPr>
              <a:t>✅ </a:t>
            </a:r>
            <a:r>
              <a:rPr b="1" lang="en" sz="1500">
                <a:solidFill>
                  <a:schemeClr val="dk1"/>
                </a:solidFill>
              </a:rPr>
              <a:t>Improved Performance</a:t>
            </a:r>
            <a:r>
              <a:rPr lang="en" sz="1500">
                <a:solidFill>
                  <a:schemeClr val="dk1"/>
                </a:solidFill>
              </a:rPr>
              <a:t> – Non-blocking, asynchronous execution.</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Use Cases of EDA</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 </a:t>
            </a:r>
            <a:r>
              <a:rPr b="1" lang="en" sz="1600">
                <a:solidFill>
                  <a:schemeClr val="dk1"/>
                </a:solidFill>
              </a:rPr>
              <a:t>E-commerce</a:t>
            </a:r>
            <a:r>
              <a:rPr lang="en" sz="1600">
                <a:solidFill>
                  <a:schemeClr val="dk1"/>
                </a:solidFill>
              </a:rPr>
              <a:t>: Order placement triggers inventory update, payment processing, and email notification.</a:t>
            </a:r>
            <a:endParaRPr sz="1600">
              <a:solidFill>
                <a:schemeClr val="dk1"/>
              </a:solidFill>
            </a:endParaRPr>
          </a:p>
          <a:p>
            <a:pPr indent="0" lvl="0" marL="0" rtl="0" algn="l">
              <a:spcBef>
                <a:spcPts val="1200"/>
              </a:spcBef>
              <a:spcAft>
                <a:spcPts val="0"/>
              </a:spcAft>
              <a:buNone/>
            </a:pPr>
            <a:r>
              <a:rPr lang="en" sz="1600">
                <a:solidFill>
                  <a:schemeClr val="dk1"/>
                </a:solidFill>
              </a:rPr>
              <a:t>📌 </a:t>
            </a:r>
            <a:r>
              <a:rPr b="1" lang="en" sz="1600">
                <a:solidFill>
                  <a:schemeClr val="dk1"/>
                </a:solidFill>
              </a:rPr>
              <a:t>IoT &amp; Smart Devices</a:t>
            </a:r>
            <a:r>
              <a:rPr lang="en" sz="1600">
                <a:solidFill>
                  <a:schemeClr val="dk1"/>
                </a:solidFill>
              </a:rPr>
              <a:t>: Sensors generate events (temperature change, motion detected).</a:t>
            </a:r>
            <a:endParaRPr sz="1600">
              <a:solidFill>
                <a:schemeClr val="dk1"/>
              </a:solidFill>
            </a:endParaRPr>
          </a:p>
          <a:p>
            <a:pPr indent="0" lvl="0" marL="0" rtl="0" algn="l">
              <a:spcBef>
                <a:spcPts val="1200"/>
              </a:spcBef>
              <a:spcAft>
                <a:spcPts val="0"/>
              </a:spcAft>
              <a:buNone/>
            </a:pPr>
            <a:r>
              <a:rPr lang="en" sz="1600">
                <a:solidFill>
                  <a:schemeClr val="dk1"/>
                </a:solidFill>
              </a:rPr>
              <a:t>📌 </a:t>
            </a:r>
            <a:r>
              <a:rPr b="1" lang="en" sz="1600">
                <a:solidFill>
                  <a:schemeClr val="dk1"/>
                </a:solidFill>
              </a:rPr>
              <a:t>Fraud Detection</a:t>
            </a:r>
            <a:r>
              <a:rPr lang="en" sz="1600">
                <a:solidFill>
                  <a:schemeClr val="dk1"/>
                </a:solidFill>
              </a:rPr>
              <a:t>: Banking apps detect suspicious transactions in real-time.</a:t>
            </a:r>
            <a:endParaRPr sz="1600">
              <a:solidFill>
                <a:schemeClr val="dk1"/>
              </a:solidFill>
            </a:endParaRPr>
          </a:p>
          <a:p>
            <a:pPr indent="0" lvl="0" marL="0" rtl="0" algn="l">
              <a:spcBef>
                <a:spcPts val="1200"/>
              </a:spcBef>
              <a:spcAft>
                <a:spcPts val="1200"/>
              </a:spcAft>
              <a:buNone/>
            </a:pPr>
            <a:r>
              <a:rPr lang="en" sz="1600">
                <a:solidFill>
                  <a:schemeClr val="dk1"/>
                </a:solidFill>
              </a:rPr>
              <a:t>📌 </a:t>
            </a:r>
            <a:r>
              <a:rPr b="1" lang="en" sz="1600">
                <a:solidFill>
                  <a:schemeClr val="dk1"/>
                </a:solidFill>
              </a:rPr>
              <a:t>Streaming Platforms</a:t>
            </a:r>
            <a:r>
              <a:rPr lang="en" sz="1600">
                <a:solidFill>
                  <a:schemeClr val="dk1"/>
                </a:solidFill>
              </a:rPr>
              <a:t>: Netflix recommends content based on user interactions.</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Serverless E-Commerce Order Processing with AWS Serverless</a:t>
            </a:r>
            <a:endParaRPr/>
          </a:p>
        </p:txBody>
      </p:sp>
      <p:sp>
        <p:nvSpPr>
          <p:cNvPr id="216" name="Google Shape;216;p39"/>
          <p:cNvSpPr txBox="1"/>
          <p:nvPr>
            <p:ph idx="1" type="body"/>
          </p:nvPr>
        </p:nvSpPr>
        <p:spPr>
          <a:xfrm>
            <a:off x="311700" y="1916575"/>
            <a:ext cx="8520600" cy="2652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rPr>
              <a:t>Scenario</a:t>
            </a:r>
            <a:endParaRPr b="1"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An e-commerce website needs a </a:t>
            </a:r>
            <a:r>
              <a:rPr b="1" lang="en" sz="1600">
                <a:solidFill>
                  <a:schemeClr val="dk1"/>
                </a:solidFill>
              </a:rPr>
              <a:t>scalable, cost-effective</a:t>
            </a:r>
            <a:r>
              <a:rPr lang="en" sz="1600">
                <a:solidFill>
                  <a:schemeClr val="dk1"/>
                </a:solidFill>
              </a:rPr>
              <a:t> solution to handle orders, process payments, and send notifications without managing servers.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Serverless E-Commerce Order Processing</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Solution Using AWS Serverless Services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1️⃣ </a:t>
            </a:r>
            <a:r>
              <a:rPr b="1" lang="en" sz="1500">
                <a:solidFill>
                  <a:schemeClr val="dk1"/>
                </a:solidFill>
              </a:rPr>
              <a:t>User Places an Order</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Amazon API Gateway</a:t>
            </a:r>
            <a:r>
              <a:rPr lang="en" sz="1500">
                <a:solidFill>
                  <a:schemeClr val="dk1"/>
                </a:solidFill>
              </a:rPr>
              <a:t> → Exposes a REST API for the frontend.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Lambda</a:t>
            </a:r>
            <a:r>
              <a:rPr lang="en" sz="1500">
                <a:solidFill>
                  <a:schemeClr val="dk1"/>
                </a:solidFill>
              </a:rPr>
              <a:t> → Handles the request and processes the order.</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DynamoDB</a:t>
            </a:r>
            <a:r>
              <a:rPr lang="en" sz="1500">
                <a:solidFill>
                  <a:schemeClr val="dk1"/>
                </a:solidFill>
              </a:rPr>
              <a:t> → Stores order details.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2️⃣ </a:t>
            </a:r>
            <a:r>
              <a:rPr b="1" lang="en" sz="1500">
                <a:solidFill>
                  <a:schemeClr val="dk1"/>
                </a:solidFill>
              </a:rPr>
              <a:t>Payment Processing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Lambda</a:t>
            </a:r>
            <a:r>
              <a:rPr lang="en" sz="1500">
                <a:solidFill>
                  <a:schemeClr val="dk1"/>
                </a:solidFill>
              </a:rPr>
              <a:t> calls a third-party payment gateway.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If successful, an event is published.</a:t>
            </a:r>
            <a:endParaRPr b="1" sz="2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Serverless E-Commerce Order Processing</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solidFill>
                  <a:schemeClr val="dk1"/>
                </a:solidFill>
              </a:rPr>
              <a:t>3️⃣ </a:t>
            </a:r>
            <a:r>
              <a:rPr b="1" lang="en" sz="1500">
                <a:solidFill>
                  <a:schemeClr val="dk1"/>
                </a:solidFill>
              </a:rPr>
              <a:t>Order Event Handling (Decoupling)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Amazon EventBridge</a:t>
            </a:r>
            <a:r>
              <a:rPr lang="en" sz="1500">
                <a:solidFill>
                  <a:schemeClr val="dk1"/>
                </a:solidFill>
              </a:rPr>
              <a:t> routes events to multiple services: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Amazon SQS</a:t>
            </a:r>
            <a:r>
              <a:rPr lang="en" sz="1500">
                <a:solidFill>
                  <a:schemeClr val="dk1"/>
                </a:solidFill>
              </a:rPr>
              <a:t> → Queues orders for fulfillment.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Amazon SNS</a:t>
            </a:r>
            <a:r>
              <a:rPr lang="en" sz="1500">
                <a:solidFill>
                  <a:schemeClr val="dk1"/>
                </a:solidFill>
              </a:rPr>
              <a:t> → Notifies customers via email/SMS.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AWS Step Functions</a:t>
            </a:r>
            <a:r>
              <a:rPr lang="en" sz="1500">
                <a:solidFill>
                  <a:schemeClr val="dk1"/>
                </a:solidFill>
              </a:rPr>
              <a:t> → Orchestrates order processing workflow.</a:t>
            </a:r>
            <a:endParaRPr sz="1500">
              <a:solidFill>
                <a:schemeClr val="dk1"/>
              </a:solidFill>
            </a:endParaRPr>
          </a:p>
          <a:p>
            <a:pPr indent="0" lvl="0" marL="0" rtl="0" algn="l">
              <a:spcBef>
                <a:spcPts val="1200"/>
              </a:spcBef>
              <a:spcAft>
                <a:spcPts val="0"/>
              </a:spcAft>
              <a:buNone/>
            </a:pPr>
            <a:r>
              <a:rPr lang="en" sz="1500">
                <a:solidFill>
                  <a:schemeClr val="dk1"/>
                </a:solidFill>
              </a:rPr>
              <a:t>4️⃣ </a:t>
            </a:r>
            <a:r>
              <a:rPr b="1" lang="en" sz="1500">
                <a:solidFill>
                  <a:schemeClr val="dk1"/>
                </a:solidFill>
              </a:rPr>
              <a:t>Inventory Update &amp; Shipping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Lambda</a:t>
            </a:r>
            <a:r>
              <a:rPr lang="en" sz="1500">
                <a:solidFill>
                  <a:schemeClr val="dk1"/>
                </a:solidFill>
              </a:rPr>
              <a:t> updates stock in </a:t>
            </a:r>
            <a:r>
              <a:rPr b="1" lang="en" sz="1500">
                <a:solidFill>
                  <a:schemeClr val="dk1"/>
                </a:solidFill>
              </a:rPr>
              <a:t>DynamoDB</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AWS Step Functions</a:t>
            </a:r>
            <a:r>
              <a:rPr lang="en" sz="1500">
                <a:solidFill>
                  <a:schemeClr val="dk1"/>
                </a:solidFill>
              </a:rPr>
              <a:t> manages order status and triggers shipment.</a:t>
            </a:r>
            <a:endParaRPr b="1"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Assignments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Serverless E-Commerce Order Processing</a:t>
            </a:r>
            <a:endParaRPr/>
          </a:p>
        </p:txBody>
      </p:sp>
      <p:sp>
        <p:nvSpPr>
          <p:cNvPr id="234" name="Google Shape;23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rPr>
              <a:t>5️⃣ </a:t>
            </a:r>
            <a:r>
              <a:rPr b="1" lang="en" sz="1700">
                <a:solidFill>
                  <a:schemeClr val="dk1"/>
                </a:solidFill>
              </a:rPr>
              <a:t>Analytics &amp; Monitoring</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Amazon Kinesis</a:t>
            </a:r>
            <a:r>
              <a:rPr lang="en" sz="1700">
                <a:solidFill>
                  <a:schemeClr val="dk1"/>
                </a:solidFill>
              </a:rPr>
              <a:t> captures order events for real-time insights.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Amazon Athena</a:t>
            </a:r>
            <a:r>
              <a:rPr lang="en" sz="1700">
                <a:solidFill>
                  <a:schemeClr val="dk1"/>
                </a:solidFill>
              </a:rPr>
              <a:t> queries data from </a:t>
            </a:r>
            <a:r>
              <a:rPr b="1" lang="en" sz="1700">
                <a:solidFill>
                  <a:schemeClr val="dk1"/>
                </a:solidFill>
              </a:rPr>
              <a:t>S3</a:t>
            </a:r>
            <a:r>
              <a:rPr lang="en" sz="1700">
                <a:solidFill>
                  <a:schemeClr val="dk1"/>
                </a:solidFill>
              </a:rPr>
              <a:t> for business reports.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Amazon CloudWatch</a:t>
            </a:r>
            <a:r>
              <a:rPr lang="en" sz="1700">
                <a:solidFill>
                  <a:schemeClr val="dk1"/>
                </a:solidFill>
              </a:rPr>
              <a:t> &amp; </a:t>
            </a:r>
            <a:r>
              <a:rPr b="1" lang="en" sz="1700">
                <a:solidFill>
                  <a:schemeClr val="dk1"/>
                </a:solidFill>
              </a:rPr>
              <a:t>AWS X-Ray</a:t>
            </a:r>
            <a:r>
              <a:rPr lang="en" sz="1700">
                <a:solidFill>
                  <a:schemeClr val="dk1"/>
                </a:solidFill>
              </a:rPr>
              <a:t> provide monitoring and debugging.</a:t>
            </a:r>
            <a:endParaRPr sz="21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Lambda</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3"/>
          <p:cNvPicPr preferRelativeResize="0"/>
          <p:nvPr/>
        </p:nvPicPr>
        <p:blipFill>
          <a:blip r:embed="rId3">
            <a:alphaModFix/>
          </a:blip>
          <a:stretch>
            <a:fillRect/>
          </a:stretch>
        </p:blipFill>
        <p:spPr>
          <a:xfrm>
            <a:off x="311702" y="1152477"/>
            <a:ext cx="8520600" cy="297281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Lambda is a serverless, event-driven compute service that lets you run code for virtually any type of application or backend service without provisioning or managing servers. </a:t>
            </a:r>
            <a:endParaRPr/>
          </a:p>
          <a:p>
            <a:pPr indent="0" lvl="0" marL="0" rtl="0" algn="l">
              <a:spcBef>
                <a:spcPts val="1200"/>
              </a:spcBef>
              <a:spcAft>
                <a:spcPts val="1200"/>
              </a:spcAft>
              <a:buNone/>
            </a:pPr>
            <a:r>
              <a:rPr lang="en"/>
              <a:t>You can trigger Lambda from over 200 AWS services and software as a service (SaaS) applications, and only pay for what you use.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processing</a:t>
            </a:r>
            <a:endParaRPr/>
          </a:p>
        </p:txBody>
      </p:sp>
      <p:sp>
        <p:nvSpPr>
          <p:cNvPr id="253" name="Google Shape;253;p45"/>
          <p:cNvSpPr txBox="1"/>
          <p:nvPr>
            <p:ph idx="1" type="body"/>
          </p:nvPr>
        </p:nvSpPr>
        <p:spPr>
          <a:xfrm>
            <a:off x="311700" y="3466900"/>
            <a:ext cx="8520600" cy="110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Amazon Simple Storage Service (Amazon S3) to trigger AWS Lambda data processing in real time after an upload, or connect to an existing Amazon EFS file system to enable massively parallel shared access for large-scale file processing.</a:t>
            </a:r>
            <a:endParaRPr/>
          </a:p>
        </p:txBody>
      </p:sp>
      <p:pic>
        <p:nvPicPr>
          <p:cNvPr id="254" name="Google Shape;254;p45"/>
          <p:cNvPicPr preferRelativeResize="0"/>
          <p:nvPr/>
        </p:nvPicPr>
        <p:blipFill>
          <a:blip r:embed="rId3">
            <a:alphaModFix/>
          </a:blip>
          <a:stretch>
            <a:fillRect/>
          </a:stretch>
        </p:blipFill>
        <p:spPr>
          <a:xfrm>
            <a:off x="0" y="1152475"/>
            <a:ext cx="9143999" cy="23144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processing</a:t>
            </a:r>
            <a:endParaRPr/>
          </a:p>
        </p:txBody>
      </p:sp>
      <p:sp>
        <p:nvSpPr>
          <p:cNvPr id="260" name="Google Shape;260;p46"/>
          <p:cNvSpPr txBox="1"/>
          <p:nvPr>
            <p:ph idx="1" type="body"/>
          </p:nvPr>
        </p:nvSpPr>
        <p:spPr>
          <a:xfrm>
            <a:off x="311700" y="3466900"/>
            <a:ext cx="8520600" cy="1101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Use AWS Lambda and Amazon Kinesis to process real-time streaming data for application activity tracking, transaction order processing, clickstream analysis, data cleansing, log filtering, indexing, social media analysis, IoT device data telemetry, and metering.</a:t>
            </a:r>
            <a:endParaRPr/>
          </a:p>
        </p:txBody>
      </p:sp>
      <p:pic>
        <p:nvPicPr>
          <p:cNvPr id="261" name="Google Shape;261;p46"/>
          <p:cNvPicPr preferRelativeResize="0"/>
          <p:nvPr/>
        </p:nvPicPr>
        <p:blipFill>
          <a:blip r:embed="rId3">
            <a:alphaModFix/>
          </a:blip>
          <a:stretch>
            <a:fillRect/>
          </a:stretch>
        </p:blipFill>
        <p:spPr>
          <a:xfrm>
            <a:off x="0" y="1082775"/>
            <a:ext cx="9143999" cy="233376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Applications</a:t>
            </a:r>
            <a:endParaRPr/>
          </a:p>
        </p:txBody>
      </p:sp>
      <p:sp>
        <p:nvSpPr>
          <p:cNvPr id="267" name="Google Shape;267;p47"/>
          <p:cNvSpPr txBox="1"/>
          <p:nvPr>
            <p:ph idx="1" type="body"/>
          </p:nvPr>
        </p:nvSpPr>
        <p:spPr>
          <a:xfrm>
            <a:off x="311700" y="3057700"/>
            <a:ext cx="8520600" cy="15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Combine AWS Lambda with other AWS services to build powerful web applications that automatically scale up and down and run in a highly available configuration across multiple data centers.</a:t>
            </a:r>
            <a:endParaRPr/>
          </a:p>
        </p:txBody>
      </p:sp>
      <p:pic>
        <p:nvPicPr>
          <p:cNvPr id="268" name="Google Shape;268;p47"/>
          <p:cNvPicPr preferRelativeResize="0"/>
          <p:nvPr/>
        </p:nvPicPr>
        <p:blipFill>
          <a:blip r:embed="rId3">
            <a:alphaModFix/>
          </a:blip>
          <a:stretch>
            <a:fillRect/>
          </a:stretch>
        </p:blipFill>
        <p:spPr>
          <a:xfrm>
            <a:off x="0" y="1152475"/>
            <a:ext cx="9084325" cy="1905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IoT Backends</a:t>
            </a:r>
            <a:endParaRPr/>
          </a:p>
        </p:txBody>
      </p:sp>
      <p:sp>
        <p:nvSpPr>
          <p:cNvPr id="274" name="Google Shape;274;p48"/>
          <p:cNvSpPr txBox="1"/>
          <p:nvPr>
            <p:ph idx="1" type="body"/>
          </p:nvPr>
        </p:nvSpPr>
        <p:spPr>
          <a:xfrm>
            <a:off x="311700" y="3497100"/>
            <a:ext cx="8520600" cy="107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 serverless backends using AWS Lambda to handle web, mobile, Internet of Things (IoT), and third-party API requests.</a:t>
            </a:r>
            <a:endParaRPr/>
          </a:p>
        </p:txBody>
      </p:sp>
      <p:pic>
        <p:nvPicPr>
          <p:cNvPr id="275" name="Google Shape;275;p48"/>
          <p:cNvPicPr preferRelativeResize="0"/>
          <p:nvPr/>
        </p:nvPicPr>
        <p:blipFill>
          <a:blip r:embed="rId3">
            <a:alphaModFix/>
          </a:blip>
          <a:stretch>
            <a:fillRect/>
          </a:stretch>
        </p:blipFill>
        <p:spPr>
          <a:xfrm>
            <a:off x="6" y="1152475"/>
            <a:ext cx="9144000" cy="23446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Backends</a:t>
            </a:r>
            <a:endParaRPr/>
          </a:p>
        </p:txBody>
      </p:sp>
      <p:sp>
        <p:nvSpPr>
          <p:cNvPr id="281" name="Google Shape;281;p49"/>
          <p:cNvSpPr txBox="1"/>
          <p:nvPr>
            <p:ph idx="1" type="body"/>
          </p:nvPr>
        </p:nvSpPr>
        <p:spPr>
          <a:xfrm>
            <a:off x="311700" y="3039550"/>
            <a:ext cx="8520600" cy="152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Build backends using AWS Lambda and Amazon API Gateway to authenticate and process API requests. </a:t>
            </a:r>
            <a:endParaRPr/>
          </a:p>
          <a:p>
            <a:pPr indent="0" lvl="0" marL="0" rtl="0" algn="l">
              <a:spcBef>
                <a:spcPts val="1200"/>
              </a:spcBef>
              <a:spcAft>
                <a:spcPts val="1200"/>
              </a:spcAft>
              <a:buNone/>
            </a:pPr>
            <a:r>
              <a:rPr lang="en"/>
              <a:t>Use AWS Amplify to easily integrate your backend with your iOS, Android, Web, and React Native frontends.</a:t>
            </a:r>
            <a:endParaRPr/>
          </a:p>
        </p:txBody>
      </p:sp>
      <p:pic>
        <p:nvPicPr>
          <p:cNvPr id="282" name="Google Shape;282;p49"/>
          <p:cNvPicPr preferRelativeResize="0"/>
          <p:nvPr/>
        </p:nvPicPr>
        <p:blipFill>
          <a:blip r:embed="rId3">
            <a:alphaModFix/>
          </a:blip>
          <a:stretch>
            <a:fillRect/>
          </a:stretch>
        </p:blipFill>
        <p:spPr>
          <a:xfrm>
            <a:off x="6" y="1152475"/>
            <a:ext cx="9144001" cy="18870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288" name="Google Shape;288;p50"/>
          <p:cNvPicPr preferRelativeResize="0"/>
          <p:nvPr/>
        </p:nvPicPr>
        <p:blipFill>
          <a:blip r:embed="rId3">
            <a:alphaModFix/>
          </a:blip>
          <a:stretch>
            <a:fillRect/>
          </a:stretch>
        </p:blipFill>
        <p:spPr>
          <a:xfrm>
            <a:off x="1981200" y="352425"/>
            <a:ext cx="7162800" cy="4438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294" name="Google Shape;29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Create AWS Lambda function to:</a:t>
            </a:r>
            <a:endParaRPr sz="1700">
              <a:solidFill>
                <a:schemeClr val="dk1"/>
              </a:solidFill>
            </a:endParaRPr>
          </a:p>
          <a:p>
            <a:pPr indent="0" lvl="0" marL="0" rtl="0" algn="l">
              <a:spcBef>
                <a:spcPts val="1200"/>
              </a:spcBef>
              <a:spcAft>
                <a:spcPts val="0"/>
              </a:spcAft>
              <a:buNone/>
            </a:pPr>
            <a:r>
              <a:rPr lang="en" sz="1700">
                <a:solidFill>
                  <a:schemeClr val="dk1"/>
                </a:solidFill>
              </a:rPr>
              <a:t>1️⃣ </a:t>
            </a:r>
            <a:r>
              <a:rPr b="1" lang="en" sz="1700">
                <a:solidFill>
                  <a:schemeClr val="dk1"/>
                </a:solidFill>
              </a:rPr>
              <a:t>Return a different message</a:t>
            </a:r>
            <a:r>
              <a:rPr lang="en" sz="1700">
                <a:solidFill>
                  <a:schemeClr val="dk1"/>
                </a:solidFill>
              </a:rPr>
              <a:t> based on whether the </a:t>
            </a:r>
            <a:r>
              <a:rPr b="1" lang="en" sz="1700">
                <a:solidFill>
                  <a:schemeClr val="dk1"/>
                </a:solidFill>
              </a:rPr>
              <a:t>current time</a:t>
            </a:r>
            <a:r>
              <a:rPr lang="en" sz="1700">
                <a:solidFill>
                  <a:schemeClr val="dk1"/>
                </a:solidFill>
              </a:rPr>
              <a:t> is morning, afternoon, or evening.</a:t>
            </a:r>
            <a:br>
              <a:rPr lang="en" sz="1700">
                <a:solidFill>
                  <a:schemeClr val="dk1"/>
                </a:solidFill>
              </a:rPr>
            </a:br>
            <a:r>
              <a:rPr lang="en" sz="1700">
                <a:solidFill>
                  <a:schemeClr val="dk1"/>
                </a:solidFill>
              </a:rPr>
              <a:t> 2️⃣ Do </a:t>
            </a:r>
            <a:r>
              <a:rPr b="1" lang="en" sz="1700">
                <a:solidFill>
                  <a:schemeClr val="dk1"/>
                </a:solidFill>
              </a:rPr>
              <a:t>NOT</a:t>
            </a:r>
            <a:r>
              <a:rPr lang="en" sz="1700">
                <a:solidFill>
                  <a:schemeClr val="dk1"/>
                </a:solidFill>
              </a:rPr>
              <a:t> use variables (</a:t>
            </a:r>
            <a:r>
              <a:rPr lang="en" sz="1700">
                <a:solidFill>
                  <a:srgbClr val="188038"/>
                </a:solidFill>
                <a:latin typeface="Roboto Mono"/>
                <a:ea typeface="Roboto Mono"/>
                <a:cs typeface="Roboto Mono"/>
                <a:sym typeface="Roboto Mono"/>
              </a:rPr>
              <a:t>let</a:t>
            </a:r>
            <a:r>
              <a:rPr lang="en" sz="1700">
                <a:solidFill>
                  <a:schemeClr val="dk1"/>
                </a:solidFill>
              </a:rPr>
              <a:t>, </a:t>
            </a:r>
            <a:r>
              <a:rPr lang="en" sz="1700">
                <a:solidFill>
                  <a:srgbClr val="188038"/>
                </a:solidFill>
                <a:latin typeface="Roboto Mono"/>
                <a:ea typeface="Roboto Mono"/>
                <a:cs typeface="Roboto Mono"/>
                <a:sym typeface="Roboto Mono"/>
              </a:rPr>
              <a:t>const</a:t>
            </a:r>
            <a:r>
              <a:rPr lang="en" sz="1700">
                <a:solidFill>
                  <a:schemeClr val="dk1"/>
                </a:solidFill>
              </a:rPr>
              <a:t>, or </a:t>
            </a:r>
            <a:r>
              <a:rPr lang="en" sz="1700">
                <a:solidFill>
                  <a:srgbClr val="188038"/>
                </a:solidFill>
                <a:latin typeface="Roboto Mono"/>
                <a:ea typeface="Roboto Mono"/>
                <a:cs typeface="Roboto Mono"/>
                <a:sym typeface="Roboto Mono"/>
              </a:rPr>
              <a:t>var</a:t>
            </a:r>
            <a:r>
              <a:rPr lang="en" sz="1700">
                <a:solidFill>
                  <a:schemeClr val="dk1"/>
                </a:solidFill>
              </a:rPr>
              <a:t>).</a:t>
            </a:r>
            <a:br>
              <a:rPr lang="en" sz="1700">
                <a:solidFill>
                  <a:schemeClr val="dk1"/>
                </a:solidFill>
              </a:rPr>
            </a:br>
            <a:r>
              <a:rPr lang="en" sz="1700">
                <a:solidFill>
                  <a:schemeClr val="dk1"/>
                </a:solidFill>
              </a:rPr>
              <a:t> 3️⃣ Ensure the message changes dynamically depending on when the function runs.</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Explore creating function, deploying, editing and testing.</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10 pm</a:t>
            </a:r>
            <a:endParaRPr/>
          </a:p>
          <a:p>
            <a:pPr indent="-342900" lvl="0" marL="457200" rtl="0" algn="l">
              <a:spcBef>
                <a:spcPts val="0"/>
              </a:spcBef>
              <a:spcAft>
                <a:spcPts val="0"/>
              </a:spcAft>
              <a:buSzPts val="1800"/>
              <a:buChar char="-"/>
            </a:pPr>
            <a:r>
              <a:rPr lang="en"/>
              <a:t>Break 12 am to 12.30 am</a:t>
            </a:r>
            <a:endParaRPr/>
          </a:p>
          <a:p>
            <a:pPr indent="-342900" lvl="0" marL="457200" rtl="0" algn="l">
              <a:spcBef>
                <a:spcPts val="0"/>
              </a:spcBef>
              <a:spcAft>
                <a:spcPts val="0"/>
              </a:spcAft>
              <a:buSzPts val="1800"/>
              <a:buChar char="-"/>
            </a:pPr>
            <a:r>
              <a:rPr lang="en"/>
              <a:t>End at 2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Node.js AWS Lambda function</a:t>
            </a:r>
            <a:endParaRPr/>
          </a:p>
        </p:txBody>
      </p:sp>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 Contains request data (headers, body, query params, etc.)</a:t>
            </a:r>
            <a:endParaRPr/>
          </a:p>
          <a:p>
            <a:pPr indent="0" lvl="0" marL="0" rtl="0" algn="l">
              <a:spcBef>
                <a:spcPts val="1200"/>
              </a:spcBef>
              <a:spcAft>
                <a:spcPts val="0"/>
              </a:spcAft>
              <a:buNone/>
            </a:pPr>
            <a:r>
              <a:rPr lang="en"/>
              <a:t>context → Contains function metadata (request ID, execution time left, etc.)</a:t>
            </a:r>
            <a:endParaRPr/>
          </a:p>
          <a:p>
            <a:pPr indent="0" lvl="0" marL="0" rtl="0" algn="l">
              <a:spcBef>
                <a:spcPts val="1200"/>
              </a:spcBef>
              <a:spcAft>
                <a:spcPts val="1200"/>
              </a:spcAft>
              <a:buNone/>
            </a:pPr>
            <a:r>
              <a:rPr lang="en"/>
              <a:t>console.log/error/warn → Used for logging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new AWS Lambda function that generates and returns a random welcome message on each execution.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API Gateway</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maintain, and secure APIs at any scale</a:t>
            </a:r>
            <a:endParaRPr/>
          </a:p>
          <a:p>
            <a:pPr indent="0" lvl="0" marL="0" rtl="0" algn="l">
              <a:spcBef>
                <a:spcPts val="1200"/>
              </a:spcBef>
              <a:spcAft>
                <a:spcPts val="0"/>
              </a:spcAft>
              <a:buNone/>
            </a:pPr>
            <a:r>
              <a:rPr lang="en"/>
              <a:t>Amazon API Gateway is a fully managed service that makes it easy for developers to create, publish, maintain, monitor, and secure APIs at any scale. APIs act as the "front door" for applications to access data, business logic, or functionality from your backend services. </a:t>
            </a:r>
            <a:endParaRPr/>
          </a:p>
          <a:p>
            <a:pPr indent="0" lvl="0" marL="0" rtl="0" algn="l">
              <a:spcBef>
                <a:spcPts val="1200"/>
              </a:spcBef>
              <a:spcAft>
                <a:spcPts val="0"/>
              </a:spcAft>
              <a:buNone/>
            </a:pPr>
            <a:r>
              <a:rPr lang="en"/>
              <a:t>Using API Gateway, you can create RESTful APIs and WebSocket APIs that enable real-time two-way communication applications. </a:t>
            </a:r>
            <a:endParaRPr/>
          </a:p>
          <a:p>
            <a:pPr indent="0" lvl="0" marL="0" rtl="0" algn="l">
              <a:spcBef>
                <a:spcPts val="1200"/>
              </a:spcBef>
              <a:spcAft>
                <a:spcPts val="1200"/>
              </a:spcAft>
              <a:buNone/>
            </a:pPr>
            <a:r>
              <a:rPr lang="en"/>
              <a:t>API Gateway supports containerized and serverless workloads, as well as web applications.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API Gateway</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 Gateway handles all the tasks involved in accepting and processing up to hundreds of thousands of concurrent API calls, including traffic management, CORS support, authorization and access control, throttling, monitoring, and API version management.</a:t>
            </a:r>
            <a:endParaRPr/>
          </a:p>
          <a:p>
            <a:pPr indent="0" lvl="0" marL="0" rtl="0" algn="l">
              <a:spcBef>
                <a:spcPts val="1200"/>
              </a:spcBef>
              <a:spcAft>
                <a:spcPts val="0"/>
              </a:spcAft>
              <a:buNone/>
            </a:pPr>
            <a:r>
              <a:rPr lang="en"/>
              <a:t>API Gateway has no minimum fees or startup costs. </a:t>
            </a:r>
            <a:endParaRPr/>
          </a:p>
          <a:p>
            <a:pPr indent="0" lvl="0" marL="0" rtl="0" algn="l">
              <a:spcBef>
                <a:spcPts val="1200"/>
              </a:spcBef>
              <a:spcAft>
                <a:spcPts val="1200"/>
              </a:spcAft>
              <a:buNone/>
            </a:pPr>
            <a:r>
              <a:rPr lang="en"/>
              <a:t>You pay for the API calls you receive and the amount of data transferred out and, with the API Gateway tiered pricing model, you can reduce your cost as your API usage scales.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Types</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RESTful API vs. AWS API Types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RESTful API</a:t>
            </a:r>
            <a:r>
              <a:rPr lang="en" sz="1100">
                <a:solidFill>
                  <a:schemeClr val="dk1"/>
                </a:solidFill>
              </a:rPr>
              <a:t>: A general architectural style using HTTP methods (GET, POST, PUT, DELETE).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AWS API Types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REST API</a:t>
            </a:r>
            <a:r>
              <a:rPr lang="en" sz="1100">
                <a:solidFill>
                  <a:schemeClr val="dk1"/>
                </a:solidFill>
              </a:rPr>
              <a:t>: Full-featured, supports authentication, caching, rate limiting.</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HTTP API</a:t>
            </a:r>
            <a:r>
              <a:rPr lang="en" sz="1100">
                <a:solidFill>
                  <a:schemeClr val="dk1"/>
                </a:solidFill>
              </a:rPr>
              <a:t>: Lightweight, cheaper, lower latency, fewer features.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WebSocket API</a:t>
            </a:r>
            <a:r>
              <a:rPr lang="en" sz="1100">
                <a:solidFill>
                  <a:schemeClr val="dk1"/>
                </a:solidFill>
              </a:rPr>
              <a:t>: Enables real-time, bidirectional communication.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REST API (AWS API Gateway)</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AWS’s legacy RESTful API with full feature support.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IAM, API Keys, Cognito, and Lambda Authorizers.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Request transformation and validation.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Throttling, caching, logging, and monitoring.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Best for enterprise applications needing advanced API management.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a:t>
            </a:r>
            <a:r>
              <a:rPr lang="en"/>
              <a:t>Types</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100">
                <a:solidFill>
                  <a:schemeClr val="dk1"/>
                </a:solidFill>
              </a:rPr>
              <a:t>HTTP API (AWS API Gateway)</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Modern alternative to REST API, optimized for speed and cost.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Features: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Supports JWT authentication (Cognito, OIDC).</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Lower cost per request compared to REST API.</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Lacks advanced features like request transformation &amp; API key support.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Best for lightweight, fast, and cost-effective APIs.</a:t>
            </a:r>
            <a:endParaRPr sz="1100">
              <a:solidFill>
                <a:schemeClr val="dk1"/>
              </a:solidFill>
            </a:endParaRPr>
          </a:p>
          <a:p>
            <a:pPr indent="0" lvl="0" marL="0" rtl="0" algn="l">
              <a:spcBef>
                <a:spcPts val="1200"/>
              </a:spcBef>
              <a:spcAft>
                <a:spcPts val="0"/>
              </a:spcAft>
              <a:buNone/>
            </a:pPr>
            <a:r>
              <a:rPr b="1" lang="en" sz="1100">
                <a:solidFill>
                  <a:schemeClr val="dk1"/>
                </a:solidFill>
              </a:rPr>
              <a:t>WebSocket API (AWS API Gateway)</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Enables real-time, bidirectional communication.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Ideal for: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Chat applications.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Stock trading updates.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Multiplayer gaming.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Works on events instead of request-response.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Keeps a persistent connection between client and server.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104575" y="445025"/>
            <a:ext cx="119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a:p>
            <a:pPr indent="0" lvl="0" marL="0" rtl="0" algn="l">
              <a:spcBef>
                <a:spcPts val="0"/>
              </a:spcBef>
              <a:spcAft>
                <a:spcPts val="0"/>
              </a:spcAft>
              <a:buNone/>
            </a:pPr>
            <a:r>
              <a:t/>
            </a:r>
            <a:endParaRPr/>
          </a:p>
        </p:txBody>
      </p:sp>
      <p:pic>
        <p:nvPicPr>
          <p:cNvPr id="336" name="Google Shape;336;p58"/>
          <p:cNvPicPr preferRelativeResize="0"/>
          <p:nvPr/>
        </p:nvPicPr>
        <p:blipFill>
          <a:blip r:embed="rId3">
            <a:alphaModFix/>
          </a:blip>
          <a:stretch>
            <a:fillRect/>
          </a:stretch>
        </p:blipFill>
        <p:spPr>
          <a:xfrm>
            <a:off x="1173450" y="170325"/>
            <a:ext cx="7970551" cy="4741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59"/>
          <p:cNvPicPr preferRelativeResize="0"/>
          <p:nvPr/>
        </p:nvPicPr>
        <p:blipFill>
          <a:blip r:embed="rId3">
            <a:alphaModFix/>
          </a:blip>
          <a:stretch>
            <a:fillRect/>
          </a:stretch>
        </p:blipFill>
        <p:spPr>
          <a:xfrm>
            <a:off x="0" y="1193639"/>
            <a:ext cx="9144001" cy="333407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Support for stateful (WebSocket) and stateless (HTTP and REST) APIs.</a:t>
            </a:r>
            <a:endParaRPr/>
          </a:p>
          <a:p>
            <a:pPr indent="-342900" lvl="0" marL="457200" rtl="0" algn="l">
              <a:spcBef>
                <a:spcPts val="0"/>
              </a:spcBef>
              <a:spcAft>
                <a:spcPts val="0"/>
              </a:spcAft>
              <a:buSzPts val="1800"/>
              <a:buChar char="●"/>
            </a:pPr>
            <a:r>
              <a:rPr lang="en"/>
              <a:t>Powerful, flexible authentication mechanisms, such as AWS Identity and Access Management policies, Lambda authorizer functions, and Amazon Cognito user pools.</a:t>
            </a:r>
            <a:endParaRPr/>
          </a:p>
          <a:p>
            <a:pPr indent="-342900" lvl="0" marL="457200" rtl="0" algn="l">
              <a:spcBef>
                <a:spcPts val="0"/>
              </a:spcBef>
              <a:spcAft>
                <a:spcPts val="0"/>
              </a:spcAft>
              <a:buSzPts val="1800"/>
              <a:buChar char="●"/>
            </a:pPr>
            <a:r>
              <a:rPr lang="en"/>
              <a:t>Developer portal for publishing your APIs.</a:t>
            </a:r>
            <a:endParaRPr/>
          </a:p>
          <a:p>
            <a:pPr indent="-342900" lvl="0" marL="457200" rtl="0" algn="l">
              <a:spcBef>
                <a:spcPts val="0"/>
              </a:spcBef>
              <a:spcAft>
                <a:spcPts val="0"/>
              </a:spcAft>
              <a:buSzPts val="1800"/>
              <a:buChar char="●"/>
            </a:pPr>
            <a:r>
              <a:rPr lang="en"/>
              <a:t>Canary release deployments for safely rolling out changes.</a:t>
            </a:r>
            <a:endParaRPr/>
          </a:p>
          <a:p>
            <a:pPr indent="-342900" lvl="0" marL="457200" rtl="0" algn="l">
              <a:spcBef>
                <a:spcPts val="0"/>
              </a:spcBef>
              <a:spcAft>
                <a:spcPts val="0"/>
              </a:spcAft>
              <a:buSzPts val="1800"/>
              <a:buChar char="●"/>
            </a:pPr>
            <a:r>
              <a:rPr lang="en"/>
              <a:t>CloudTrail logging and monitoring of API usage and API changes.</a:t>
            </a:r>
            <a:endParaRPr/>
          </a:p>
          <a:p>
            <a:pPr indent="-342900" lvl="0" marL="457200" rtl="0" algn="l">
              <a:spcBef>
                <a:spcPts val="0"/>
              </a:spcBef>
              <a:spcAft>
                <a:spcPts val="0"/>
              </a:spcAft>
              <a:buSzPts val="1800"/>
              <a:buChar char="●"/>
            </a:pPr>
            <a:r>
              <a:rPr lang="en"/>
              <a:t>Support for custom domain names.</a:t>
            </a:r>
            <a:endParaRPr/>
          </a:p>
        </p:txBody>
      </p:sp>
      <p:sp>
        <p:nvSpPr>
          <p:cNvPr id="349" name="Google Shape;34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API Gateway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CloudWatch access logging and execution logging, including the ability to set alarms. For more information, see Monitoring REST API execution with Amazon CloudWatch metrics and Monitoring WebSocket API execution with CloudWatch metrics.</a:t>
            </a:r>
            <a:endParaRPr/>
          </a:p>
          <a:p>
            <a:pPr indent="-342900" lvl="0" marL="457200" rtl="0" algn="l">
              <a:spcBef>
                <a:spcPts val="0"/>
              </a:spcBef>
              <a:spcAft>
                <a:spcPts val="0"/>
              </a:spcAft>
              <a:buSzPts val="1800"/>
              <a:buChar char="●"/>
            </a:pPr>
            <a:r>
              <a:rPr lang="en"/>
              <a:t>Ability to use AWS CloudFormation templates to enable API creation. For more information, see Amazon API Gateway Resource Types Reference and Amazon API Gateway V2 Resource Types Reference.</a:t>
            </a:r>
            <a:endParaRPr/>
          </a:p>
          <a:p>
            <a:pPr indent="-342900" lvl="0" marL="457200" rtl="0" algn="l">
              <a:spcBef>
                <a:spcPts val="0"/>
              </a:spcBef>
              <a:spcAft>
                <a:spcPts val="0"/>
              </a:spcAft>
              <a:buSzPts val="1800"/>
              <a:buChar char="●"/>
            </a:pPr>
            <a:r>
              <a:rPr lang="en"/>
              <a:t>Integration with AWS WAF for protecting your APIs against common web exploits.</a:t>
            </a:r>
            <a:endParaRPr/>
          </a:p>
          <a:p>
            <a:pPr indent="-342900" lvl="0" marL="457200" rtl="0" algn="l">
              <a:spcBef>
                <a:spcPts val="0"/>
              </a:spcBef>
              <a:spcAft>
                <a:spcPts val="0"/>
              </a:spcAft>
              <a:buSzPts val="1800"/>
              <a:buChar char="●"/>
            </a:pPr>
            <a:r>
              <a:rPr lang="en"/>
              <a:t>Integration with AWS X-Ray for understanding and triaging performance latencies.</a:t>
            </a:r>
            <a:endParaRPr/>
          </a:p>
        </p:txBody>
      </p:sp>
      <p:sp>
        <p:nvSpPr>
          <p:cNvPr id="355" name="Google Shape;35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API Gateway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Computing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4350" y="1152467"/>
            <a:ext cx="9143999" cy="378191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361" name="Google Shape;36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your first API Gateway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https://docs.aws.amazon.com/apigateway/latest/developerguide/getting-started.html</a:t>
            </a:r>
            <a:r>
              <a:rPr lang="en"/>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a:t>
            </a:r>
            <a:r>
              <a:rPr lang="en"/>
              <a:t> new API Gateway and integrate Dynamic </a:t>
            </a:r>
            <a:r>
              <a:rPr lang="en"/>
              <a:t>welcome</a:t>
            </a:r>
            <a:r>
              <a:rPr lang="en"/>
              <a:t> message lambda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r>
              <a:rPr lang="en"/>
              <a:t>: </a:t>
            </a:r>
            <a:endParaRPr/>
          </a:p>
        </p:txBody>
      </p:sp>
      <p:sp>
        <p:nvSpPr>
          <p:cNvPr id="373" name="Google Shape;37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 API Gateway with Rest API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https://docs.aws.amazon.com/apigateway/latest/developerguide/getting-started-rest-new-console.html</a:t>
            </a:r>
            <a:r>
              <a:rPr lang="en"/>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Lambda &amp; API Gateway: Using Environment Variables, Query Strings, and Path Parameters</a:t>
            </a:r>
            <a:endParaRPr/>
          </a:p>
        </p:txBody>
      </p:sp>
      <p:sp>
        <p:nvSpPr>
          <p:cNvPr id="379" name="Google Shape;379;p65"/>
          <p:cNvSpPr txBox="1"/>
          <p:nvPr>
            <p:ph idx="1" type="body"/>
          </p:nvPr>
        </p:nvSpPr>
        <p:spPr>
          <a:xfrm>
            <a:off x="311700" y="1472550"/>
            <a:ext cx="8520600" cy="30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Step 1: Create an AWS Lambda Function</a:t>
            </a:r>
            <a:endParaRPr sz="1100">
              <a:solidFill>
                <a:schemeClr val="dk1"/>
              </a:solidFill>
            </a:endParaRPr>
          </a:p>
          <a:p>
            <a:pPr indent="0" lvl="0" marL="0" rtl="0" algn="l">
              <a:spcBef>
                <a:spcPts val="1800"/>
              </a:spcBef>
              <a:spcAft>
                <a:spcPts val="0"/>
              </a:spcAft>
              <a:buClr>
                <a:schemeClr val="dk1"/>
              </a:buClr>
              <a:buSzPts val="1100"/>
              <a:buFont typeface="Arial"/>
              <a:buNone/>
            </a:pPr>
            <a:r>
              <a:rPr lang="en" sz="1100">
                <a:solidFill>
                  <a:schemeClr val="dk1"/>
                </a:solidFill>
              </a:rPr>
              <a:t>Step 2: Add Environment Variables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Inside the Lambda function, go to the Configuration tab.</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Click on Environment Variables.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Add: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DEFAULT_NAME = "Guest"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WELCOME_MESSAGES = "Hello,Welcome,Hi,Greetings,Salutations"</a:t>
            </a:r>
            <a:endParaRPr sz="1100">
              <a:solidFill>
                <a:schemeClr val="dk1"/>
              </a:solidFill>
            </a:endParaRPr>
          </a:p>
          <a:p>
            <a:pPr indent="0" lvl="0" marL="0" rtl="0" algn="l">
              <a:spcBef>
                <a:spcPts val="1200"/>
              </a:spcBef>
              <a:spcAft>
                <a:spcPts val="0"/>
              </a:spcAft>
              <a:buNone/>
            </a:pPr>
            <a:r>
              <a:rPr lang="en" sz="1100">
                <a:solidFill>
                  <a:schemeClr val="dk1"/>
                </a:solidFill>
              </a:rPr>
              <a:t>Step 3: Write the Lambda Function Code and deploy</a:t>
            </a:r>
            <a:endParaRPr sz="1100">
              <a:solidFill>
                <a:schemeClr val="dk1"/>
              </a:solidFill>
            </a:endParaRPr>
          </a:p>
          <a:p>
            <a:pPr indent="0" lvl="0" marL="0" rtl="0" algn="l">
              <a:spcBef>
                <a:spcPts val="1200"/>
              </a:spcBef>
              <a:spcAft>
                <a:spcPts val="0"/>
              </a:spcAft>
              <a:buNone/>
            </a:pPr>
            <a:r>
              <a:rPr lang="en" sz="1100">
                <a:solidFill>
                  <a:schemeClr val="dk1"/>
                </a:solidFill>
              </a:rPr>
              <a:t>Step 4: Create Test and run it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SDK</a:t>
            </a:r>
            <a:endParaRPr/>
          </a:p>
        </p:txBody>
      </p:sp>
      <p:sp>
        <p:nvSpPr>
          <p:cNvPr id="385" name="Google Shape;38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SDK for JavaScript</a:t>
            </a:r>
            <a:endParaRPr/>
          </a:p>
          <a:p>
            <a:pPr indent="0" lvl="0" marL="0" rtl="0" algn="l">
              <a:spcBef>
                <a:spcPts val="1200"/>
              </a:spcBef>
              <a:spcAft>
                <a:spcPts val="0"/>
              </a:spcAft>
              <a:buNone/>
            </a:pPr>
            <a:r>
              <a:rPr lang="en"/>
              <a:t>Develop and deploy applications with the AWS SDK for JavaScript. The SDK provides first class TypeScript support and makes it easy to call AWS services using idiomatic JavaScript APIs to build Node.js, web, and mobile web applications.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https://aws.amazon.com/sdk-for-javascript/</a:t>
            </a:r>
            <a:r>
              <a:rPr lang="en"/>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a:t>
            </a:r>
            <a:r>
              <a:rPr lang="en"/>
              <a:t> from S3</a:t>
            </a:r>
            <a:endParaRPr/>
          </a:p>
        </p:txBody>
      </p:sp>
      <p:sp>
        <p:nvSpPr>
          <p:cNvPr id="391" name="Google Shape;39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7"/>
          <p:cNvPicPr preferRelativeResize="0"/>
          <p:nvPr/>
        </p:nvPicPr>
        <p:blipFill>
          <a:blip r:embed="rId3">
            <a:alphaModFix/>
          </a:blip>
          <a:stretch>
            <a:fillRect/>
          </a:stretch>
        </p:blipFill>
        <p:spPr>
          <a:xfrm>
            <a:off x="311700" y="1152474"/>
            <a:ext cx="5059402" cy="3416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Lambda Layer: Overview &amp; Usage</a:t>
            </a:r>
            <a:endParaRPr/>
          </a:p>
        </p:txBody>
      </p:sp>
      <p:sp>
        <p:nvSpPr>
          <p:cNvPr id="398" name="Google Shape;398;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What is an AWS Lambda Layer?</a:t>
            </a:r>
            <a:endParaRPr b="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AWS Lambda Layers provide a way to manage dependencies separately from your function code. Layers allow you to package libraries, runtime dependencies, or custom code and share them across multiple Lambda functions, improving modularity and maintainability.</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Benefits of Using Lambda Layers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Code Reusability</a:t>
            </a:r>
            <a:r>
              <a:rPr lang="en" sz="1400">
                <a:solidFill>
                  <a:schemeClr val="dk1"/>
                </a:solidFill>
              </a:rPr>
              <a:t>: Share common libraries across multiple Lambda functions.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Reduced Deployment Size</a:t>
            </a:r>
            <a:r>
              <a:rPr lang="en" sz="1400">
                <a:solidFill>
                  <a:schemeClr val="dk1"/>
                </a:solidFill>
              </a:rPr>
              <a:t>: Keep function packages small by offloading dependencies to a layer.</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Simplified Updates</a:t>
            </a:r>
            <a:r>
              <a:rPr lang="en" sz="1400">
                <a:solidFill>
                  <a:schemeClr val="dk1"/>
                </a:solidFill>
              </a:rPr>
              <a:t>: Update dependencies in a layer without modifying function code.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Faster Deployments</a:t>
            </a:r>
            <a:r>
              <a:rPr lang="en" sz="1400">
                <a:solidFill>
                  <a:schemeClr val="dk1"/>
                </a:solidFill>
              </a:rPr>
              <a:t>: Since the layer remains unchanged, only the function code is uploaded during deployments.</a:t>
            </a:r>
            <a:endParaRPr sz="21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404" name="Google Shape;404;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Fetch Weather Data Using AWS Lambda and Layers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DynamoDB</a:t>
            </a:r>
            <a:endParaRPr/>
          </a:p>
        </p:txBody>
      </p:sp>
      <p:sp>
        <p:nvSpPr>
          <p:cNvPr id="410" name="Google Shape;41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flexible NoSQL database service for single-digit millisecond performance at any scale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11" name="Google Shape;411;p70"/>
          <p:cNvPicPr preferRelativeResize="0"/>
          <p:nvPr/>
        </p:nvPicPr>
        <p:blipFill>
          <a:blip r:embed="rId3">
            <a:alphaModFix/>
          </a:blip>
          <a:stretch>
            <a:fillRect/>
          </a:stretch>
        </p:blipFill>
        <p:spPr>
          <a:xfrm>
            <a:off x="0" y="2364472"/>
            <a:ext cx="9144001" cy="207150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DynamoDB</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What is AWS DynamoDB?</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Fully managed NoSQL database by AWS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Provides key-value and document data models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Designed for high performance and scalability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 low-latency access with automatic replication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DynamoDB</a:t>
            </a:r>
            <a:endParaRPr/>
          </a:p>
        </p:txBody>
      </p:sp>
      <p:sp>
        <p:nvSpPr>
          <p:cNvPr id="423" name="Google Shape;42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Key Features of DynamoDB</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Managed Service:</a:t>
            </a:r>
            <a:r>
              <a:rPr lang="en" sz="1100">
                <a:solidFill>
                  <a:schemeClr val="dk1"/>
                </a:solidFill>
              </a:rPr>
              <a:t> No need to manage servers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Scalability:</a:t>
            </a:r>
            <a:r>
              <a:rPr lang="en" sz="1100">
                <a:solidFill>
                  <a:schemeClr val="dk1"/>
                </a:solidFill>
              </a:rPr>
              <a:t> On-demand and provisioned capacity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High Availability:</a:t>
            </a:r>
            <a:r>
              <a:rPr lang="en" sz="1100">
                <a:solidFill>
                  <a:schemeClr val="dk1"/>
                </a:solidFill>
              </a:rPr>
              <a:t> Multi-AZ replication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Security:</a:t>
            </a:r>
            <a:r>
              <a:rPr lang="en" sz="1100">
                <a:solidFill>
                  <a:schemeClr val="dk1"/>
                </a:solidFill>
              </a:rPr>
              <a:t> Encryption at rest and in transit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Backup &amp; Restore:</a:t>
            </a:r>
            <a:r>
              <a:rPr lang="en" sz="1100">
                <a:solidFill>
                  <a:schemeClr val="dk1"/>
                </a:solidFill>
              </a:rPr>
              <a:t> Point-in-time recovery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Integration:</a:t>
            </a:r>
            <a:r>
              <a:rPr lang="en" sz="1100">
                <a:solidFill>
                  <a:schemeClr val="dk1"/>
                </a:solidFill>
              </a:rPr>
              <a:t> Works with Lambda, API Gateway, Kinesis, etc.</a:t>
            </a:r>
            <a:endParaRPr b="1" sz="13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idx="1" type="body"/>
          </p:nvPr>
        </p:nvSpPr>
        <p:spPr>
          <a:xfrm>
            <a:off x="311700" y="353275"/>
            <a:ext cx="8520600" cy="4215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DynamoDB Architecture</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Tables:</a:t>
            </a:r>
            <a:r>
              <a:rPr lang="en" sz="1300">
                <a:solidFill>
                  <a:schemeClr val="dk1"/>
                </a:solidFill>
              </a:rPr>
              <a:t> Collection of items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Items:</a:t>
            </a:r>
            <a:r>
              <a:rPr lang="en" sz="1300">
                <a:solidFill>
                  <a:schemeClr val="dk1"/>
                </a:solidFill>
              </a:rPr>
              <a:t> Collection of attributes (like rows in SQL)</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Attributes:</a:t>
            </a:r>
            <a:r>
              <a:rPr lang="en" sz="1300">
                <a:solidFill>
                  <a:schemeClr val="dk1"/>
                </a:solidFill>
              </a:rPr>
              <a:t> Data elements (like columns in SQL)</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Primary Key:</a:t>
            </a:r>
            <a:r>
              <a:rPr lang="en" sz="1300">
                <a:solidFill>
                  <a:schemeClr val="dk1"/>
                </a:solidFill>
              </a:rPr>
              <a:t> Unique identifier (Partition Key / Partition + Sort Key)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Indexes:</a:t>
            </a:r>
            <a:r>
              <a:rPr lang="en" sz="1300">
                <a:solidFill>
                  <a:schemeClr val="dk1"/>
                </a:solidFill>
              </a:rPr>
              <a:t> GSI (Global Secondary Index), LSI (Local Secondary Index)</a:t>
            </a:r>
            <a:endParaRPr sz="1300">
              <a:solidFill>
                <a:schemeClr val="dk1"/>
              </a:solidFill>
            </a:endParaRPr>
          </a:p>
          <a:p>
            <a:pPr indent="0" lvl="0" marL="0" rtl="0" algn="l">
              <a:spcBef>
                <a:spcPts val="1400"/>
              </a:spcBef>
              <a:spcAft>
                <a:spcPts val="0"/>
              </a:spcAft>
              <a:buNone/>
            </a:pPr>
            <a:r>
              <a:rPr b="1" lang="en" sz="1500">
                <a:solidFill>
                  <a:schemeClr val="dk1"/>
                </a:solidFill>
              </a:rPr>
              <a:t>DynamoDB Data Model</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Primary Key:</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Partition Key (Single key)</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Composite Key (Partition + Sort Key)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Indexes:</a:t>
            </a:r>
            <a:endParaRPr b="1"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Global Secondary Index (GSI) – Query different attributes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Local Secondary Index (LSI) – Query with the same Partition Key</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4"/>
          <p:cNvSpPr txBox="1"/>
          <p:nvPr>
            <p:ph idx="1" type="body"/>
          </p:nvPr>
        </p:nvSpPr>
        <p:spPr>
          <a:xfrm>
            <a:off x="311700" y="353275"/>
            <a:ext cx="8520600" cy="4215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solidFill>
                  <a:schemeClr val="dk1"/>
                </a:solidFill>
              </a:rPr>
              <a:t>C</a:t>
            </a:r>
            <a:r>
              <a:rPr b="1" lang="en" sz="1600">
                <a:solidFill>
                  <a:schemeClr val="dk1"/>
                </a:solidFill>
              </a:rPr>
              <a:t>apacity</a:t>
            </a:r>
            <a:r>
              <a:rPr b="1" lang="en" sz="1600">
                <a:solidFill>
                  <a:schemeClr val="dk1"/>
                </a:solidFill>
              </a:rPr>
              <a:t> Modes &amp; Pricing</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On-Demand Mode:</a:t>
            </a:r>
            <a:r>
              <a:rPr lang="en" sz="1400">
                <a:solidFill>
                  <a:schemeClr val="dk1"/>
                </a:solidFill>
              </a:rPr>
              <a:t> Pay per request</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Provisioned Mode:</a:t>
            </a:r>
            <a:r>
              <a:rPr lang="en" sz="1400">
                <a:solidFill>
                  <a:schemeClr val="dk1"/>
                </a:solidFill>
              </a:rPr>
              <a:t> Pre-define read/write capacity</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Autoscaling:</a:t>
            </a:r>
            <a:r>
              <a:rPr lang="en" sz="1400">
                <a:solidFill>
                  <a:schemeClr val="dk1"/>
                </a:solidFill>
              </a:rPr>
              <a:t> Adjusts based on demand</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Pricing Factors:</a:t>
            </a:r>
            <a:r>
              <a:rPr lang="en" sz="1400">
                <a:solidFill>
                  <a:schemeClr val="dk1"/>
                </a:solidFill>
              </a:rPr>
              <a:t> Read/write units, storage, backups, streams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400"/>
              </a:spcBef>
              <a:spcAft>
                <a:spcPts val="0"/>
              </a:spcAft>
              <a:buNone/>
            </a:pPr>
            <a:r>
              <a:rPr b="1" lang="en" sz="1600">
                <a:solidFill>
                  <a:schemeClr val="dk1"/>
                </a:solidFill>
              </a:rPr>
              <a:t>DynamoDB Streams &amp; Transactions</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DynamoDB Streams:</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Captures data modification events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Enables real-time event processing</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Transactions:</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ACID-compliant operations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Supports multiple-item atomic updates</a:t>
            </a:r>
            <a:endParaRPr b="1"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439" name="Google Shape;43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0" name="Google Shape;440;p75"/>
          <p:cNvPicPr preferRelativeResize="0"/>
          <p:nvPr/>
        </p:nvPicPr>
        <p:blipFill>
          <a:blip r:embed="rId3">
            <a:alphaModFix/>
          </a:blip>
          <a:stretch>
            <a:fillRect/>
          </a:stretch>
        </p:blipFill>
        <p:spPr>
          <a:xfrm>
            <a:off x="0" y="1152483"/>
            <a:ext cx="9144000" cy="392213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446" name="Google Shape;446;p76"/>
          <p:cNvPicPr preferRelativeResize="0"/>
          <p:nvPr/>
        </p:nvPicPr>
        <p:blipFill>
          <a:blip r:embed="rId3">
            <a:alphaModFix/>
          </a:blip>
          <a:stretch>
            <a:fillRect/>
          </a:stretch>
        </p:blipFill>
        <p:spPr>
          <a:xfrm>
            <a:off x="0" y="1509337"/>
            <a:ext cx="9143999" cy="2383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452" name="Google Shape;452;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https://docs.aws.amazon.com/apigateway/latest/developerguide/http-api-dynamo-db.html</a:t>
            </a:r>
            <a:r>
              <a:rPr lang="en"/>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SQS</a:t>
            </a:r>
            <a:endParaRPr/>
          </a:p>
        </p:txBody>
      </p:sp>
      <p:sp>
        <p:nvSpPr>
          <p:cNvPr id="458" name="Google Shape;458;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Fully managed message queuing for microservices, distributed systems, and serverless applications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59" name="Google Shape;459;p78"/>
          <p:cNvPicPr preferRelativeResize="0"/>
          <p:nvPr/>
        </p:nvPicPr>
        <p:blipFill>
          <a:blip r:embed="rId3">
            <a:alphaModFix/>
          </a:blip>
          <a:stretch>
            <a:fillRect/>
          </a:stretch>
        </p:blipFill>
        <p:spPr>
          <a:xfrm>
            <a:off x="43150" y="2237825"/>
            <a:ext cx="9069249" cy="2030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465" name="Google Shape;46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6" name="Google Shape;466;p79"/>
          <p:cNvPicPr preferRelativeResize="0"/>
          <p:nvPr/>
        </p:nvPicPr>
        <p:blipFill>
          <a:blip r:embed="rId3">
            <a:alphaModFix/>
          </a:blip>
          <a:stretch>
            <a:fillRect/>
          </a:stretch>
        </p:blipFill>
        <p:spPr>
          <a:xfrm>
            <a:off x="0" y="1007161"/>
            <a:ext cx="9143999" cy="370702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472" name="Google Shape;472;p80"/>
          <p:cNvPicPr preferRelativeResize="0"/>
          <p:nvPr/>
        </p:nvPicPr>
        <p:blipFill>
          <a:blip r:embed="rId3">
            <a:alphaModFix/>
          </a:blip>
          <a:stretch>
            <a:fillRect/>
          </a:stretch>
        </p:blipFill>
        <p:spPr>
          <a:xfrm>
            <a:off x="0" y="1501140"/>
            <a:ext cx="9144000" cy="214122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SNS</a:t>
            </a:r>
            <a:endParaRPr/>
          </a:p>
        </p:txBody>
      </p:sp>
      <p:sp>
        <p:nvSpPr>
          <p:cNvPr id="478" name="Google Shape;478;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Fully managed Pub/Sub service for A2A and A2P messaging</a:t>
            </a:r>
            <a:endParaRPr/>
          </a:p>
        </p:txBody>
      </p:sp>
      <p:pic>
        <p:nvPicPr>
          <p:cNvPr id="479" name="Google Shape;479;p81"/>
          <p:cNvPicPr preferRelativeResize="0"/>
          <p:nvPr/>
        </p:nvPicPr>
        <p:blipFill>
          <a:blip r:embed="rId3">
            <a:alphaModFix/>
          </a:blip>
          <a:stretch>
            <a:fillRect/>
          </a:stretch>
        </p:blipFill>
        <p:spPr>
          <a:xfrm>
            <a:off x="0" y="1827741"/>
            <a:ext cx="9144000" cy="21611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Serverless Computing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Serverless computing is a method of providing backend services on an as-used basis. </a:t>
            </a:r>
            <a:endParaRPr/>
          </a:p>
          <a:p>
            <a:pPr indent="0" lvl="0" marL="0" rtl="0" algn="l">
              <a:spcBef>
                <a:spcPts val="1200"/>
              </a:spcBef>
              <a:spcAft>
                <a:spcPts val="0"/>
              </a:spcAft>
              <a:buNone/>
            </a:pPr>
            <a:r>
              <a:rPr lang="en"/>
              <a:t>A serverless provider allows users to write and deploy code without the hassle of worrying about the underlying infrastructure. </a:t>
            </a:r>
            <a:endParaRPr/>
          </a:p>
          <a:p>
            <a:pPr indent="0" lvl="0" marL="0" rtl="0" algn="l">
              <a:spcBef>
                <a:spcPts val="1200"/>
              </a:spcBef>
              <a:spcAft>
                <a:spcPts val="0"/>
              </a:spcAft>
              <a:buNone/>
            </a:pPr>
            <a:r>
              <a:rPr lang="en"/>
              <a:t>A company that gets backend services from a serverless vendor is charged based on their computation and do not have to reserve and pay for a fixed amount of bandwidth or number of servers, as the service is auto-scaling. </a:t>
            </a:r>
            <a:endParaRPr/>
          </a:p>
          <a:p>
            <a:pPr indent="0" lvl="0" marL="0" rtl="0" algn="l">
              <a:spcBef>
                <a:spcPts val="1200"/>
              </a:spcBef>
              <a:spcAft>
                <a:spcPts val="1200"/>
              </a:spcAft>
              <a:buNone/>
            </a:pPr>
            <a:r>
              <a:rPr lang="en"/>
              <a:t>Note that despite the name serverless, physical servers are still used but developers do not need to be aware of them.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2"/>
          <p:cNvSpPr txBox="1"/>
          <p:nvPr>
            <p:ph type="title"/>
          </p:nvPr>
        </p:nvSpPr>
        <p:spPr>
          <a:xfrm>
            <a:off x="311700" y="445025"/>
            <a:ext cx="922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pic>
        <p:nvPicPr>
          <p:cNvPr id="485" name="Google Shape;485;p82"/>
          <p:cNvPicPr preferRelativeResize="0"/>
          <p:nvPr/>
        </p:nvPicPr>
        <p:blipFill>
          <a:blip r:embed="rId3">
            <a:alphaModFix/>
          </a:blip>
          <a:stretch>
            <a:fillRect/>
          </a:stretch>
        </p:blipFill>
        <p:spPr>
          <a:xfrm>
            <a:off x="1304475" y="117100"/>
            <a:ext cx="7839514" cy="4698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311700" y="445025"/>
            <a:ext cx="567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 - SNS</a:t>
            </a:r>
            <a:endParaRPr/>
          </a:p>
        </p:txBody>
      </p:sp>
      <p:pic>
        <p:nvPicPr>
          <p:cNvPr id="491" name="Google Shape;491;p83"/>
          <p:cNvPicPr preferRelativeResize="0"/>
          <p:nvPr/>
        </p:nvPicPr>
        <p:blipFill>
          <a:blip r:embed="rId3">
            <a:alphaModFix/>
          </a:blip>
          <a:stretch>
            <a:fillRect/>
          </a:stretch>
        </p:blipFill>
        <p:spPr>
          <a:xfrm>
            <a:off x="152400" y="1170125"/>
            <a:ext cx="7934325" cy="33813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4"/>
          <p:cNvSpPr txBox="1"/>
          <p:nvPr>
            <p:ph type="title"/>
          </p:nvPr>
        </p:nvSpPr>
        <p:spPr>
          <a:xfrm>
            <a:off x="311700" y="445025"/>
            <a:ext cx="5677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 - Mobile Push</a:t>
            </a:r>
            <a:endParaRPr/>
          </a:p>
        </p:txBody>
      </p:sp>
      <p:pic>
        <p:nvPicPr>
          <p:cNvPr id="497" name="Google Shape;497;p84"/>
          <p:cNvPicPr preferRelativeResize="0"/>
          <p:nvPr/>
        </p:nvPicPr>
        <p:blipFill>
          <a:blip r:embed="rId3">
            <a:alphaModFix/>
          </a:blip>
          <a:stretch>
            <a:fillRect/>
          </a:stretch>
        </p:blipFill>
        <p:spPr>
          <a:xfrm>
            <a:off x="152400" y="1170125"/>
            <a:ext cx="8839200" cy="296070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pic>
        <p:nvPicPr>
          <p:cNvPr id="503" name="Google Shape;503;p85"/>
          <p:cNvPicPr preferRelativeResize="0"/>
          <p:nvPr/>
        </p:nvPicPr>
        <p:blipFill>
          <a:blip r:embed="rId3">
            <a:alphaModFix/>
          </a:blip>
          <a:stretch>
            <a:fillRect/>
          </a:stretch>
        </p:blipFill>
        <p:spPr>
          <a:xfrm>
            <a:off x="0" y="1567384"/>
            <a:ext cx="9144000" cy="200873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Step Functions Overview</a:t>
            </a:r>
            <a:endParaRPr/>
          </a:p>
        </p:txBody>
      </p:sp>
      <p:sp>
        <p:nvSpPr>
          <p:cNvPr id="509" name="Google Shape;509;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AWS Step Functions is a </a:t>
            </a:r>
            <a:r>
              <a:rPr b="1" lang="en" sz="1400">
                <a:solidFill>
                  <a:schemeClr val="dk1"/>
                </a:solidFill>
              </a:rPr>
              <a:t>serverless orchestration service</a:t>
            </a:r>
            <a:r>
              <a:rPr lang="en" sz="1400">
                <a:solidFill>
                  <a:schemeClr val="dk1"/>
                </a:solidFill>
              </a:rPr>
              <a:t> that enables developers to design and execute workflows using </a:t>
            </a:r>
            <a:r>
              <a:rPr b="1" lang="en" sz="1400">
                <a:solidFill>
                  <a:schemeClr val="dk1"/>
                </a:solidFill>
              </a:rPr>
              <a:t>state machines</a:t>
            </a:r>
            <a:r>
              <a:rPr lang="en" sz="1400">
                <a:solidFill>
                  <a:schemeClr val="dk1"/>
                </a:solidFill>
              </a:rPr>
              <a:t>. It helps coordinate AWS services such as </a:t>
            </a:r>
            <a:r>
              <a:rPr b="1" lang="en" sz="1400">
                <a:solidFill>
                  <a:schemeClr val="dk1"/>
                </a:solidFill>
              </a:rPr>
              <a:t>AWS Lambda, Amazon ECS, AWS Batch, DynamoDB, SNS, and SQS</a:t>
            </a:r>
            <a:r>
              <a:rPr lang="en" sz="1400">
                <a:solidFill>
                  <a:schemeClr val="dk1"/>
                </a:solidFill>
              </a:rPr>
              <a:t> into scalable workflows with minimal code.</a:t>
            </a:r>
            <a:endParaRPr sz="1400">
              <a:solidFill>
                <a:schemeClr val="dk1"/>
              </a:solidFill>
            </a:endParaRPr>
          </a:p>
          <a:p>
            <a:pPr indent="0" lvl="0" marL="0" rtl="0" algn="l">
              <a:spcBef>
                <a:spcPts val="1400"/>
              </a:spcBef>
              <a:spcAft>
                <a:spcPts val="0"/>
              </a:spcAft>
              <a:buClr>
                <a:schemeClr val="dk1"/>
              </a:buClr>
              <a:buSzPts val="1100"/>
              <a:buFont typeface="Arial"/>
              <a:buNone/>
            </a:pPr>
            <a:r>
              <a:rPr b="1" lang="en" sz="1600">
                <a:solidFill>
                  <a:schemeClr val="dk1"/>
                </a:solidFill>
              </a:rPr>
              <a:t>Key Features</a:t>
            </a:r>
            <a:endParaRPr b="1" sz="16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 </a:t>
            </a:r>
            <a:r>
              <a:rPr b="1" lang="en" sz="1400">
                <a:solidFill>
                  <a:schemeClr val="dk1"/>
                </a:solidFill>
              </a:rPr>
              <a:t>Visual Workflow Designer</a:t>
            </a:r>
            <a:r>
              <a:rPr lang="en" sz="1400">
                <a:solidFill>
                  <a:schemeClr val="dk1"/>
                </a:solidFill>
              </a:rPr>
              <a:t> – Define workflows using a </a:t>
            </a:r>
            <a:r>
              <a:rPr b="1" lang="en" sz="1400">
                <a:solidFill>
                  <a:schemeClr val="dk1"/>
                </a:solidFill>
              </a:rPr>
              <a:t>JSON-based Amazon States Language (ASL)</a:t>
            </a:r>
            <a:r>
              <a:rPr lang="en" sz="1400">
                <a:solidFill>
                  <a:schemeClr val="dk1"/>
                </a:solidFill>
              </a:rPr>
              <a:t> and visualize them in the AWS Console.</a:t>
            </a:r>
            <a:br>
              <a:rPr lang="en" sz="1400">
                <a:solidFill>
                  <a:schemeClr val="dk1"/>
                </a:solidFill>
              </a:rPr>
            </a:br>
            <a:r>
              <a:rPr lang="en" sz="1400">
                <a:solidFill>
                  <a:schemeClr val="dk1"/>
                </a:solidFill>
              </a:rPr>
              <a:t>✅ </a:t>
            </a:r>
            <a:r>
              <a:rPr b="1" lang="en" sz="1400">
                <a:solidFill>
                  <a:schemeClr val="dk1"/>
                </a:solidFill>
              </a:rPr>
              <a:t>Error Handling &amp; Retry Mechanisms</a:t>
            </a:r>
            <a:r>
              <a:rPr lang="en" sz="1400">
                <a:solidFill>
                  <a:schemeClr val="dk1"/>
                </a:solidFill>
              </a:rPr>
              <a:t> – Inbuilt error handling, retries, and catch blocks.</a:t>
            </a:r>
            <a:br>
              <a:rPr lang="en" sz="1400">
                <a:solidFill>
                  <a:schemeClr val="dk1"/>
                </a:solidFill>
              </a:rPr>
            </a:br>
            <a:r>
              <a:rPr lang="en" sz="1400">
                <a:solidFill>
                  <a:schemeClr val="dk1"/>
                </a:solidFill>
              </a:rPr>
              <a:t>✅ </a:t>
            </a:r>
            <a:r>
              <a:rPr b="1" lang="en" sz="1400">
                <a:solidFill>
                  <a:schemeClr val="dk1"/>
                </a:solidFill>
              </a:rPr>
              <a:t>Parallel &amp; Sequential Execution</a:t>
            </a:r>
            <a:r>
              <a:rPr lang="en" sz="1400">
                <a:solidFill>
                  <a:schemeClr val="dk1"/>
                </a:solidFill>
              </a:rPr>
              <a:t> – Supports </a:t>
            </a:r>
            <a:r>
              <a:rPr b="1" lang="en" sz="1400">
                <a:solidFill>
                  <a:schemeClr val="dk1"/>
                </a:solidFill>
              </a:rPr>
              <a:t>sequential, parallel, branching, and looping</a:t>
            </a:r>
            <a:r>
              <a:rPr lang="en" sz="1400">
                <a:solidFill>
                  <a:schemeClr val="dk1"/>
                </a:solidFill>
              </a:rPr>
              <a:t> workflows.</a:t>
            </a:r>
            <a:br>
              <a:rPr lang="en" sz="1400">
                <a:solidFill>
                  <a:schemeClr val="dk1"/>
                </a:solidFill>
              </a:rPr>
            </a:br>
            <a:r>
              <a:rPr lang="en" sz="1400">
                <a:solidFill>
                  <a:schemeClr val="dk1"/>
                </a:solidFill>
              </a:rPr>
              <a:t>✅ </a:t>
            </a:r>
            <a:r>
              <a:rPr b="1" lang="en" sz="1400">
                <a:solidFill>
                  <a:schemeClr val="dk1"/>
                </a:solidFill>
              </a:rPr>
              <a:t>Integration with AWS Services</a:t>
            </a:r>
            <a:r>
              <a:rPr lang="en" sz="1400">
                <a:solidFill>
                  <a:schemeClr val="dk1"/>
                </a:solidFill>
              </a:rPr>
              <a:t> – Seamlessly connects with over </a:t>
            </a:r>
            <a:r>
              <a:rPr b="1" lang="en" sz="1400">
                <a:solidFill>
                  <a:schemeClr val="dk1"/>
                </a:solidFill>
              </a:rPr>
              <a:t>200 AWS services</a:t>
            </a:r>
            <a:r>
              <a:rPr lang="en" sz="1400">
                <a:solidFill>
                  <a:schemeClr val="dk1"/>
                </a:solidFill>
              </a:rPr>
              <a:t> and on-prem systems via API Gateway.</a:t>
            </a:r>
            <a:br>
              <a:rPr lang="en" sz="1400">
                <a:solidFill>
                  <a:schemeClr val="dk1"/>
                </a:solidFill>
              </a:rPr>
            </a:br>
            <a:r>
              <a:rPr lang="en" sz="1400">
                <a:solidFill>
                  <a:schemeClr val="dk1"/>
                </a:solidFill>
              </a:rPr>
              <a:t>✅ </a:t>
            </a:r>
            <a:r>
              <a:rPr b="1" lang="en" sz="1400">
                <a:solidFill>
                  <a:schemeClr val="dk1"/>
                </a:solidFill>
              </a:rPr>
              <a:t>Express vs. Standard Workflows</a:t>
            </a:r>
            <a:r>
              <a:rPr lang="en" sz="1400">
                <a:solidFill>
                  <a:schemeClr val="dk1"/>
                </a:solidFill>
              </a:rPr>
              <a:t> – Choose </a:t>
            </a:r>
            <a:r>
              <a:rPr b="1" lang="en" sz="1400">
                <a:solidFill>
                  <a:schemeClr val="dk1"/>
                </a:solidFill>
              </a:rPr>
              <a:t>Standard</a:t>
            </a:r>
            <a:r>
              <a:rPr lang="en" sz="1400">
                <a:solidFill>
                  <a:schemeClr val="dk1"/>
                </a:solidFill>
              </a:rPr>
              <a:t> for long-running workflows (up to 1 year) or </a:t>
            </a:r>
            <a:r>
              <a:rPr b="1" lang="en" sz="1400">
                <a:solidFill>
                  <a:schemeClr val="dk1"/>
                </a:solidFill>
              </a:rPr>
              <a:t>Express</a:t>
            </a:r>
            <a:r>
              <a:rPr lang="en" sz="1400">
                <a:solidFill>
                  <a:schemeClr val="dk1"/>
                </a:solidFill>
              </a:rPr>
              <a:t> for high-throughput, short-lived executions.</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Step Function Workflows</a:t>
            </a:r>
            <a:endParaRPr/>
          </a:p>
        </p:txBody>
      </p:sp>
      <p:sp>
        <p:nvSpPr>
          <p:cNvPr id="515" name="Google Shape;515;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1"/>
              </a:buClr>
              <a:buSzPts val="1900"/>
              <a:buAutoNum type="arabicPeriod"/>
            </a:pPr>
            <a:r>
              <a:rPr b="1" lang="en" sz="1900">
                <a:solidFill>
                  <a:schemeClr val="dk1"/>
                </a:solidFill>
              </a:rPr>
              <a:t>Standard Workflows</a:t>
            </a:r>
            <a:endParaRPr b="1"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Best for long-running processes (up to </a:t>
            </a:r>
            <a:r>
              <a:rPr b="1" lang="en" sz="1900">
                <a:solidFill>
                  <a:schemeClr val="dk1"/>
                </a:solidFill>
              </a:rPr>
              <a:t>1 year</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Supports exactly-once execution.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Ideal for human approvals, batch processing, ETL workflows.</a:t>
            </a:r>
            <a:endParaRPr sz="1900">
              <a:solidFill>
                <a:schemeClr val="dk1"/>
              </a:solidFill>
            </a:endParaRPr>
          </a:p>
          <a:p>
            <a:pPr indent="-349250" lvl="0" marL="457200" rtl="0" algn="l">
              <a:spcBef>
                <a:spcPts val="0"/>
              </a:spcBef>
              <a:spcAft>
                <a:spcPts val="0"/>
              </a:spcAft>
              <a:buClr>
                <a:schemeClr val="dk1"/>
              </a:buClr>
              <a:buSzPts val="1900"/>
              <a:buAutoNum type="arabicPeriod"/>
            </a:pPr>
            <a:r>
              <a:rPr b="1" lang="en" sz="1900">
                <a:solidFill>
                  <a:schemeClr val="dk1"/>
                </a:solidFill>
              </a:rPr>
              <a:t>Express Workflows</a:t>
            </a:r>
            <a:endParaRPr b="1"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Designed for high-volume, short-duration processes.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Can handle </a:t>
            </a:r>
            <a:r>
              <a:rPr b="1" lang="en" sz="1900">
                <a:solidFill>
                  <a:schemeClr val="dk1"/>
                </a:solidFill>
              </a:rPr>
              <a:t>millions of executions per second</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Ideal for real-time event processing, IoT data ingestion, microservices orchestration.</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Use Cases</a:t>
            </a:r>
            <a:endParaRPr/>
          </a:p>
        </p:txBody>
      </p:sp>
      <p:sp>
        <p:nvSpPr>
          <p:cNvPr id="521" name="Google Shape;521;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a:t>
            </a:r>
            <a:r>
              <a:rPr b="1" lang="en">
                <a:solidFill>
                  <a:schemeClr val="dk1"/>
                </a:solidFill>
              </a:rPr>
              <a:t>Data Processing Pipelines</a:t>
            </a:r>
            <a:r>
              <a:rPr lang="en">
                <a:solidFill>
                  <a:schemeClr val="dk1"/>
                </a:solidFill>
              </a:rPr>
              <a:t> – Automate ETL jobs using AWS Lambda and AWS Glue.</a:t>
            </a:r>
            <a:br>
              <a:rPr lang="en">
                <a:solidFill>
                  <a:schemeClr val="dk1"/>
                </a:solidFill>
              </a:rPr>
            </a:br>
            <a:r>
              <a:rPr lang="en">
                <a:solidFill>
                  <a:schemeClr val="dk1"/>
                </a:solidFill>
              </a:rPr>
              <a:t>🔹 </a:t>
            </a:r>
            <a:r>
              <a:rPr b="1" lang="en">
                <a:solidFill>
                  <a:schemeClr val="dk1"/>
                </a:solidFill>
              </a:rPr>
              <a:t>Microservices Orchestration</a:t>
            </a:r>
            <a:r>
              <a:rPr lang="en">
                <a:solidFill>
                  <a:schemeClr val="dk1"/>
                </a:solidFill>
              </a:rPr>
              <a:t> – Manage dependencies and order of execution for microservices.</a:t>
            </a:r>
            <a:br>
              <a:rPr lang="en">
                <a:solidFill>
                  <a:schemeClr val="dk1"/>
                </a:solidFill>
              </a:rPr>
            </a:br>
            <a:r>
              <a:rPr lang="en">
                <a:solidFill>
                  <a:schemeClr val="dk1"/>
                </a:solidFill>
              </a:rPr>
              <a:t>🔹 </a:t>
            </a:r>
            <a:r>
              <a:rPr b="1" lang="en">
                <a:solidFill>
                  <a:schemeClr val="dk1"/>
                </a:solidFill>
              </a:rPr>
              <a:t>AI/ML Workflows</a:t>
            </a:r>
            <a:r>
              <a:rPr lang="en">
                <a:solidFill>
                  <a:schemeClr val="dk1"/>
                </a:solidFill>
              </a:rPr>
              <a:t> – Automate ML model training and deployment with SageMaker.</a:t>
            </a:r>
            <a:br>
              <a:rPr lang="en">
                <a:solidFill>
                  <a:schemeClr val="dk1"/>
                </a:solidFill>
              </a:rPr>
            </a:br>
            <a:r>
              <a:rPr lang="en">
                <a:solidFill>
                  <a:schemeClr val="dk1"/>
                </a:solidFill>
              </a:rPr>
              <a:t>🔹 </a:t>
            </a:r>
            <a:r>
              <a:rPr b="1" lang="en">
                <a:solidFill>
                  <a:schemeClr val="dk1"/>
                </a:solidFill>
              </a:rPr>
              <a:t>Security &amp; Compliance</a:t>
            </a:r>
            <a:r>
              <a:rPr lang="en">
                <a:solidFill>
                  <a:schemeClr val="dk1"/>
                </a:solidFill>
              </a:rPr>
              <a:t> – Automate security checks and compliance audits.</a:t>
            </a:r>
            <a:br>
              <a:rPr lang="en">
                <a:solidFill>
                  <a:schemeClr val="dk1"/>
                </a:solidFill>
              </a:rPr>
            </a:br>
            <a:r>
              <a:rPr lang="en">
                <a:solidFill>
                  <a:schemeClr val="dk1"/>
                </a:solidFill>
              </a:rPr>
              <a:t>🔹 </a:t>
            </a:r>
            <a:r>
              <a:rPr b="1" lang="en">
                <a:solidFill>
                  <a:schemeClr val="dk1"/>
                </a:solidFill>
              </a:rPr>
              <a:t>Approval Workflows</a:t>
            </a:r>
            <a:r>
              <a:rPr lang="en">
                <a:solidFill>
                  <a:schemeClr val="dk1"/>
                </a:solidFill>
              </a:rPr>
              <a:t> – Route approvals based on conditions and logic.</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Step Functions Workflow</a:t>
            </a:r>
            <a:endParaRPr/>
          </a:p>
        </p:txBody>
      </p:sp>
      <p:sp>
        <p:nvSpPr>
          <p:cNvPr id="527" name="Google Shape;527;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t>1️⃣ User uploads a file to S3.</a:t>
            </a:r>
            <a:endParaRPr sz="2300"/>
          </a:p>
          <a:p>
            <a:pPr indent="0" lvl="0" marL="0" rtl="0" algn="l">
              <a:spcBef>
                <a:spcPts val="0"/>
              </a:spcBef>
              <a:spcAft>
                <a:spcPts val="0"/>
              </a:spcAft>
              <a:buClr>
                <a:schemeClr val="dk1"/>
              </a:buClr>
              <a:buSzPts val="1100"/>
              <a:buFont typeface="Arial"/>
              <a:buNone/>
            </a:pPr>
            <a:r>
              <a:rPr lang="en" sz="2300"/>
              <a:t>2️⃣ Step Functions triggers a Lambda function to process the file.</a:t>
            </a:r>
            <a:endParaRPr sz="2300"/>
          </a:p>
          <a:p>
            <a:pPr indent="0" lvl="0" marL="0" rtl="0" algn="l">
              <a:spcBef>
                <a:spcPts val="0"/>
              </a:spcBef>
              <a:spcAft>
                <a:spcPts val="0"/>
              </a:spcAft>
              <a:buClr>
                <a:schemeClr val="dk1"/>
              </a:buClr>
              <a:buSzPts val="1100"/>
              <a:buFont typeface="Arial"/>
              <a:buNone/>
            </a:pPr>
            <a:r>
              <a:rPr lang="en" sz="2300"/>
              <a:t>3️⃣ The result is stored in DynamoDB.</a:t>
            </a:r>
            <a:endParaRPr sz="2300"/>
          </a:p>
          <a:p>
            <a:pPr indent="0" lvl="0" marL="0" rtl="0" algn="l">
              <a:spcBef>
                <a:spcPts val="0"/>
              </a:spcBef>
              <a:spcAft>
                <a:spcPts val="1200"/>
              </a:spcAft>
              <a:buNone/>
            </a:pPr>
            <a:r>
              <a:rPr lang="en" sz="2300"/>
              <a:t>4️⃣ A notification is sent via SNS.</a:t>
            </a:r>
            <a:endParaRPr sz="23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533" name="Google Shape;533;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539" name="Google Shape;539;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serverless computing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Lower costs </a:t>
            </a:r>
            <a:r>
              <a:rPr lang="en"/>
              <a:t>- Serverless computing is generally very cost-effective, as traditional cloud providers of backend services (server allocation) often result in the user paying for unused space or idle CPU time.</a:t>
            </a:r>
            <a:endParaRPr/>
          </a:p>
          <a:p>
            <a:pPr indent="0" lvl="0" marL="0" rtl="0" algn="l">
              <a:spcBef>
                <a:spcPts val="1200"/>
              </a:spcBef>
              <a:spcAft>
                <a:spcPts val="0"/>
              </a:spcAft>
              <a:buNone/>
            </a:pPr>
            <a:r>
              <a:rPr b="1" lang="en"/>
              <a:t>Simplified scalability </a:t>
            </a:r>
            <a:r>
              <a:rPr lang="en"/>
              <a:t>- Developers using serverless architecture don’t have to worry about policies to scale up their code. The serverless vendor handles all of the scaling on demand.</a:t>
            </a:r>
            <a:endParaRPr/>
          </a:p>
          <a:p>
            <a:pPr indent="0" lvl="0" marL="0" rtl="0" algn="l">
              <a:spcBef>
                <a:spcPts val="1200"/>
              </a:spcBef>
              <a:spcAft>
                <a:spcPts val="0"/>
              </a:spcAft>
              <a:buNone/>
            </a:pPr>
            <a:r>
              <a:rPr b="1" lang="en"/>
              <a:t>Simplified backend code</a:t>
            </a:r>
            <a:r>
              <a:rPr lang="en"/>
              <a:t> - With FaaS, developers can create simple functions that independently perform a single purpose, like making an API call.</a:t>
            </a:r>
            <a:endParaRPr/>
          </a:p>
          <a:p>
            <a:pPr indent="0" lvl="0" marL="0" rtl="0" algn="l">
              <a:spcBef>
                <a:spcPts val="1200"/>
              </a:spcBef>
              <a:spcAft>
                <a:spcPts val="1200"/>
              </a:spcAft>
              <a:buNone/>
            </a:pPr>
            <a:r>
              <a:rPr b="1" lang="en"/>
              <a:t>Quicker turnaround </a:t>
            </a:r>
            <a:r>
              <a:rPr lang="en"/>
              <a:t>- Serverless architecture can significantly cut time to market. Instead of needing a complicated deploy process to roll out bug fixes and new features, developers can add and modify code on a piecemeal basis.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Kinesis Overview</a:t>
            </a:r>
            <a:endParaRPr/>
          </a:p>
        </p:txBody>
      </p:sp>
      <p:sp>
        <p:nvSpPr>
          <p:cNvPr id="545" name="Google Shape;545;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What is AWS Kinesis?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AWS Kinesis is a fully managed, scalable service for real-time data streaming and processing. It allows you to collect, process, and analyze large volumes of streaming data from various sources in real time.</a:t>
            </a:r>
            <a:endParaRPr sz="1500">
              <a:solidFill>
                <a:schemeClr val="dk1"/>
              </a:solidFill>
            </a:endParaRPr>
          </a:p>
          <a:p>
            <a:pPr indent="0" lvl="0" marL="0" rtl="0" algn="l">
              <a:spcBef>
                <a:spcPts val="1400"/>
              </a:spcBef>
              <a:spcAft>
                <a:spcPts val="0"/>
              </a:spcAft>
              <a:buClr>
                <a:schemeClr val="dk1"/>
              </a:buClr>
              <a:buSzPts val="1100"/>
              <a:buFont typeface="Arial"/>
              <a:buNone/>
            </a:pPr>
            <a:r>
              <a:rPr b="1" lang="en" sz="1700">
                <a:solidFill>
                  <a:schemeClr val="dk1"/>
                </a:solidFill>
              </a:rPr>
              <a:t>Key Use Cases of AWS Kinesis:</a:t>
            </a:r>
            <a:endParaRPr b="1" sz="17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Real-time analytics:</a:t>
            </a:r>
            <a:r>
              <a:rPr lang="en" sz="1500">
                <a:solidFill>
                  <a:schemeClr val="dk1"/>
                </a:solidFill>
              </a:rPr>
              <a:t> Process and analyze log data, application data, and event streams.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Log and event ingestion:</a:t>
            </a:r>
            <a:r>
              <a:rPr lang="en" sz="1500">
                <a:solidFill>
                  <a:schemeClr val="dk1"/>
                </a:solidFill>
              </a:rPr>
              <a:t> Collect application logs, monitoring events, and IoT sensor data.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Machine learning data pipelines:</a:t>
            </a:r>
            <a:r>
              <a:rPr lang="en" sz="1500">
                <a:solidFill>
                  <a:schemeClr val="dk1"/>
                </a:solidFill>
              </a:rPr>
              <a:t> Stream data to train and improve ML models.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Video streaming:</a:t>
            </a:r>
            <a:r>
              <a:rPr lang="en" sz="1500">
                <a:solidFill>
                  <a:schemeClr val="dk1"/>
                </a:solidFill>
              </a:rPr>
              <a:t> Deliver, process, and analyze live video feeds.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Security monitoring:</a:t>
            </a:r>
            <a:r>
              <a:rPr lang="en" sz="1500">
                <a:solidFill>
                  <a:schemeClr val="dk1"/>
                </a:solidFill>
              </a:rPr>
              <a:t> Detect threats in real-time using log analysis.</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AWS Kinesis</a:t>
            </a:r>
            <a:endParaRPr/>
          </a:p>
        </p:txBody>
      </p:sp>
      <p:sp>
        <p:nvSpPr>
          <p:cNvPr id="551" name="Google Shape;551;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Amazon Kinesis Data Streams (KDS)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Used for real-time data ingestion and processing.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is divided into </a:t>
            </a:r>
            <a:r>
              <a:rPr b="1" lang="en" sz="1500">
                <a:solidFill>
                  <a:schemeClr val="dk1"/>
                </a:solidFill>
              </a:rPr>
              <a:t>shards</a:t>
            </a:r>
            <a:r>
              <a:rPr lang="en" sz="1500">
                <a:solidFill>
                  <a:schemeClr val="dk1"/>
                </a:solidFill>
              </a:rPr>
              <a:t>, each supporting a certain read/write throughput.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consumers like AWS Lambda, Amazon Kinesis Data Firehose, and Amazon Kinesis Data Analytics.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Amazon Kinesis Data Firehose</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Fully managed service for streaming data to </a:t>
            </a:r>
            <a:r>
              <a:rPr b="1" lang="en" sz="1500">
                <a:solidFill>
                  <a:schemeClr val="dk1"/>
                </a:solidFill>
              </a:rPr>
              <a:t>S3, Redshift, Elasticsearch, or Splunk</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data transformation using </a:t>
            </a:r>
            <a:r>
              <a:rPr b="1" lang="en" sz="1500">
                <a:solidFill>
                  <a:schemeClr val="dk1"/>
                </a:solidFill>
              </a:rPr>
              <a:t>AWS Lambda</a:t>
            </a:r>
            <a:r>
              <a:rPr lang="en" sz="1500">
                <a:solidFill>
                  <a:schemeClr val="dk1"/>
                </a:solidFill>
              </a:rPr>
              <a:t> before storing.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Provides automatic scaling and data compression.</a:t>
            </a:r>
            <a:endParaRPr sz="22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AWS Kinesis</a:t>
            </a:r>
            <a:endParaRPr/>
          </a:p>
        </p:txBody>
      </p:sp>
      <p:sp>
        <p:nvSpPr>
          <p:cNvPr id="557" name="Google Shape;557;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Amazon Kinesis Data Analytics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Enables </a:t>
            </a:r>
            <a:r>
              <a:rPr b="1" lang="en">
                <a:solidFill>
                  <a:schemeClr val="dk1"/>
                </a:solidFill>
              </a:rPr>
              <a:t>SQL-based</a:t>
            </a:r>
            <a:r>
              <a:rPr lang="en">
                <a:solidFill>
                  <a:schemeClr val="dk1"/>
                </a:solidFill>
              </a:rPr>
              <a:t> real-time analytics on streaming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Supports </a:t>
            </a:r>
            <a:r>
              <a:rPr b="1" lang="en">
                <a:solidFill>
                  <a:schemeClr val="dk1"/>
                </a:solidFill>
              </a:rPr>
              <a:t>Apache Flink</a:t>
            </a:r>
            <a:r>
              <a:rPr lang="en">
                <a:solidFill>
                  <a:schemeClr val="dk1"/>
                </a:solidFill>
              </a:rPr>
              <a:t> for advanced stream processing.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Integrates with Kinesis Data Streams and Firehose.</a:t>
            </a:r>
            <a:endParaRPr>
              <a:solidFill>
                <a:schemeClr val="dk1"/>
              </a:solidFill>
            </a:endParaRPr>
          </a:p>
          <a:p>
            <a:pPr indent="0" lvl="0" marL="0" rtl="0" algn="l">
              <a:spcBef>
                <a:spcPts val="1200"/>
              </a:spcBef>
              <a:spcAft>
                <a:spcPts val="0"/>
              </a:spcAft>
              <a:buNone/>
            </a:pPr>
            <a:r>
              <a:rPr b="1" lang="en">
                <a:solidFill>
                  <a:schemeClr val="dk1"/>
                </a:solidFill>
              </a:rPr>
              <a:t>Amazon Kinesis Video Streams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Used for real-time and on-demand video streaming.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store, retrieve, and analyze video streams using AI/ML.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Ideal for IoT, security monitoring, and media applications.</a:t>
            </a:r>
            <a:endParaRPr>
              <a:solidFill>
                <a:schemeClr val="dk1"/>
              </a:solidFill>
            </a:endParaRPr>
          </a:p>
          <a:p>
            <a:pPr indent="0" lvl="0" marL="457200" rtl="0" algn="l">
              <a:spcBef>
                <a:spcPts val="1200"/>
              </a:spcBef>
              <a:spcAft>
                <a:spcPts val="1200"/>
              </a:spcAft>
              <a:buNone/>
            </a:pPr>
            <a:r>
              <a:t/>
            </a:r>
            <a:endParaRPr b="1" sz="2200">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AWS Kinesis Works?</a:t>
            </a:r>
            <a:endParaRPr/>
          </a:p>
        </p:txBody>
      </p:sp>
      <p:sp>
        <p:nvSpPr>
          <p:cNvPr id="563" name="Google Shape;563;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chemeClr val="dk1"/>
                </a:solidFill>
              </a:rPr>
              <a:t>Producers</a:t>
            </a:r>
            <a:r>
              <a:rPr lang="en">
                <a:solidFill>
                  <a:schemeClr val="dk1"/>
                </a:solidFill>
              </a:rPr>
              <a:t> (IoT devices, logs, apps) send streaming data to Kinesis.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Kinesis Data Streams</a:t>
            </a:r>
            <a:r>
              <a:rPr lang="en">
                <a:solidFill>
                  <a:schemeClr val="dk1"/>
                </a:solidFill>
              </a:rPr>
              <a:t> or </a:t>
            </a:r>
            <a:r>
              <a:rPr b="1" lang="en">
                <a:solidFill>
                  <a:schemeClr val="dk1"/>
                </a:solidFill>
              </a:rPr>
              <a:t>Firehose</a:t>
            </a:r>
            <a:r>
              <a:rPr lang="en">
                <a:solidFill>
                  <a:schemeClr val="dk1"/>
                </a:solidFill>
              </a:rPr>
              <a:t> ingest and process data.</a:t>
            </a:r>
            <a:endParaRPr>
              <a:solidFill>
                <a:schemeClr val="dk1"/>
              </a:solidFill>
            </a:endParaRPr>
          </a:p>
          <a:p>
            <a:pPr indent="0" lvl="0" marL="0" rtl="0" algn="l">
              <a:spcBef>
                <a:spcPts val="0"/>
              </a:spcBef>
              <a:spcAft>
                <a:spcPts val="0"/>
              </a:spcAft>
              <a:buNone/>
            </a:pPr>
            <a:r>
              <a:rPr b="1" lang="en">
                <a:solidFill>
                  <a:schemeClr val="dk1"/>
                </a:solidFill>
              </a:rPr>
              <a:t>Consumers</a:t>
            </a:r>
            <a:r>
              <a:rPr lang="en">
                <a:solidFill>
                  <a:schemeClr val="dk1"/>
                </a:solidFill>
              </a:rPr>
              <a:t> (Lambda, analytics tools, storage services) retrieve and analyze the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400"/>
              </a:spcBef>
              <a:spcAft>
                <a:spcPts val="0"/>
              </a:spcAft>
              <a:buNone/>
            </a:pPr>
            <a:r>
              <a:rPr b="1" lang="en" sz="1700">
                <a:solidFill>
                  <a:schemeClr val="dk1"/>
                </a:solidFill>
              </a:rPr>
              <a:t>Integration with Other AWS Services</a:t>
            </a:r>
            <a:endParaRPr b="1" sz="17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AWS Lambda</a:t>
            </a:r>
            <a:r>
              <a:rPr lang="en" sz="1500">
                <a:solidFill>
                  <a:schemeClr val="dk1"/>
                </a:solidFill>
              </a:rPr>
              <a:t> – Trigger event-driven processing.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S3 / Redshift</a:t>
            </a:r>
            <a:r>
              <a:rPr lang="en" sz="1500">
                <a:solidFill>
                  <a:schemeClr val="dk1"/>
                </a:solidFill>
              </a:rPr>
              <a:t> – Store and analyze processed data.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CloudWatch</a:t>
            </a:r>
            <a:r>
              <a:rPr lang="en" sz="1500">
                <a:solidFill>
                  <a:schemeClr val="dk1"/>
                </a:solidFill>
              </a:rPr>
              <a:t> – Monitor streaming performance.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Amazon Elasticsearch</a:t>
            </a:r>
            <a:r>
              <a:rPr lang="en" sz="1500">
                <a:solidFill>
                  <a:schemeClr val="dk1"/>
                </a:solidFill>
              </a:rPr>
              <a:t> – Real-time log analysis.</a:t>
            </a:r>
            <a:endParaRPr sz="29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Kinesis Services</a:t>
            </a:r>
            <a:endParaRPr/>
          </a:p>
        </p:txBody>
      </p:sp>
      <p:pic>
        <p:nvPicPr>
          <p:cNvPr id="569" name="Google Shape;569;p96"/>
          <p:cNvPicPr preferRelativeResize="0"/>
          <p:nvPr/>
        </p:nvPicPr>
        <p:blipFill>
          <a:blip r:embed="rId3">
            <a:alphaModFix/>
          </a:blip>
          <a:stretch>
            <a:fillRect/>
          </a:stretch>
        </p:blipFill>
        <p:spPr>
          <a:xfrm>
            <a:off x="49725" y="1152475"/>
            <a:ext cx="7559347" cy="35914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as code</a:t>
            </a:r>
            <a:endParaRPr/>
          </a:p>
        </p:txBody>
      </p:sp>
      <p:sp>
        <p:nvSpPr>
          <p:cNvPr id="575" name="Google Shape;575;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Infrastructure as Code (IaC) is an approach to managing and provisioning infrastructure in a way that treats infrastructure configurations as code. </a:t>
            </a:r>
            <a:endParaRPr sz="2100"/>
          </a:p>
          <a:p>
            <a:pPr indent="-361950" lvl="0" marL="457200" rtl="0" algn="l">
              <a:spcBef>
                <a:spcPts val="0"/>
              </a:spcBef>
              <a:spcAft>
                <a:spcPts val="0"/>
              </a:spcAft>
              <a:buSzPts val="2100"/>
              <a:buChar char="●"/>
            </a:pPr>
            <a:r>
              <a:rPr lang="en" sz="2100"/>
              <a:t>This means that you use code, typically in a declarative or imperative language, to define and automate the setup, configuration, and management of your infrastructure, including servers, networking, storage, and other resources</a:t>
            </a:r>
            <a:endParaRPr sz="21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581" name="Google Shape;581;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Automation:</a:t>
            </a:r>
            <a:r>
              <a:rPr lang="en"/>
              <a:t> IaC automates the provisioning, configuration, and management of infrastructure, reducing manual, error-prone tasks and ensuring consistency.</a:t>
            </a:r>
            <a:endParaRPr/>
          </a:p>
          <a:p>
            <a:pPr indent="-342900" lvl="0" marL="457200" rtl="0" algn="l">
              <a:spcBef>
                <a:spcPts val="0"/>
              </a:spcBef>
              <a:spcAft>
                <a:spcPts val="0"/>
              </a:spcAft>
              <a:buSzPts val="1800"/>
              <a:buAutoNum type="arabicPeriod"/>
            </a:pPr>
            <a:r>
              <a:rPr b="1" lang="en"/>
              <a:t>Version Control:</a:t>
            </a:r>
            <a:r>
              <a:rPr lang="en"/>
              <a:t> Infrastructure code can be versioned, allowing for tracking changes, rollbacks, and collaboration among team members using tools like Git.</a:t>
            </a:r>
            <a:endParaRPr/>
          </a:p>
          <a:p>
            <a:pPr indent="-342900" lvl="0" marL="457200" rtl="0" algn="l">
              <a:spcBef>
                <a:spcPts val="0"/>
              </a:spcBef>
              <a:spcAft>
                <a:spcPts val="0"/>
              </a:spcAft>
              <a:buSzPts val="1800"/>
              <a:buAutoNum type="arabicPeriod"/>
            </a:pPr>
            <a:r>
              <a:rPr b="1" lang="en"/>
              <a:t>Scalability:</a:t>
            </a:r>
            <a:r>
              <a:rPr lang="en"/>
              <a:t> IaC makes it easier to scale infrastructure resources up or down based on demand, adapting to changing workloads.</a:t>
            </a:r>
            <a:endParaRPr/>
          </a:p>
          <a:p>
            <a:pPr indent="-342900" lvl="0" marL="457200" rtl="0" algn="l">
              <a:spcBef>
                <a:spcPts val="0"/>
              </a:spcBef>
              <a:spcAft>
                <a:spcPts val="0"/>
              </a:spcAft>
              <a:buSzPts val="1800"/>
              <a:buAutoNum type="arabicPeriod"/>
            </a:pPr>
            <a:r>
              <a:rPr b="1" lang="en"/>
              <a:t>Reproducibility:</a:t>
            </a:r>
            <a:r>
              <a:rPr lang="en"/>
              <a:t> With IaC, you can recreate entire environments reliably, ensuring consistency between development, testing, and production.</a:t>
            </a:r>
            <a:endParaRPr/>
          </a:p>
          <a:p>
            <a:pPr indent="-342900" lvl="0" marL="457200" rtl="0" algn="l">
              <a:spcBef>
                <a:spcPts val="0"/>
              </a:spcBef>
              <a:spcAft>
                <a:spcPts val="0"/>
              </a:spcAft>
              <a:buSzPts val="1800"/>
              <a:buAutoNum type="arabicPeriod"/>
            </a:pPr>
            <a:r>
              <a:rPr b="1" lang="en"/>
              <a:t>Documentation:</a:t>
            </a:r>
            <a:r>
              <a:rPr lang="en"/>
              <a:t> Infrastructure code serves as documentation, making it easier to understand and maintain infrastructure configurations.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587" name="Google Shape;587;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n"/>
              <a:t>Collaboration:</a:t>
            </a:r>
            <a:r>
              <a:rPr lang="en"/>
              <a:t> Teams can work together on infrastructure code, enabling collaboration between developers and operations personnel.</a:t>
            </a:r>
            <a:endParaRPr/>
          </a:p>
          <a:p>
            <a:pPr indent="-342900" lvl="0" marL="457200" rtl="0" algn="l">
              <a:spcBef>
                <a:spcPts val="0"/>
              </a:spcBef>
              <a:spcAft>
                <a:spcPts val="0"/>
              </a:spcAft>
              <a:buSzPts val="1800"/>
              <a:buAutoNum type="arabicPeriod"/>
            </a:pPr>
            <a:r>
              <a:rPr b="1" lang="en"/>
              <a:t>Cost Efficiency:</a:t>
            </a:r>
            <a:r>
              <a:rPr lang="en"/>
              <a:t> IaC can help optimize resource allocation and reduce wastage by defining infrastructure requirements more precisely.</a:t>
            </a:r>
            <a:endParaRPr/>
          </a:p>
          <a:p>
            <a:pPr indent="-342900" lvl="0" marL="457200" rtl="0" algn="l">
              <a:spcBef>
                <a:spcPts val="0"/>
              </a:spcBef>
              <a:spcAft>
                <a:spcPts val="0"/>
              </a:spcAft>
              <a:buSzPts val="1800"/>
              <a:buAutoNum type="arabicPeriod"/>
            </a:pPr>
            <a:r>
              <a:rPr b="1" lang="en"/>
              <a:t>Security:</a:t>
            </a:r>
            <a:r>
              <a:rPr lang="en"/>
              <a:t> Security policies and best practices can be codified and enforced in the infrastructure code, enhancing the security of your environment.</a:t>
            </a:r>
            <a:endParaRPr/>
          </a:p>
          <a:p>
            <a:pPr indent="-342900" lvl="0" marL="457200" rtl="0" algn="l">
              <a:spcBef>
                <a:spcPts val="0"/>
              </a:spcBef>
              <a:spcAft>
                <a:spcPts val="0"/>
              </a:spcAft>
              <a:buSzPts val="1800"/>
              <a:buAutoNum type="arabicPeriod"/>
            </a:pPr>
            <a:r>
              <a:rPr b="1" lang="en"/>
              <a:t>Portability:</a:t>
            </a:r>
            <a:r>
              <a:rPr lang="en"/>
              <a:t> Infrastructure definitions can be used across different cloud providers or on-premises environments, promoting flexibility.</a:t>
            </a:r>
            <a:endParaRPr/>
          </a:p>
          <a:p>
            <a:pPr indent="-342900" lvl="0" marL="457200" rtl="0" algn="l">
              <a:spcBef>
                <a:spcPts val="0"/>
              </a:spcBef>
              <a:spcAft>
                <a:spcPts val="0"/>
              </a:spcAft>
              <a:buSzPts val="1800"/>
              <a:buAutoNum type="arabicPeriod"/>
            </a:pPr>
            <a:r>
              <a:rPr b="1" lang="en"/>
              <a:t>Change Management:</a:t>
            </a:r>
            <a:r>
              <a:rPr lang="en"/>
              <a:t> IaC provides a structured approach to making changes to infrastructure, ensuring that modifications are planned and tracked.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a:t>
            </a:r>
            <a:endParaRPr/>
          </a:p>
        </p:txBody>
      </p:sp>
      <p:sp>
        <p:nvSpPr>
          <p:cNvPr id="593" name="Google Shape;593;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Terraform is an open-source Infrastructure as Code (IaC) tool developed by HashiCorp. </a:t>
            </a:r>
            <a:endParaRPr sz="2200"/>
          </a:p>
          <a:p>
            <a:pPr indent="-368300" lvl="0" marL="457200" rtl="0" algn="l">
              <a:spcBef>
                <a:spcPts val="0"/>
              </a:spcBef>
              <a:spcAft>
                <a:spcPts val="0"/>
              </a:spcAft>
              <a:buSzPts val="2200"/>
              <a:buChar char="●"/>
            </a:pPr>
            <a:r>
              <a:rPr lang="en" sz="2200"/>
              <a:t>It is designed to help organizations manage and provision infrastructure resources in a declarative and automated way. </a:t>
            </a:r>
            <a:endParaRPr sz="2200"/>
          </a:p>
          <a:p>
            <a:pPr indent="-368300" lvl="0" marL="457200" rtl="0" algn="l">
              <a:spcBef>
                <a:spcPts val="0"/>
              </a:spcBef>
              <a:spcAft>
                <a:spcPts val="0"/>
              </a:spcAft>
              <a:buSzPts val="2200"/>
              <a:buChar char="●"/>
            </a:pPr>
            <a:r>
              <a:rPr lang="en" sz="2200"/>
              <a:t>Terraform allows you to define, configure, and version your infrastructure using a domain-specific language or HashiCorp Configuration Language (HCL).</a:t>
            </a:r>
            <a:endParaRPr sz="22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599" name="Google Shape;599;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b="1" lang="en"/>
              <a:t>Declarative Syntax:</a:t>
            </a:r>
            <a:r>
              <a:rPr lang="en"/>
              <a:t> Terraform uses a declarative syntax to define the desired state of your infrastructure. You specify what resources you need, their configurations, and their dependencies, without specifying how to achieve that state.</a:t>
            </a:r>
            <a:endParaRPr/>
          </a:p>
          <a:p>
            <a:pPr indent="-325755" lvl="0" marL="457200" rtl="0" algn="l">
              <a:spcBef>
                <a:spcPts val="0"/>
              </a:spcBef>
              <a:spcAft>
                <a:spcPts val="0"/>
              </a:spcAft>
              <a:buSzPct val="100000"/>
              <a:buAutoNum type="arabicPeriod"/>
            </a:pPr>
            <a:r>
              <a:rPr b="1" lang="en"/>
              <a:t>Providers:</a:t>
            </a:r>
            <a:r>
              <a:rPr lang="en"/>
              <a:t> Terraform supports a wide range of cloud providers (e.g., AWS, Azure, Google Cloud), as well as other infrastructure components like databases, networking, and more. These providers allow you to interact with various services and resources.</a:t>
            </a:r>
            <a:endParaRPr/>
          </a:p>
          <a:p>
            <a:pPr indent="-325755" lvl="0" marL="457200" rtl="0" algn="l">
              <a:spcBef>
                <a:spcPts val="0"/>
              </a:spcBef>
              <a:spcAft>
                <a:spcPts val="0"/>
              </a:spcAft>
              <a:buSzPct val="100000"/>
              <a:buAutoNum type="arabicPeriod"/>
            </a:pPr>
            <a:r>
              <a:rPr b="1" lang="en"/>
              <a:t>State Management:</a:t>
            </a:r>
            <a:r>
              <a:rPr lang="en"/>
              <a:t> Terraform maintains a state file that keeps track of the current state of your infrastructure. This state file is used to plan and apply changes while ensuring that the desired state matches the actual state.</a:t>
            </a:r>
            <a:endParaRPr/>
          </a:p>
          <a:p>
            <a:pPr indent="-325755" lvl="0" marL="457200" rtl="0" algn="l">
              <a:spcBef>
                <a:spcPts val="0"/>
              </a:spcBef>
              <a:spcAft>
                <a:spcPts val="0"/>
              </a:spcAft>
              <a:buSzPct val="100000"/>
              <a:buAutoNum type="arabicPeriod"/>
            </a:pPr>
            <a:r>
              <a:rPr b="1" lang="en"/>
              <a:t>Execution Plans:</a:t>
            </a:r>
            <a:r>
              <a:rPr lang="en"/>
              <a:t> Terraform generates an execution plan before making any changes to your infrastructure. This plan outlines what actions will be taken, such as creating, updating, or destroying resources, without applying the changes immediately.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0" y="319869"/>
            <a:ext cx="9144001" cy="4503762"/>
          </a:xfrm>
          <a:prstGeom prst="rect">
            <a:avLst/>
          </a:prstGeom>
          <a:noFill/>
          <a:ln>
            <a:noFill/>
          </a:ln>
        </p:spPr>
      </p:pic>
      <p:sp>
        <p:nvSpPr>
          <p:cNvPr id="106" name="Google Shape;106;p21"/>
          <p:cNvSpPr txBox="1"/>
          <p:nvPr/>
        </p:nvSpPr>
        <p:spPr>
          <a:xfrm>
            <a:off x="0" y="4823625"/>
            <a:ext cx="75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https://www.cloudflare.com/learning/serverless/what-is-serverless/</a:t>
            </a:r>
            <a:r>
              <a:rPr lang="en"/>
              <a:t>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605" name="Google Shape;605;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Modularity</a:t>
            </a:r>
            <a:r>
              <a:rPr lang="en"/>
              <a:t>: Terraform encourages the use of reusable modules. Modules are a way to encapsulate and share infrastructure configurations, making it easier to maintain and standardize infrastructure setups.</a:t>
            </a:r>
            <a:endParaRPr/>
          </a:p>
          <a:p>
            <a:pPr indent="-342900" lvl="0" marL="457200" rtl="0" algn="l">
              <a:spcBef>
                <a:spcPts val="0"/>
              </a:spcBef>
              <a:spcAft>
                <a:spcPts val="0"/>
              </a:spcAft>
              <a:buSzPts val="1800"/>
              <a:buAutoNum type="arabicPeriod"/>
            </a:pPr>
            <a:r>
              <a:rPr b="1" lang="en"/>
              <a:t>Version Control Integration</a:t>
            </a:r>
            <a:r>
              <a:rPr lang="en"/>
              <a:t>: Terraform configurations can be stored in version control systems like Git, enabling collaboration, change tracking, and rollback capabilities.</a:t>
            </a:r>
            <a:endParaRPr/>
          </a:p>
          <a:p>
            <a:pPr indent="-342900" lvl="0" marL="457200" rtl="0" algn="l">
              <a:spcBef>
                <a:spcPts val="0"/>
              </a:spcBef>
              <a:spcAft>
                <a:spcPts val="0"/>
              </a:spcAft>
              <a:buSzPts val="1800"/>
              <a:buAutoNum type="arabicPeriod"/>
            </a:pPr>
            <a:r>
              <a:rPr b="1" lang="en"/>
              <a:t>Community and Ecosystem</a:t>
            </a:r>
            <a:r>
              <a:rPr lang="en"/>
              <a:t>: Terraform has a large and active community, and a vast ecosystem of third-party modules and plugins, making it a popular choice for IaC.</a:t>
            </a:r>
            <a:endParaRPr/>
          </a:p>
          <a:p>
            <a:pPr indent="-342900" lvl="0" marL="457200" rtl="0" algn="l">
              <a:spcBef>
                <a:spcPts val="0"/>
              </a:spcBef>
              <a:spcAft>
                <a:spcPts val="0"/>
              </a:spcAft>
              <a:buSzPts val="1800"/>
              <a:buAutoNum type="arabicPeriod"/>
            </a:pPr>
            <a:r>
              <a:rPr b="1" lang="en"/>
              <a:t>Extensibility</a:t>
            </a:r>
            <a:r>
              <a:rPr lang="en"/>
              <a:t>: Terraform's extensible architecture allows you to write custom providers and provisioners to interact with specific APIs or perform custom actions.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 better than other IAC tools</a:t>
            </a:r>
            <a:endParaRPr/>
          </a:p>
        </p:txBody>
      </p:sp>
      <p:sp>
        <p:nvSpPr>
          <p:cNvPr id="611" name="Google Shape;611;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Multi-Cloud Support</a:t>
            </a:r>
            <a:r>
              <a:rPr lang="en"/>
              <a:t>: Terraform is known for its extensive support for various cloud providers, making it a great choice for organizations that operate across multiple cloud platforms. It provides a consistent way to manage infrastructure across different environments.</a:t>
            </a:r>
            <a:endParaRPr/>
          </a:p>
          <a:p>
            <a:pPr indent="0" lvl="0" marL="0" rtl="0" algn="l">
              <a:spcBef>
                <a:spcPts val="1200"/>
              </a:spcBef>
              <a:spcAft>
                <a:spcPts val="0"/>
              </a:spcAft>
              <a:buNone/>
            </a:pPr>
            <a:r>
              <a:rPr b="1" lang="en"/>
              <a:t>HCL Syntax</a:t>
            </a:r>
            <a:r>
              <a:rPr lang="en"/>
              <a:t>: Terraform uses the HashiCorp Configuration Language (HCL), which many find easy to read and write. The declarative syntax of HCL allows you to express your infrastructure requirements clearly and concisely.</a:t>
            </a:r>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7" name="Google Shape;617;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18" name="Google Shape;618;p104"/>
          <p:cNvSpPr txBox="1"/>
          <p:nvPr/>
        </p:nvSpPr>
        <p:spPr>
          <a:xfrm>
            <a:off x="311700" y="4703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https://www.terraform.io/</a:t>
            </a:r>
            <a:r>
              <a:rPr lang="en"/>
              <a:t> </a:t>
            </a:r>
            <a:endParaRPr/>
          </a:p>
        </p:txBody>
      </p:sp>
      <p:pic>
        <p:nvPicPr>
          <p:cNvPr id="619" name="Google Shape;619;p104"/>
          <p:cNvPicPr preferRelativeResize="0"/>
          <p:nvPr/>
        </p:nvPicPr>
        <p:blipFill>
          <a:blip r:embed="rId4">
            <a:alphaModFix/>
          </a:blip>
          <a:stretch>
            <a:fillRect/>
          </a:stretch>
        </p:blipFill>
        <p:spPr>
          <a:xfrm>
            <a:off x="311700" y="215475"/>
            <a:ext cx="8109226" cy="4353401"/>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625" name="Google Shape;625;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https://developer.hashicorp.com/terraform/install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Configure AWS CLI</a:t>
            </a:r>
            <a:endParaRPr/>
          </a:p>
        </p:txBody>
      </p:sp>
      <p:sp>
        <p:nvSpPr>
          <p:cNvPr id="631" name="Google Shape;631;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Terraform work?</a:t>
            </a:r>
            <a:endParaRPr/>
          </a:p>
        </p:txBody>
      </p:sp>
      <p:sp>
        <p:nvSpPr>
          <p:cNvPr id="637" name="Google Shape;637;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and manages resources on cloud platforms and other services through their application programming interfaces (APIs). Providers enable Terraform to work with virtually any platform or service with an accessible API.</a:t>
            </a:r>
            <a:endParaRPr/>
          </a:p>
        </p:txBody>
      </p:sp>
      <p:pic>
        <p:nvPicPr>
          <p:cNvPr id="638" name="Google Shape;638;p107"/>
          <p:cNvPicPr preferRelativeResize="0"/>
          <p:nvPr/>
        </p:nvPicPr>
        <p:blipFill>
          <a:blip r:embed="rId3">
            <a:alphaModFix/>
          </a:blip>
          <a:stretch>
            <a:fillRect/>
          </a:stretch>
        </p:blipFill>
        <p:spPr>
          <a:xfrm>
            <a:off x="379825" y="2514413"/>
            <a:ext cx="6000750" cy="1895475"/>
          </a:xfrm>
          <a:prstGeom prst="rect">
            <a:avLst/>
          </a:prstGeom>
          <a:noFill/>
          <a:ln>
            <a:noFill/>
          </a:ln>
        </p:spPr>
      </p:pic>
      <p:sp>
        <p:nvSpPr>
          <p:cNvPr id="639" name="Google Shape;639;p107"/>
          <p:cNvSpPr txBox="1"/>
          <p:nvPr/>
        </p:nvSpPr>
        <p:spPr>
          <a:xfrm>
            <a:off x="44282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https://registry.terraform.io/</a:t>
            </a:r>
            <a:r>
              <a:rPr lang="en"/>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Write</a:t>
            </a:r>
            <a:endParaRPr/>
          </a:p>
        </p:txBody>
      </p:sp>
      <p:sp>
        <p:nvSpPr>
          <p:cNvPr id="645" name="Google Shape;645;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define resources, which may be across multiple cloud providers and services. For example, you might create a configuration to deploy an application on virtual machines in a Virtual Private Cloud (VPC) network with security groups and a load balancer.</a:t>
            </a:r>
            <a:endParaRPr/>
          </a:p>
        </p:txBody>
      </p:sp>
      <p:pic>
        <p:nvPicPr>
          <p:cNvPr id="646" name="Google Shape;646;p108"/>
          <p:cNvPicPr preferRelativeResize="0"/>
          <p:nvPr/>
        </p:nvPicPr>
        <p:blipFill>
          <a:blip r:embed="rId3">
            <a:alphaModFix/>
          </a:blip>
          <a:stretch>
            <a:fillRect/>
          </a:stretch>
        </p:blipFill>
        <p:spPr>
          <a:xfrm>
            <a:off x="386425" y="2754000"/>
            <a:ext cx="5600700" cy="15430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Plan</a:t>
            </a:r>
            <a:endParaRPr/>
          </a:p>
        </p:txBody>
      </p:sp>
      <p:sp>
        <p:nvSpPr>
          <p:cNvPr id="652" name="Google Shape;652;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 execution plan describing the infrastructure it will create, update, or destroy based on the existing infrastructure and your configuration.</a:t>
            </a:r>
            <a:endParaRPr/>
          </a:p>
        </p:txBody>
      </p:sp>
      <p:pic>
        <p:nvPicPr>
          <p:cNvPr id="653" name="Google Shape;653;p109"/>
          <p:cNvPicPr preferRelativeResize="0"/>
          <p:nvPr/>
        </p:nvPicPr>
        <p:blipFill>
          <a:blip r:embed="rId3">
            <a:alphaModFix/>
          </a:blip>
          <a:stretch>
            <a:fillRect/>
          </a:stretch>
        </p:blipFill>
        <p:spPr>
          <a:xfrm>
            <a:off x="470288" y="2402375"/>
            <a:ext cx="5705475" cy="14287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Apply</a:t>
            </a:r>
            <a:endParaRPr/>
          </a:p>
        </p:txBody>
      </p:sp>
      <p:sp>
        <p:nvSpPr>
          <p:cNvPr id="659" name="Google Shape;659;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a:p>
        </p:txBody>
      </p:sp>
      <p:pic>
        <p:nvPicPr>
          <p:cNvPr id="660" name="Google Shape;660;p110"/>
          <p:cNvPicPr preferRelativeResize="0"/>
          <p:nvPr/>
        </p:nvPicPr>
        <p:blipFill>
          <a:blip r:embed="rId3">
            <a:alphaModFix/>
          </a:blip>
          <a:stretch>
            <a:fillRect/>
          </a:stretch>
        </p:blipFill>
        <p:spPr>
          <a:xfrm>
            <a:off x="465150" y="3025825"/>
            <a:ext cx="5829300" cy="15430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666" name="Google Shape;666;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HCL stands for HashiCorp Configuration Language. It is a domain-specific language (DSL) developed by HashiCorp, the company behind popular infrastructure-as-code tools like Terraform, Consul, Vault, and Packer. </a:t>
            </a:r>
            <a:endParaRPr/>
          </a:p>
          <a:p>
            <a:pPr indent="0" lvl="0" marL="0" rtl="0" algn="l">
              <a:spcBef>
                <a:spcPts val="1200"/>
              </a:spcBef>
              <a:spcAft>
                <a:spcPts val="0"/>
              </a:spcAft>
              <a:buNone/>
            </a:pPr>
            <a:r>
              <a:rPr lang="en"/>
              <a:t>HCL is used primarily for defining configurations and infrastructure in a human-readable and machine-friendly format.</a:t>
            </a:r>
            <a:endParaRPr/>
          </a:p>
          <a:p>
            <a:pPr indent="0" lvl="0" marL="0" rtl="0" algn="l">
              <a:spcBef>
                <a:spcPts val="1200"/>
              </a:spcBef>
              <a:spcAft>
                <a:spcPts val="0"/>
              </a:spcAft>
              <a:buNone/>
            </a:pPr>
            <a:r>
              <a:rPr lang="en"/>
              <a:t>HCL is designed to be easy to read and write and is used in various HashiCorp tools for defining configuration files. Some of the key features and characteristics of HCL include:</a:t>
            </a:r>
            <a:endParaRPr/>
          </a:p>
          <a:p>
            <a:pPr indent="0" lvl="0" marL="0" rtl="0" algn="l">
              <a:spcBef>
                <a:spcPts val="1200"/>
              </a:spcBef>
              <a:spcAft>
                <a:spcPts val="1200"/>
              </a:spcAft>
              <a:buNone/>
            </a:pPr>
            <a:r>
              <a:rPr lang="en"/>
              <a:t>1. Declarative Syntax: HCL is a declarative language, which means you specify what you want your infrastructure to look like, and the underlying tools (e.g., Terraform) figure out how to make it happen.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