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Average"/>
      <p:regular r:id="rId70"/>
    </p:embeddedFont>
    <p:embeddedFont>
      <p:font typeface="Oswald"/>
      <p:regular r:id="rId71"/>
      <p:bold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Oswald-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swald-regular.fntdata"/><Relationship Id="rId70" Type="http://schemas.openxmlformats.org/officeDocument/2006/relationships/font" Target="fonts/Averag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7259232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7259232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13e0011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13e0011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13e00112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13e00112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13e0011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13e0011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13e0011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13e0011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13e00112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13e00112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13e00112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13e00112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13e00112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13e0011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13e00112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13e00112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13e00112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13e00112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13e0011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13e0011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d72592326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d72592326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13e00112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13e00112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13e0011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13e0011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13e00112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13e00112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13e00112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13e00112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13e00112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13e00112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13e00112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13e00112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13e00112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13e00112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13e00112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13e00112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13e00112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13e00112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13e00112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13e00112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0e31bcdd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0e31bcd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13e00112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13e00112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13e00112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13e00112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13e00112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13e00112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13e0011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13e0011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13e00112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13e00112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13e00112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13e00112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13e00112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13e00112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13e00112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13e00112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13e00112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13e00112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13e00112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13e00112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0e31bcd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0e31bcd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13e00112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13e00112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13e00112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13e00112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13e00112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13e00112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13e00112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13e00112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13e00112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13e00112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13e00112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713e00112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13e00112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713e00112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13e00112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713e00112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13e00112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13e00112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13e00112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713e00112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7259232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7259232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13e00112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13e00112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13e00112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13e00112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13e00112d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13e00112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13e00112d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13e00112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713e00112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713e00112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13e00112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13e00112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13e00112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13e00112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13e00112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713e00112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713e00112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713e00112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713e00112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713e00112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7259232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7259232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13e00112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713e00112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713e00112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713e00112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13e00112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713e00112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713e00112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713e00112d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13e00112d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713e00112d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13e00112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13e00112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13e0011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13e0011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13e0011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13e0011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Data Analytics</a:t>
            </a:r>
            <a:endParaRPr/>
          </a:p>
          <a:p>
            <a:pPr indent="0" lvl="0" marL="0" rtl="0" algn="ctr">
              <a:spcBef>
                <a:spcPts val="0"/>
              </a:spcBef>
              <a:spcAft>
                <a:spcPts val="0"/>
              </a:spcAft>
              <a:buNone/>
            </a:pPr>
            <a:r>
              <a:rPr lang="en" sz="1600"/>
              <a:t>Fundamentals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152475"/>
            <a:ext cx="385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data is generated at high speed and must be processed quickly to extract timely insights. </a:t>
            </a:r>
            <a:endParaRPr/>
          </a:p>
          <a:p>
            <a:pPr indent="0" lvl="0" marL="0" rtl="0" algn="l">
              <a:spcBef>
                <a:spcPts val="1200"/>
              </a:spcBef>
              <a:spcAft>
                <a:spcPts val="0"/>
              </a:spcAft>
              <a:buNone/>
            </a:pPr>
            <a:r>
              <a:rPr lang="en"/>
              <a:t>Examples of high-velocity data include:</a:t>
            </a:r>
            <a:endParaRPr/>
          </a:p>
          <a:p>
            <a:pPr indent="-342900" lvl="0" marL="457200" rtl="0" algn="l">
              <a:spcBef>
                <a:spcPts val="1200"/>
              </a:spcBef>
              <a:spcAft>
                <a:spcPts val="0"/>
              </a:spcAft>
              <a:buSzPts val="1800"/>
              <a:buChar char="●"/>
            </a:pPr>
            <a:r>
              <a:rPr lang="en"/>
              <a:t>real-time sensor data, </a:t>
            </a:r>
            <a:endParaRPr/>
          </a:p>
          <a:p>
            <a:pPr indent="-342900" lvl="0" marL="457200" rtl="0" algn="l">
              <a:spcBef>
                <a:spcPts val="0"/>
              </a:spcBef>
              <a:spcAft>
                <a:spcPts val="0"/>
              </a:spcAft>
              <a:buSzPts val="1800"/>
              <a:buChar char="●"/>
            </a:pPr>
            <a:r>
              <a:rPr lang="en"/>
              <a:t>social media updates, </a:t>
            </a:r>
            <a:endParaRPr/>
          </a:p>
          <a:p>
            <a:pPr indent="-342900" lvl="0" marL="457200" rtl="0" algn="l">
              <a:spcBef>
                <a:spcPts val="0"/>
              </a:spcBef>
              <a:spcAft>
                <a:spcPts val="0"/>
              </a:spcAft>
              <a:buSzPts val="1800"/>
              <a:buChar char="●"/>
            </a:pPr>
            <a:r>
              <a:rPr lang="en"/>
              <a:t>financial transactions, and </a:t>
            </a:r>
            <a:endParaRPr/>
          </a:p>
          <a:p>
            <a:pPr indent="-342900" lvl="0" marL="457200" rtl="0" algn="l">
              <a:spcBef>
                <a:spcPts val="0"/>
              </a:spcBef>
              <a:spcAft>
                <a:spcPts val="0"/>
              </a:spcAft>
              <a:buSzPts val="1800"/>
              <a:buChar char="●"/>
            </a:pPr>
            <a:r>
              <a:rPr lang="en"/>
              <a:t>website clickstreams. </a:t>
            </a:r>
            <a:endParaRPr/>
          </a:p>
        </p:txBody>
      </p:sp>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Velocity</a:t>
            </a:r>
            <a:endParaRPr/>
          </a:p>
        </p:txBody>
      </p:sp>
      <p:pic>
        <p:nvPicPr>
          <p:cNvPr id="117" name="Google Shape;117;p22"/>
          <p:cNvPicPr preferRelativeResize="0"/>
          <p:nvPr/>
        </p:nvPicPr>
        <p:blipFill>
          <a:blip r:embed="rId3">
            <a:alphaModFix/>
          </a:blip>
          <a:stretch>
            <a:fillRect/>
          </a:stretch>
        </p:blipFill>
        <p:spPr>
          <a:xfrm>
            <a:off x="4162488" y="595313"/>
            <a:ext cx="4981575" cy="2238375"/>
          </a:xfrm>
          <a:prstGeom prst="rect">
            <a:avLst/>
          </a:prstGeom>
          <a:noFill/>
          <a:ln>
            <a:noFill/>
          </a:ln>
        </p:spPr>
      </p:pic>
      <p:sp>
        <p:nvSpPr>
          <p:cNvPr id="118" name="Google Shape;118;p22"/>
          <p:cNvSpPr txBox="1"/>
          <p:nvPr/>
        </p:nvSpPr>
        <p:spPr>
          <a:xfrm>
            <a:off x="4162500" y="3069150"/>
            <a:ext cx="49023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Technologies like stream processing and real-time analytics platforms enable organizations to analyze data as it is being generated to make rapid decisions.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Big data comes in diverse formats and types, including: </a:t>
            </a:r>
            <a:endParaRPr/>
          </a:p>
          <a:p>
            <a:pPr indent="-334327" lvl="0" marL="457200" rtl="0" algn="l">
              <a:spcBef>
                <a:spcPts val="1200"/>
              </a:spcBef>
              <a:spcAft>
                <a:spcPts val="0"/>
              </a:spcAft>
              <a:buSzPct val="100000"/>
              <a:buChar char="●"/>
            </a:pPr>
            <a:r>
              <a:rPr lang="en"/>
              <a:t>structured, </a:t>
            </a:r>
            <a:endParaRPr/>
          </a:p>
          <a:p>
            <a:pPr indent="-334327" lvl="0" marL="457200" rtl="0" algn="l">
              <a:spcBef>
                <a:spcPts val="0"/>
              </a:spcBef>
              <a:spcAft>
                <a:spcPts val="0"/>
              </a:spcAft>
              <a:buSzPct val="100000"/>
              <a:buChar char="●"/>
            </a:pPr>
            <a:r>
              <a:rPr lang="en"/>
              <a:t>semi-structured, and </a:t>
            </a:r>
            <a:endParaRPr/>
          </a:p>
          <a:p>
            <a:pPr indent="-334327" lvl="0" marL="457200" rtl="0" algn="l">
              <a:spcBef>
                <a:spcPts val="0"/>
              </a:spcBef>
              <a:spcAft>
                <a:spcPts val="0"/>
              </a:spcAft>
              <a:buSzPct val="100000"/>
              <a:buChar char="●"/>
            </a:pPr>
            <a:r>
              <a:rPr lang="en"/>
              <a:t>unstructured data. </a:t>
            </a:r>
            <a:endParaRPr/>
          </a:p>
          <a:p>
            <a:pPr indent="0" lvl="0" marL="0" rtl="0" algn="l">
              <a:spcBef>
                <a:spcPts val="1200"/>
              </a:spcBef>
              <a:spcAft>
                <a:spcPts val="0"/>
              </a:spcAft>
              <a:buNone/>
            </a:pPr>
            <a:r>
              <a:rPr lang="en"/>
              <a:t>Structured data follows a predefined format and is typically stored in relational databases. </a:t>
            </a:r>
            <a:endParaRPr/>
          </a:p>
          <a:p>
            <a:pPr indent="0" lvl="0" marL="0" rtl="0" algn="l">
              <a:spcBef>
                <a:spcPts val="1200"/>
              </a:spcBef>
              <a:spcAft>
                <a:spcPts val="0"/>
              </a:spcAft>
              <a:buNone/>
            </a:pPr>
            <a:r>
              <a:rPr lang="en"/>
              <a:t>Semi-structured data, such as XML and JSON, has some organizational properties but does not conform to a strict schema. </a:t>
            </a:r>
            <a:endParaRPr/>
          </a:p>
          <a:p>
            <a:pPr indent="0" lvl="0" marL="0" rtl="0" algn="l">
              <a:spcBef>
                <a:spcPts val="1200"/>
              </a:spcBef>
              <a:spcAft>
                <a:spcPts val="1200"/>
              </a:spcAft>
              <a:buNone/>
            </a:pPr>
            <a:r>
              <a:rPr lang="en"/>
              <a:t>Unstructured data lacks a predefined structure and can include text documents, images, videos, and more. Managing and analyzing such diverse data types requires flexible data storage and processing solutions.</a:t>
            </a:r>
            <a:endParaRPr/>
          </a:p>
        </p:txBody>
      </p:sp>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Variety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a:t>
            </a:r>
            <a:endParaRPr/>
          </a:p>
        </p:txBody>
      </p:sp>
      <p:sp>
        <p:nvSpPr>
          <p:cNvPr id="130" name="Google Shape;130;p24"/>
          <p:cNvSpPr txBox="1"/>
          <p:nvPr>
            <p:ph idx="1" type="body"/>
          </p:nvPr>
        </p:nvSpPr>
        <p:spPr>
          <a:xfrm>
            <a:off x="311700" y="1152475"/>
            <a:ext cx="2658900" cy="3825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Data types have evolved over time to accommodate the diverse forms and sources of information.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evolution of data types reflects the increasing complexity and diversity of data sources and the need for more adaptable storage and processing solutions to extract insights effectively.</a:t>
            </a:r>
            <a:endParaRPr/>
          </a:p>
        </p:txBody>
      </p:sp>
      <p:pic>
        <p:nvPicPr>
          <p:cNvPr id="131" name="Google Shape;131;p24"/>
          <p:cNvPicPr preferRelativeResize="0"/>
          <p:nvPr/>
        </p:nvPicPr>
        <p:blipFill>
          <a:blip r:embed="rId3">
            <a:alphaModFix/>
          </a:blip>
          <a:stretch>
            <a:fillRect/>
          </a:stretch>
        </p:blipFill>
        <p:spPr>
          <a:xfrm>
            <a:off x="3145497" y="0"/>
            <a:ext cx="599850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V</a:t>
            </a:r>
            <a:r>
              <a:rPr lang="en"/>
              <a:t>eracity refers to the: </a:t>
            </a:r>
            <a:endParaRPr/>
          </a:p>
          <a:p>
            <a:pPr indent="-325755" lvl="0" marL="457200" rtl="0" algn="l">
              <a:spcBef>
                <a:spcPts val="1200"/>
              </a:spcBef>
              <a:spcAft>
                <a:spcPts val="0"/>
              </a:spcAft>
              <a:buSzPct val="100000"/>
              <a:buChar char="●"/>
            </a:pPr>
            <a:r>
              <a:rPr lang="en"/>
              <a:t>quality, </a:t>
            </a:r>
            <a:endParaRPr/>
          </a:p>
          <a:p>
            <a:pPr indent="-325755" lvl="0" marL="457200" rtl="0" algn="l">
              <a:spcBef>
                <a:spcPts val="0"/>
              </a:spcBef>
              <a:spcAft>
                <a:spcPts val="0"/>
              </a:spcAft>
              <a:buSzPct val="100000"/>
              <a:buChar char="●"/>
            </a:pPr>
            <a:r>
              <a:rPr lang="en"/>
              <a:t>accuracy, and </a:t>
            </a:r>
            <a:endParaRPr/>
          </a:p>
          <a:p>
            <a:pPr indent="-325755" lvl="0" marL="457200" rtl="0" algn="l">
              <a:spcBef>
                <a:spcPts val="0"/>
              </a:spcBef>
              <a:spcAft>
                <a:spcPts val="0"/>
              </a:spcAft>
              <a:buSzPct val="100000"/>
              <a:buChar char="●"/>
            </a:pPr>
            <a:r>
              <a:rPr lang="en"/>
              <a:t>reliability of the data. </a:t>
            </a:r>
            <a:endParaRPr/>
          </a:p>
          <a:p>
            <a:pPr indent="0" lvl="0" marL="0" rtl="0" algn="l">
              <a:spcBef>
                <a:spcPts val="1200"/>
              </a:spcBef>
              <a:spcAft>
                <a:spcPts val="0"/>
              </a:spcAft>
              <a:buNone/>
            </a:pPr>
            <a:r>
              <a:rPr lang="en"/>
              <a:t>Big data often includes </a:t>
            </a:r>
            <a:endParaRPr/>
          </a:p>
          <a:p>
            <a:pPr indent="-325755" lvl="0" marL="457200" rtl="0" algn="l">
              <a:spcBef>
                <a:spcPts val="1200"/>
              </a:spcBef>
              <a:spcAft>
                <a:spcPts val="0"/>
              </a:spcAft>
              <a:buSzPct val="100000"/>
              <a:buChar char="●"/>
            </a:pPr>
            <a:r>
              <a:rPr lang="en"/>
              <a:t>noisy, </a:t>
            </a:r>
            <a:endParaRPr/>
          </a:p>
          <a:p>
            <a:pPr indent="-325755" lvl="0" marL="457200" rtl="0" algn="l">
              <a:spcBef>
                <a:spcPts val="0"/>
              </a:spcBef>
              <a:spcAft>
                <a:spcPts val="0"/>
              </a:spcAft>
              <a:buSzPct val="100000"/>
              <a:buChar char="●"/>
            </a:pPr>
            <a:r>
              <a:rPr lang="en"/>
              <a:t>incomplete, or </a:t>
            </a:r>
            <a:endParaRPr/>
          </a:p>
          <a:p>
            <a:pPr indent="-325755" lvl="0" marL="457200" rtl="0" algn="l">
              <a:spcBef>
                <a:spcPts val="0"/>
              </a:spcBef>
              <a:spcAft>
                <a:spcPts val="0"/>
              </a:spcAft>
              <a:buSzPct val="100000"/>
              <a:buChar char="●"/>
            </a:pPr>
            <a:r>
              <a:rPr lang="en"/>
              <a:t>inconsistent data from various sources.</a:t>
            </a:r>
            <a:endParaRPr/>
          </a:p>
          <a:p>
            <a:pPr indent="0" lvl="0" marL="0" rtl="0" algn="l">
              <a:spcBef>
                <a:spcPts val="1200"/>
              </a:spcBef>
              <a:spcAft>
                <a:spcPts val="0"/>
              </a:spcAft>
              <a:buNone/>
            </a:pPr>
            <a:r>
              <a:rPr lang="en"/>
              <a:t>posing challenges for analysis and decision-making. </a:t>
            </a:r>
            <a:endParaRPr/>
          </a:p>
          <a:p>
            <a:pPr indent="0" lvl="0" marL="0" rtl="0" algn="l">
              <a:spcBef>
                <a:spcPts val="1200"/>
              </a:spcBef>
              <a:spcAft>
                <a:spcPts val="1200"/>
              </a:spcAft>
              <a:buNone/>
            </a:pPr>
            <a:r>
              <a:rPr lang="en"/>
              <a:t>Data quality and integrity must be ensured through data cleansing, validation, and quality assurance processes to derive accurate insights.</a:t>
            </a:r>
            <a:endParaRPr/>
          </a:p>
        </p:txBody>
      </p:sp>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Veracity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Value is an essential characteristic of big data. It is not the data that we process or store. It is valuable and reliable data that we store, process, and also analyze.</a:t>
            </a:r>
            <a:endParaRPr/>
          </a:p>
        </p:txBody>
      </p:sp>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Value</a:t>
            </a:r>
            <a:endParaRPr/>
          </a:p>
        </p:txBody>
      </p:sp>
      <p:pic>
        <p:nvPicPr>
          <p:cNvPr id="144" name="Google Shape;144;p26"/>
          <p:cNvPicPr preferRelativeResize="0"/>
          <p:nvPr/>
        </p:nvPicPr>
        <p:blipFill>
          <a:blip r:embed="rId3">
            <a:alphaModFix/>
          </a:blip>
          <a:stretch>
            <a:fillRect/>
          </a:stretch>
        </p:blipFill>
        <p:spPr>
          <a:xfrm>
            <a:off x="464600" y="2070100"/>
            <a:ext cx="6648450" cy="259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356016" y="0"/>
            <a:ext cx="8431967"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a:t>
            </a:r>
            <a:r>
              <a:rPr lang="en"/>
              <a:t>ndustries </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Big data is generated across various industries as a result of digital transformation and the increasing adoption of technology in business processes. Here's a list of major industries where big data is commonly generated: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 Finance and Banking: Financial institutions generate big data from transactions, customer interactions, market data, risk assessments, fraud detection, and regulatory compliance.</a:t>
            </a:r>
            <a:endParaRPr/>
          </a:p>
          <a:p>
            <a:pPr indent="0" lvl="0" marL="0" rtl="0" algn="l">
              <a:spcBef>
                <a:spcPts val="1200"/>
              </a:spcBef>
              <a:spcAft>
                <a:spcPts val="1200"/>
              </a:spcAft>
              <a:buNone/>
            </a:pPr>
            <a:r>
              <a:rPr lang="en"/>
              <a:t>2. Healthcare and Life Sciences: Healthcare organizations produce big data from electronic health records (EHRs), medical imaging, wearable devices, genomic data, clinical trials, and patient monitoring systems.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Retail and E-commerce: Retailers and e-commerce companies generate big data from sales transactions, customer interactions, website traffic, inventory management, supply chain operations, and marketing campaigns.</a:t>
            </a:r>
            <a:endParaRPr/>
          </a:p>
          <a:p>
            <a:pPr indent="0" lvl="0" marL="0" rtl="0" algn="l">
              <a:spcBef>
                <a:spcPts val="1200"/>
              </a:spcBef>
              <a:spcAft>
                <a:spcPts val="0"/>
              </a:spcAft>
              <a:buNone/>
            </a:pPr>
            <a:r>
              <a:rPr lang="en"/>
              <a:t>4. Telecommunications: Telecommunications companies produce big data from call detail records (CDRs), network traffic, customer interactions, location data, and device telemetry.</a:t>
            </a:r>
            <a:endParaRPr/>
          </a:p>
          <a:p>
            <a:pPr indent="0" lvl="0" marL="0" rtl="0" algn="l">
              <a:spcBef>
                <a:spcPts val="1200"/>
              </a:spcBef>
              <a:spcAft>
                <a:spcPts val="1200"/>
              </a:spcAft>
              <a:buNone/>
            </a:pPr>
            <a:r>
              <a:rPr lang="en"/>
              <a:t>5. Manufacturing and Industrial: Manufacturing companies generate big data from production processes, sensor data, equipment telemetry, supply chain logistics, quality control, and predictive maintenance.</a:t>
            </a:r>
            <a:endParaRPr/>
          </a:p>
        </p:txBody>
      </p:sp>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Industries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Manufacturing and Industrial: Manufacturing companies generate big data from production processes, sensor data, equipment telemetry, supply chain logistics, quality control, and predictive maintenance.</a:t>
            </a:r>
            <a:endParaRPr/>
          </a:p>
          <a:p>
            <a:pPr indent="0" lvl="0" marL="0" rtl="0" algn="l">
              <a:spcBef>
                <a:spcPts val="1200"/>
              </a:spcBef>
              <a:spcAft>
                <a:spcPts val="0"/>
              </a:spcAft>
              <a:buNone/>
            </a:pPr>
            <a:r>
              <a:rPr lang="en"/>
              <a:t>6. Energy and Utilities: Energy and utility companies produce big data from smart meters, grid operations, sensor data from infrastructure, energy consumption patterns, and predictive maintenance of equipment.</a:t>
            </a:r>
            <a:endParaRPr/>
          </a:p>
          <a:p>
            <a:pPr indent="0" lvl="0" marL="0" rtl="0" algn="l">
              <a:spcBef>
                <a:spcPts val="1200"/>
              </a:spcBef>
              <a:spcAft>
                <a:spcPts val="1200"/>
              </a:spcAft>
              <a:buNone/>
            </a:pPr>
            <a:r>
              <a:rPr lang="en"/>
              <a:t>7. Transportation and Logistics: Transportation and logistics companies generate big data from vehicle telemetry, GPS tracking, route optimization, shipment tracking, supply chain visibility, and fleet management.</a:t>
            </a:r>
            <a:endParaRPr/>
          </a:p>
        </p:txBody>
      </p:sp>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Industries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 Media and Entertainment: Media and entertainment companies produce big data from digital media consumption, streaming services, social media interactions, content recommendations, and audience analytics.</a:t>
            </a:r>
            <a:endParaRPr/>
          </a:p>
          <a:p>
            <a:pPr indent="0" lvl="0" marL="0" rtl="0" algn="l">
              <a:spcBef>
                <a:spcPts val="1200"/>
              </a:spcBef>
              <a:spcAft>
                <a:spcPts val="0"/>
              </a:spcAft>
              <a:buNone/>
            </a:pPr>
            <a:r>
              <a:rPr lang="en"/>
              <a:t>9. Government and Public Sector: Government agencies and public sector organizations generate big data from census data, administrative records, geospatial data, public services, law enforcement, and regulatory compliance.</a:t>
            </a:r>
            <a:endParaRPr/>
          </a:p>
          <a:p>
            <a:pPr indent="0" lvl="0" marL="0" rtl="0" algn="l">
              <a:spcBef>
                <a:spcPts val="1200"/>
              </a:spcBef>
              <a:spcAft>
                <a:spcPts val="1200"/>
              </a:spcAft>
              <a:buNone/>
            </a:pPr>
            <a:r>
              <a:rPr lang="en"/>
              <a:t>10. Education: Educational institutions generate big data from student records, learning management systems, online courses, assessments, research data, and academic performance metrics.</a:t>
            </a:r>
            <a:endParaRPr/>
          </a:p>
        </p:txBody>
      </p:sp>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Industries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489575" y="1145950"/>
            <a:ext cx="6854100" cy="376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Lab Setup: Installation</a:t>
            </a:r>
            <a:endParaRPr/>
          </a:p>
          <a:p>
            <a:pPr indent="-342900" lvl="0" marL="457200" rtl="0" algn="l">
              <a:spcBef>
                <a:spcPts val="0"/>
              </a:spcBef>
              <a:spcAft>
                <a:spcPts val="0"/>
              </a:spcAft>
              <a:buSzPts val="1800"/>
              <a:buChar char="●"/>
            </a:pPr>
            <a:r>
              <a:rPr lang="en"/>
              <a:t>What is big data? </a:t>
            </a:r>
            <a:endParaRPr/>
          </a:p>
          <a:p>
            <a:pPr indent="-342900" lvl="0" marL="457200" rtl="0" algn="l">
              <a:spcBef>
                <a:spcPts val="0"/>
              </a:spcBef>
              <a:spcAft>
                <a:spcPts val="0"/>
              </a:spcAft>
              <a:buSzPts val="1800"/>
              <a:buChar char="●"/>
            </a:pPr>
            <a:r>
              <a:rPr lang="en"/>
              <a:t>Characteristics of big data (volume, variety, velocity, veracity).</a:t>
            </a:r>
            <a:endParaRPr/>
          </a:p>
          <a:p>
            <a:pPr indent="-342900" lvl="0" marL="457200" rtl="0" algn="l">
              <a:spcBef>
                <a:spcPts val="0"/>
              </a:spcBef>
              <a:spcAft>
                <a:spcPts val="0"/>
              </a:spcAft>
              <a:buSzPts val="1800"/>
              <a:buChar char="●"/>
            </a:pPr>
            <a:r>
              <a:rPr lang="en"/>
              <a:t>What is Big Data Analytics?</a:t>
            </a:r>
            <a:endParaRPr/>
          </a:p>
          <a:p>
            <a:pPr indent="-342900" lvl="0" marL="457200" rtl="0" algn="l">
              <a:spcBef>
                <a:spcPts val="0"/>
              </a:spcBef>
              <a:spcAft>
                <a:spcPts val="0"/>
              </a:spcAft>
              <a:buSzPts val="1800"/>
              <a:buChar char="●"/>
            </a:pPr>
            <a:r>
              <a:rPr lang="en"/>
              <a:t>Importance of big data analytics in today's data-driven world.</a:t>
            </a:r>
            <a:endParaRPr/>
          </a:p>
          <a:p>
            <a:pPr indent="-342900" lvl="0" marL="457200" rtl="0" algn="l">
              <a:spcBef>
                <a:spcPts val="0"/>
              </a:spcBef>
              <a:spcAft>
                <a:spcPts val="0"/>
              </a:spcAft>
              <a:buSzPts val="1800"/>
              <a:buChar char="●"/>
            </a:pPr>
            <a:r>
              <a:rPr lang="en"/>
              <a:t>Real-world use cases of big data analytics across various industries</a:t>
            </a:r>
            <a:endParaRPr/>
          </a:p>
          <a:p>
            <a:pPr indent="-342900" lvl="0" marL="457200" rtl="0" algn="l">
              <a:spcBef>
                <a:spcPts val="0"/>
              </a:spcBef>
              <a:spcAft>
                <a:spcPts val="0"/>
              </a:spcAft>
              <a:buSzPts val="1800"/>
              <a:buChar char="●"/>
            </a:pPr>
            <a:r>
              <a:rPr lang="en"/>
              <a:t>Introduction to distributed computing frameworks (Hadoop, Spark).</a:t>
            </a:r>
            <a:endParaRPr/>
          </a:p>
        </p:txBody>
      </p:sp>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Day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Insurance</a:t>
            </a:r>
            <a:endParaRPr/>
          </a:p>
          <a:p>
            <a:pPr indent="0" lvl="0" marL="0" rtl="0" algn="l">
              <a:spcBef>
                <a:spcPts val="1200"/>
              </a:spcBef>
              <a:spcAft>
                <a:spcPts val="0"/>
              </a:spcAft>
              <a:buNone/>
            </a:pPr>
            <a:r>
              <a:rPr lang="en"/>
              <a:t>Hospitality and Travel</a:t>
            </a:r>
            <a:endParaRPr/>
          </a:p>
          <a:p>
            <a:pPr indent="0" lvl="0" marL="0" rtl="0" algn="l">
              <a:spcBef>
                <a:spcPts val="1200"/>
              </a:spcBef>
              <a:spcAft>
                <a:spcPts val="0"/>
              </a:spcAft>
              <a:buNone/>
            </a:pPr>
            <a:r>
              <a:rPr lang="en"/>
              <a:t>Marketing and Advertising</a:t>
            </a:r>
            <a:endParaRPr/>
          </a:p>
          <a:p>
            <a:pPr indent="0" lvl="0" marL="0" rtl="0" algn="l">
              <a:spcBef>
                <a:spcPts val="1200"/>
              </a:spcBef>
              <a:spcAft>
                <a:spcPts val="0"/>
              </a:spcAft>
              <a:buNone/>
            </a:pPr>
            <a:r>
              <a:rPr lang="en"/>
              <a:t>Agriculture</a:t>
            </a:r>
            <a:endParaRPr/>
          </a:p>
          <a:p>
            <a:pPr indent="0" lvl="0" marL="0" rtl="0" algn="l">
              <a:spcBef>
                <a:spcPts val="1200"/>
              </a:spcBef>
              <a:spcAft>
                <a:spcPts val="1200"/>
              </a:spcAft>
              <a:buNone/>
            </a:pPr>
            <a:r>
              <a:rPr lang="en"/>
              <a:t>Real Estate</a:t>
            </a:r>
            <a:endParaRPr/>
          </a:p>
        </p:txBody>
      </p:sp>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Generated from major Industries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Analytics</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Big data analytics is the process of analyzing large and complex datasets to uncover: </a:t>
            </a:r>
            <a:endParaRPr sz="2100"/>
          </a:p>
          <a:p>
            <a:pPr indent="-361950" lvl="0" marL="457200" rtl="0" algn="l">
              <a:spcBef>
                <a:spcPts val="1200"/>
              </a:spcBef>
              <a:spcAft>
                <a:spcPts val="0"/>
              </a:spcAft>
              <a:buSzPts val="2100"/>
              <a:buChar char="●"/>
            </a:pPr>
            <a:r>
              <a:rPr lang="en" sz="2100"/>
              <a:t>patterns, </a:t>
            </a:r>
            <a:endParaRPr sz="2100"/>
          </a:p>
          <a:p>
            <a:pPr indent="-361950" lvl="0" marL="457200" rtl="0" algn="l">
              <a:spcBef>
                <a:spcPts val="0"/>
              </a:spcBef>
              <a:spcAft>
                <a:spcPts val="0"/>
              </a:spcAft>
              <a:buSzPts val="2100"/>
              <a:buChar char="●"/>
            </a:pPr>
            <a:r>
              <a:rPr lang="en" sz="2100"/>
              <a:t>trends, </a:t>
            </a:r>
            <a:endParaRPr sz="2100"/>
          </a:p>
          <a:p>
            <a:pPr indent="-361950" lvl="0" marL="457200" rtl="0" algn="l">
              <a:spcBef>
                <a:spcPts val="0"/>
              </a:spcBef>
              <a:spcAft>
                <a:spcPts val="0"/>
              </a:spcAft>
              <a:buSzPts val="2100"/>
              <a:buChar char="●"/>
            </a:pPr>
            <a:r>
              <a:rPr lang="en" sz="2100"/>
              <a:t>correlations, and </a:t>
            </a:r>
            <a:endParaRPr sz="2100"/>
          </a:p>
          <a:p>
            <a:pPr indent="-361950" lvl="0" marL="457200" rtl="0" algn="l">
              <a:spcBef>
                <a:spcPts val="0"/>
              </a:spcBef>
              <a:spcAft>
                <a:spcPts val="0"/>
              </a:spcAft>
              <a:buSzPts val="2100"/>
              <a:buChar char="●"/>
            </a:pPr>
            <a:r>
              <a:rPr lang="en" sz="2100"/>
              <a:t>Customer preferences</a:t>
            </a:r>
            <a:endParaRPr sz="2100"/>
          </a:p>
          <a:p>
            <a:pPr indent="-361950" lvl="0" marL="457200" rtl="0" algn="l">
              <a:spcBef>
                <a:spcPts val="0"/>
              </a:spcBef>
              <a:spcAft>
                <a:spcPts val="0"/>
              </a:spcAft>
              <a:buSzPts val="2100"/>
              <a:buChar char="●"/>
            </a:pPr>
            <a:r>
              <a:rPr lang="en" sz="2100"/>
              <a:t>Meaningful/</a:t>
            </a:r>
            <a:r>
              <a:rPr lang="en" sz="2100"/>
              <a:t>actionable</a:t>
            </a:r>
            <a:r>
              <a:rPr lang="en" sz="2100"/>
              <a:t> information</a:t>
            </a:r>
            <a:endParaRPr sz="2100"/>
          </a:p>
          <a:p>
            <a:pPr indent="-361950" lvl="0" marL="457200" rtl="0" algn="l">
              <a:spcBef>
                <a:spcPts val="0"/>
              </a:spcBef>
              <a:spcAft>
                <a:spcPts val="0"/>
              </a:spcAft>
              <a:buSzPts val="2100"/>
              <a:buChar char="●"/>
            </a:pPr>
            <a:r>
              <a:rPr lang="en" sz="2100"/>
              <a:t>other valuable insights </a:t>
            </a:r>
            <a:endParaRPr sz="2100"/>
          </a:p>
          <a:p>
            <a:pPr indent="0" lvl="0" marL="0" rtl="0" algn="l">
              <a:spcBef>
                <a:spcPts val="1200"/>
              </a:spcBef>
              <a:spcAft>
                <a:spcPts val="1200"/>
              </a:spcAft>
              <a:buNone/>
            </a:pPr>
            <a:r>
              <a:rPr lang="en" sz="2100"/>
              <a:t>Which helps organizations make better decisions and solve problems.</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Analytics</a:t>
            </a:r>
            <a:endParaRPr/>
          </a:p>
        </p:txBody>
      </p:sp>
      <p:pic>
        <p:nvPicPr>
          <p:cNvPr id="193" name="Google Shape;193;p34"/>
          <p:cNvPicPr preferRelativeResize="0"/>
          <p:nvPr/>
        </p:nvPicPr>
        <p:blipFill rotWithShape="1">
          <a:blip r:embed="rId3">
            <a:alphaModFix/>
          </a:blip>
          <a:srcRect b="-10680" l="0" r="-10680" t="0"/>
          <a:stretch/>
        </p:blipFill>
        <p:spPr>
          <a:xfrm>
            <a:off x="311700" y="1179625"/>
            <a:ext cx="5490524" cy="396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escriptive Analytics</a:t>
            </a:r>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Descriptive analytics is a branch of analytics that focuses on summarizing and interpreting historical data to gain insights into past events, trends, and patterns. </a:t>
            </a:r>
            <a:endParaRPr/>
          </a:p>
          <a:p>
            <a:pPr indent="-342900" lvl="0" marL="457200" rtl="0" algn="l">
              <a:spcBef>
                <a:spcPts val="0"/>
              </a:spcBef>
              <a:spcAft>
                <a:spcPts val="0"/>
              </a:spcAft>
              <a:buSzPts val="1800"/>
              <a:buChar char="●"/>
            </a:pPr>
            <a:r>
              <a:rPr lang="en"/>
              <a:t>It aims to answer the question "What happened?" by providing a comprehensive overview of the data and its characteristics. </a:t>
            </a:r>
            <a:endParaRPr/>
          </a:p>
          <a:p>
            <a:pPr indent="-342900" lvl="0" marL="457200" rtl="0" algn="l">
              <a:spcBef>
                <a:spcPts val="0"/>
              </a:spcBef>
              <a:spcAft>
                <a:spcPts val="0"/>
              </a:spcAft>
              <a:buSzPts val="1800"/>
              <a:buChar char="●"/>
            </a:pPr>
            <a:r>
              <a:rPr lang="en"/>
              <a:t>Descriptive analytics forms the foundation of data analysis and is often the first step in the analytics process.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descriptive analytics provides valuable insights into historical data that can inform decision-making, support strategic planning, and drive business success.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Summarization:</a:t>
            </a:r>
            <a:r>
              <a:rPr lang="en"/>
              <a:t> </a:t>
            </a:r>
            <a:endParaRPr/>
          </a:p>
          <a:p>
            <a:pPr indent="0" lvl="0" marL="0" rtl="0" algn="l">
              <a:spcBef>
                <a:spcPts val="1200"/>
              </a:spcBef>
              <a:spcAft>
                <a:spcPts val="0"/>
              </a:spcAft>
              <a:buNone/>
            </a:pPr>
            <a:r>
              <a:rPr lang="en"/>
              <a:t>Descriptive analytics involves summarizing large and complex datasets into more manageable and understandable formats. This includes calculating summary statistics such as mean, median, mode, range, variance, and standard deviation to describe the central tendency, dispersion, and distribution of the data.</a:t>
            </a:r>
            <a:endParaRPr/>
          </a:p>
          <a:p>
            <a:pPr indent="0" lvl="0" marL="0" rtl="0" algn="l">
              <a:spcBef>
                <a:spcPts val="1200"/>
              </a:spcBef>
              <a:spcAft>
                <a:spcPts val="0"/>
              </a:spcAft>
              <a:buNone/>
            </a:pPr>
            <a:r>
              <a:rPr b="1" lang="en"/>
              <a:t>Data Visualization: </a:t>
            </a:r>
            <a:endParaRPr b="1"/>
          </a:p>
          <a:p>
            <a:pPr indent="0" lvl="0" marL="0" rtl="0" algn="l">
              <a:spcBef>
                <a:spcPts val="1200"/>
              </a:spcBef>
              <a:spcAft>
                <a:spcPts val="1200"/>
              </a:spcAft>
              <a:buNone/>
            </a:pPr>
            <a:r>
              <a:rPr lang="en"/>
              <a:t>Visualization techniques such as charts, graphs, histograms, heatmaps, and dashboards are commonly used in descriptive analytics to represent data visually. Visualizations help identify trends, patterns, and outliers in the data more effectively than tabular formats.</a:t>
            </a:r>
            <a:endParaRPr/>
          </a:p>
        </p:txBody>
      </p:sp>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descriptive analytics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descriptive analytics</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Exploration: </a:t>
            </a:r>
            <a:endParaRPr b="1"/>
          </a:p>
          <a:p>
            <a:pPr indent="0" lvl="0" marL="0" rtl="0" algn="l">
              <a:spcBef>
                <a:spcPts val="1200"/>
              </a:spcBef>
              <a:spcAft>
                <a:spcPts val="0"/>
              </a:spcAft>
              <a:buNone/>
            </a:pPr>
            <a:r>
              <a:rPr lang="en"/>
              <a:t>Descriptive analytics allows analysts to explore the underlying structure and relationships within the data. This involves examining different dimensions and attributes of the data to uncover insights and identify potential correlations or dependencies.</a:t>
            </a:r>
            <a:endParaRPr/>
          </a:p>
          <a:p>
            <a:pPr indent="0" lvl="0" marL="0" rtl="0" algn="l">
              <a:spcBef>
                <a:spcPts val="1200"/>
              </a:spcBef>
              <a:spcAft>
                <a:spcPts val="0"/>
              </a:spcAft>
              <a:buNone/>
            </a:pPr>
            <a:r>
              <a:rPr b="1" lang="en"/>
              <a:t>Pattern Recognition: </a:t>
            </a:r>
            <a:endParaRPr b="1"/>
          </a:p>
          <a:p>
            <a:pPr indent="0" lvl="0" marL="0" rtl="0" algn="l">
              <a:spcBef>
                <a:spcPts val="1200"/>
              </a:spcBef>
              <a:spcAft>
                <a:spcPts val="1200"/>
              </a:spcAft>
              <a:buNone/>
            </a:pPr>
            <a:r>
              <a:rPr lang="en"/>
              <a:t>By analyzing historical data, descriptive analytics can reveal recurring patterns, trends, and anomalies that provide valuable insights into past behavior or performance. This information can be used to understand customer preferences, market dynamics, operational efficiencies, and more.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descriptive analytics</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Performance Monitoring: </a:t>
            </a:r>
            <a:endParaRPr b="1"/>
          </a:p>
          <a:p>
            <a:pPr indent="0" lvl="0" marL="0" rtl="0" algn="l">
              <a:spcBef>
                <a:spcPts val="1200"/>
              </a:spcBef>
              <a:spcAft>
                <a:spcPts val="0"/>
              </a:spcAft>
              <a:buNone/>
            </a:pPr>
            <a:r>
              <a:rPr lang="en"/>
              <a:t>Descriptive analytics is often used to monitor and track key performance indicators (KPIs) and metrics over time. By comparing current performance against historical benchmarks, organizations can assess their progress, identify areas for improvement, and make data-driven decisions.</a:t>
            </a:r>
            <a:endParaRPr/>
          </a:p>
          <a:p>
            <a:pPr indent="0" lvl="0" marL="0" rtl="0" algn="l">
              <a:spcBef>
                <a:spcPts val="1200"/>
              </a:spcBef>
              <a:spcAft>
                <a:spcPts val="0"/>
              </a:spcAft>
              <a:buNone/>
            </a:pPr>
            <a:r>
              <a:rPr b="1" lang="en"/>
              <a:t>Reporting and Dashboarding: </a:t>
            </a:r>
            <a:endParaRPr b="1"/>
          </a:p>
          <a:p>
            <a:pPr indent="0" lvl="0" marL="0" rtl="0" algn="l">
              <a:spcBef>
                <a:spcPts val="1200"/>
              </a:spcBef>
              <a:spcAft>
                <a:spcPts val="1200"/>
              </a:spcAft>
              <a:buNone/>
            </a:pPr>
            <a:r>
              <a:rPr lang="en"/>
              <a:t>Descriptive analytics generates reports, summaries, and dashboards that communicate key findings and insights to stakeholders across the organization. These reports provide a snapshot of the current state of affairs and help support decision-making at various levels.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analytics in practice</a:t>
            </a:r>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Summarizing sales data by region, product category, or time period to identify trends and performance metrics.</a:t>
            </a:r>
            <a:endParaRPr/>
          </a:p>
          <a:p>
            <a:pPr indent="-342900" lvl="0" marL="457200" rtl="0" algn="l">
              <a:spcBef>
                <a:spcPts val="0"/>
              </a:spcBef>
              <a:spcAft>
                <a:spcPts val="0"/>
              </a:spcAft>
              <a:buSzPts val="1800"/>
              <a:buChar char="●"/>
            </a:pPr>
            <a:r>
              <a:rPr lang="en"/>
              <a:t>Creating customer segmentation based on demographic characteristics, purchasing behavior, or engagement levels.</a:t>
            </a:r>
            <a:endParaRPr/>
          </a:p>
          <a:p>
            <a:pPr indent="-342900" lvl="0" marL="457200" rtl="0" algn="l">
              <a:spcBef>
                <a:spcPts val="0"/>
              </a:spcBef>
              <a:spcAft>
                <a:spcPts val="0"/>
              </a:spcAft>
              <a:buSzPts val="1800"/>
              <a:buChar char="●"/>
            </a:pPr>
            <a:r>
              <a:rPr lang="en"/>
              <a:t>Analyzing website traffic patterns, clickstream data, and user interactions to understand website performance and user behavior.</a:t>
            </a:r>
            <a:endParaRPr/>
          </a:p>
          <a:p>
            <a:pPr indent="-342900" lvl="0" marL="457200" rtl="0" algn="l">
              <a:spcBef>
                <a:spcPts val="0"/>
              </a:spcBef>
              <a:spcAft>
                <a:spcPts val="0"/>
              </a:spcAft>
              <a:buSzPts val="1800"/>
              <a:buChar char="●"/>
            </a:pPr>
            <a:r>
              <a:rPr lang="en"/>
              <a:t>Monitoring inventory levels, production output, and supply chain metrics to optimize operations and resource allocation.</a:t>
            </a:r>
            <a:endParaRPr/>
          </a:p>
          <a:p>
            <a:pPr indent="-342900" lvl="0" marL="457200" rtl="0" algn="l">
              <a:spcBef>
                <a:spcPts val="0"/>
              </a:spcBef>
              <a:spcAft>
                <a:spcPts val="0"/>
              </a:spcAft>
              <a:buSzPts val="1800"/>
              <a:buChar char="●"/>
            </a:pPr>
            <a:r>
              <a:rPr lang="en"/>
              <a:t>Visualizing financial data such as revenue, expenses, and profitability to track financial performance and identify areas of concern.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Diagnostic  Analytics</a:t>
            </a:r>
            <a:endParaRPr/>
          </a:p>
        </p:txBody>
      </p:sp>
      <p:sp>
        <p:nvSpPr>
          <p:cNvPr id="229" name="Google Shape;22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Diagnostic analytics is a branch of analytics that focuses on analyzing past data to identify the root causes of problems, anomalies, or unexpected events. </a:t>
            </a:r>
            <a:endParaRPr/>
          </a:p>
          <a:p>
            <a:pPr indent="-342900" lvl="0" marL="457200" rtl="0" algn="l">
              <a:spcBef>
                <a:spcPts val="0"/>
              </a:spcBef>
              <a:spcAft>
                <a:spcPts val="0"/>
              </a:spcAft>
              <a:buSzPts val="1800"/>
              <a:buChar char="●"/>
            </a:pPr>
            <a:r>
              <a:rPr lang="en"/>
              <a:t>It aims to answer the question "Why did it happen?" by examining historical data in detail to understand the underlying factors and drivers that led to a particular outcome or issue. </a:t>
            </a:r>
            <a:endParaRPr/>
          </a:p>
          <a:p>
            <a:pPr indent="-342900" lvl="0" marL="457200" rtl="0" algn="l">
              <a:spcBef>
                <a:spcPts val="0"/>
              </a:spcBef>
              <a:spcAft>
                <a:spcPts val="0"/>
              </a:spcAft>
              <a:buSzPts val="1800"/>
              <a:buChar char="●"/>
            </a:pPr>
            <a:r>
              <a:rPr lang="en"/>
              <a:t>Diagnostic analytics plays a critical role in uncovering insights into past performance, diagnosing problems, and informing corrective actions to address underlying issues.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diagnostic analytics</a:t>
            </a:r>
            <a:endParaRPr/>
          </a:p>
        </p:txBody>
      </p:sp>
      <p:sp>
        <p:nvSpPr>
          <p:cNvPr id="235" name="Google Shape;23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Root Cause Analysis: </a:t>
            </a:r>
            <a:endParaRPr/>
          </a:p>
          <a:p>
            <a:pPr indent="0" lvl="0" marL="0" rtl="0" algn="l">
              <a:spcBef>
                <a:spcPts val="1200"/>
              </a:spcBef>
              <a:spcAft>
                <a:spcPts val="0"/>
              </a:spcAft>
              <a:buNone/>
            </a:pPr>
            <a:r>
              <a:rPr lang="en"/>
              <a:t>Diagnostic analytics involves conducting root cause analysis to investigate the underlying reasons or factors contributing to a specific outcome or event. It seeks to identify the primary causes or triggers that led to the observed behavior or result.</a:t>
            </a:r>
            <a:endParaRPr/>
          </a:p>
          <a:p>
            <a:pPr indent="0" lvl="0" marL="0" rtl="0" algn="l">
              <a:spcBef>
                <a:spcPts val="1200"/>
              </a:spcBef>
              <a:spcAft>
                <a:spcPts val="0"/>
              </a:spcAft>
              <a:buNone/>
            </a:pPr>
            <a:r>
              <a:rPr lang="en"/>
              <a:t>Pattern Recognition: </a:t>
            </a:r>
            <a:endParaRPr/>
          </a:p>
          <a:p>
            <a:pPr indent="0" lvl="0" marL="0" rtl="0" algn="l">
              <a:spcBef>
                <a:spcPts val="1200"/>
              </a:spcBef>
              <a:spcAft>
                <a:spcPts val="0"/>
              </a:spcAft>
              <a:buNone/>
            </a:pPr>
            <a:r>
              <a:rPr lang="en"/>
              <a:t>Diagnostic analytics examines historical data patterns, trends, and relationships to identify anomalies, deviations, or irregularities that deviate from expected norms or trends. It helps pinpoint areas of concern or areas where performance is suboptimal.</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Day 2</a:t>
            </a:r>
            <a:endParaRPr/>
          </a:p>
        </p:txBody>
      </p:sp>
      <p:sp>
        <p:nvSpPr>
          <p:cNvPr id="71" name="Google Shape;71;p15"/>
          <p:cNvSpPr txBox="1"/>
          <p:nvPr>
            <p:ph idx="1" type="body"/>
          </p:nvPr>
        </p:nvSpPr>
        <p:spPr>
          <a:xfrm>
            <a:off x="489575" y="1145950"/>
            <a:ext cx="6854100" cy="3766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Exploring data storage solutions: HDFS, data warehouses, data lakes.</a:t>
            </a:r>
            <a:endParaRPr/>
          </a:p>
          <a:p>
            <a:pPr indent="-342900" lvl="0" marL="457200" rtl="0" algn="l">
              <a:spcBef>
                <a:spcPts val="0"/>
              </a:spcBef>
              <a:spcAft>
                <a:spcPts val="0"/>
              </a:spcAft>
              <a:buSzPts val="1800"/>
              <a:buChar char="●"/>
            </a:pPr>
            <a:r>
              <a:rPr lang="en"/>
              <a:t>Understanding data processing tools: MapReduce, Spark SQL.</a:t>
            </a:r>
            <a:endParaRPr/>
          </a:p>
          <a:p>
            <a:pPr indent="-342900" lvl="0" marL="457200" rtl="0" algn="l">
              <a:spcBef>
                <a:spcPts val="0"/>
              </a:spcBef>
              <a:spcAft>
                <a:spcPts val="0"/>
              </a:spcAft>
              <a:buSzPts val="1800"/>
              <a:buChar char="●"/>
            </a:pPr>
            <a:r>
              <a:rPr lang="en"/>
              <a:t>Why Python is a popular choice for big data analytics.</a:t>
            </a:r>
            <a:endParaRPr/>
          </a:p>
          <a:p>
            <a:pPr indent="-342900" lvl="0" marL="457200" rtl="0" algn="l">
              <a:spcBef>
                <a:spcPts val="0"/>
              </a:spcBef>
              <a:spcAft>
                <a:spcPts val="0"/>
              </a:spcAft>
              <a:buSzPts val="1800"/>
              <a:buChar char="●"/>
            </a:pPr>
            <a:r>
              <a:rPr lang="en"/>
              <a:t>Introduction to essential Python libraries for data analysis (NumPy, pandas, matplotlib).</a:t>
            </a:r>
            <a:endParaRPr/>
          </a:p>
          <a:p>
            <a:pPr indent="-342900" lvl="0" marL="457200" rtl="0" algn="l">
              <a:spcBef>
                <a:spcPts val="0"/>
              </a:spcBef>
              <a:spcAft>
                <a:spcPts val="0"/>
              </a:spcAft>
              <a:buSzPts val="1800"/>
              <a:buChar char="●"/>
            </a:pPr>
            <a:r>
              <a:rPr lang="en"/>
              <a:t>Hands-on Lab: Setting up Python environment and exploring NumPy, pandas for data manipulation and visualization.</a:t>
            </a:r>
            <a:endParaRPr/>
          </a:p>
          <a:p>
            <a:pPr indent="-342900" lvl="0" marL="457200" rtl="0" algn="l">
              <a:spcBef>
                <a:spcPts val="0"/>
              </a:spcBef>
              <a:spcAft>
                <a:spcPts val="0"/>
              </a:spcAft>
              <a:buSzPts val="1800"/>
              <a:buChar char="●"/>
            </a:pPr>
            <a:r>
              <a:rPr lang="en"/>
              <a:t>The importance of data cleaning and preparation before analysis.</a:t>
            </a:r>
            <a:endParaRPr/>
          </a:p>
          <a:p>
            <a:pPr indent="-342900" lvl="0" marL="457200" rtl="0" algn="l">
              <a:spcBef>
                <a:spcPts val="0"/>
              </a:spcBef>
              <a:spcAft>
                <a:spcPts val="0"/>
              </a:spcAft>
              <a:buSzPts val="1800"/>
              <a:buChar char="●"/>
            </a:pPr>
            <a:r>
              <a:rPr lang="en"/>
              <a:t>Techniques for handling missing values, outliers, and data inconsistencies.</a:t>
            </a:r>
            <a:endParaRPr/>
          </a:p>
          <a:p>
            <a:pPr indent="-342900" lvl="0" marL="457200" rtl="0" algn="l">
              <a:spcBef>
                <a:spcPts val="0"/>
              </a:spcBef>
              <a:spcAft>
                <a:spcPts val="0"/>
              </a:spcAft>
              <a:buSzPts val="1800"/>
              <a:buChar char="●"/>
            </a:pPr>
            <a:r>
              <a:rPr lang="en"/>
              <a:t>Transforming and shaping data for effective analysis.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diagnostic analytics</a:t>
            </a:r>
            <a:endParaRPr/>
          </a:p>
        </p:txBody>
      </p:sp>
      <p:sp>
        <p:nvSpPr>
          <p:cNvPr id="241" name="Google Shape;24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Correlation Analysis: </a:t>
            </a:r>
            <a:endParaRPr/>
          </a:p>
          <a:p>
            <a:pPr indent="0" lvl="0" marL="0" rtl="0" algn="l">
              <a:spcBef>
                <a:spcPts val="1200"/>
              </a:spcBef>
              <a:spcAft>
                <a:spcPts val="0"/>
              </a:spcAft>
              <a:buNone/>
            </a:pPr>
            <a:r>
              <a:rPr lang="en"/>
              <a:t>Diagnostic analytics assesses correlations and relationships between different variables, metrics, or factors to determine how changes in one variable impact others. This helps identify potential cause-and-effect relationships and dependencies.</a:t>
            </a:r>
            <a:endParaRPr/>
          </a:p>
          <a:p>
            <a:pPr indent="0" lvl="0" marL="0" rtl="0" algn="l">
              <a:spcBef>
                <a:spcPts val="1200"/>
              </a:spcBef>
              <a:spcAft>
                <a:spcPts val="0"/>
              </a:spcAft>
              <a:buNone/>
            </a:pPr>
            <a:r>
              <a:rPr lang="en"/>
              <a:t>Comparative Analysis: </a:t>
            </a:r>
            <a:endParaRPr/>
          </a:p>
          <a:p>
            <a:pPr indent="0" lvl="0" marL="0" rtl="0" algn="l">
              <a:spcBef>
                <a:spcPts val="1200"/>
              </a:spcBef>
              <a:spcAft>
                <a:spcPts val="1200"/>
              </a:spcAft>
              <a:buNone/>
            </a:pPr>
            <a:r>
              <a:rPr lang="en"/>
              <a:t>Diagnostic analytics compares different segments, groups, or time periods to identify differences or discrepancies in performance. This includes comparing actual performance against benchmarks, targets, or historical baselines to assess performance relative to expectations.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diagnostic analytics</a:t>
            </a:r>
            <a:endParaRPr/>
          </a:p>
        </p:txBody>
      </p:sp>
      <p:sp>
        <p:nvSpPr>
          <p:cNvPr id="247" name="Google Shape;2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Hypothesis Testing: </a:t>
            </a:r>
            <a:endParaRPr/>
          </a:p>
          <a:p>
            <a:pPr indent="0" lvl="0" marL="0" rtl="0" algn="l">
              <a:spcBef>
                <a:spcPts val="1200"/>
              </a:spcBef>
              <a:spcAft>
                <a:spcPts val="0"/>
              </a:spcAft>
              <a:buNone/>
            </a:pPr>
            <a:r>
              <a:rPr lang="en"/>
              <a:t>Diagnostic analytics formulates hypotheses or theories about the potential causes of observed outcomes and then tests these hypotheses using statistical methods and data analysis techniques. This helps validate assumptions and uncover insights into underlying drivers.</a:t>
            </a:r>
            <a:endParaRPr/>
          </a:p>
          <a:p>
            <a:pPr indent="0" lvl="0" marL="0" rtl="0" algn="l">
              <a:spcBef>
                <a:spcPts val="1200"/>
              </a:spcBef>
              <a:spcAft>
                <a:spcPts val="0"/>
              </a:spcAft>
              <a:buNone/>
            </a:pPr>
            <a:r>
              <a:rPr lang="en"/>
              <a:t>Drill-down Analysis: </a:t>
            </a:r>
            <a:endParaRPr/>
          </a:p>
          <a:p>
            <a:pPr indent="0" lvl="0" marL="0" rtl="0" algn="l">
              <a:spcBef>
                <a:spcPts val="1200"/>
              </a:spcBef>
              <a:spcAft>
                <a:spcPts val="1200"/>
              </a:spcAft>
              <a:buNone/>
            </a:pPr>
            <a:r>
              <a:rPr lang="en"/>
              <a:t>Diagnostic analytics enables analysts to drill down into data at different levels of granularity, from high-level summaries to detailed transactional data. This allows for a more granular understanding of trends, patterns, and outliers within the data.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diagnostic analytics applications</a:t>
            </a:r>
            <a:endParaRPr/>
          </a:p>
        </p:txBody>
      </p:sp>
      <p:sp>
        <p:nvSpPr>
          <p:cNvPr id="253" name="Google Shape;25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Investigating Customer Complaints: Analyzing customer complaints data to identify common issues, trends, or patterns that may be indicative of underlying product or service problems.</a:t>
            </a:r>
            <a:endParaRPr/>
          </a:p>
          <a:p>
            <a:pPr indent="0" lvl="0" marL="0" rtl="0" algn="l">
              <a:spcBef>
                <a:spcPts val="1200"/>
              </a:spcBef>
              <a:spcAft>
                <a:spcPts val="0"/>
              </a:spcAft>
              <a:buNone/>
            </a:pPr>
            <a:r>
              <a:rPr lang="en"/>
              <a:t>Identifying Operational Bottlenecks: Analyzing production data to identify bottlenecks, inefficiencies, or quality issues in manufacturing processes and supply chains.</a:t>
            </a:r>
            <a:endParaRPr/>
          </a:p>
          <a:p>
            <a:pPr indent="0" lvl="0" marL="0" rtl="0" algn="l">
              <a:spcBef>
                <a:spcPts val="1200"/>
              </a:spcBef>
              <a:spcAft>
                <a:spcPts val="0"/>
              </a:spcAft>
              <a:buNone/>
            </a:pPr>
            <a:r>
              <a:rPr lang="en"/>
              <a:t>Root Cause Analysis of Equipment Failures: Investigating maintenance records and sensor data to identify root causes of equipment failures or breakdowns in industrial machinery or infrastructure.</a:t>
            </a:r>
            <a:endParaRPr/>
          </a:p>
          <a:p>
            <a:pPr indent="0" lvl="0" marL="0" rtl="0" algn="l">
              <a:spcBef>
                <a:spcPts val="1200"/>
              </a:spcBef>
              <a:spcAft>
                <a:spcPts val="0"/>
              </a:spcAft>
              <a:buNone/>
            </a:pPr>
            <a:r>
              <a:rPr lang="en"/>
              <a:t>Understanding Sales Performance Discrepancies: Analyzing sales data by region, product, or sales channel to understand variations in performance and identify factors influencing sales outcomes.</a:t>
            </a:r>
            <a:endParaRPr/>
          </a:p>
          <a:p>
            <a:pPr indent="0" lvl="0" marL="0" rtl="0" algn="l">
              <a:spcBef>
                <a:spcPts val="1200"/>
              </a:spcBef>
              <a:spcAft>
                <a:spcPts val="1200"/>
              </a:spcAft>
              <a:buNone/>
            </a:pPr>
            <a:r>
              <a:rPr lang="en"/>
              <a:t>Analyzing Financial Performance Discrepancies: Investigating financial statements and transaction data to identify discrepancies, anomalies, or errors that may impact financial performance or reporting.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Analytics</a:t>
            </a:r>
            <a:endParaRPr/>
          </a:p>
        </p:txBody>
      </p:sp>
      <p:sp>
        <p:nvSpPr>
          <p:cNvPr id="259" name="Google Shape;25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Predictive analytics is a branch of advanced analytics that utilizes statistical algorithms, machine learning techniques, and data mining to forecast future events, behaviors, or trends based on historical data. </a:t>
            </a:r>
            <a:endParaRPr/>
          </a:p>
          <a:p>
            <a:pPr indent="0" lvl="0" marL="0" rtl="0" algn="l">
              <a:spcBef>
                <a:spcPts val="1200"/>
              </a:spcBef>
              <a:spcAft>
                <a:spcPts val="0"/>
              </a:spcAft>
              <a:buNone/>
            </a:pPr>
            <a:r>
              <a:rPr lang="en"/>
              <a:t>It aims to answer the question "What is likely to happen?" by analyzing patterns and relationships within data to make predictions about future outcomes.</a:t>
            </a:r>
            <a:endParaRPr/>
          </a:p>
          <a:p>
            <a:pPr indent="0" lvl="0" marL="0" rtl="0" algn="l">
              <a:spcBef>
                <a:spcPts val="1200"/>
              </a:spcBef>
              <a:spcAft>
                <a:spcPts val="1200"/>
              </a:spcAft>
              <a:buNone/>
            </a:pPr>
            <a:r>
              <a:rPr lang="en"/>
              <a:t>Predictive analytics enables organizations to leverage data-driven insights to make more informed decisions, optimize resource allocation, enhance customer experiences, and gain a competitive advantage in various industries and domains.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predictive analytics</a:t>
            </a:r>
            <a:endParaRPr/>
          </a:p>
        </p:txBody>
      </p:sp>
      <p:sp>
        <p:nvSpPr>
          <p:cNvPr id="265" name="Google Shape;26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Historical Data Analysis: </a:t>
            </a:r>
            <a:endParaRPr b="1"/>
          </a:p>
          <a:p>
            <a:pPr indent="0" lvl="0" marL="0" rtl="0" algn="l">
              <a:spcBef>
                <a:spcPts val="1200"/>
              </a:spcBef>
              <a:spcAft>
                <a:spcPts val="0"/>
              </a:spcAft>
              <a:buNone/>
            </a:pPr>
            <a:r>
              <a:rPr lang="en"/>
              <a:t>Predictive analytics starts by analyzing historical data to identify patterns, trends, and correlations that may be indicative of future behavior. This data can come from various sources, including transactions, customer interactions, sensor readings, social media, and more.</a:t>
            </a:r>
            <a:endParaRPr/>
          </a:p>
          <a:p>
            <a:pPr indent="0" lvl="0" marL="0" rtl="0" algn="l">
              <a:spcBef>
                <a:spcPts val="1200"/>
              </a:spcBef>
              <a:spcAft>
                <a:spcPts val="0"/>
              </a:spcAft>
              <a:buNone/>
            </a:pPr>
            <a:r>
              <a:rPr b="1" lang="en"/>
              <a:t>Feature Selection and Engineering: </a:t>
            </a:r>
            <a:endParaRPr b="1"/>
          </a:p>
          <a:p>
            <a:pPr indent="0" lvl="0" marL="0" rtl="0" algn="l">
              <a:spcBef>
                <a:spcPts val="1200"/>
              </a:spcBef>
              <a:spcAft>
                <a:spcPts val="1200"/>
              </a:spcAft>
              <a:buNone/>
            </a:pPr>
            <a:r>
              <a:rPr lang="en"/>
              <a:t>Predictive analytics involves selecting and engineering relevant features or variables from the dataset that are likely to have predictive power. This process may include data preprocessing, cleaning, transformation, and feature extraction to improve model performance.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Model Building: </a:t>
            </a:r>
            <a:endParaRPr b="1"/>
          </a:p>
          <a:p>
            <a:pPr indent="0" lvl="0" marL="0" rtl="0" algn="l">
              <a:spcBef>
                <a:spcPts val="1200"/>
              </a:spcBef>
              <a:spcAft>
                <a:spcPts val="0"/>
              </a:spcAft>
              <a:buNone/>
            </a:pPr>
            <a:r>
              <a:rPr lang="en"/>
              <a:t>Predictive analytics builds mathematical models that capture the relationship between input variables (features) and the target variable (outcome). Common predictive modeling techniques include regression analysis, classification algorithms, time series forecasting, and ensemble methods.</a:t>
            </a:r>
            <a:endParaRPr/>
          </a:p>
          <a:p>
            <a:pPr indent="0" lvl="0" marL="0" rtl="0" algn="l">
              <a:spcBef>
                <a:spcPts val="1200"/>
              </a:spcBef>
              <a:spcAft>
                <a:spcPts val="0"/>
              </a:spcAft>
              <a:buNone/>
            </a:pPr>
            <a:r>
              <a:rPr b="1" lang="en"/>
              <a:t>Training and Validation: </a:t>
            </a:r>
            <a:endParaRPr b="1"/>
          </a:p>
          <a:p>
            <a:pPr indent="0" lvl="0" marL="0" rtl="0" algn="l">
              <a:spcBef>
                <a:spcPts val="1200"/>
              </a:spcBef>
              <a:spcAft>
                <a:spcPts val="1200"/>
              </a:spcAft>
              <a:buNone/>
            </a:pPr>
            <a:r>
              <a:rPr lang="en"/>
              <a:t>Predictive models are trained using historical data, where the model learns patterns and relationships from the data. The model's performance is then evaluated using validation techniques such as cross-validation, holdout validation, or train-test split to assess its predictive accuracy and generalization capability.</a:t>
            </a:r>
            <a:endParaRPr b="1"/>
          </a:p>
        </p:txBody>
      </p:sp>
      <p:sp>
        <p:nvSpPr>
          <p:cNvPr id="271" name="Google Shape;27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predictive analytics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Prediction and Forecasting: </a:t>
            </a:r>
            <a:endParaRPr b="1"/>
          </a:p>
          <a:p>
            <a:pPr indent="0" lvl="0" marL="0" rtl="0" algn="l">
              <a:spcBef>
                <a:spcPts val="1200"/>
              </a:spcBef>
              <a:spcAft>
                <a:spcPts val="0"/>
              </a:spcAft>
              <a:buNone/>
            </a:pPr>
            <a:r>
              <a:rPr lang="en"/>
              <a:t>Once trained and validated, predictive models are deployed to make predictions or forecasts on new or unseen data. These predictions provide insights into future outcomes, allowing organizations to anticipate trends, mitigate risks, and make proactive decisions.</a:t>
            </a:r>
            <a:endParaRPr/>
          </a:p>
          <a:p>
            <a:pPr indent="0" lvl="0" marL="0" rtl="0" algn="l">
              <a:spcBef>
                <a:spcPts val="1200"/>
              </a:spcBef>
              <a:spcAft>
                <a:spcPts val="0"/>
              </a:spcAft>
              <a:buNone/>
            </a:pPr>
            <a:r>
              <a:rPr b="1" lang="en"/>
              <a:t>Model Evaluation and Optimization: </a:t>
            </a:r>
            <a:endParaRPr b="1"/>
          </a:p>
          <a:p>
            <a:pPr indent="0" lvl="0" marL="0" rtl="0" algn="l">
              <a:spcBef>
                <a:spcPts val="1200"/>
              </a:spcBef>
              <a:spcAft>
                <a:spcPts val="1200"/>
              </a:spcAft>
              <a:buNone/>
            </a:pPr>
            <a:r>
              <a:rPr lang="en"/>
              <a:t>Predictive models are continuously evaluated and optimized to improve their performance and accuracy. This may involve fine-tuning model parameters, selecting different algorithms, incorporating additional data sources, or updating the model over time as new data becomes available.</a:t>
            </a:r>
            <a:endParaRPr b="1"/>
          </a:p>
        </p:txBody>
      </p:sp>
      <p:sp>
        <p:nvSpPr>
          <p:cNvPr id="277" name="Google Shape;27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predictive analytics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analytics applications include</a:t>
            </a:r>
            <a:endParaRPr/>
          </a:p>
        </p:txBody>
      </p:sp>
      <p:sp>
        <p:nvSpPr>
          <p:cNvPr id="283" name="Google Shape;28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Sales Forecasting: Predicting future sales volumes based on historical sales data, market trends, and external factors such as economic indicators or seasonal patterns.</a:t>
            </a:r>
            <a:endParaRPr/>
          </a:p>
          <a:p>
            <a:pPr indent="0" lvl="0" marL="0" rtl="0" algn="l">
              <a:spcBef>
                <a:spcPts val="1200"/>
              </a:spcBef>
              <a:spcAft>
                <a:spcPts val="0"/>
              </a:spcAft>
              <a:buNone/>
            </a:pPr>
            <a:r>
              <a:rPr lang="en"/>
              <a:t>Customer Churn Prediction: Identifying customers who are at risk of churn (cancellation or defection) based on their behavior, usage patterns, and demographic characteristics.</a:t>
            </a:r>
            <a:endParaRPr/>
          </a:p>
          <a:p>
            <a:pPr indent="0" lvl="0" marL="0" rtl="0" algn="l">
              <a:spcBef>
                <a:spcPts val="1200"/>
              </a:spcBef>
              <a:spcAft>
                <a:spcPts val="0"/>
              </a:spcAft>
              <a:buNone/>
            </a:pPr>
            <a:r>
              <a:rPr lang="en"/>
              <a:t>Credit Risk Assessment: Evaluating the creditworthiness of applicants by analyzing their financial history, credit scores, payment behavior, and other relevant factors.</a:t>
            </a:r>
            <a:endParaRPr/>
          </a:p>
          <a:p>
            <a:pPr indent="0" lvl="0" marL="0" rtl="0" algn="l">
              <a:spcBef>
                <a:spcPts val="1200"/>
              </a:spcBef>
              <a:spcAft>
                <a:spcPts val="0"/>
              </a:spcAft>
              <a:buNone/>
            </a:pPr>
            <a:r>
              <a:rPr lang="en"/>
              <a:t>Demand Forecasting: Anticipating future demand for products or services to optimize inventory management, production planning, and supply chain logistics.</a:t>
            </a:r>
            <a:endParaRPr/>
          </a:p>
          <a:p>
            <a:pPr indent="0" lvl="0" marL="0" rtl="0" algn="l">
              <a:spcBef>
                <a:spcPts val="1200"/>
              </a:spcBef>
              <a:spcAft>
                <a:spcPts val="0"/>
              </a:spcAft>
              <a:buNone/>
            </a:pPr>
            <a:r>
              <a:rPr lang="en"/>
              <a:t>Healthcare Predictive Modeling: Predicting patient outcomes, disease diagnoses, or treatment responses based on medical history, genetic data, and clinical parameters.</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Prescriptive Analytics</a:t>
            </a:r>
            <a:endParaRPr/>
          </a:p>
        </p:txBody>
      </p:sp>
      <p:sp>
        <p:nvSpPr>
          <p:cNvPr id="289" name="Google Shape;28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Prescriptive analytics is the most advanced form of analytics that focuses on recommending actions or decisions to achieve desired outcomes or objectives. </a:t>
            </a:r>
            <a:endParaRPr/>
          </a:p>
          <a:p>
            <a:pPr indent="-342900" lvl="0" marL="457200" rtl="0" algn="l">
              <a:spcBef>
                <a:spcPts val="0"/>
              </a:spcBef>
              <a:spcAft>
                <a:spcPts val="0"/>
              </a:spcAft>
              <a:buSzPts val="1800"/>
              <a:buChar char="●"/>
            </a:pPr>
            <a:r>
              <a:rPr lang="en"/>
              <a:t>It goes beyond descriptive and predictive analytics, which describe what has happened and what is likely to happen, respectively, by providing actionable insights on what should be done and how to achieve it. </a:t>
            </a:r>
            <a:endParaRPr/>
          </a:p>
          <a:p>
            <a:pPr indent="-342900" lvl="0" marL="457200" rtl="0" algn="l">
              <a:spcBef>
                <a:spcPts val="0"/>
              </a:spcBef>
              <a:spcAft>
                <a:spcPts val="0"/>
              </a:spcAft>
              <a:buSzPts val="1800"/>
              <a:buChar char="●"/>
            </a:pPr>
            <a:r>
              <a:rPr lang="en"/>
              <a:t>Prescriptive analytics aims to answer the question "What should we do?" by leveraging optimization, simulation, and decision-making algorithms to determine the best course of action based on data, constraints, and business objectives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prescriptive analytics</a:t>
            </a:r>
            <a:endParaRPr/>
          </a:p>
        </p:txBody>
      </p:sp>
      <p:sp>
        <p:nvSpPr>
          <p:cNvPr id="295" name="Google Shape;29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Optimization: </a:t>
            </a:r>
            <a:endParaRPr b="1"/>
          </a:p>
          <a:p>
            <a:pPr indent="0" lvl="0" marL="0" rtl="0" algn="l">
              <a:spcBef>
                <a:spcPts val="1200"/>
              </a:spcBef>
              <a:spcAft>
                <a:spcPts val="0"/>
              </a:spcAft>
              <a:buNone/>
            </a:pPr>
            <a:r>
              <a:rPr lang="en"/>
              <a:t>Prescriptive analytics uses mathematical optimization techniques to identify the optimal solution to a problem from a set of possible alternatives. This involves defining objectives, constraints, and decision variables and then formulating and solving mathematical models to maximize or minimize the desired outcome.</a:t>
            </a:r>
            <a:endParaRPr/>
          </a:p>
          <a:p>
            <a:pPr indent="0" lvl="0" marL="0" rtl="0" algn="l">
              <a:spcBef>
                <a:spcPts val="1200"/>
              </a:spcBef>
              <a:spcAft>
                <a:spcPts val="0"/>
              </a:spcAft>
              <a:buNone/>
            </a:pPr>
            <a:r>
              <a:rPr b="1" lang="en"/>
              <a:t>Simulation: </a:t>
            </a:r>
            <a:endParaRPr b="1"/>
          </a:p>
          <a:p>
            <a:pPr indent="0" lvl="0" marL="0" rtl="0" algn="l">
              <a:spcBef>
                <a:spcPts val="1200"/>
              </a:spcBef>
              <a:spcAft>
                <a:spcPts val="1200"/>
              </a:spcAft>
              <a:buNone/>
            </a:pPr>
            <a:r>
              <a:rPr lang="en"/>
              <a:t>Prescriptive analytics often employs simulation techniques to model complex systems, processes, or scenarios and evaluate the potential impact of different decisions or interventions. Simulation allows organizations to explore various what-if scenarios and assess the likely outcomes before implementing any changes.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Day 3</a:t>
            </a:r>
            <a:endParaRPr/>
          </a:p>
        </p:txBody>
      </p:sp>
      <p:sp>
        <p:nvSpPr>
          <p:cNvPr id="77" name="Google Shape;77;p16"/>
          <p:cNvSpPr txBox="1"/>
          <p:nvPr>
            <p:ph idx="1" type="body"/>
          </p:nvPr>
        </p:nvSpPr>
        <p:spPr>
          <a:xfrm>
            <a:off x="489575" y="1145950"/>
            <a:ext cx="6854100" cy="376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Advantages of Apache Spark for big data processing.</a:t>
            </a:r>
            <a:endParaRPr/>
          </a:p>
          <a:p>
            <a:pPr indent="-342900" lvl="0" marL="457200" rtl="0" algn="l">
              <a:spcBef>
                <a:spcPts val="0"/>
              </a:spcBef>
              <a:spcAft>
                <a:spcPts val="0"/>
              </a:spcAft>
              <a:buSzPts val="1800"/>
              <a:buChar char="●"/>
            </a:pPr>
            <a:r>
              <a:rPr lang="en"/>
              <a:t>Understanding Spark architecture (RDDs, dataframes, datasets).</a:t>
            </a:r>
            <a:endParaRPr/>
          </a:p>
          <a:p>
            <a:pPr indent="-342900" lvl="0" marL="457200" rtl="0" algn="l">
              <a:spcBef>
                <a:spcPts val="0"/>
              </a:spcBef>
              <a:spcAft>
                <a:spcPts val="0"/>
              </a:spcAft>
              <a:buSzPts val="1800"/>
              <a:buChar char="●"/>
            </a:pPr>
            <a:r>
              <a:rPr lang="en"/>
              <a:t>Hands-on Lab: Setting up a Spark environment and working with Spark RDDs for basic operations.</a:t>
            </a:r>
            <a:endParaRPr/>
          </a:p>
          <a:p>
            <a:pPr indent="-342900" lvl="0" marL="457200" rtl="0" algn="l">
              <a:spcBef>
                <a:spcPts val="0"/>
              </a:spcBef>
              <a:spcAft>
                <a:spcPts val="0"/>
              </a:spcAft>
              <a:buSzPts val="1800"/>
              <a:buChar char="●"/>
            </a:pPr>
            <a:r>
              <a:rPr lang="en"/>
              <a:t>Using Spark SQL for querying structured data stored in HDFS or data warehouses.</a:t>
            </a:r>
            <a:endParaRPr/>
          </a:p>
          <a:p>
            <a:pPr indent="-342900" lvl="0" marL="457200" rtl="0" algn="l">
              <a:spcBef>
                <a:spcPts val="0"/>
              </a:spcBef>
              <a:spcAft>
                <a:spcPts val="0"/>
              </a:spcAft>
              <a:buSzPts val="1800"/>
              <a:buChar char="●"/>
            </a:pPr>
            <a:r>
              <a:rPr lang="en"/>
              <a:t>Performing data analysis tasks like filtering, grouping, and aggregation with Spark SQL.</a:t>
            </a:r>
            <a:endParaRPr/>
          </a:p>
          <a:p>
            <a:pPr indent="-342900" lvl="0" marL="457200" rtl="0" algn="l">
              <a:spcBef>
                <a:spcPts val="0"/>
              </a:spcBef>
              <a:spcAft>
                <a:spcPts val="0"/>
              </a:spcAft>
              <a:buSzPts val="1800"/>
              <a:buChar char="●"/>
            </a:pPr>
            <a:r>
              <a:rPr lang="en"/>
              <a:t>Hands-on Lab: Querying sample datasets using Spark SQL to extract insights.</a:t>
            </a:r>
            <a:endParaRPr/>
          </a:p>
          <a:p>
            <a:pPr indent="-342900" lvl="0" marL="457200" rtl="0" algn="l">
              <a:spcBef>
                <a:spcPts val="0"/>
              </a:spcBef>
              <a:spcAft>
                <a:spcPts val="0"/>
              </a:spcAft>
              <a:buSzPts val="1800"/>
              <a:buChar char="●"/>
            </a:pPr>
            <a:r>
              <a:rPr lang="en"/>
              <a:t>Visualization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Decision Support: </a:t>
            </a:r>
            <a:endParaRPr b="1"/>
          </a:p>
          <a:p>
            <a:pPr indent="0" lvl="0" marL="0" rtl="0" algn="l">
              <a:spcBef>
                <a:spcPts val="1200"/>
              </a:spcBef>
              <a:spcAft>
                <a:spcPts val="0"/>
              </a:spcAft>
              <a:buNone/>
            </a:pPr>
            <a:r>
              <a:rPr lang="en"/>
              <a:t>Prescriptive analytics provides decision support tools and recommendations to guide decision-makers in choosing the most effective or efficient course of action. These recommendations are based on quantitative analysis of data, business rules, optimization models, and user-defined preferences.</a:t>
            </a:r>
            <a:endParaRPr b="1"/>
          </a:p>
          <a:p>
            <a:pPr indent="0" lvl="0" marL="0" rtl="0" algn="l">
              <a:spcBef>
                <a:spcPts val="1200"/>
              </a:spcBef>
              <a:spcAft>
                <a:spcPts val="0"/>
              </a:spcAft>
              <a:buNone/>
            </a:pPr>
            <a:r>
              <a:rPr b="1" lang="en"/>
              <a:t>Trade-off Analysis: </a:t>
            </a:r>
            <a:endParaRPr b="1"/>
          </a:p>
          <a:p>
            <a:pPr indent="0" lvl="0" marL="0" rtl="0" algn="l">
              <a:spcBef>
                <a:spcPts val="1200"/>
              </a:spcBef>
              <a:spcAft>
                <a:spcPts val="1200"/>
              </a:spcAft>
              <a:buNone/>
            </a:pPr>
            <a:r>
              <a:rPr lang="en"/>
              <a:t>Prescriptive analytics helps decision-makers evaluate trade-offs between competing objectives, resources, and constraints. It enables organizations to balance conflicting goals and make informed decisions that optimize overall performance or value.</a:t>
            </a:r>
            <a:endParaRPr/>
          </a:p>
        </p:txBody>
      </p:sp>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prescriptive analytics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Real-time Decision Making: </a:t>
            </a:r>
            <a:endParaRPr b="1"/>
          </a:p>
          <a:p>
            <a:pPr indent="0" lvl="0" marL="0" rtl="0" algn="l">
              <a:spcBef>
                <a:spcPts val="1200"/>
              </a:spcBef>
              <a:spcAft>
                <a:spcPts val="0"/>
              </a:spcAft>
              <a:buNone/>
            </a:pPr>
            <a:r>
              <a:rPr lang="en"/>
              <a:t>Prescriptive analytics can be applied in real-time or near real-time environments to support dynamic decision-making processes. This includes deploying prescriptive models and algorithms within operational systems to automate decision-making and response actions in rapidly changing environments.</a:t>
            </a:r>
            <a:endParaRPr b="1"/>
          </a:p>
          <a:p>
            <a:pPr indent="0" lvl="0" marL="0" rtl="0" algn="l">
              <a:spcBef>
                <a:spcPts val="1200"/>
              </a:spcBef>
              <a:spcAft>
                <a:spcPts val="0"/>
              </a:spcAft>
              <a:buNone/>
            </a:pPr>
            <a:r>
              <a:rPr b="1" lang="en"/>
              <a:t>Continuous Improvement: </a:t>
            </a:r>
            <a:endParaRPr b="1"/>
          </a:p>
          <a:p>
            <a:pPr indent="0" lvl="0" marL="0" rtl="0" algn="l">
              <a:spcBef>
                <a:spcPts val="1200"/>
              </a:spcBef>
              <a:spcAft>
                <a:spcPts val="1200"/>
              </a:spcAft>
              <a:buNone/>
            </a:pPr>
            <a:r>
              <a:rPr lang="en"/>
              <a:t>Prescriptive analytics facilitates continuous improvement by enabling organizations to monitor, evaluate, and adapt their decision-making strategies over time. This involves feedback loops where performance data is collected, analyzed, and used to refine models, algorithms, and decision rules for ongoing optimization.</a:t>
            </a:r>
            <a:endParaRPr b="1"/>
          </a:p>
        </p:txBody>
      </p:sp>
      <p:sp>
        <p:nvSpPr>
          <p:cNvPr id="307" name="Google Shape;30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prescriptive analytics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prescriptive analytics applications include</a:t>
            </a:r>
            <a:endParaRPr/>
          </a:p>
        </p:txBody>
      </p:sp>
      <p:sp>
        <p:nvSpPr>
          <p:cNvPr id="313" name="Google Shape;31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Supply Chain Optimization: Determining optimal inventory levels, production schedules, and distribution routes to minimize costs, reduce lead times, and improve service levels.</a:t>
            </a:r>
            <a:endParaRPr/>
          </a:p>
          <a:p>
            <a:pPr indent="0" lvl="0" marL="0" rtl="0" algn="l">
              <a:spcBef>
                <a:spcPts val="1200"/>
              </a:spcBef>
              <a:spcAft>
                <a:spcPts val="0"/>
              </a:spcAft>
              <a:buNone/>
            </a:pPr>
            <a:r>
              <a:rPr lang="en"/>
              <a:t>Resource Allocation: Optimizing resource allocation and workforce scheduling to maximize productivity, minimize idle time, and meet demand fluctuations.</a:t>
            </a:r>
            <a:endParaRPr/>
          </a:p>
          <a:p>
            <a:pPr indent="0" lvl="0" marL="0" rtl="0" algn="l">
              <a:spcBef>
                <a:spcPts val="1200"/>
              </a:spcBef>
              <a:spcAft>
                <a:spcPts val="0"/>
              </a:spcAft>
              <a:buNone/>
            </a:pPr>
            <a:r>
              <a:rPr lang="en"/>
              <a:t>Portfolio Optimization: Designing optimal investment portfolios that balance risk and return objectives based on market conditions, asset performance, and investor preferences.</a:t>
            </a:r>
            <a:endParaRPr/>
          </a:p>
          <a:p>
            <a:pPr indent="0" lvl="0" marL="0" rtl="0" algn="l">
              <a:spcBef>
                <a:spcPts val="1200"/>
              </a:spcBef>
              <a:spcAft>
                <a:spcPts val="0"/>
              </a:spcAft>
              <a:buNone/>
            </a:pPr>
            <a:r>
              <a:rPr lang="en"/>
              <a:t>Healthcare Treatment Planning: Personalizing treatment plans for patients based on medical history, genetic profiles, and clinical guidelines to optimize health outcomes and minimize risks.</a:t>
            </a:r>
            <a:endParaRPr/>
          </a:p>
          <a:p>
            <a:pPr indent="0" lvl="0" marL="0" rtl="0" algn="l">
              <a:spcBef>
                <a:spcPts val="1200"/>
              </a:spcBef>
              <a:spcAft>
                <a:spcPts val="1200"/>
              </a:spcAft>
              <a:buNone/>
            </a:pPr>
            <a:r>
              <a:rPr lang="en"/>
              <a:t>Dynamic Pricing: Setting optimal prices for products or services in real-time based on demand, competition, and market conditions to maximize revenue and profitability.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19" name="Google Shape;31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 the airline industry, big data is generated from various sources, including: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Flight Data: </a:t>
            </a:r>
            <a:endParaRPr/>
          </a:p>
          <a:p>
            <a:pPr indent="0" lvl="0" marL="0" rtl="0" algn="l">
              <a:spcBef>
                <a:spcPts val="1200"/>
              </a:spcBef>
              <a:spcAft>
                <a:spcPts val="0"/>
              </a:spcAft>
              <a:buNone/>
            </a:pPr>
            <a:r>
              <a:rPr lang="en"/>
              <a:t>Each flight generates a wealth of data, including departure and arrival times, flight duration, distance traveled, aircraft type, fuel consumption, passenger information, ticket prices, and more.</a:t>
            </a:r>
            <a:endParaRPr/>
          </a:p>
          <a:p>
            <a:pPr indent="0" lvl="0" marL="0" rtl="0" algn="l">
              <a:spcBef>
                <a:spcPts val="1200"/>
              </a:spcBef>
              <a:spcAft>
                <a:spcPts val="0"/>
              </a:spcAft>
              <a:buNone/>
            </a:pPr>
            <a:r>
              <a:rPr lang="en"/>
              <a:t>Reservation Systems: </a:t>
            </a:r>
            <a:endParaRPr/>
          </a:p>
          <a:p>
            <a:pPr indent="0" lvl="0" marL="0" rtl="0" algn="l">
              <a:spcBef>
                <a:spcPts val="1200"/>
              </a:spcBef>
              <a:spcAft>
                <a:spcPts val="0"/>
              </a:spcAft>
              <a:buNone/>
            </a:pPr>
            <a:r>
              <a:rPr lang="en"/>
              <a:t>Airlines have reservation systems that track bookings, cancellations, seat availability, and passenger details.</a:t>
            </a:r>
            <a:endParaRPr/>
          </a:p>
          <a:p>
            <a:pPr indent="0" lvl="0" marL="0" rtl="0" algn="l">
              <a:spcBef>
                <a:spcPts val="1200"/>
              </a:spcBef>
              <a:spcAft>
                <a:spcPts val="0"/>
              </a:spcAft>
              <a:buNone/>
            </a:pPr>
            <a:r>
              <a:rPr lang="en"/>
              <a:t>Operational Data: </a:t>
            </a:r>
            <a:endParaRPr/>
          </a:p>
          <a:p>
            <a:pPr indent="0" lvl="0" marL="0" rtl="0" algn="l">
              <a:spcBef>
                <a:spcPts val="1200"/>
              </a:spcBef>
              <a:spcAft>
                <a:spcPts val="1200"/>
              </a:spcAft>
              <a:buNone/>
            </a:pPr>
            <a:r>
              <a:rPr lang="en"/>
              <a:t>Data is collected from various operational aspects such as maintenance records, crew scheduling, baggage handling, and ground operations.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of airline industry</a:t>
            </a:r>
            <a:endParaRPr/>
          </a:p>
        </p:txBody>
      </p:sp>
      <p:sp>
        <p:nvSpPr>
          <p:cNvPr id="325" name="Google Shape;325;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Customer Interactions: </a:t>
            </a:r>
            <a:endParaRPr/>
          </a:p>
          <a:p>
            <a:pPr indent="0" lvl="0" marL="0" rtl="0" algn="l">
              <a:spcBef>
                <a:spcPts val="1200"/>
              </a:spcBef>
              <a:spcAft>
                <a:spcPts val="0"/>
              </a:spcAft>
              <a:buNone/>
            </a:pPr>
            <a:r>
              <a:rPr lang="en"/>
              <a:t>This includes data from customer service interactions, feedback surveys, loyalty programs, social media, and website interactions.</a:t>
            </a:r>
            <a:endParaRPr/>
          </a:p>
          <a:p>
            <a:pPr indent="0" lvl="0" marL="0" rtl="0" algn="l">
              <a:spcBef>
                <a:spcPts val="1200"/>
              </a:spcBef>
              <a:spcAft>
                <a:spcPts val="0"/>
              </a:spcAft>
              <a:buNone/>
            </a:pPr>
            <a:r>
              <a:rPr lang="en"/>
              <a:t>Safety and Compliance: </a:t>
            </a:r>
            <a:endParaRPr/>
          </a:p>
          <a:p>
            <a:pPr indent="0" lvl="0" marL="0" rtl="0" algn="l">
              <a:spcBef>
                <a:spcPts val="1200"/>
              </a:spcBef>
              <a:spcAft>
                <a:spcPts val="0"/>
              </a:spcAft>
              <a:buNone/>
            </a:pPr>
            <a:r>
              <a:rPr lang="en"/>
              <a:t>Airlines gather data related to safety incidents, regulatory compliance, and security measures.</a:t>
            </a:r>
            <a:endParaRPr/>
          </a:p>
          <a:p>
            <a:pPr indent="0" lvl="0" marL="0" rtl="0" algn="l">
              <a:spcBef>
                <a:spcPts val="1200"/>
              </a:spcBef>
              <a:spcAft>
                <a:spcPts val="0"/>
              </a:spcAft>
              <a:buNone/>
            </a:pPr>
            <a:r>
              <a:rPr lang="en"/>
              <a:t>Financial Data: </a:t>
            </a:r>
            <a:endParaRPr/>
          </a:p>
          <a:p>
            <a:pPr indent="0" lvl="0" marL="0" rtl="0" algn="l">
              <a:spcBef>
                <a:spcPts val="1200"/>
              </a:spcBef>
              <a:spcAft>
                <a:spcPts val="0"/>
              </a:spcAft>
              <a:buNone/>
            </a:pPr>
            <a:r>
              <a:rPr lang="en"/>
              <a:t>Financial transactions, revenue streams, cost analysis, and profitability metrics contribute to big data in the airline industry.</a:t>
            </a:r>
            <a:endParaRPr/>
          </a:p>
          <a:p>
            <a:pPr indent="0" lvl="0" marL="0" rtl="0" algn="l">
              <a:spcBef>
                <a:spcPts val="1200"/>
              </a:spcBef>
              <a:spcAft>
                <a:spcPts val="0"/>
              </a:spcAft>
              <a:buNone/>
            </a:pPr>
            <a:r>
              <a:rPr lang="en"/>
              <a:t>Weather and Environmental Data: </a:t>
            </a:r>
            <a:endParaRPr/>
          </a:p>
          <a:p>
            <a:pPr indent="0" lvl="0" marL="0" rtl="0" algn="l">
              <a:spcBef>
                <a:spcPts val="1200"/>
              </a:spcBef>
              <a:spcAft>
                <a:spcPts val="1200"/>
              </a:spcAft>
              <a:buNone/>
            </a:pPr>
            <a:r>
              <a:rPr lang="en"/>
              <a:t>Weather conditions play a significant role in flight operations, so airlines collect data on weather forecasts, historical weather patterns, and other environmental factors that can affect flights.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of airline industry</a:t>
            </a:r>
            <a:endParaRPr/>
          </a:p>
        </p:txBody>
      </p:sp>
      <p:sp>
        <p:nvSpPr>
          <p:cNvPr id="331" name="Google Shape;331;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Market Trends: </a:t>
            </a:r>
            <a:endParaRPr/>
          </a:p>
          <a:p>
            <a:pPr indent="0" lvl="0" marL="0" rtl="0" algn="l">
              <a:spcBef>
                <a:spcPts val="1200"/>
              </a:spcBef>
              <a:spcAft>
                <a:spcPts val="0"/>
              </a:spcAft>
              <a:buNone/>
            </a:pPr>
            <a:r>
              <a:rPr lang="en"/>
              <a:t>Data on market trends, competitor analysis, and economic indicators help airlines make strategic decisions related to route planning, pricing, and marketing.</a:t>
            </a:r>
            <a:endParaRPr/>
          </a:p>
          <a:p>
            <a:pPr indent="0" lvl="0" marL="0" rtl="0" algn="l">
              <a:spcBef>
                <a:spcPts val="1200"/>
              </a:spcBef>
              <a:spcAft>
                <a:spcPts val="0"/>
              </a:spcAft>
              <a:buNone/>
            </a:pPr>
            <a:r>
              <a:rPr lang="en"/>
              <a:t>IoT Devices: </a:t>
            </a:r>
            <a:endParaRPr/>
          </a:p>
          <a:p>
            <a:pPr indent="0" lvl="0" marL="0" rtl="0" algn="l">
              <a:spcBef>
                <a:spcPts val="1200"/>
              </a:spcBef>
              <a:spcAft>
                <a:spcPts val="0"/>
              </a:spcAft>
              <a:buNone/>
            </a:pPr>
            <a:r>
              <a:rPr lang="en"/>
              <a:t>Internet of Things (IoT) devices installed in aircraft, such as sensors and monitoring systems, generate data on engine performance, fuel efficiency, and maintenance needs.</a:t>
            </a:r>
            <a:endParaRPr/>
          </a:p>
          <a:p>
            <a:pPr indent="0" lvl="0" marL="0" rtl="0" algn="l">
              <a:spcBef>
                <a:spcPts val="1200"/>
              </a:spcBef>
              <a:spcAft>
                <a:spcPts val="0"/>
              </a:spcAft>
              <a:buNone/>
            </a:pPr>
            <a:r>
              <a:rPr lang="en"/>
              <a:t>Third-party Sources: </a:t>
            </a:r>
            <a:endParaRPr/>
          </a:p>
          <a:p>
            <a:pPr indent="0" lvl="0" marL="0" rtl="0" algn="l">
              <a:spcBef>
                <a:spcPts val="1200"/>
              </a:spcBef>
              <a:spcAft>
                <a:spcPts val="1200"/>
              </a:spcAft>
              <a:buNone/>
            </a:pPr>
            <a:r>
              <a:rPr lang="en"/>
              <a:t>Airlines may also integrate data from third-party sources such as government agencies, travel agencies, and industry partners to enrich their datasets.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37" name="Google Shape;33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Predictive Maintenance: </a:t>
            </a:r>
            <a:endParaRPr/>
          </a:p>
          <a:p>
            <a:pPr indent="0" lvl="0" marL="0" rtl="0" algn="l">
              <a:spcBef>
                <a:spcPts val="1200"/>
              </a:spcBef>
              <a:spcAft>
                <a:spcPts val="0"/>
              </a:spcAft>
              <a:buNone/>
            </a:pPr>
            <a:r>
              <a:rPr lang="en"/>
              <a:t>Analyzing data from IoT sensors and maintenance records enables airlines to predict equipment failures and schedule maintenance proactively, reducing downtime and improving safety.</a:t>
            </a:r>
            <a:endParaRPr/>
          </a:p>
          <a:p>
            <a:pPr indent="0" lvl="0" marL="0" rtl="0" algn="l">
              <a:spcBef>
                <a:spcPts val="1200"/>
              </a:spcBef>
              <a:spcAft>
                <a:spcPts val="0"/>
              </a:spcAft>
              <a:buNone/>
            </a:pPr>
            <a:r>
              <a:rPr lang="en"/>
              <a:t>Route Optimization: </a:t>
            </a:r>
            <a:endParaRPr/>
          </a:p>
          <a:p>
            <a:pPr indent="0" lvl="0" marL="0" rtl="0" algn="l">
              <a:spcBef>
                <a:spcPts val="1200"/>
              </a:spcBef>
              <a:spcAft>
                <a:spcPts val="0"/>
              </a:spcAft>
              <a:buNone/>
            </a:pPr>
            <a:r>
              <a:rPr lang="en"/>
              <a:t>By analyzing historical flight data, weather patterns, fuel consumption, and passenger demand, airlines can optimize routes to minimize costs, reduce flight delays, and improve overall efficiency.</a:t>
            </a:r>
            <a:endParaRPr/>
          </a:p>
          <a:p>
            <a:pPr indent="0" lvl="0" marL="0" rtl="0" algn="l">
              <a:spcBef>
                <a:spcPts val="1200"/>
              </a:spcBef>
              <a:spcAft>
                <a:spcPts val="0"/>
              </a:spcAft>
              <a:buNone/>
            </a:pPr>
            <a:r>
              <a:rPr lang="en"/>
              <a:t>Customer Segmentation and Personalization: </a:t>
            </a:r>
            <a:endParaRPr/>
          </a:p>
          <a:p>
            <a:pPr indent="0" lvl="0" marL="0" rtl="0" algn="l">
              <a:spcBef>
                <a:spcPts val="1200"/>
              </a:spcBef>
              <a:spcAft>
                <a:spcPts val="1200"/>
              </a:spcAft>
              <a:buNone/>
            </a:pPr>
            <a:r>
              <a:rPr lang="en"/>
              <a:t>Analyzing customer data allows airlines to segment passengers based on preferences, behavior, and demographics. This enables targeted marketing campaigns, personalized offers, and tailored services to enhance customer satisfaction and loyalty.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43" name="Google Shape;34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Revenue Management: </a:t>
            </a:r>
            <a:endParaRPr/>
          </a:p>
          <a:p>
            <a:pPr indent="0" lvl="0" marL="0" rtl="0" algn="l">
              <a:spcBef>
                <a:spcPts val="1200"/>
              </a:spcBef>
              <a:spcAft>
                <a:spcPts val="0"/>
              </a:spcAft>
              <a:buNone/>
            </a:pPr>
            <a:r>
              <a:rPr lang="en"/>
              <a:t>Big data analytics helps airlines optimize pricing strategies by analyzing demand forecasts, competitor pricing, historical booking data, and market trends. This allows airlines to maximize revenue by adjusting ticket prices dynamically.</a:t>
            </a:r>
            <a:endParaRPr/>
          </a:p>
          <a:p>
            <a:pPr indent="0" lvl="0" marL="0" rtl="0" algn="l">
              <a:spcBef>
                <a:spcPts val="1200"/>
              </a:spcBef>
              <a:spcAft>
                <a:spcPts val="0"/>
              </a:spcAft>
              <a:buNone/>
            </a:pPr>
            <a:r>
              <a:rPr lang="en"/>
              <a:t>Operational Efficiency: </a:t>
            </a:r>
            <a:endParaRPr/>
          </a:p>
          <a:p>
            <a:pPr indent="0" lvl="0" marL="0" rtl="0" algn="l">
              <a:spcBef>
                <a:spcPts val="1200"/>
              </a:spcBef>
              <a:spcAft>
                <a:spcPts val="0"/>
              </a:spcAft>
              <a:buNone/>
            </a:pPr>
            <a:r>
              <a:rPr lang="en"/>
              <a:t>Analyzing operational data such as flight schedules, crew assignments, and ground operations helps airlines optimize resource allocation, streamline workflows, and improve overall operational efficiency.</a:t>
            </a:r>
            <a:endParaRPr/>
          </a:p>
          <a:p>
            <a:pPr indent="0" lvl="0" marL="0" rtl="0" algn="l">
              <a:spcBef>
                <a:spcPts val="1200"/>
              </a:spcBef>
              <a:spcAft>
                <a:spcPts val="0"/>
              </a:spcAft>
              <a:buNone/>
            </a:pPr>
            <a:r>
              <a:rPr lang="en"/>
              <a:t>Safety and Security: </a:t>
            </a:r>
            <a:endParaRPr/>
          </a:p>
          <a:p>
            <a:pPr indent="0" lvl="0" marL="0" rtl="0" algn="l">
              <a:spcBef>
                <a:spcPts val="1200"/>
              </a:spcBef>
              <a:spcAft>
                <a:spcPts val="0"/>
              </a:spcAft>
              <a:buNone/>
            </a:pPr>
            <a:r>
              <a:rPr lang="en"/>
              <a:t>Big data analytics enables airlines to analyze safety incident data, security threats, and regulatory compliance to identify potential risks and implement proactive measures to enhance safety and security protocols.</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49" name="Google Shape;349;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Demand Forecasting: </a:t>
            </a:r>
            <a:endParaRPr/>
          </a:p>
          <a:p>
            <a:pPr indent="0" lvl="0" marL="0" rtl="0" algn="l">
              <a:spcBef>
                <a:spcPts val="1200"/>
              </a:spcBef>
              <a:spcAft>
                <a:spcPts val="0"/>
              </a:spcAft>
              <a:buNone/>
            </a:pPr>
            <a:r>
              <a:rPr lang="en"/>
              <a:t>Analyzing historical booking data, market trends, economic indicators, and seasonal patterns helps airlines forecast passenger demand accurately. This allows airlines to optimize capacity planning, adjust inventory levels, and allocate resources effectively.</a:t>
            </a:r>
            <a:endParaRPr/>
          </a:p>
          <a:p>
            <a:pPr indent="0" lvl="0" marL="0" rtl="0" algn="l">
              <a:spcBef>
                <a:spcPts val="1200"/>
              </a:spcBef>
              <a:spcAft>
                <a:spcPts val="0"/>
              </a:spcAft>
              <a:buNone/>
            </a:pPr>
            <a:r>
              <a:rPr lang="en"/>
              <a:t>Customer Experience Enhancement: </a:t>
            </a:r>
            <a:endParaRPr/>
          </a:p>
          <a:p>
            <a:pPr indent="0" lvl="0" marL="0" rtl="0" algn="l">
              <a:spcBef>
                <a:spcPts val="1200"/>
              </a:spcBef>
              <a:spcAft>
                <a:spcPts val="0"/>
              </a:spcAft>
              <a:buNone/>
            </a:pPr>
            <a:r>
              <a:rPr lang="en"/>
              <a:t>Analyzing customer feedback, social media sentiment, and service interactions helps airlines identify areas for improvement and enhance the overall customer experience. This includes improving service quality, addressing pain points, and optimizing customer touchpoints throughout the journey.</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Big data analytics for airline industry</a:t>
            </a:r>
            <a:endParaRPr/>
          </a:p>
        </p:txBody>
      </p:sp>
      <p:sp>
        <p:nvSpPr>
          <p:cNvPr id="355" name="Google Shape;35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Fuel Efficiency and Environmental Sustainability: </a:t>
            </a:r>
            <a:endParaRPr/>
          </a:p>
          <a:p>
            <a:pPr indent="0" lvl="0" marL="0" rtl="0" algn="l">
              <a:spcBef>
                <a:spcPts val="1200"/>
              </a:spcBef>
              <a:spcAft>
                <a:spcPts val="0"/>
              </a:spcAft>
              <a:buNone/>
            </a:pPr>
            <a:r>
              <a:rPr lang="en"/>
              <a:t>Analyzing fuel consumption data, flight trajectories, and environmental factors enables airlines to optimize fuel efficiency, reduce carbon emissions, and comply with environmental regulations.</a:t>
            </a:r>
            <a:endParaRPr/>
          </a:p>
          <a:p>
            <a:pPr indent="0" lvl="0" marL="0" rtl="0" algn="l">
              <a:spcBef>
                <a:spcPts val="1200"/>
              </a:spcBef>
              <a:spcAft>
                <a:spcPts val="0"/>
              </a:spcAft>
              <a:buNone/>
            </a:pPr>
            <a:r>
              <a:rPr lang="en"/>
              <a:t>Fraud Detection and Prevention: </a:t>
            </a:r>
            <a:endParaRPr/>
          </a:p>
          <a:p>
            <a:pPr indent="0" lvl="0" marL="0" rtl="0" algn="l">
              <a:spcBef>
                <a:spcPts val="1200"/>
              </a:spcBef>
              <a:spcAft>
                <a:spcPts val="0"/>
              </a:spcAft>
              <a:buNone/>
            </a:pPr>
            <a:r>
              <a:rPr lang="en"/>
              <a:t>Analyzing transaction data, booking patterns, and passenger behavior helps airlines detect and prevent fraudulent activities such as ticket fraud, loyalty program abuse, and payment fraud.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361" name="Google Shape;361;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t>
            </a:r>
            <a:r>
              <a:rPr lang="en"/>
              <a:t>Retail Industry</a:t>
            </a:r>
            <a:endParaRPr/>
          </a:p>
          <a:p>
            <a:pPr indent="-342900" lvl="0" marL="457200" rtl="0" algn="l">
              <a:spcBef>
                <a:spcPts val="1200"/>
              </a:spcBef>
              <a:spcAft>
                <a:spcPts val="0"/>
              </a:spcAft>
              <a:buSzPts val="1800"/>
              <a:buAutoNum type="arabicPeriod"/>
            </a:pPr>
            <a:r>
              <a:rPr lang="en"/>
              <a:t>Identify ways Big Data is generated</a:t>
            </a:r>
            <a:endParaRPr/>
          </a:p>
          <a:p>
            <a:pPr indent="-342900" lvl="0" marL="457200" rtl="0" algn="l">
              <a:spcBef>
                <a:spcPts val="0"/>
              </a:spcBef>
              <a:spcAft>
                <a:spcPts val="0"/>
              </a:spcAft>
              <a:buSzPts val="1800"/>
              <a:buAutoNum type="arabicPeriod"/>
            </a:pPr>
            <a:r>
              <a:rPr lang="en"/>
              <a:t>Big Data Analytics use cases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computing frameworks</a:t>
            </a:r>
            <a:endParaRPr/>
          </a:p>
        </p:txBody>
      </p:sp>
      <p:sp>
        <p:nvSpPr>
          <p:cNvPr id="367" name="Google Shape;36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Distributed computing frameworks are software systems designed to enable the processing of large-scale data or complex computational tasks across multiple interconnected computers, typically referred to as a cluster. </a:t>
            </a:r>
            <a:endParaRPr/>
          </a:p>
          <a:p>
            <a:pPr indent="0" lvl="0" marL="0" rtl="0" algn="l">
              <a:spcBef>
                <a:spcPts val="1200"/>
              </a:spcBef>
              <a:spcAft>
                <a:spcPts val="1200"/>
              </a:spcAft>
              <a:buNone/>
            </a:pPr>
            <a:r>
              <a:rPr lang="en"/>
              <a:t>These frameworks distribute the workload among the nodes in the cluster, allowing for parallel and concurrent execution of tasks, which can lead to significant improvements in performance, scalability, and fault tolerance compared to traditional centralized computing systems.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distributed computing frameworks</a:t>
            </a:r>
            <a:endParaRPr/>
          </a:p>
        </p:txBody>
      </p:sp>
      <p:sp>
        <p:nvSpPr>
          <p:cNvPr id="373" name="Google Shape;37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Parallel Processing: </a:t>
            </a:r>
            <a:endParaRPr/>
          </a:p>
          <a:p>
            <a:pPr indent="0" lvl="0" marL="0" rtl="0" algn="l">
              <a:spcBef>
                <a:spcPts val="1200"/>
              </a:spcBef>
              <a:spcAft>
                <a:spcPts val="0"/>
              </a:spcAft>
              <a:buNone/>
            </a:pPr>
            <a:r>
              <a:rPr lang="en"/>
              <a:t>Distributed computing frameworks leverage parallel processing to divide tasks into smaller sub-tasks that can be executed concurrently across multiple nodes in the cluster. This parallelism enables efficient utilization of computing resources and reduces the time required to complete tasks.</a:t>
            </a:r>
            <a:endParaRPr/>
          </a:p>
          <a:p>
            <a:pPr indent="0" lvl="0" marL="0" rtl="0" algn="l">
              <a:spcBef>
                <a:spcPts val="1200"/>
              </a:spcBef>
              <a:spcAft>
                <a:spcPts val="0"/>
              </a:spcAft>
              <a:buNone/>
            </a:pPr>
            <a:r>
              <a:rPr lang="en"/>
              <a:t>Scalability: </a:t>
            </a:r>
            <a:endParaRPr/>
          </a:p>
          <a:p>
            <a:pPr indent="0" lvl="0" marL="0" rtl="0" algn="l">
              <a:spcBef>
                <a:spcPts val="1200"/>
              </a:spcBef>
              <a:spcAft>
                <a:spcPts val="1200"/>
              </a:spcAft>
              <a:buNone/>
            </a:pPr>
            <a:r>
              <a:rPr lang="en"/>
              <a:t>Distributed computing frameworks are designed to scale horizontally by adding more nodes to the cluster as needed. This allows organizations to handle increasing volumes of data or computational workloads without significant performance degradation or infrastructure overhauls.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distributed computing frameworks</a:t>
            </a:r>
            <a:endParaRPr/>
          </a:p>
        </p:txBody>
      </p:sp>
      <p:sp>
        <p:nvSpPr>
          <p:cNvPr id="379" name="Google Shape;379;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Fault Tolerance: </a:t>
            </a:r>
            <a:endParaRPr/>
          </a:p>
          <a:p>
            <a:pPr indent="0" lvl="0" marL="0" rtl="0" algn="l">
              <a:spcBef>
                <a:spcPts val="1200"/>
              </a:spcBef>
              <a:spcAft>
                <a:spcPts val="0"/>
              </a:spcAft>
              <a:buNone/>
            </a:pPr>
            <a:r>
              <a:rPr lang="en"/>
              <a:t>Distributed computing frameworks incorporate mechanisms for fault tolerance to ensure the reliability and availability of computing resources. This includes features such as data replication, task reassignment, and fault recovery mechanisms to handle node failures, network partitions, or other system disruptions.</a:t>
            </a:r>
            <a:endParaRPr/>
          </a:p>
          <a:p>
            <a:pPr indent="0" lvl="0" marL="0" rtl="0" algn="l">
              <a:spcBef>
                <a:spcPts val="1200"/>
              </a:spcBef>
              <a:spcAft>
                <a:spcPts val="0"/>
              </a:spcAft>
              <a:buNone/>
            </a:pPr>
            <a:r>
              <a:rPr lang="en"/>
              <a:t>Data Distribution and Management: </a:t>
            </a:r>
            <a:endParaRPr/>
          </a:p>
          <a:p>
            <a:pPr indent="0" lvl="0" marL="0" rtl="0" algn="l">
              <a:spcBef>
                <a:spcPts val="1200"/>
              </a:spcBef>
              <a:spcAft>
                <a:spcPts val="1200"/>
              </a:spcAft>
              <a:buNone/>
            </a:pPr>
            <a:r>
              <a:rPr lang="en"/>
              <a:t>Distributed computing frameworks provide tools for distributing and managing data across the cluster. This may involve partitioning data into smaller chunks, replicating data for fault tolerance, and implementing distributed storage systems or file systems to ensure data availability and consistency.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distributed computing frameworks</a:t>
            </a:r>
            <a:endParaRPr/>
          </a:p>
        </p:txBody>
      </p:sp>
      <p:sp>
        <p:nvSpPr>
          <p:cNvPr id="385" name="Google Shape;385;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Resource Management: </a:t>
            </a:r>
            <a:endParaRPr/>
          </a:p>
          <a:p>
            <a:pPr indent="0" lvl="0" marL="0" rtl="0" algn="l">
              <a:spcBef>
                <a:spcPts val="1200"/>
              </a:spcBef>
              <a:spcAft>
                <a:spcPts val="0"/>
              </a:spcAft>
              <a:buNone/>
            </a:pPr>
            <a:r>
              <a:rPr lang="en"/>
              <a:t>Distributed computing frameworks include components for resource management, job scheduling, and task coordination across nodes in the cluster. These components allocate computing resources (CPU, memory, storage) to tasks or jobs based on predefined policies, priorities, or resource constraints.</a:t>
            </a:r>
            <a:endParaRPr/>
          </a:p>
          <a:p>
            <a:pPr indent="0" lvl="0" marL="0" rtl="0" algn="l">
              <a:spcBef>
                <a:spcPts val="1200"/>
              </a:spcBef>
              <a:spcAft>
                <a:spcPts val="0"/>
              </a:spcAft>
              <a:buNone/>
            </a:pPr>
            <a:r>
              <a:rPr lang="en"/>
              <a:t>Programming Models and APIs: </a:t>
            </a:r>
            <a:endParaRPr/>
          </a:p>
          <a:p>
            <a:pPr indent="0" lvl="0" marL="0" rtl="0" algn="l">
              <a:spcBef>
                <a:spcPts val="1200"/>
              </a:spcBef>
              <a:spcAft>
                <a:spcPts val="1200"/>
              </a:spcAft>
              <a:buNone/>
            </a:pPr>
            <a:r>
              <a:rPr lang="en"/>
              <a:t>Distributed computing frameworks offer programming models and APIs (Application Programming Interfaces) that developers can use to build distributed applications and perform parallel processing tasks. These programming models abstract away the complexities of distributed computing and provide higher-level abstractions for developers to work with.</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aspects of distributed computing frameworks</a:t>
            </a:r>
            <a:endParaRPr/>
          </a:p>
        </p:txBody>
      </p:sp>
      <p:sp>
        <p:nvSpPr>
          <p:cNvPr id="391" name="Google Shape;391;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for Various Workloads: </a:t>
            </a:r>
            <a:endParaRPr/>
          </a:p>
          <a:p>
            <a:pPr indent="0" lvl="0" marL="0" rtl="0" algn="l">
              <a:spcBef>
                <a:spcPts val="1200"/>
              </a:spcBef>
              <a:spcAft>
                <a:spcPts val="1200"/>
              </a:spcAft>
              <a:buNone/>
            </a:pPr>
            <a:r>
              <a:rPr lang="en"/>
              <a:t>Distributed computing frameworks support a wide range of workloads and use cases, including data processing, analytics, machine learning, streaming data processing, real-time event processing, graph processing, and more. They provide specialized libraries, tools, and APIs tailored to specific types of workloads.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distributed computing frameworks</a:t>
            </a:r>
            <a:endParaRPr/>
          </a:p>
        </p:txBody>
      </p:sp>
      <p:sp>
        <p:nvSpPr>
          <p:cNvPr id="397" name="Google Shape;397;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Apache Hadoop: </a:t>
            </a:r>
            <a:endParaRPr/>
          </a:p>
          <a:p>
            <a:pPr indent="0" lvl="0" marL="0" rtl="0" algn="l">
              <a:spcBef>
                <a:spcPts val="1200"/>
              </a:spcBef>
              <a:spcAft>
                <a:spcPts val="0"/>
              </a:spcAft>
              <a:buNone/>
            </a:pPr>
            <a:r>
              <a:rPr lang="en"/>
              <a:t>Primarily used for batch processing and distributed storage, Hadoop includes components like HDFS (Hadoop Distributed File System) and MapReduce for parallel data processing.</a:t>
            </a:r>
            <a:endParaRPr/>
          </a:p>
          <a:p>
            <a:pPr indent="0" lvl="0" marL="0" rtl="0" algn="l">
              <a:spcBef>
                <a:spcPts val="1200"/>
              </a:spcBef>
              <a:spcAft>
                <a:spcPts val="0"/>
              </a:spcAft>
              <a:buNone/>
            </a:pPr>
            <a:r>
              <a:rPr lang="en"/>
              <a:t>Apache Spark: </a:t>
            </a:r>
            <a:endParaRPr/>
          </a:p>
          <a:p>
            <a:pPr indent="0" lvl="0" marL="0" rtl="0" algn="l">
              <a:spcBef>
                <a:spcPts val="1200"/>
              </a:spcBef>
              <a:spcAft>
                <a:spcPts val="0"/>
              </a:spcAft>
              <a:buNone/>
            </a:pPr>
            <a:r>
              <a:rPr lang="en"/>
              <a:t>Known for its speed and versatility, Spark offers in-memory processing and supports various workloads including batch processing, interactive analytics, machine learning, and streaming data processing.</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Hadoop</a:t>
            </a:r>
            <a:endParaRPr/>
          </a:p>
        </p:txBody>
      </p:sp>
      <p:sp>
        <p:nvSpPr>
          <p:cNvPr id="403" name="Google Shape;403;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Apache Hadoop is an open-source distributed computing framework designed for storing and processing large datasets across clusters of commodity hardware. It is one of the most widely used frameworks for big data processing and analytics, known for its scalability, fault tolerance, and cost-effectiveness. Hadoop is managed by the Apache Software Foundation and has become a foundational technology in the big data ecosystem.</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Hadoop</a:t>
            </a:r>
            <a:endParaRPr/>
          </a:p>
        </p:txBody>
      </p:sp>
      <p:pic>
        <p:nvPicPr>
          <p:cNvPr id="409" name="Google Shape;409;p70"/>
          <p:cNvPicPr preferRelativeResize="0"/>
          <p:nvPr/>
        </p:nvPicPr>
        <p:blipFill>
          <a:blip r:embed="rId3">
            <a:alphaModFix/>
          </a:blip>
          <a:stretch>
            <a:fillRect/>
          </a:stretch>
        </p:blipFill>
        <p:spPr>
          <a:xfrm>
            <a:off x="152400" y="1170125"/>
            <a:ext cx="7975626" cy="36389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Distributed File System (HDFS)</a:t>
            </a:r>
            <a:endParaRPr/>
          </a:p>
        </p:txBody>
      </p:sp>
      <p:sp>
        <p:nvSpPr>
          <p:cNvPr id="415" name="Google Shape;415;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HDFS is a distributed file system that provides scalable and reliable storage for large datasets across a cluster of computers.</a:t>
            </a:r>
            <a:endParaRPr/>
          </a:p>
          <a:p>
            <a:pPr indent="0" lvl="0" marL="0" rtl="0" algn="l">
              <a:spcBef>
                <a:spcPts val="1200"/>
              </a:spcBef>
              <a:spcAft>
                <a:spcPts val="0"/>
              </a:spcAft>
              <a:buNone/>
            </a:pPr>
            <a:r>
              <a:rPr lang="en"/>
              <a:t>It stores data in a distributed manner across multiple nodes in the cluster, with replication to ensure fault tolerance and data durability.</a:t>
            </a:r>
            <a:endParaRPr/>
          </a:p>
          <a:p>
            <a:pPr indent="0" lvl="0" marL="0" rtl="0" algn="l">
              <a:spcBef>
                <a:spcPts val="1200"/>
              </a:spcBef>
              <a:spcAft>
                <a:spcPts val="0"/>
              </a:spcAft>
              <a:buNone/>
            </a:pPr>
            <a:r>
              <a:rPr lang="en"/>
              <a:t>HDFS is optimized for high-throughput data access and is well-suited for storing large files, such as log files, sensor data, and web documents.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8.30 pm IST</a:t>
            </a:r>
            <a:endParaRPr/>
          </a:p>
          <a:p>
            <a:pPr indent="-342900" lvl="0" marL="457200" rtl="0" algn="l">
              <a:spcBef>
                <a:spcPts val="0"/>
              </a:spcBef>
              <a:spcAft>
                <a:spcPts val="0"/>
              </a:spcAft>
              <a:buSzPts val="1800"/>
              <a:buChar char="-"/>
            </a:pPr>
            <a:r>
              <a:rPr lang="en"/>
              <a:t>Break 1 -  </a:t>
            </a:r>
            <a:r>
              <a:rPr lang="en"/>
              <a:t>9.40 pm </a:t>
            </a:r>
            <a:r>
              <a:rPr lang="en"/>
              <a:t>to 10</a:t>
            </a:r>
            <a:r>
              <a:rPr lang="en"/>
              <a:t>.00</a:t>
            </a:r>
            <a:r>
              <a:rPr lang="en"/>
              <a:t> pm</a:t>
            </a:r>
            <a:endParaRPr/>
          </a:p>
          <a:p>
            <a:pPr indent="-342900" lvl="0" marL="457200" rtl="0" algn="l">
              <a:spcBef>
                <a:spcPts val="0"/>
              </a:spcBef>
              <a:spcAft>
                <a:spcPts val="0"/>
              </a:spcAft>
              <a:buSzPts val="1800"/>
              <a:buChar char="-"/>
            </a:pPr>
            <a:r>
              <a:rPr lang="en"/>
              <a:t>Break 2 -  11.10 pm to 11.30 pm</a:t>
            </a:r>
            <a:endParaRPr/>
          </a:p>
          <a:p>
            <a:pPr indent="-342900" lvl="0" marL="457200" rtl="0" algn="l">
              <a:spcBef>
                <a:spcPts val="0"/>
              </a:spcBef>
              <a:spcAft>
                <a:spcPts val="0"/>
              </a:spcAft>
              <a:buSzPts val="1800"/>
              <a:buChar char="-"/>
            </a:pPr>
            <a:r>
              <a:rPr lang="en"/>
              <a:t>End at 12.30 am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a:t>
            </a:r>
            <a:endParaRPr/>
          </a:p>
        </p:txBody>
      </p:sp>
      <p:sp>
        <p:nvSpPr>
          <p:cNvPr id="421" name="Google Shape;421;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MapReduce is a programming model and processing engine for parallel data processing in Hadoop.</a:t>
            </a:r>
            <a:endParaRPr/>
          </a:p>
          <a:p>
            <a:pPr indent="0" lvl="0" marL="0" rtl="0" algn="l">
              <a:spcBef>
                <a:spcPts val="1200"/>
              </a:spcBef>
              <a:spcAft>
                <a:spcPts val="0"/>
              </a:spcAft>
              <a:buNone/>
            </a:pPr>
            <a:r>
              <a:rPr lang="en"/>
              <a:t>It divides tasks into smaller sub-tasks called "map" and "reduce" tasks, which are distributed across nodes in the cluster for parallel execution.</a:t>
            </a:r>
            <a:endParaRPr/>
          </a:p>
          <a:p>
            <a:pPr indent="0" lvl="0" marL="0" rtl="0" algn="l">
              <a:spcBef>
                <a:spcPts val="1200"/>
              </a:spcBef>
              <a:spcAft>
                <a:spcPts val="0"/>
              </a:spcAft>
              <a:buNone/>
            </a:pPr>
            <a:r>
              <a:rPr lang="en"/>
              <a:t>MapReduce is used for batch processing of large datasets, such as log analysis, ETL (Extract, Transform, Load) operations, and data aggregation.</a:t>
            </a:r>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YARN (Yet Another Resource Negotiator):</a:t>
            </a:r>
            <a:endParaRPr/>
          </a:p>
        </p:txBody>
      </p:sp>
      <p:sp>
        <p:nvSpPr>
          <p:cNvPr id="427" name="Google Shape;427;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YARN is a resource management and job scheduling framework that manages computing resources (CPU, memory) across nodes in the Hadoop cluster.</a:t>
            </a:r>
            <a:endParaRPr/>
          </a:p>
          <a:p>
            <a:pPr indent="0" lvl="0" marL="0" rtl="0" algn="l">
              <a:spcBef>
                <a:spcPts val="1200"/>
              </a:spcBef>
              <a:spcAft>
                <a:spcPts val="0"/>
              </a:spcAft>
              <a:buNone/>
            </a:pPr>
            <a:r>
              <a:rPr lang="en"/>
              <a:t>It allows multiple data processing frameworks to run concurrently on the same cluster, enabling more flexible and efficient resource utilization.</a:t>
            </a:r>
            <a:endParaRPr/>
          </a:p>
          <a:p>
            <a:pPr indent="0" lvl="0" marL="0" rtl="0" algn="l">
              <a:spcBef>
                <a:spcPts val="1200"/>
              </a:spcBef>
              <a:spcAft>
                <a:spcPts val="1200"/>
              </a:spcAft>
              <a:buNone/>
            </a:pPr>
            <a:r>
              <a:rPr lang="en"/>
              <a:t>YARN decouples the resource management layer from the processing framework, providing a more scalable and versatile architecture.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Common:</a:t>
            </a:r>
            <a:endParaRPr/>
          </a:p>
        </p:txBody>
      </p:sp>
      <p:sp>
        <p:nvSpPr>
          <p:cNvPr id="433" name="Google Shape;433;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Hadoop Common includes a set of utilities, libraries, and tools that provide common functionality for the Hadoop ecosystem.</a:t>
            </a:r>
            <a:endParaRPr/>
          </a:p>
          <a:p>
            <a:pPr indent="0" lvl="0" marL="0" rtl="0" algn="l">
              <a:spcBef>
                <a:spcPts val="1200"/>
              </a:spcBef>
              <a:spcAft>
                <a:spcPts val="1200"/>
              </a:spcAft>
              <a:buNone/>
            </a:pPr>
            <a:r>
              <a:rPr lang="en"/>
              <a:t>It includes components such as the Hadoop Distributed Copy (DistCp) tool for data copying, Hadoop Archive (HAR) for archiving data, and Hadoop RPC (Remote Procedure Call) framework for communication between nodes.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Ecosystem of Tools and Projects</a:t>
            </a:r>
            <a:endParaRPr/>
          </a:p>
        </p:txBody>
      </p:sp>
      <p:sp>
        <p:nvSpPr>
          <p:cNvPr id="439" name="Google Shape;439;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Hadoop has a rich ecosystem of tools and projects that extend its functionality and capabilities for various use cases.</a:t>
            </a:r>
            <a:endParaRPr/>
          </a:p>
          <a:p>
            <a:pPr indent="0" lvl="0" marL="0" rtl="0" algn="l">
              <a:spcBef>
                <a:spcPts val="1200"/>
              </a:spcBef>
              <a:spcAft>
                <a:spcPts val="0"/>
              </a:spcAft>
              <a:buNone/>
            </a:pPr>
            <a:r>
              <a:rPr lang="en"/>
              <a:t>These include higher-level data processing frameworks like Apache Hive for SQL-like querying, Apache Pig for data flow scripting, Apache HBase for NoSQL database operations, Apache Spark for in-memory processing, and more.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a:t>
            </a:r>
            <a:endParaRPr/>
          </a:p>
        </p:txBody>
      </p:sp>
      <p:sp>
        <p:nvSpPr>
          <p:cNvPr id="445" name="Google Shape;445;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Apache Hadoop is widely used across industries for various big data applications, including data warehousing, log analysis, recommendation systems, fraud detection, and genomic analysis. It provides a scalable and cost-effective platform for processing and analyzing large volumes of data, enabling organizations to derive valuable insights and drive informed decision-making.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VS Code</a:t>
            </a:r>
            <a:endParaRPr/>
          </a:p>
          <a:p>
            <a:pPr indent="0" lvl="0" marL="0" rtl="0" algn="l">
              <a:spcBef>
                <a:spcPts val="1200"/>
              </a:spcBef>
              <a:spcAft>
                <a:spcPts val="0"/>
              </a:spcAft>
              <a:buNone/>
            </a:pPr>
            <a:r>
              <a:rPr lang="en"/>
              <a:t>Python</a:t>
            </a:r>
            <a:endParaRPr/>
          </a:p>
          <a:p>
            <a:pPr indent="0" lvl="0" marL="0" rtl="0" algn="l">
              <a:spcBef>
                <a:spcPts val="1200"/>
              </a:spcBef>
              <a:spcAft>
                <a:spcPts val="1200"/>
              </a:spcAft>
              <a:buNone/>
            </a:pPr>
            <a:r>
              <a:rPr lang="en"/>
              <a:t>Docker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a:t>
            </a:r>
            <a:endParaRPr/>
          </a:p>
        </p:txBody>
      </p:sp>
      <p:sp>
        <p:nvSpPr>
          <p:cNvPr id="101" name="Google Shape;101;p20"/>
          <p:cNvSpPr txBox="1"/>
          <p:nvPr>
            <p:ph idx="1" type="body"/>
          </p:nvPr>
        </p:nvSpPr>
        <p:spPr>
          <a:xfrm>
            <a:off x="311700" y="1152475"/>
            <a:ext cx="4590600" cy="351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Big data refers to large, complex datasets that cannot be effectively managed, processed, or analyzed using traditional data processing applications. </a:t>
            </a:r>
            <a:endParaRPr/>
          </a:p>
          <a:p>
            <a:pPr indent="0" lvl="0" marL="0" rtl="0" algn="l">
              <a:spcBef>
                <a:spcPts val="1200"/>
              </a:spcBef>
              <a:spcAft>
                <a:spcPts val="0"/>
              </a:spcAft>
              <a:buNone/>
            </a:pPr>
            <a:r>
              <a:rPr lang="en"/>
              <a:t>It encompasses three key dimensions commonly referred to as the three Vs: </a:t>
            </a:r>
            <a:endParaRPr/>
          </a:p>
          <a:p>
            <a:pPr indent="-342900" lvl="0" marL="457200" rtl="0" algn="l">
              <a:spcBef>
                <a:spcPts val="1200"/>
              </a:spcBef>
              <a:spcAft>
                <a:spcPts val="0"/>
              </a:spcAft>
              <a:buSzPts val="1800"/>
              <a:buChar char="●"/>
            </a:pPr>
            <a:r>
              <a:rPr lang="en"/>
              <a:t>volume, </a:t>
            </a:r>
            <a:endParaRPr/>
          </a:p>
          <a:p>
            <a:pPr indent="-342900" lvl="0" marL="457200" rtl="0" algn="l">
              <a:spcBef>
                <a:spcPts val="0"/>
              </a:spcBef>
              <a:spcAft>
                <a:spcPts val="0"/>
              </a:spcAft>
              <a:buSzPts val="1800"/>
              <a:buChar char="●"/>
            </a:pPr>
            <a:r>
              <a:rPr lang="en"/>
              <a:t>velocity,  </a:t>
            </a:r>
            <a:endParaRPr/>
          </a:p>
          <a:p>
            <a:pPr indent="-342900" lvl="0" marL="457200" rtl="0" algn="l">
              <a:spcBef>
                <a:spcPts val="0"/>
              </a:spcBef>
              <a:spcAft>
                <a:spcPts val="0"/>
              </a:spcAft>
              <a:buSzPts val="1800"/>
              <a:buChar char="●"/>
            </a:pPr>
            <a:r>
              <a:rPr lang="en"/>
              <a:t>variety, </a:t>
            </a:r>
            <a:endParaRPr/>
          </a:p>
          <a:p>
            <a:pPr indent="-342900" lvl="0" marL="457200" rtl="0" algn="l">
              <a:spcBef>
                <a:spcPts val="0"/>
              </a:spcBef>
              <a:spcAft>
                <a:spcPts val="0"/>
              </a:spcAft>
              <a:buSzPts val="1800"/>
              <a:buChar char="●"/>
            </a:pPr>
            <a:r>
              <a:rPr lang="en"/>
              <a:t>veracity </a:t>
            </a:r>
            <a:endParaRPr/>
          </a:p>
          <a:p>
            <a:pPr indent="-342900" lvl="0" marL="457200" rtl="0" algn="l">
              <a:spcBef>
                <a:spcPts val="0"/>
              </a:spcBef>
              <a:spcAft>
                <a:spcPts val="0"/>
              </a:spcAft>
              <a:buSzPts val="1800"/>
              <a:buChar char="●"/>
            </a:pPr>
            <a:r>
              <a:rPr lang="en"/>
              <a:t>value</a:t>
            </a:r>
            <a:endParaRPr/>
          </a:p>
        </p:txBody>
      </p:sp>
      <p:pic>
        <p:nvPicPr>
          <p:cNvPr id="102" name="Google Shape;102;p20"/>
          <p:cNvPicPr preferRelativeResize="0"/>
          <p:nvPr/>
        </p:nvPicPr>
        <p:blipFill>
          <a:blip r:embed="rId3">
            <a:alphaModFix/>
          </a:blip>
          <a:stretch>
            <a:fillRect/>
          </a:stretch>
        </p:blipFill>
        <p:spPr>
          <a:xfrm>
            <a:off x="5054700" y="1170125"/>
            <a:ext cx="3731575" cy="367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1152475"/>
            <a:ext cx="4929300" cy="206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t>
            </a:r>
            <a:r>
              <a:rPr lang="en"/>
              <a:t>ig data involves vast amounts of data generated from various sources, including</a:t>
            </a:r>
            <a:endParaRPr/>
          </a:p>
          <a:p>
            <a:pPr indent="-342900" lvl="0" marL="457200" rtl="0" algn="l">
              <a:spcBef>
                <a:spcPts val="1200"/>
              </a:spcBef>
              <a:spcAft>
                <a:spcPts val="0"/>
              </a:spcAft>
              <a:buSzPts val="1800"/>
              <a:buChar char="●"/>
            </a:pPr>
            <a:r>
              <a:rPr lang="en"/>
              <a:t>business transactions, </a:t>
            </a:r>
            <a:endParaRPr/>
          </a:p>
          <a:p>
            <a:pPr indent="-342900" lvl="0" marL="457200" rtl="0" algn="l">
              <a:spcBef>
                <a:spcPts val="0"/>
              </a:spcBef>
              <a:spcAft>
                <a:spcPts val="0"/>
              </a:spcAft>
              <a:buSzPts val="1800"/>
              <a:buChar char="●"/>
            </a:pPr>
            <a:r>
              <a:rPr lang="en"/>
              <a:t>social media interactions, </a:t>
            </a:r>
            <a:endParaRPr/>
          </a:p>
          <a:p>
            <a:pPr indent="-342900" lvl="0" marL="457200" rtl="0" algn="l">
              <a:spcBef>
                <a:spcPts val="0"/>
              </a:spcBef>
              <a:spcAft>
                <a:spcPts val="0"/>
              </a:spcAft>
              <a:buSzPts val="1800"/>
              <a:buChar char="●"/>
            </a:pPr>
            <a:r>
              <a:rPr lang="en"/>
              <a:t>sensor data, </a:t>
            </a:r>
            <a:endParaRPr/>
          </a:p>
          <a:p>
            <a:pPr indent="-342900" lvl="0" marL="457200" rtl="0" algn="l">
              <a:spcBef>
                <a:spcPts val="0"/>
              </a:spcBef>
              <a:spcAft>
                <a:spcPts val="0"/>
              </a:spcAft>
              <a:buSzPts val="1800"/>
              <a:buChar char="●"/>
            </a:pPr>
            <a:r>
              <a:rPr lang="en"/>
              <a:t>machine-to-machine data, and more. </a:t>
            </a:r>
            <a:endParaRPr/>
          </a:p>
        </p:txBody>
      </p:sp>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 Volume</a:t>
            </a:r>
            <a:endParaRPr/>
          </a:p>
        </p:txBody>
      </p:sp>
      <p:pic>
        <p:nvPicPr>
          <p:cNvPr id="109" name="Google Shape;109;p21"/>
          <p:cNvPicPr preferRelativeResize="0"/>
          <p:nvPr/>
        </p:nvPicPr>
        <p:blipFill>
          <a:blip r:embed="rId3">
            <a:alphaModFix/>
          </a:blip>
          <a:stretch>
            <a:fillRect/>
          </a:stretch>
        </p:blipFill>
        <p:spPr>
          <a:xfrm>
            <a:off x="5313900" y="1170125"/>
            <a:ext cx="3677700" cy="1987950"/>
          </a:xfrm>
          <a:prstGeom prst="rect">
            <a:avLst/>
          </a:prstGeom>
          <a:noFill/>
          <a:ln>
            <a:noFill/>
          </a:ln>
        </p:spPr>
      </p:pic>
      <p:sp>
        <p:nvSpPr>
          <p:cNvPr id="110" name="Google Shape;110;p21"/>
          <p:cNvSpPr txBox="1"/>
          <p:nvPr/>
        </p:nvSpPr>
        <p:spPr>
          <a:xfrm>
            <a:off x="423350" y="3401475"/>
            <a:ext cx="77490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The sheer volume of data exceeds the capabilities of traditional database systems to store and manage efficiently. </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800">
                <a:solidFill>
                  <a:schemeClr val="accent3"/>
                </a:solidFill>
                <a:latin typeface="Average"/>
                <a:ea typeface="Average"/>
                <a:cs typeface="Average"/>
                <a:sym typeface="Average"/>
              </a:rPr>
              <a:t>This necessitates scalable storage solutions like distributed file systems and NoSQL databases.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