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y="5143500" cx="9144000"/>
  <p:notesSz cx="6858000" cy="9144000"/>
  <p:embeddedFontLst>
    <p:embeddedFont>
      <p:font typeface="Average"/>
      <p:regular r:id="rId107"/>
    </p:embeddedFont>
    <p:embeddedFont>
      <p:font typeface="Oswald"/>
      <p:regular r:id="rId108"/>
      <p:bold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Average-regular.fntdata"/><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Oswald-bold.fntdata"/><Relationship Id="rId108" Type="http://schemas.openxmlformats.org/officeDocument/2006/relationships/font" Target="fonts/Oswald-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7259232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7259232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13e0011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13e0011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715f382e49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715f382e49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715f382e49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715f382e49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13e00112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13e00112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13e0011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13e0011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13e0011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13e0011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13e00112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13e00112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13e00112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13e00112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13e00112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13e0011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13e00112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13e00112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13e00112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13e00112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13e0011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13e0011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7259232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7259232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13e00112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13e00112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13e0011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13e0011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13e00112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13e00112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13e00112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13e00112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13e00112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13e00112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13e00112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13e00112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13e00112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13e00112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13e00112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13e00112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13e00112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13e00112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13e00112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13e00112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0e31bcdd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0e31bcd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13e00112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13e00112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13e00112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13e00112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13e00112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13e00112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13e0011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13e0011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13e00112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13e00112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13e00112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13e00112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13e00112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13e00112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13e00112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13e00112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13e00112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13e00112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13e00112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13e00112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0e31bcd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0e31bcd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13e00112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13e00112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13e00112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13e00112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13e00112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13e00112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13e00112d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13e00112d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13e00112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13e00112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13e00112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713e00112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13e00112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713e00112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13e00112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713e00112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13e00112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13e00112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713e00112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713e00112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725923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725923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713e00112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713e00112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713e00112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713e00112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713e00112d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713e00112d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13e00112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713e00112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713e00112d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713e00112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713e00112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713e00112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13e00112d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713e00112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713e00112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713e00112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13e00112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713e00112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713e00112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713e00112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7259232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7259232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713e00112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713e00112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13e00112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713e00112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13e00112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713e00112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13e00112d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713e00112d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13e00112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13e00112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713e00112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713e00112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13e00112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13e00112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713e00112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713e00112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713e00112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713e00112d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713e00112d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713e00112d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13e00112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13e00112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715f382e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715f382e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715f382e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715f382e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715f382e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715f382e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715f382e4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715f382e4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715f382e49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715f382e49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715f382e49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715f382e49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715f382e49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715f382e49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715f382e49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715f382e4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715f382e4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715f382e4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715f382e4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715f382e4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13e0011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13e0011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715f382e49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715f382e49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715f382e49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715f382e49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715f382e49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715f382e49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715f382e49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715f382e49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715f382e49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715f382e49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715f382e4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715f382e4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715f382e4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715f382e4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715f382e49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715f382e49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715f382e49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715f382e49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715f382e49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715f382e49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13e0011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13e0011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715f382e49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715f382e49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715f382e4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715f382e4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715f382e4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715f382e4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715f382e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715f382e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715f382e49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715f382e49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715f382e49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715f382e49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715f382e49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715f382e49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715f382e49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715f382e49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715f382e49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715f382e49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715f382e49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715f382e49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github.com/arjunachari12/hadoop-cluster-docker"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github.com/arjunachari12/learn-python"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jupyter.org/"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png"/><Relationship Id="rId4" Type="http://schemas.openxmlformats.org/officeDocument/2006/relationships/hyperlink" Target="https://numpy.org/"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s://pandas.pydata.org/" TargetMode="External"/><Relationship Id="rId4" Type="http://schemas.openxmlformats.org/officeDocument/2006/relationships/image" Target="../media/image1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matplotlib.org/" TargetMode="External"/><Relationship Id="rId4" Type="http://schemas.openxmlformats.org/officeDocument/2006/relationships/image" Target="../media/image1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github.com/arjunachari12/big-data-analytics-basics/blob/main/day2/sample.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Data Analytics</a:t>
            </a:r>
            <a:endParaRPr/>
          </a:p>
          <a:p>
            <a:pPr indent="0" lvl="0" marL="0" rtl="0" algn="ctr">
              <a:spcBef>
                <a:spcPts val="0"/>
              </a:spcBef>
              <a:spcAft>
                <a:spcPts val="0"/>
              </a:spcAft>
              <a:buNone/>
            </a:pPr>
            <a:r>
              <a:rPr lang="en" sz="1600"/>
              <a:t>Fundamentals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152475"/>
            <a:ext cx="385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data is generated at high speed and must be processed quickly to extract timely insights. </a:t>
            </a:r>
            <a:endParaRPr/>
          </a:p>
          <a:p>
            <a:pPr indent="0" lvl="0" marL="0" rtl="0" algn="l">
              <a:spcBef>
                <a:spcPts val="1200"/>
              </a:spcBef>
              <a:spcAft>
                <a:spcPts val="0"/>
              </a:spcAft>
              <a:buNone/>
            </a:pPr>
            <a:r>
              <a:rPr lang="en"/>
              <a:t>Examples of high-velocity data include:</a:t>
            </a:r>
            <a:endParaRPr/>
          </a:p>
          <a:p>
            <a:pPr indent="-342900" lvl="0" marL="457200" rtl="0" algn="l">
              <a:spcBef>
                <a:spcPts val="1200"/>
              </a:spcBef>
              <a:spcAft>
                <a:spcPts val="0"/>
              </a:spcAft>
              <a:buSzPts val="1800"/>
              <a:buChar char="●"/>
            </a:pPr>
            <a:r>
              <a:rPr lang="en"/>
              <a:t>real-time sensor data, </a:t>
            </a:r>
            <a:endParaRPr/>
          </a:p>
          <a:p>
            <a:pPr indent="-342900" lvl="0" marL="457200" rtl="0" algn="l">
              <a:spcBef>
                <a:spcPts val="0"/>
              </a:spcBef>
              <a:spcAft>
                <a:spcPts val="0"/>
              </a:spcAft>
              <a:buSzPts val="1800"/>
              <a:buChar char="●"/>
            </a:pPr>
            <a:r>
              <a:rPr lang="en"/>
              <a:t>social media updates, </a:t>
            </a:r>
            <a:endParaRPr/>
          </a:p>
          <a:p>
            <a:pPr indent="-342900" lvl="0" marL="457200" rtl="0" algn="l">
              <a:spcBef>
                <a:spcPts val="0"/>
              </a:spcBef>
              <a:spcAft>
                <a:spcPts val="0"/>
              </a:spcAft>
              <a:buSzPts val="1800"/>
              <a:buChar char="●"/>
            </a:pPr>
            <a:r>
              <a:rPr lang="en"/>
              <a:t>financial transactions, and </a:t>
            </a:r>
            <a:endParaRPr/>
          </a:p>
          <a:p>
            <a:pPr indent="-342900" lvl="0" marL="457200" rtl="0" algn="l">
              <a:spcBef>
                <a:spcPts val="0"/>
              </a:spcBef>
              <a:spcAft>
                <a:spcPts val="0"/>
              </a:spcAft>
              <a:buSzPts val="1800"/>
              <a:buChar char="●"/>
            </a:pPr>
            <a:r>
              <a:rPr lang="en"/>
              <a:t>website clickstreams. </a:t>
            </a:r>
            <a:endParaRPr/>
          </a:p>
        </p:txBody>
      </p:sp>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Velocity</a:t>
            </a:r>
            <a:endParaRPr/>
          </a:p>
        </p:txBody>
      </p:sp>
      <p:pic>
        <p:nvPicPr>
          <p:cNvPr id="117" name="Google Shape;117;p22"/>
          <p:cNvPicPr preferRelativeResize="0"/>
          <p:nvPr/>
        </p:nvPicPr>
        <p:blipFill>
          <a:blip r:embed="rId3">
            <a:alphaModFix/>
          </a:blip>
          <a:stretch>
            <a:fillRect/>
          </a:stretch>
        </p:blipFill>
        <p:spPr>
          <a:xfrm>
            <a:off x="4162488" y="595313"/>
            <a:ext cx="4981575" cy="2238375"/>
          </a:xfrm>
          <a:prstGeom prst="rect">
            <a:avLst/>
          </a:prstGeom>
          <a:noFill/>
          <a:ln>
            <a:noFill/>
          </a:ln>
        </p:spPr>
      </p:pic>
      <p:sp>
        <p:nvSpPr>
          <p:cNvPr id="118" name="Google Shape;118;p22"/>
          <p:cNvSpPr txBox="1"/>
          <p:nvPr/>
        </p:nvSpPr>
        <p:spPr>
          <a:xfrm>
            <a:off x="4162500" y="3069150"/>
            <a:ext cx="49023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Technologies like stream processing and real-time analytics platforms enable organizations to analyze data as it is being generated to make rapid decisions.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Step 5: Model Building with scikit-learn</a:t>
            </a:r>
            <a:endParaRPr/>
          </a:p>
          <a:p>
            <a:pPr indent="0" lvl="0" marL="0" rtl="0" algn="l">
              <a:spcBef>
                <a:spcPts val="1200"/>
              </a:spcBef>
              <a:spcAft>
                <a:spcPts val="0"/>
              </a:spcAft>
              <a:buNone/>
            </a:pPr>
            <a:r>
              <a:rPr lang="en"/>
              <a:t>- Train machine learning models using scikit-learn, such as logistic regression, decision trees, random forests, or gradient boosting.</a:t>
            </a:r>
            <a:endParaRPr/>
          </a:p>
          <a:p>
            <a:pPr indent="0" lvl="0" marL="0" rtl="0" algn="l">
              <a:spcBef>
                <a:spcPts val="1200"/>
              </a:spcBef>
              <a:spcAft>
                <a:spcPts val="0"/>
              </a:spcAft>
              <a:buNone/>
            </a:pPr>
            <a:r>
              <a:rPr lang="en"/>
              <a:t>- Evaluate model performance using metrics like accuracy, precision, recall, F1-score, and ROC-AUC.</a:t>
            </a:r>
            <a:endParaRPr/>
          </a:p>
          <a:p>
            <a:pPr indent="0" lvl="0" marL="0" rtl="0" algn="l">
              <a:spcBef>
                <a:spcPts val="1200"/>
              </a:spcBef>
              <a:spcAft>
                <a:spcPts val="0"/>
              </a:spcAft>
              <a:buNone/>
            </a:pPr>
            <a:r>
              <a:rPr lang="en"/>
              <a:t>- Experiment with different algorithms and hyperparameters to find the best-performing model.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Step 6: Model Evaluation and Validation with scikit-learn</a:t>
            </a:r>
            <a:endParaRPr/>
          </a:p>
          <a:p>
            <a:pPr indent="0" lvl="0" marL="0" rtl="0" algn="l">
              <a:spcBef>
                <a:spcPts val="1200"/>
              </a:spcBef>
              <a:spcAft>
                <a:spcPts val="0"/>
              </a:spcAft>
              <a:buNone/>
            </a:pPr>
            <a:r>
              <a:rPr lang="en"/>
              <a:t>- Validate model performance using techniques like cross-validation to ensure generalization.</a:t>
            </a:r>
            <a:endParaRPr/>
          </a:p>
          <a:p>
            <a:pPr indent="0" lvl="0" marL="0" rtl="0" algn="l">
              <a:spcBef>
                <a:spcPts val="1200"/>
              </a:spcBef>
              <a:spcAft>
                <a:spcPts val="0"/>
              </a:spcAft>
              <a:buNone/>
            </a:pPr>
            <a:r>
              <a:rPr lang="en"/>
              <a:t>- Fine-tune model hyperparameters using grid search or random search.</a:t>
            </a:r>
            <a:endParaRPr/>
          </a:p>
          <a:p>
            <a:pPr indent="0" lvl="0" marL="0" rtl="0" algn="l">
              <a:spcBef>
                <a:spcPts val="1200"/>
              </a:spcBef>
              <a:spcAft>
                <a:spcPts val="1200"/>
              </a:spcAft>
              <a:buNone/>
            </a:pPr>
            <a:r>
              <a:rPr lang="en"/>
              <a:t>- Evaluate the final model on the testing set to estimate its performance on unseen data.</a:t>
            </a:r>
            <a:endParaRPr/>
          </a:p>
        </p:txBody>
      </p:sp>
      <p:sp>
        <p:nvSpPr>
          <p:cNvPr id="676" name="Google Shape;676;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build analytical solutions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build analytical solutions</a:t>
            </a:r>
            <a:endParaRPr/>
          </a:p>
        </p:txBody>
      </p:sp>
      <p:sp>
        <p:nvSpPr>
          <p:cNvPr id="682" name="Google Shape;682;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7: Deployment and Integration</a:t>
            </a:r>
            <a:endParaRPr/>
          </a:p>
          <a:p>
            <a:pPr indent="0" lvl="0" marL="0" rtl="0" algn="l">
              <a:spcBef>
                <a:spcPts val="1200"/>
              </a:spcBef>
              <a:spcAft>
                <a:spcPts val="0"/>
              </a:spcAft>
              <a:buNone/>
            </a:pPr>
            <a:r>
              <a:rPr lang="en"/>
              <a:t>- Deploy the churn prediction model into production using frameworks like Flask or FastAPI for building RESTful APIs.</a:t>
            </a:r>
            <a:endParaRPr/>
          </a:p>
          <a:p>
            <a:pPr indent="0" lvl="0" marL="0" rtl="0" algn="l">
              <a:spcBef>
                <a:spcPts val="1200"/>
              </a:spcBef>
              <a:spcAft>
                <a:spcPts val="0"/>
              </a:spcAft>
              <a:buNone/>
            </a:pPr>
            <a:r>
              <a:rPr lang="en"/>
              <a:t>- Integrate the model into the company's existing systems or applications for real-time predictions.</a:t>
            </a:r>
            <a:endParaRPr/>
          </a:p>
          <a:p>
            <a:pPr indent="0" lvl="0" marL="0" rtl="0" algn="l">
              <a:spcBef>
                <a:spcPts val="1200"/>
              </a:spcBef>
              <a:spcAft>
                <a:spcPts val="0"/>
              </a:spcAft>
              <a:buNone/>
            </a:pPr>
            <a:r>
              <a:rPr lang="en"/>
              <a:t>- Monitor model performance and retrain periodically to maintain accuracy and relevance.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Big data comes in diverse formats and types, including: </a:t>
            </a:r>
            <a:endParaRPr/>
          </a:p>
          <a:p>
            <a:pPr indent="-334327" lvl="0" marL="457200" rtl="0" algn="l">
              <a:spcBef>
                <a:spcPts val="1200"/>
              </a:spcBef>
              <a:spcAft>
                <a:spcPts val="0"/>
              </a:spcAft>
              <a:buSzPct val="100000"/>
              <a:buChar char="●"/>
            </a:pPr>
            <a:r>
              <a:rPr lang="en"/>
              <a:t>structured, </a:t>
            </a:r>
            <a:endParaRPr/>
          </a:p>
          <a:p>
            <a:pPr indent="-334327" lvl="0" marL="457200" rtl="0" algn="l">
              <a:spcBef>
                <a:spcPts val="0"/>
              </a:spcBef>
              <a:spcAft>
                <a:spcPts val="0"/>
              </a:spcAft>
              <a:buSzPct val="100000"/>
              <a:buChar char="●"/>
            </a:pPr>
            <a:r>
              <a:rPr lang="en"/>
              <a:t>semi-structured, and </a:t>
            </a:r>
            <a:endParaRPr/>
          </a:p>
          <a:p>
            <a:pPr indent="-334327" lvl="0" marL="457200" rtl="0" algn="l">
              <a:spcBef>
                <a:spcPts val="0"/>
              </a:spcBef>
              <a:spcAft>
                <a:spcPts val="0"/>
              </a:spcAft>
              <a:buSzPct val="100000"/>
              <a:buChar char="●"/>
            </a:pPr>
            <a:r>
              <a:rPr lang="en"/>
              <a:t>unstructured data. </a:t>
            </a:r>
            <a:endParaRPr/>
          </a:p>
          <a:p>
            <a:pPr indent="0" lvl="0" marL="0" rtl="0" algn="l">
              <a:spcBef>
                <a:spcPts val="1200"/>
              </a:spcBef>
              <a:spcAft>
                <a:spcPts val="0"/>
              </a:spcAft>
              <a:buNone/>
            </a:pPr>
            <a:r>
              <a:rPr lang="en"/>
              <a:t>Structured data follows a predefined format and is typically stored in relational databases. </a:t>
            </a:r>
            <a:endParaRPr/>
          </a:p>
          <a:p>
            <a:pPr indent="0" lvl="0" marL="0" rtl="0" algn="l">
              <a:spcBef>
                <a:spcPts val="1200"/>
              </a:spcBef>
              <a:spcAft>
                <a:spcPts val="0"/>
              </a:spcAft>
              <a:buNone/>
            </a:pPr>
            <a:r>
              <a:rPr lang="en"/>
              <a:t>Semi-structured data, such as XML and JSON, has some organizational properties but does not conform to a strict schema. </a:t>
            </a:r>
            <a:endParaRPr/>
          </a:p>
          <a:p>
            <a:pPr indent="0" lvl="0" marL="0" rtl="0" algn="l">
              <a:spcBef>
                <a:spcPts val="1200"/>
              </a:spcBef>
              <a:spcAft>
                <a:spcPts val="1200"/>
              </a:spcAft>
              <a:buNone/>
            </a:pPr>
            <a:r>
              <a:rPr lang="en"/>
              <a:t>Unstructured data lacks a predefined structure and can include text documents, images, videos, and more. Managing and analyzing such diverse data types requires flexible data storage and processing solutions.</a:t>
            </a:r>
            <a:endParaRPr/>
          </a:p>
        </p:txBody>
      </p:sp>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Variety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a:t>
            </a:r>
            <a:endParaRPr/>
          </a:p>
        </p:txBody>
      </p:sp>
      <p:sp>
        <p:nvSpPr>
          <p:cNvPr id="130" name="Google Shape;130;p24"/>
          <p:cNvSpPr txBox="1"/>
          <p:nvPr>
            <p:ph idx="1" type="body"/>
          </p:nvPr>
        </p:nvSpPr>
        <p:spPr>
          <a:xfrm>
            <a:off x="311700" y="1152475"/>
            <a:ext cx="2658900" cy="3825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Data types have evolved over time to accommodate the diverse forms and sources of information.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evolution of data types reflects the increasing complexity and diversity of data sources and the need for more adaptable storage and processing solutions to extract insights effectively.</a:t>
            </a:r>
            <a:endParaRPr/>
          </a:p>
        </p:txBody>
      </p:sp>
      <p:pic>
        <p:nvPicPr>
          <p:cNvPr id="131" name="Google Shape;131;p24"/>
          <p:cNvPicPr preferRelativeResize="0"/>
          <p:nvPr/>
        </p:nvPicPr>
        <p:blipFill>
          <a:blip r:embed="rId3">
            <a:alphaModFix/>
          </a:blip>
          <a:stretch>
            <a:fillRect/>
          </a:stretch>
        </p:blipFill>
        <p:spPr>
          <a:xfrm>
            <a:off x="3145497" y="0"/>
            <a:ext cx="599850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a:t>
            </a:r>
            <a:r>
              <a:rPr lang="en"/>
              <a:t>eracity refers to the: </a:t>
            </a:r>
            <a:endParaRPr/>
          </a:p>
          <a:p>
            <a:pPr indent="-325755" lvl="0" marL="457200" rtl="0" algn="l">
              <a:spcBef>
                <a:spcPts val="1200"/>
              </a:spcBef>
              <a:spcAft>
                <a:spcPts val="0"/>
              </a:spcAft>
              <a:buSzPct val="100000"/>
              <a:buChar char="●"/>
            </a:pPr>
            <a:r>
              <a:rPr lang="en"/>
              <a:t>quality, </a:t>
            </a:r>
            <a:endParaRPr/>
          </a:p>
          <a:p>
            <a:pPr indent="-325755" lvl="0" marL="457200" rtl="0" algn="l">
              <a:spcBef>
                <a:spcPts val="0"/>
              </a:spcBef>
              <a:spcAft>
                <a:spcPts val="0"/>
              </a:spcAft>
              <a:buSzPct val="100000"/>
              <a:buChar char="●"/>
            </a:pPr>
            <a:r>
              <a:rPr lang="en"/>
              <a:t>accuracy, and </a:t>
            </a:r>
            <a:endParaRPr/>
          </a:p>
          <a:p>
            <a:pPr indent="-325755" lvl="0" marL="457200" rtl="0" algn="l">
              <a:spcBef>
                <a:spcPts val="0"/>
              </a:spcBef>
              <a:spcAft>
                <a:spcPts val="0"/>
              </a:spcAft>
              <a:buSzPct val="100000"/>
              <a:buChar char="●"/>
            </a:pPr>
            <a:r>
              <a:rPr lang="en"/>
              <a:t>reliability of the data. </a:t>
            </a:r>
            <a:endParaRPr/>
          </a:p>
          <a:p>
            <a:pPr indent="0" lvl="0" marL="0" rtl="0" algn="l">
              <a:spcBef>
                <a:spcPts val="1200"/>
              </a:spcBef>
              <a:spcAft>
                <a:spcPts val="0"/>
              </a:spcAft>
              <a:buNone/>
            </a:pPr>
            <a:r>
              <a:rPr lang="en"/>
              <a:t>Big data often includes </a:t>
            </a:r>
            <a:endParaRPr/>
          </a:p>
          <a:p>
            <a:pPr indent="-325755" lvl="0" marL="457200" rtl="0" algn="l">
              <a:spcBef>
                <a:spcPts val="1200"/>
              </a:spcBef>
              <a:spcAft>
                <a:spcPts val="0"/>
              </a:spcAft>
              <a:buSzPct val="100000"/>
              <a:buChar char="●"/>
            </a:pPr>
            <a:r>
              <a:rPr lang="en"/>
              <a:t>noisy, </a:t>
            </a:r>
            <a:endParaRPr/>
          </a:p>
          <a:p>
            <a:pPr indent="-325755" lvl="0" marL="457200" rtl="0" algn="l">
              <a:spcBef>
                <a:spcPts val="0"/>
              </a:spcBef>
              <a:spcAft>
                <a:spcPts val="0"/>
              </a:spcAft>
              <a:buSzPct val="100000"/>
              <a:buChar char="●"/>
            </a:pPr>
            <a:r>
              <a:rPr lang="en"/>
              <a:t>incomplete, or </a:t>
            </a:r>
            <a:endParaRPr/>
          </a:p>
          <a:p>
            <a:pPr indent="-325755" lvl="0" marL="457200" rtl="0" algn="l">
              <a:spcBef>
                <a:spcPts val="0"/>
              </a:spcBef>
              <a:spcAft>
                <a:spcPts val="0"/>
              </a:spcAft>
              <a:buSzPct val="100000"/>
              <a:buChar char="●"/>
            </a:pPr>
            <a:r>
              <a:rPr lang="en"/>
              <a:t>inconsistent data from various sources.</a:t>
            </a:r>
            <a:endParaRPr/>
          </a:p>
          <a:p>
            <a:pPr indent="0" lvl="0" marL="0" rtl="0" algn="l">
              <a:spcBef>
                <a:spcPts val="1200"/>
              </a:spcBef>
              <a:spcAft>
                <a:spcPts val="0"/>
              </a:spcAft>
              <a:buNone/>
            </a:pPr>
            <a:r>
              <a:rPr lang="en"/>
              <a:t>posing challenges for analysis and decision-making. </a:t>
            </a:r>
            <a:endParaRPr/>
          </a:p>
          <a:p>
            <a:pPr indent="0" lvl="0" marL="0" rtl="0" algn="l">
              <a:spcBef>
                <a:spcPts val="1200"/>
              </a:spcBef>
              <a:spcAft>
                <a:spcPts val="1200"/>
              </a:spcAft>
              <a:buNone/>
            </a:pPr>
            <a:r>
              <a:rPr lang="en"/>
              <a:t>Data quality and integrity must be ensured through data cleansing, validation, and quality assurance processes to derive accurate insights.</a:t>
            </a:r>
            <a:endParaRPr/>
          </a:p>
        </p:txBody>
      </p:sp>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Veracity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Value is an essential characteristic of big data. It is not the data that we process or store. It is valuable and reliable data that we store, process, and also analyze.</a:t>
            </a:r>
            <a:endParaRPr/>
          </a:p>
        </p:txBody>
      </p:sp>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Value</a:t>
            </a:r>
            <a:endParaRPr/>
          </a:p>
        </p:txBody>
      </p:sp>
      <p:pic>
        <p:nvPicPr>
          <p:cNvPr id="144" name="Google Shape;144;p26"/>
          <p:cNvPicPr preferRelativeResize="0"/>
          <p:nvPr/>
        </p:nvPicPr>
        <p:blipFill>
          <a:blip r:embed="rId3">
            <a:alphaModFix/>
          </a:blip>
          <a:stretch>
            <a:fillRect/>
          </a:stretch>
        </p:blipFill>
        <p:spPr>
          <a:xfrm>
            <a:off x="464600" y="2070100"/>
            <a:ext cx="6648450" cy="259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356016" y="0"/>
            <a:ext cx="8431967"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a:t>
            </a:r>
            <a:r>
              <a:rPr lang="en"/>
              <a:t>ndustries </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Big data is generated across various industries as a result of digital transformation and the increasing adoption of technology in business processes. Here's a list of major industries where big data is commonly generated: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 Finance and Banking: Financial institutions generate big data from transactions, customer interactions, market data, risk assessments, fraud detection, and regulatory compliance.</a:t>
            </a:r>
            <a:endParaRPr/>
          </a:p>
          <a:p>
            <a:pPr indent="0" lvl="0" marL="0" rtl="0" algn="l">
              <a:spcBef>
                <a:spcPts val="1200"/>
              </a:spcBef>
              <a:spcAft>
                <a:spcPts val="1200"/>
              </a:spcAft>
              <a:buNone/>
            </a:pPr>
            <a:r>
              <a:rPr lang="en"/>
              <a:t>2. Healthcare and Life Sciences: Healthcare organizations produce big data from electronic health records (EHRs), medical imaging, wearable devices, genomic data, clinical trials, and patient monitoring systems.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Retail and E-commerce: Retailers and e-commerce companies generate big data from sales transactions, customer interactions, website traffic, inventory management, supply chain operations, and marketing campaigns.</a:t>
            </a:r>
            <a:endParaRPr/>
          </a:p>
          <a:p>
            <a:pPr indent="0" lvl="0" marL="0" rtl="0" algn="l">
              <a:spcBef>
                <a:spcPts val="1200"/>
              </a:spcBef>
              <a:spcAft>
                <a:spcPts val="0"/>
              </a:spcAft>
              <a:buNone/>
            </a:pPr>
            <a:r>
              <a:rPr lang="en"/>
              <a:t>4. Telecommunications: Telecommunications companies produce big data from call detail records (CDRs), network traffic, customer interactions, location data, and device telemetry.</a:t>
            </a:r>
            <a:endParaRPr/>
          </a:p>
          <a:p>
            <a:pPr indent="0" lvl="0" marL="0" rtl="0" algn="l">
              <a:spcBef>
                <a:spcPts val="1200"/>
              </a:spcBef>
              <a:spcAft>
                <a:spcPts val="1200"/>
              </a:spcAft>
              <a:buNone/>
            </a:pPr>
            <a:r>
              <a:rPr lang="en"/>
              <a:t>5. Manufacturing and Industrial: Manufacturing companies generate big data from production processes, sensor data, equipment telemetry, supply chain logistics, quality control, and predictive maintenance.</a:t>
            </a:r>
            <a:endParaRPr/>
          </a:p>
        </p:txBody>
      </p:sp>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Industries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Manufacturing and Industrial: Manufacturing companies generate big data from production processes, sensor data, equipment telemetry, supply chain logistics, quality control, and predictive maintenance.</a:t>
            </a:r>
            <a:endParaRPr/>
          </a:p>
          <a:p>
            <a:pPr indent="0" lvl="0" marL="0" rtl="0" algn="l">
              <a:spcBef>
                <a:spcPts val="1200"/>
              </a:spcBef>
              <a:spcAft>
                <a:spcPts val="0"/>
              </a:spcAft>
              <a:buNone/>
            </a:pPr>
            <a:r>
              <a:rPr lang="en"/>
              <a:t>6. Energy and Utilities: Energy and utility companies produce big data from smart meters, grid operations, sensor data from infrastructure, energy consumption patterns, and predictive maintenance of equipment.</a:t>
            </a:r>
            <a:endParaRPr/>
          </a:p>
          <a:p>
            <a:pPr indent="0" lvl="0" marL="0" rtl="0" algn="l">
              <a:spcBef>
                <a:spcPts val="1200"/>
              </a:spcBef>
              <a:spcAft>
                <a:spcPts val="1200"/>
              </a:spcAft>
              <a:buNone/>
            </a:pPr>
            <a:r>
              <a:rPr lang="en"/>
              <a:t>7. Transportation and Logistics: Transportation and logistics companies generate big data from vehicle telemetry, GPS tracking, route optimization, shipment tracking, supply chain visibility, and fleet management.</a:t>
            </a:r>
            <a:endParaRPr/>
          </a:p>
        </p:txBody>
      </p:sp>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Industries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 Media and Entertainment: Media and entertainment companies produce big data from digital media consumption, streaming services, social media interactions, content recommendations, and audience analytics.</a:t>
            </a:r>
            <a:endParaRPr/>
          </a:p>
          <a:p>
            <a:pPr indent="0" lvl="0" marL="0" rtl="0" algn="l">
              <a:spcBef>
                <a:spcPts val="1200"/>
              </a:spcBef>
              <a:spcAft>
                <a:spcPts val="0"/>
              </a:spcAft>
              <a:buNone/>
            </a:pPr>
            <a:r>
              <a:rPr lang="en"/>
              <a:t>9. Government and Public Sector: Government agencies and public sector organizations generate big data from census data, administrative records, geospatial data, public services, law enforcement, and regulatory compliance.</a:t>
            </a:r>
            <a:endParaRPr/>
          </a:p>
          <a:p>
            <a:pPr indent="0" lvl="0" marL="0" rtl="0" algn="l">
              <a:spcBef>
                <a:spcPts val="1200"/>
              </a:spcBef>
              <a:spcAft>
                <a:spcPts val="1200"/>
              </a:spcAft>
              <a:buNone/>
            </a:pPr>
            <a:r>
              <a:rPr lang="en"/>
              <a:t>10. Education: Educational institutions generate big data from student records, learning management systems, online courses, assessments, research data, and academic performance metrics.</a:t>
            </a:r>
            <a:endParaRPr/>
          </a:p>
        </p:txBody>
      </p:sp>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Industries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489575" y="1145950"/>
            <a:ext cx="6854100" cy="376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Lab Setup: Installation</a:t>
            </a:r>
            <a:endParaRPr/>
          </a:p>
          <a:p>
            <a:pPr indent="-342900" lvl="0" marL="457200" rtl="0" algn="l">
              <a:spcBef>
                <a:spcPts val="0"/>
              </a:spcBef>
              <a:spcAft>
                <a:spcPts val="0"/>
              </a:spcAft>
              <a:buSzPts val="1800"/>
              <a:buChar char="●"/>
            </a:pPr>
            <a:r>
              <a:rPr lang="en"/>
              <a:t>What is big data? </a:t>
            </a:r>
            <a:endParaRPr/>
          </a:p>
          <a:p>
            <a:pPr indent="-342900" lvl="0" marL="457200" rtl="0" algn="l">
              <a:spcBef>
                <a:spcPts val="0"/>
              </a:spcBef>
              <a:spcAft>
                <a:spcPts val="0"/>
              </a:spcAft>
              <a:buSzPts val="1800"/>
              <a:buChar char="●"/>
            </a:pPr>
            <a:r>
              <a:rPr lang="en"/>
              <a:t>Characteristics of big data (volume, variety, velocity, veracity).</a:t>
            </a:r>
            <a:endParaRPr/>
          </a:p>
          <a:p>
            <a:pPr indent="-342900" lvl="0" marL="457200" rtl="0" algn="l">
              <a:spcBef>
                <a:spcPts val="0"/>
              </a:spcBef>
              <a:spcAft>
                <a:spcPts val="0"/>
              </a:spcAft>
              <a:buSzPts val="1800"/>
              <a:buChar char="●"/>
            </a:pPr>
            <a:r>
              <a:rPr lang="en"/>
              <a:t>What is Big Data Analytics?</a:t>
            </a:r>
            <a:endParaRPr/>
          </a:p>
          <a:p>
            <a:pPr indent="-342900" lvl="0" marL="457200" rtl="0" algn="l">
              <a:spcBef>
                <a:spcPts val="0"/>
              </a:spcBef>
              <a:spcAft>
                <a:spcPts val="0"/>
              </a:spcAft>
              <a:buSzPts val="1800"/>
              <a:buChar char="●"/>
            </a:pPr>
            <a:r>
              <a:rPr lang="en"/>
              <a:t>Importance of big data analytics in today's data-driven world.</a:t>
            </a:r>
            <a:endParaRPr/>
          </a:p>
          <a:p>
            <a:pPr indent="-342900" lvl="0" marL="457200" rtl="0" algn="l">
              <a:spcBef>
                <a:spcPts val="0"/>
              </a:spcBef>
              <a:spcAft>
                <a:spcPts val="0"/>
              </a:spcAft>
              <a:buSzPts val="1800"/>
              <a:buChar char="●"/>
            </a:pPr>
            <a:r>
              <a:rPr lang="en"/>
              <a:t>Real-world use cases of big data analytics across various industries</a:t>
            </a:r>
            <a:endParaRPr/>
          </a:p>
        </p:txBody>
      </p:sp>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Day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Insurance</a:t>
            </a:r>
            <a:endParaRPr/>
          </a:p>
          <a:p>
            <a:pPr indent="0" lvl="0" marL="0" rtl="0" algn="l">
              <a:spcBef>
                <a:spcPts val="1200"/>
              </a:spcBef>
              <a:spcAft>
                <a:spcPts val="0"/>
              </a:spcAft>
              <a:buNone/>
            </a:pPr>
            <a:r>
              <a:rPr lang="en"/>
              <a:t>Hospitality and Travel</a:t>
            </a:r>
            <a:endParaRPr/>
          </a:p>
          <a:p>
            <a:pPr indent="0" lvl="0" marL="0" rtl="0" algn="l">
              <a:spcBef>
                <a:spcPts val="1200"/>
              </a:spcBef>
              <a:spcAft>
                <a:spcPts val="0"/>
              </a:spcAft>
              <a:buNone/>
            </a:pPr>
            <a:r>
              <a:rPr lang="en"/>
              <a:t>Marketing and Advertising</a:t>
            </a:r>
            <a:endParaRPr/>
          </a:p>
          <a:p>
            <a:pPr indent="0" lvl="0" marL="0" rtl="0" algn="l">
              <a:spcBef>
                <a:spcPts val="1200"/>
              </a:spcBef>
              <a:spcAft>
                <a:spcPts val="0"/>
              </a:spcAft>
              <a:buNone/>
            </a:pPr>
            <a:r>
              <a:rPr lang="en"/>
              <a:t>Agriculture</a:t>
            </a:r>
            <a:endParaRPr/>
          </a:p>
          <a:p>
            <a:pPr indent="0" lvl="0" marL="0" rtl="0" algn="l">
              <a:spcBef>
                <a:spcPts val="1200"/>
              </a:spcBef>
              <a:spcAft>
                <a:spcPts val="1200"/>
              </a:spcAft>
              <a:buNone/>
            </a:pPr>
            <a:r>
              <a:rPr lang="en"/>
              <a:t>Real Estate</a:t>
            </a:r>
            <a:endParaRPr/>
          </a:p>
        </p:txBody>
      </p:sp>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Industries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Analytics</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Big data analytics is the process of analyzing large and complex datasets to uncover: </a:t>
            </a:r>
            <a:endParaRPr sz="2100"/>
          </a:p>
          <a:p>
            <a:pPr indent="-361950" lvl="0" marL="457200" rtl="0" algn="l">
              <a:spcBef>
                <a:spcPts val="1200"/>
              </a:spcBef>
              <a:spcAft>
                <a:spcPts val="0"/>
              </a:spcAft>
              <a:buSzPts val="2100"/>
              <a:buChar char="●"/>
            </a:pPr>
            <a:r>
              <a:rPr lang="en" sz="2100"/>
              <a:t>patterns, </a:t>
            </a:r>
            <a:endParaRPr sz="2100"/>
          </a:p>
          <a:p>
            <a:pPr indent="-361950" lvl="0" marL="457200" rtl="0" algn="l">
              <a:spcBef>
                <a:spcPts val="0"/>
              </a:spcBef>
              <a:spcAft>
                <a:spcPts val="0"/>
              </a:spcAft>
              <a:buSzPts val="2100"/>
              <a:buChar char="●"/>
            </a:pPr>
            <a:r>
              <a:rPr lang="en" sz="2100"/>
              <a:t>trends, </a:t>
            </a:r>
            <a:endParaRPr sz="2100"/>
          </a:p>
          <a:p>
            <a:pPr indent="-361950" lvl="0" marL="457200" rtl="0" algn="l">
              <a:spcBef>
                <a:spcPts val="0"/>
              </a:spcBef>
              <a:spcAft>
                <a:spcPts val="0"/>
              </a:spcAft>
              <a:buSzPts val="2100"/>
              <a:buChar char="●"/>
            </a:pPr>
            <a:r>
              <a:rPr lang="en" sz="2100"/>
              <a:t>correlations, and </a:t>
            </a:r>
            <a:endParaRPr sz="2100"/>
          </a:p>
          <a:p>
            <a:pPr indent="-361950" lvl="0" marL="457200" rtl="0" algn="l">
              <a:spcBef>
                <a:spcPts val="0"/>
              </a:spcBef>
              <a:spcAft>
                <a:spcPts val="0"/>
              </a:spcAft>
              <a:buSzPts val="2100"/>
              <a:buChar char="●"/>
            </a:pPr>
            <a:r>
              <a:rPr lang="en" sz="2100"/>
              <a:t>Customer preferences</a:t>
            </a:r>
            <a:endParaRPr sz="2100"/>
          </a:p>
          <a:p>
            <a:pPr indent="-361950" lvl="0" marL="457200" rtl="0" algn="l">
              <a:spcBef>
                <a:spcPts val="0"/>
              </a:spcBef>
              <a:spcAft>
                <a:spcPts val="0"/>
              </a:spcAft>
              <a:buSzPts val="2100"/>
              <a:buChar char="●"/>
            </a:pPr>
            <a:r>
              <a:rPr lang="en" sz="2100"/>
              <a:t>Meaningful/</a:t>
            </a:r>
            <a:r>
              <a:rPr lang="en" sz="2100"/>
              <a:t>actionable</a:t>
            </a:r>
            <a:r>
              <a:rPr lang="en" sz="2100"/>
              <a:t> information</a:t>
            </a:r>
            <a:endParaRPr sz="2100"/>
          </a:p>
          <a:p>
            <a:pPr indent="-361950" lvl="0" marL="457200" rtl="0" algn="l">
              <a:spcBef>
                <a:spcPts val="0"/>
              </a:spcBef>
              <a:spcAft>
                <a:spcPts val="0"/>
              </a:spcAft>
              <a:buSzPts val="2100"/>
              <a:buChar char="●"/>
            </a:pPr>
            <a:r>
              <a:rPr lang="en" sz="2100"/>
              <a:t>other valuable insights </a:t>
            </a:r>
            <a:endParaRPr sz="2100"/>
          </a:p>
          <a:p>
            <a:pPr indent="0" lvl="0" marL="0" rtl="0" algn="l">
              <a:spcBef>
                <a:spcPts val="1200"/>
              </a:spcBef>
              <a:spcAft>
                <a:spcPts val="1200"/>
              </a:spcAft>
              <a:buNone/>
            </a:pPr>
            <a:r>
              <a:rPr lang="en" sz="2100"/>
              <a:t>Which helps organizations make better decisions and solve problems.</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Analytics</a:t>
            </a:r>
            <a:endParaRPr/>
          </a:p>
        </p:txBody>
      </p:sp>
      <p:pic>
        <p:nvPicPr>
          <p:cNvPr id="193" name="Google Shape;193;p34"/>
          <p:cNvPicPr preferRelativeResize="0"/>
          <p:nvPr/>
        </p:nvPicPr>
        <p:blipFill rotWithShape="1">
          <a:blip r:embed="rId3">
            <a:alphaModFix/>
          </a:blip>
          <a:srcRect b="-10680" l="0" r="-10680" t="0"/>
          <a:stretch/>
        </p:blipFill>
        <p:spPr>
          <a:xfrm>
            <a:off x="311700" y="1179625"/>
            <a:ext cx="5490524" cy="396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escriptive Analytics</a:t>
            </a:r>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Descriptive analytics is a branch of analytics that focuses on summarizing and interpreting historical data to gain insights into past events, trends, and patterns. </a:t>
            </a:r>
            <a:endParaRPr/>
          </a:p>
          <a:p>
            <a:pPr indent="-342900" lvl="0" marL="457200" rtl="0" algn="l">
              <a:spcBef>
                <a:spcPts val="0"/>
              </a:spcBef>
              <a:spcAft>
                <a:spcPts val="0"/>
              </a:spcAft>
              <a:buSzPts val="1800"/>
              <a:buChar char="●"/>
            </a:pPr>
            <a:r>
              <a:rPr lang="en"/>
              <a:t>It aims to answer the question "What happened?" by providing a comprehensive overview of the data and its characteristics. </a:t>
            </a:r>
            <a:endParaRPr/>
          </a:p>
          <a:p>
            <a:pPr indent="-342900" lvl="0" marL="457200" rtl="0" algn="l">
              <a:spcBef>
                <a:spcPts val="0"/>
              </a:spcBef>
              <a:spcAft>
                <a:spcPts val="0"/>
              </a:spcAft>
              <a:buSzPts val="1800"/>
              <a:buChar char="●"/>
            </a:pPr>
            <a:r>
              <a:rPr lang="en"/>
              <a:t>Descriptive analytics forms the foundation of data analysis and is often the first step in the analytics process.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descriptive analytics provides valuable insights into historical data that can inform decision-making, support strategic planning, and drive business success.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Summarization:</a:t>
            </a:r>
            <a:r>
              <a:rPr lang="en"/>
              <a:t> </a:t>
            </a:r>
            <a:endParaRPr/>
          </a:p>
          <a:p>
            <a:pPr indent="0" lvl="0" marL="0" rtl="0" algn="l">
              <a:spcBef>
                <a:spcPts val="1200"/>
              </a:spcBef>
              <a:spcAft>
                <a:spcPts val="0"/>
              </a:spcAft>
              <a:buNone/>
            </a:pPr>
            <a:r>
              <a:rPr lang="en"/>
              <a:t>Descriptive analytics involves summarizing large and complex datasets into more manageable and understandable formats. This includes calculating summary statistics such as mean, median, mode, range, variance, and standard deviation to describe the central tendency, dispersion, and distribution of the data.</a:t>
            </a:r>
            <a:endParaRPr/>
          </a:p>
          <a:p>
            <a:pPr indent="0" lvl="0" marL="0" rtl="0" algn="l">
              <a:spcBef>
                <a:spcPts val="1200"/>
              </a:spcBef>
              <a:spcAft>
                <a:spcPts val="0"/>
              </a:spcAft>
              <a:buNone/>
            </a:pPr>
            <a:r>
              <a:rPr b="1" lang="en"/>
              <a:t>Data Visualization: </a:t>
            </a:r>
            <a:endParaRPr b="1"/>
          </a:p>
          <a:p>
            <a:pPr indent="0" lvl="0" marL="0" rtl="0" algn="l">
              <a:spcBef>
                <a:spcPts val="1200"/>
              </a:spcBef>
              <a:spcAft>
                <a:spcPts val="1200"/>
              </a:spcAft>
              <a:buNone/>
            </a:pPr>
            <a:r>
              <a:rPr lang="en"/>
              <a:t>Visualization techniques such as charts, graphs, histograms, heatmaps, and dashboards are commonly used in descriptive analytics to represent data visually. Visualizations help identify trends, patterns, and outliers in the data more effectively than tabular formats.</a:t>
            </a:r>
            <a:endParaRPr/>
          </a:p>
        </p:txBody>
      </p:sp>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descriptive analytics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descriptive analytics</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Exploration: </a:t>
            </a:r>
            <a:endParaRPr b="1"/>
          </a:p>
          <a:p>
            <a:pPr indent="0" lvl="0" marL="0" rtl="0" algn="l">
              <a:spcBef>
                <a:spcPts val="1200"/>
              </a:spcBef>
              <a:spcAft>
                <a:spcPts val="0"/>
              </a:spcAft>
              <a:buNone/>
            </a:pPr>
            <a:r>
              <a:rPr lang="en"/>
              <a:t>Descriptive analytics allows analysts to explore the underlying structure and relationships within the data. This involves examining different dimensions and attributes of the data to uncover insights and identify potential correlations or dependencies.</a:t>
            </a:r>
            <a:endParaRPr/>
          </a:p>
          <a:p>
            <a:pPr indent="0" lvl="0" marL="0" rtl="0" algn="l">
              <a:spcBef>
                <a:spcPts val="1200"/>
              </a:spcBef>
              <a:spcAft>
                <a:spcPts val="0"/>
              </a:spcAft>
              <a:buNone/>
            </a:pPr>
            <a:r>
              <a:rPr b="1" lang="en"/>
              <a:t>Pattern Recognition: </a:t>
            </a:r>
            <a:endParaRPr b="1"/>
          </a:p>
          <a:p>
            <a:pPr indent="0" lvl="0" marL="0" rtl="0" algn="l">
              <a:spcBef>
                <a:spcPts val="1200"/>
              </a:spcBef>
              <a:spcAft>
                <a:spcPts val="1200"/>
              </a:spcAft>
              <a:buNone/>
            </a:pPr>
            <a:r>
              <a:rPr lang="en"/>
              <a:t>By analyzing historical data, descriptive analytics can reveal recurring patterns, trends, and anomalies that provide valuable insights into past behavior or performance. This information can be used to understand customer preferences, market dynamics, operational efficiencies, and more.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descriptive analytics</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Performance Monitoring: </a:t>
            </a:r>
            <a:endParaRPr b="1"/>
          </a:p>
          <a:p>
            <a:pPr indent="0" lvl="0" marL="0" rtl="0" algn="l">
              <a:spcBef>
                <a:spcPts val="1200"/>
              </a:spcBef>
              <a:spcAft>
                <a:spcPts val="0"/>
              </a:spcAft>
              <a:buNone/>
            </a:pPr>
            <a:r>
              <a:rPr lang="en"/>
              <a:t>Descriptive analytics is often used to monitor and track key performance indicators (KPIs) and metrics over time. By comparing current performance against historical benchmarks, organizations can assess their progress, identify areas for improvement, and make data-driven decisions.</a:t>
            </a:r>
            <a:endParaRPr/>
          </a:p>
          <a:p>
            <a:pPr indent="0" lvl="0" marL="0" rtl="0" algn="l">
              <a:spcBef>
                <a:spcPts val="1200"/>
              </a:spcBef>
              <a:spcAft>
                <a:spcPts val="0"/>
              </a:spcAft>
              <a:buNone/>
            </a:pPr>
            <a:r>
              <a:rPr b="1" lang="en"/>
              <a:t>Reporting and Dashboarding: </a:t>
            </a:r>
            <a:endParaRPr b="1"/>
          </a:p>
          <a:p>
            <a:pPr indent="0" lvl="0" marL="0" rtl="0" algn="l">
              <a:spcBef>
                <a:spcPts val="1200"/>
              </a:spcBef>
              <a:spcAft>
                <a:spcPts val="1200"/>
              </a:spcAft>
              <a:buNone/>
            </a:pPr>
            <a:r>
              <a:rPr lang="en"/>
              <a:t>Descriptive analytics generates reports, summaries, and dashboards that communicate key findings and insights to stakeholders across the organization. These reports provide a snapshot of the current state of affairs and help support decision-making at various levels.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analytics in practice</a:t>
            </a:r>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Summarizing sales data by region, product category, or time period to identify trends and performance metrics.</a:t>
            </a:r>
            <a:endParaRPr/>
          </a:p>
          <a:p>
            <a:pPr indent="-342900" lvl="0" marL="457200" rtl="0" algn="l">
              <a:spcBef>
                <a:spcPts val="0"/>
              </a:spcBef>
              <a:spcAft>
                <a:spcPts val="0"/>
              </a:spcAft>
              <a:buSzPts val="1800"/>
              <a:buChar char="●"/>
            </a:pPr>
            <a:r>
              <a:rPr lang="en"/>
              <a:t>Creating customer segmentation based on demographic characteristics, purchasing behavior, or engagement levels.</a:t>
            </a:r>
            <a:endParaRPr/>
          </a:p>
          <a:p>
            <a:pPr indent="-342900" lvl="0" marL="457200" rtl="0" algn="l">
              <a:spcBef>
                <a:spcPts val="0"/>
              </a:spcBef>
              <a:spcAft>
                <a:spcPts val="0"/>
              </a:spcAft>
              <a:buSzPts val="1800"/>
              <a:buChar char="●"/>
            </a:pPr>
            <a:r>
              <a:rPr lang="en"/>
              <a:t>Analyzing website traffic patterns, clickstream data, and user interactions to understand website performance and user behavior.</a:t>
            </a:r>
            <a:endParaRPr/>
          </a:p>
          <a:p>
            <a:pPr indent="-342900" lvl="0" marL="457200" rtl="0" algn="l">
              <a:spcBef>
                <a:spcPts val="0"/>
              </a:spcBef>
              <a:spcAft>
                <a:spcPts val="0"/>
              </a:spcAft>
              <a:buSzPts val="1800"/>
              <a:buChar char="●"/>
            </a:pPr>
            <a:r>
              <a:rPr lang="en"/>
              <a:t>Monitoring inventory levels, production output, and supply chain metrics to optimize operations and resource allocation.</a:t>
            </a:r>
            <a:endParaRPr/>
          </a:p>
          <a:p>
            <a:pPr indent="-342900" lvl="0" marL="457200" rtl="0" algn="l">
              <a:spcBef>
                <a:spcPts val="0"/>
              </a:spcBef>
              <a:spcAft>
                <a:spcPts val="0"/>
              </a:spcAft>
              <a:buSzPts val="1800"/>
              <a:buChar char="●"/>
            </a:pPr>
            <a:r>
              <a:rPr lang="en"/>
              <a:t>Visualizing financial data such as revenue, expenses, and profitability to track financial performance and identify areas of concern.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Diagnostic  Analytics</a:t>
            </a:r>
            <a:endParaRPr/>
          </a:p>
        </p:txBody>
      </p:sp>
      <p:sp>
        <p:nvSpPr>
          <p:cNvPr id="229" name="Google Shape;22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Diagnostic analytics is a branch of analytics that focuses on analyzing past data to identify the root causes of problems, anomalies, or unexpected events. </a:t>
            </a:r>
            <a:endParaRPr/>
          </a:p>
          <a:p>
            <a:pPr indent="-342900" lvl="0" marL="457200" rtl="0" algn="l">
              <a:spcBef>
                <a:spcPts val="0"/>
              </a:spcBef>
              <a:spcAft>
                <a:spcPts val="0"/>
              </a:spcAft>
              <a:buSzPts val="1800"/>
              <a:buChar char="●"/>
            </a:pPr>
            <a:r>
              <a:rPr lang="en"/>
              <a:t>It aims to answer the question "Why did it happen?" by examining historical data in detail to understand the underlying factors and drivers that led to a particular outcome or issue. </a:t>
            </a:r>
            <a:endParaRPr/>
          </a:p>
          <a:p>
            <a:pPr indent="-342900" lvl="0" marL="457200" rtl="0" algn="l">
              <a:spcBef>
                <a:spcPts val="0"/>
              </a:spcBef>
              <a:spcAft>
                <a:spcPts val="0"/>
              </a:spcAft>
              <a:buSzPts val="1800"/>
              <a:buChar char="●"/>
            </a:pPr>
            <a:r>
              <a:rPr lang="en"/>
              <a:t>Diagnostic analytics plays a critical role in uncovering insights into past performance, diagnosing problems, and informing corrective actions to address underlying issues.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diagnostic analytics</a:t>
            </a:r>
            <a:endParaRPr/>
          </a:p>
        </p:txBody>
      </p:sp>
      <p:sp>
        <p:nvSpPr>
          <p:cNvPr id="235" name="Google Shape;23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Root Cause Analysis: </a:t>
            </a:r>
            <a:endParaRPr/>
          </a:p>
          <a:p>
            <a:pPr indent="0" lvl="0" marL="0" rtl="0" algn="l">
              <a:spcBef>
                <a:spcPts val="1200"/>
              </a:spcBef>
              <a:spcAft>
                <a:spcPts val="0"/>
              </a:spcAft>
              <a:buNone/>
            </a:pPr>
            <a:r>
              <a:rPr lang="en"/>
              <a:t>Diagnostic analytics involves conducting root cause analysis to investigate the underlying reasons or factors contributing to a specific outcome or event. It seeks to identify the primary causes or triggers that led to the observed behavior or result.</a:t>
            </a:r>
            <a:endParaRPr/>
          </a:p>
          <a:p>
            <a:pPr indent="0" lvl="0" marL="0" rtl="0" algn="l">
              <a:spcBef>
                <a:spcPts val="1200"/>
              </a:spcBef>
              <a:spcAft>
                <a:spcPts val="0"/>
              </a:spcAft>
              <a:buNone/>
            </a:pPr>
            <a:r>
              <a:rPr lang="en"/>
              <a:t>Pattern Recognition: </a:t>
            </a:r>
            <a:endParaRPr/>
          </a:p>
          <a:p>
            <a:pPr indent="0" lvl="0" marL="0" rtl="0" algn="l">
              <a:spcBef>
                <a:spcPts val="1200"/>
              </a:spcBef>
              <a:spcAft>
                <a:spcPts val="0"/>
              </a:spcAft>
              <a:buNone/>
            </a:pPr>
            <a:r>
              <a:rPr lang="en"/>
              <a:t>Diagnostic analytics examines historical data patterns, trends, and relationships to identify anomalies, deviations, or irregularities that deviate from expected norms or trends. It helps pinpoint areas of concern or areas where performance is suboptimal.</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489575" y="1145950"/>
            <a:ext cx="6854100" cy="37665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Introduction to distributed computing frameworks (Hadoop, Spark).</a:t>
            </a:r>
            <a:endParaRPr/>
          </a:p>
          <a:p>
            <a:pPr indent="-334327" lvl="0" marL="457200" rtl="0" algn="l">
              <a:spcBef>
                <a:spcPts val="0"/>
              </a:spcBef>
              <a:spcAft>
                <a:spcPts val="0"/>
              </a:spcAft>
              <a:buSzPct val="100000"/>
              <a:buChar char="●"/>
            </a:pPr>
            <a:r>
              <a:rPr lang="en"/>
              <a:t>Exploring data storage solutions: HDFS, data warehouses, data lakes.</a:t>
            </a:r>
            <a:endParaRPr/>
          </a:p>
          <a:p>
            <a:pPr indent="-334327" lvl="0" marL="457200" rtl="0" algn="l">
              <a:spcBef>
                <a:spcPts val="0"/>
              </a:spcBef>
              <a:spcAft>
                <a:spcPts val="0"/>
              </a:spcAft>
              <a:buSzPct val="100000"/>
              <a:buChar char="●"/>
            </a:pPr>
            <a:r>
              <a:rPr lang="en"/>
              <a:t>Understanding data processing tools: MapReduce, Spark SQL.</a:t>
            </a:r>
            <a:endParaRPr/>
          </a:p>
          <a:p>
            <a:pPr indent="-334327" lvl="0" marL="457200" rtl="0" algn="l">
              <a:spcBef>
                <a:spcPts val="0"/>
              </a:spcBef>
              <a:spcAft>
                <a:spcPts val="0"/>
              </a:spcAft>
              <a:buSzPct val="100000"/>
              <a:buChar char="●"/>
            </a:pPr>
            <a:r>
              <a:rPr lang="en"/>
              <a:t>Why Python is a popular choice for big data analytics.</a:t>
            </a:r>
            <a:endParaRPr/>
          </a:p>
          <a:p>
            <a:pPr indent="-334327" lvl="0" marL="457200" rtl="0" algn="l">
              <a:spcBef>
                <a:spcPts val="0"/>
              </a:spcBef>
              <a:spcAft>
                <a:spcPts val="0"/>
              </a:spcAft>
              <a:buSzPct val="100000"/>
              <a:buChar char="●"/>
            </a:pPr>
            <a:r>
              <a:rPr lang="en"/>
              <a:t>Introduction to essential Python libraries for data analysis (NumPy, pandas, matplotlib).</a:t>
            </a:r>
            <a:endParaRPr/>
          </a:p>
          <a:p>
            <a:pPr indent="-334327" lvl="0" marL="457200" rtl="0" algn="l">
              <a:spcBef>
                <a:spcPts val="0"/>
              </a:spcBef>
              <a:spcAft>
                <a:spcPts val="0"/>
              </a:spcAft>
              <a:buSzPct val="100000"/>
              <a:buChar char="●"/>
            </a:pPr>
            <a:r>
              <a:rPr lang="en"/>
              <a:t>Hands-on Lab: Setting up Python environment and exploring NumPy, pandas for data manipulation and visualization.</a:t>
            </a:r>
            <a:endParaRPr/>
          </a:p>
          <a:p>
            <a:pPr indent="-334327" lvl="0" marL="457200" rtl="0" algn="l">
              <a:spcBef>
                <a:spcPts val="0"/>
              </a:spcBef>
              <a:spcAft>
                <a:spcPts val="0"/>
              </a:spcAft>
              <a:buSzPct val="100000"/>
              <a:buChar char="●"/>
            </a:pPr>
            <a:r>
              <a:rPr lang="en"/>
              <a:t>The importance of data cleaning and preparation before analysis.</a:t>
            </a:r>
            <a:endParaRPr/>
          </a:p>
          <a:p>
            <a:pPr indent="-334327" lvl="0" marL="457200" rtl="0" algn="l">
              <a:spcBef>
                <a:spcPts val="0"/>
              </a:spcBef>
              <a:spcAft>
                <a:spcPts val="0"/>
              </a:spcAft>
              <a:buSzPct val="100000"/>
              <a:buChar char="●"/>
            </a:pPr>
            <a:r>
              <a:rPr lang="en"/>
              <a:t>Techniques for handling missing values, outliers, and data inconsistencies.</a:t>
            </a:r>
            <a:endParaRPr/>
          </a:p>
          <a:p>
            <a:pPr indent="-334327" lvl="0" marL="457200" rtl="0" algn="l">
              <a:spcBef>
                <a:spcPts val="0"/>
              </a:spcBef>
              <a:spcAft>
                <a:spcPts val="0"/>
              </a:spcAft>
              <a:buSzPct val="100000"/>
              <a:buChar char="●"/>
            </a:pPr>
            <a:r>
              <a:rPr lang="en"/>
              <a:t>Transforming and shaping data for effective analysis.</a:t>
            </a:r>
            <a:endParaRPr/>
          </a:p>
        </p:txBody>
      </p:sp>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Day 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diagnostic analytics</a:t>
            </a:r>
            <a:endParaRPr/>
          </a:p>
        </p:txBody>
      </p:sp>
      <p:sp>
        <p:nvSpPr>
          <p:cNvPr id="241" name="Google Shape;24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Correlation Analysis: </a:t>
            </a:r>
            <a:endParaRPr/>
          </a:p>
          <a:p>
            <a:pPr indent="0" lvl="0" marL="0" rtl="0" algn="l">
              <a:spcBef>
                <a:spcPts val="1200"/>
              </a:spcBef>
              <a:spcAft>
                <a:spcPts val="0"/>
              </a:spcAft>
              <a:buNone/>
            </a:pPr>
            <a:r>
              <a:rPr lang="en"/>
              <a:t>Diagnostic analytics assesses correlations and relationships between different variables, metrics, or factors to determine how changes in one variable impact others. This helps identify potential cause-and-effect relationships and dependencies.</a:t>
            </a:r>
            <a:endParaRPr/>
          </a:p>
          <a:p>
            <a:pPr indent="0" lvl="0" marL="0" rtl="0" algn="l">
              <a:spcBef>
                <a:spcPts val="1200"/>
              </a:spcBef>
              <a:spcAft>
                <a:spcPts val="0"/>
              </a:spcAft>
              <a:buNone/>
            </a:pPr>
            <a:r>
              <a:rPr lang="en"/>
              <a:t>Comparative Analysis: </a:t>
            </a:r>
            <a:endParaRPr/>
          </a:p>
          <a:p>
            <a:pPr indent="0" lvl="0" marL="0" rtl="0" algn="l">
              <a:spcBef>
                <a:spcPts val="1200"/>
              </a:spcBef>
              <a:spcAft>
                <a:spcPts val="1200"/>
              </a:spcAft>
              <a:buNone/>
            </a:pPr>
            <a:r>
              <a:rPr lang="en"/>
              <a:t>Diagnostic analytics compares different segments, groups, or time periods to identify differences or discrepancies in performance. This includes comparing actual performance against benchmarks, targets, or historical baselines to assess performance relative to expectations.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diagnostic analytics</a:t>
            </a:r>
            <a:endParaRPr/>
          </a:p>
        </p:txBody>
      </p:sp>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Hypothesis Testing: </a:t>
            </a:r>
            <a:endParaRPr/>
          </a:p>
          <a:p>
            <a:pPr indent="0" lvl="0" marL="0" rtl="0" algn="l">
              <a:spcBef>
                <a:spcPts val="1200"/>
              </a:spcBef>
              <a:spcAft>
                <a:spcPts val="0"/>
              </a:spcAft>
              <a:buNone/>
            </a:pPr>
            <a:r>
              <a:rPr lang="en"/>
              <a:t>Diagnostic analytics formulates hypotheses or theories about the potential causes of observed outcomes and then tests these hypotheses using statistical methods and data analysis techniques. This helps validate assumptions and uncover insights into underlying drivers.</a:t>
            </a:r>
            <a:endParaRPr/>
          </a:p>
          <a:p>
            <a:pPr indent="0" lvl="0" marL="0" rtl="0" algn="l">
              <a:spcBef>
                <a:spcPts val="1200"/>
              </a:spcBef>
              <a:spcAft>
                <a:spcPts val="0"/>
              </a:spcAft>
              <a:buNone/>
            </a:pPr>
            <a:r>
              <a:rPr lang="en"/>
              <a:t>Drill-down Analysis: </a:t>
            </a:r>
            <a:endParaRPr/>
          </a:p>
          <a:p>
            <a:pPr indent="0" lvl="0" marL="0" rtl="0" algn="l">
              <a:spcBef>
                <a:spcPts val="1200"/>
              </a:spcBef>
              <a:spcAft>
                <a:spcPts val="1200"/>
              </a:spcAft>
              <a:buNone/>
            </a:pPr>
            <a:r>
              <a:rPr lang="en"/>
              <a:t>Diagnostic analytics enables analysts to drill down into data at different levels of granularity, from high-level summaries to detailed transactional data. This allows for a more granular understanding of trends, patterns, and outliers within the data.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diagnostic analytics applications</a:t>
            </a:r>
            <a:endParaRPr/>
          </a:p>
        </p:txBody>
      </p:sp>
      <p:sp>
        <p:nvSpPr>
          <p:cNvPr id="253" name="Google Shape;25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Investigating Customer Complaints: Analyzing customer complaints data to identify common issues, trends, or patterns that may be indicative of underlying product or service problems.</a:t>
            </a:r>
            <a:endParaRPr/>
          </a:p>
          <a:p>
            <a:pPr indent="0" lvl="0" marL="0" rtl="0" algn="l">
              <a:spcBef>
                <a:spcPts val="1200"/>
              </a:spcBef>
              <a:spcAft>
                <a:spcPts val="0"/>
              </a:spcAft>
              <a:buNone/>
            </a:pPr>
            <a:r>
              <a:rPr lang="en"/>
              <a:t>Identifying Operational Bottlenecks: Analyzing production data to identify bottlenecks, inefficiencies, or quality issues in manufacturing processes and supply chains.</a:t>
            </a:r>
            <a:endParaRPr/>
          </a:p>
          <a:p>
            <a:pPr indent="0" lvl="0" marL="0" rtl="0" algn="l">
              <a:spcBef>
                <a:spcPts val="1200"/>
              </a:spcBef>
              <a:spcAft>
                <a:spcPts val="0"/>
              </a:spcAft>
              <a:buNone/>
            </a:pPr>
            <a:r>
              <a:rPr lang="en"/>
              <a:t>Root Cause Analysis of Equipment Failures: Investigating maintenance records and sensor data to identify root causes of equipment failures or breakdowns in industrial machinery or infrastructure.</a:t>
            </a:r>
            <a:endParaRPr/>
          </a:p>
          <a:p>
            <a:pPr indent="0" lvl="0" marL="0" rtl="0" algn="l">
              <a:spcBef>
                <a:spcPts val="1200"/>
              </a:spcBef>
              <a:spcAft>
                <a:spcPts val="0"/>
              </a:spcAft>
              <a:buNone/>
            </a:pPr>
            <a:r>
              <a:rPr lang="en"/>
              <a:t>Understanding Sales Performance Discrepancies: Analyzing sales data by region, product, or sales channel to understand variations in performance and identify factors influencing sales outcomes.</a:t>
            </a:r>
            <a:endParaRPr/>
          </a:p>
          <a:p>
            <a:pPr indent="0" lvl="0" marL="0" rtl="0" algn="l">
              <a:spcBef>
                <a:spcPts val="1200"/>
              </a:spcBef>
              <a:spcAft>
                <a:spcPts val="1200"/>
              </a:spcAft>
              <a:buNone/>
            </a:pPr>
            <a:r>
              <a:rPr lang="en"/>
              <a:t>Analyzing Financial Performance Discrepancies: Investigating financial statements and transaction data to identify discrepancies, anomalies, or errors that may impact financial performance or reporting.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Analytics</a:t>
            </a:r>
            <a:endParaRPr/>
          </a:p>
        </p:txBody>
      </p:sp>
      <p:sp>
        <p:nvSpPr>
          <p:cNvPr id="259" name="Google Shape;25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analytics is a branch of advanced analytics that utilizes statistical algorithms, machine learning techniques, and data mining to forecast future events, behaviors, or trends based on historical data. </a:t>
            </a:r>
            <a:endParaRPr/>
          </a:p>
          <a:p>
            <a:pPr indent="0" lvl="0" marL="0" rtl="0" algn="l">
              <a:spcBef>
                <a:spcPts val="1200"/>
              </a:spcBef>
              <a:spcAft>
                <a:spcPts val="0"/>
              </a:spcAft>
              <a:buNone/>
            </a:pPr>
            <a:r>
              <a:rPr lang="en"/>
              <a:t>It aims to answer the question "What is likely to happen?" by analyzing patterns and relationships within data to make predictions about future outcomes.</a:t>
            </a:r>
            <a:endParaRPr/>
          </a:p>
          <a:p>
            <a:pPr indent="0" lvl="0" marL="0" rtl="0" algn="l">
              <a:spcBef>
                <a:spcPts val="1200"/>
              </a:spcBef>
              <a:spcAft>
                <a:spcPts val="1200"/>
              </a:spcAft>
              <a:buNone/>
            </a:pPr>
            <a:r>
              <a:rPr lang="en"/>
              <a:t>Predictive analytics enables organizations to leverage data-driven insights to make more informed decisions, optimize resource allocation, enhance customer experiences, and gain a competitive advantage in various industries and domains.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predictive analytics</a:t>
            </a:r>
            <a:endParaRPr/>
          </a:p>
        </p:txBody>
      </p:sp>
      <p:sp>
        <p:nvSpPr>
          <p:cNvPr id="265" name="Google Shape;26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Historical Data Analysis: </a:t>
            </a:r>
            <a:endParaRPr b="1"/>
          </a:p>
          <a:p>
            <a:pPr indent="0" lvl="0" marL="0" rtl="0" algn="l">
              <a:spcBef>
                <a:spcPts val="1200"/>
              </a:spcBef>
              <a:spcAft>
                <a:spcPts val="0"/>
              </a:spcAft>
              <a:buNone/>
            </a:pPr>
            <a:r>
              <a:rPr lang="en"/>
              <a:t>Predictive analytics starts by analyzing historical data to identify patterns, trends, and correlations that may be indicative of future behavior. This data can come from various sources, including transactions, customer interactions, sensor readings, social media, and more.</a:t>
            </a:r>
            <a:endParaRPr/>
          </a:p>
          <a:p>
            <a:pPr indent="0" lvl="0" marL="0" rtl="0" algn="l">
              <a:spcBef>
                <a:spcPts val="1200"/>
              </a:spcBef>
              <a:spcAft>
                <a:spcPts val="0"/>
              </a:spcAft>
              <a:buNone/>
            </a:pPr>
            <a:r>
              <a:rPr b="1" lang="en"/>
              <a:t>Feature Selection and Engineering: </a:t>
            </a:r>
            <a:endParaRPr b="1"/>
          </a:p>
          <a:p>
            <a:pPr indent="0" lvl="0" marL="0" rtl="0" algn="l">
              <a:spcBef>
                <a:spcPts val="1200"/>
              </a:spcBef>
              <a:spcAft>
                <a:spcPts val="1200"/>
              </a:spcAft>
              <a:buNone/>
            </a:pPr>
            <a:r>
              <a:rPr lang="en"/>
              <a:t>Predictive analytics involves selecting and engineering relevant features or variables from the dataset that are likely to have predictive power. This process may include data preprocessing, cleaning, transformation, and feature extraction to improve model performance.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Model Building: </a:t>
            </a:r>
            <a:endParaRPr b="1"/>
          </a:p>
          <a:p>
            <a:pPr indent="0" lvl="0" marL="0" rtl="0" algn="l">
              <a:spcBef>
                <a:spcPts val="1200"/>
              </a:spcBef>
              <a:spcAft>
                <a:spcPts val="0"/>
              </a:spcAft>
              <a:buNone/>
            </a:pPr>
            <a:r>
              <a:rPr lang="en"/>
              <a:t>Predictive analytics builds mathematical models that capture the relationship between input variables (features) and the target variable (outcome). Common predictive modeling techniques include regression analysis, classification algorithms, time series forecasting, and ensemble methods.</a:t>
            </a:r>
            <a:endParaRPr/>
          </a:p>
          <a:p>
            <a:pPr indent="0" lvl="0" marL="0" rtl="0" algn="l">
              <a:spcBef>
                <a:spcPts val="1200"/>
              </a:spcBef>
              <a:spcAft>
                <a:spcPts val="0"/>
              </a:spcAft>
              <a:buNone/>
            </a:pPr>
            <a:r>
              <a:rPr b="1" lang="en"/>
              <a:t>Training and Validation: </a:t>
            </a:r>
            <a:endParaRPr b="1"/>
          </a:p>
          <a:p>
            <a:pPr indent="0" lvl="0" marL="0" rtl="0" algn="l">
              <a:spcBef>
                <a:spcPts val="1200"/>
              </a:spcBef>
              <a:spcAft>
                <a:spcPts val="1200"/>
              </a:spcAft>
              <a:buNone/>
            </a:pPr>
            <a:r>
              <a:rPr lang="en"/>
              <a:t>Predictive models are trained using historical data, where the model learns patterns and relationships from the data. The model's performance is then evaluated using validation techniques such as cross-validation, holdout validation, or train-test split to assess its predictive accuracy and generalization capability.</a:t>
            </a:r>
            <a:endParaRPr b="1"/>
          </a:p>
        </p:txBody>
      </p:sp>
      <p:sp>
        <p:nvSpPr>
          <p:cNvPr id="271" name="Google Shape;27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predictive analytics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Prediction and Forecasting: </a:t>
            </a:r>
            <a:endParaRPr b="1"/>
          </a:p>
          <a:p>
            <a:pPr indent="0" lvl="0" marL="0" rtl="0" algn="l">
              <a:spcBef>
                <a:spcPts val="1200"/>
              </a:spcBef>
              <a:spcAft>
                <a:spcPts val="0"/>
              </a:spcAft>
              <a:buNone/>
            </a:pPr>
            <a:r>
              <a:rPr lang="en"/>
              <a:t>Once trained and validated, predictive models are deployed to make predictions or forecasts on new or unseen data. These predictions provide insights into future outcomes, allowing organizations to anticipate trends, mitigate risks, and make proactive decisions.</a:t>
            </a:r>
            <a:endParaRPr/>
          </a:p>
          <a:p>
            <a:pPr indent="0" lvl="0" marL="0" rtl="0" algn="l">
              <a:spcBef>
                <a:spcPts val="1200"/>
              </a:spcBef>
              <a:spcAft>
                <a:spcPts val="0"/>
              </a:spcAft>
              <a:buNone/>
            </a:pPr>
            <a:r>
              <a:rPr b="1" lang="en"/>
              <a:t>Model Evaluation and Optimization: </a:t>
            </a:r>
            <a:endParaRPr b="1"/>
          </a:p>
          <a:p>
            <a:pPr indent="0" lvl="0" marL="0" rtl="0" algn="l">
              <a:spcBef>
                <a:spcPts val="1200"/>
              </a:spcBef>
              <a:spcAft>
                <a:spcPts val="1200"/>
              </a:spcAft>
              <a:buNone/>
            </a:pPr>
            <a:r>
              <a:rPr lang="en"/>
              <a:t>Predictive models are continuously evaluated and optimized to improve their performance and accuracy. This may involve fine-tuning model parameters, selecting different algorithms, incorporating additional data sources, or updating the model over time as new data becomes available.</a:t>
            </a:r>
            <a:endParaRPr b="1"/>
          </a:p>
        </p:txBody>
      </p:sp>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predictive analytics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analytics applications include</a:t>
            </a:r>
            <a:endParaRPr/>
          </a:p>
        </p:txBody>
      </p:sp>
      <p:sp>
        <p:nvSpPr>
          <p:cNvPr id="283" name="Google Shape;28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Sales Forecasting: Predicting future sales volumes based on historical sales data, market trends, and external factors such as economic indicators or seasonal patterns.</a:t>
            </a:r>
            <a:endParaRPr/>
          </a:p>
          <a:p>
            <a:pPr indent="0" lvl="0" marL="0" rtl="0" algn="l">
              <a:spcBef>
                <a:spcPts val="1200"/>
              </a:spcBef>
              <a:spcAft>
                <a:spcPts val="0"/>
              </a:spcAft>
              <a:buNone/>
            </a:pPr>
            <a:r>
              <a:rPr lang="en"/>
              <a:t>Customer Churn Prediction: Identifying customers who are at risk of churn (cancellation or defection) based on their behavior, usage patterns, and demographic characteristics.</a:t>
            </a:r>
            <a:endParaRPr/>
          </a:p>
          <a:p>
            <a:pPr indent="0" lvl="0" marL="0" rtl="0" algn="l">
              <a:spcBef>
                <a:spcPts val="1200"/>
              </a:spcBef>
              <a:spcAft>
                <a:spcPts val="0"/>
              </a:spcAft>
              <a:buNone/>
            </a:pPr>
            <a:r>
              <a:rPr lang="en"/>
              <a:t>Credit Risk Assessment: Evaluating the creditworthiness of applicants by analyzing their financial history, credit scores, payment behavior, and other relevant factors.</a:t>
            </a:r>
            <a:endParaRPr/>
          </a:p>
          <a:p>
            <a:pPr indent="0" lvl="0" marL="0" rtl="0" algn="l">
              <a:spcBef>
                <a:spcPts val="1200"/>
              </a:spcBef>
              <a:spcAft>
                <a:spcPts val="0"/>
              </a:spcAft>
              <a:buNone/>
            </a:pPr>
            <a:r>
              <a:rPr lang="en"/>
              <a:t>Demand Forecasting: Anticipating future demand for products or services to optimize inventory management, production planning, and supply chain logistics.</a:t>
            </a:r>
            <a:endParaRPr/>
          </a:p>
          <a:p>
            <a:pPr indent="0" lvl="0" marL="0" rtl="0" algn="l">
              <a:spcBef>
                <a:spcPts val="1200"/>
              </a:spcBef>
              <a:spcAft>
                <a:spcPts val="0"/>
              </a:spcAft>
              <a:buNone/>
            </a:pPr>
            <a:r>
              <a:rPr lang="en"/>
              <a:t>Healthcare Predictive Modeling: Predicting patient outcomes, disease diagnoses, or treatment responses based on medical history, genetic data, and clinical parameters.</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Prescriptive Analytics</a:t>
            </a:r>
            <a:endParaRPr/>
          </a:p>
        </p:txBody>
      </p:sp>
      <p:sp>
        <p:nvSpPr>
          <p:cNvPr id="289" name="Google Shape;28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Prescriptive analytics is the most advanced form of analytics that focuses on recommending actions or decisions to achieve desired outcomes or objectives. </a:t>
            </a:r>
            <a:endParaRPr/>
          </a:p>
          <a:p>
            <a:pPr indent="-342900" lvl="0" marL="457200" rtl="0" algn="l">
              <a:spcBef>
                <a:spcPts val="0"/>
              </a:spcBef>
              <a:spcAft>
                <a:spcPts val="0"/>
              </a:spcAft>
              <a:buSzPts val="1800"/>
              <a:buChar char="●"/>
            </a:pPr>
            <a:r>
              <a:rPr lang="en"/>
              <a:t>It goes beyond descriptive and predictive analytics, which describe what has happened and what is likely to happen, respectively, by providing actionable insights on what should be done and how to achieve it. </a:t>
            </a:r>
            <a:endParaRPr/>
          </a:p>
          <a:p>
            <a:pPr indent="-342900" lvl="0" marL="457200" rtl="0" algn="l">
              <a:spcBef>
                <a:spcPts val="0"/>
              </a:spcBef>
              <a:spcAft>
                <a:spcPts val="0"/>
              </a:spcAft>
              <a:buSzPts val="1800"/>
              <a:buChar char="●"/>
            </a:pPr>
            <a:r>
              <a:rPr lang="en"/>
              <a:t>Prescriptive analytics aims to answer the question "What should we do?" by leveraging optimization, simulation, and decision-making algorithms to determine the best course of action based on data, constraints, and business objectives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prescriptive analytics</a:t>
            </a:r>
            <a:endParaRPr/>
          </a:p>
        </p:txBody>
      </p:sp>
      <p:sp>
        <p:nvSpPr>
          <p:cNvPr id="295" name="Google Shape;29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Optimization: </a:t>
            </a:r>
            <a:endParaRPr b="1"/>
          </a:p>
          <a:p>
            <a:pPr indent="0" lvl="0" marL="0" rtl="0" algn="l">
              <a:spcBef>
                <a:spcPts val="1200"/>
              </a:spcBef>
              <a:spcAft>
                <a:spcPts val="0"/>
              </a:spcAft>
              <a:buNone/>
            </a:pPr>
            <a:r>
              <a:rPr lang="en"/>
              <a:t>Prescriptive analytics uses mathematical optimization techniques to identify the optimal solution to a problem from a set of possible alternatives. This involves defining objectives, constraints, and decision variables and then formulating and solving mathematical models to maximize or minimize the desired outcome.</a:t>
            </a:r>
            <a:endParaRPr/>
          </a:p>
          <a:p>
            <a:pPr indent="0" lvl="0" marL="0" rtl="0" algn="l">
              <a:spcBef>
                <a:spcPts val="1200"/>
              </a:spcBef>
              <a:spcAft>
                <a:spcPts val="0"/>
              </a:spcAft>
              <a:buNone/>
            </a:pPr>
            <a:r>
              <a:rPr b="1" lang="en"/>
              <a:t>Simulation: </a:t>
            </a:r>
            <a:endParaRPr b="1"/>
          </a:p>
          <a:p>
            <a:pPr indent="0" lvl="0" marL="0" rtl="0" algn="l">
              <a:spcBef>
                <a:spcPts val="1200"/>
              </a:spcBef>
              <a:spcAft>
                <a:spcPts val="1200"/>
              </a:spcAft>
              <a:buNone/>
            </a:pPr>
            <a:r>
              <a:rPr lang="en"/>
              <a:t>Prescriptive analytics often employs simulation techniques to model complex systems, processes, or scenarios and evaluate the potential impact of different decisions or interventions. Simulation allows organizations to explore various what-if scenarios and assess the likely outcomes before implementing any changes.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Day 3</a:t>
            </a:r>
            <a:endParaRPr/>
          </a:p>
        </p:txBody>
      </p:sp>
      <p:sp>
        <p:nvSpPr>
          <p:cNvPr id="77" name="Google Shape;77;p16"/>
          <p:cNvSpPr txBox="1"/>
          <p:nvPr>
            <p:ph idx="1" type="body"/>
          </p:nvPr>
        </p:nvSpPr>
        <p:spPr>
          <a:xfrm>
            <a:off x="489575" y="1145950"/>
            <a:ext cx="6854100" cy="376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Advantages of Apache Spark for big data processing.</a:t>
            </a:r>
            <a:endParaRPr/>
          </a:p>
          <a:p>
            <a:pPr indent="-342900" lvl="0" marL="457200" rtl="0" algn="l">
              <a:spcBef>
                <a:spcPts val="0"/>
              </a:spcBef>
              <a:spcAft>
                <a:spcPts val="0"/>
              </a:spcAft>
              <a:buSzPts val="1800"/>
              <a:buChar char="●"/>
            </a:pPr>
            <a:r>
              <a:rPr lang="en"/>
              <a:t>Understanding Spark architecture (RDDs, dataframes, datasets).</a:t>
            </a:r>
            <a:endParaRPr/>
          </a:p>
          <a:p>
            <a:pPr indent="-342900" lvl="0" marL="457200" rtl="0" algn="l">
              <a:spcBef>
                <a:spcPts val="0"/>
              </a:spcBef>
              <a:spcAft>
                <a:spcPts val="0"/>
              </a:spcAft>
              <a:buSzPts val="1800"/>
              <a:buChar char="●"/>
            </a:pPr>
            <a:r>
              <a:rPr lang="en"/>
              <a:t>Hands-on Lab: Setting up a Spark environment and working with Spark RDDs for basic operations.</a:t>
            </a:r>
            <a:endParaRPr/>
          </a:p>
          <a:p>
            <a:pPr indent="-342900" lvl="0" marL="457200" rtl="0" algn="l">
              <a:spcBef>
                <a:spcPts val="0"/>
              </a:spcBef>
              <a:spcAft>
                <a:spcPts val="0"/>
              </a:spcAft>
              <a:buSzPts val="1800"/>
              <a:buChar char="●"/>
            </a:pPr>
            <a:r>
              <a:rPr lang="en"/>
              <a:t>Using Spark SQL for querying structured data stored in HDFS or data warehouses.</a:t>
            </a:r>
            <a:endParaRPr/>
          </a:p>
          <a:p>
            <a:pPr indent="-342900" lvl="0" marL="457200" rtl="0" algn="l">
              <a:spcBef>
                <a:spcPts val="0"/>
              </a:spcBef>
              <a:spcAft>
                <a:spcPts val="0"/>
              </a:spcAft>
              <a:buSzPts val="1800"/>
              <a:buChar char="●"/>
            </a:pPr>
            <a:r>
              <a:rPr lang="en"/>
              <a:t>Performing data analysis tasks like filtering, grouping, and aggregation with Spark SQL.</a:t>
            </a:r>
            <a:endParaRPr/>
          </a:p>
          <a:p>
            <a:pPr indent="-342900" lvl="0" marL="457200" rtl="0" algn="l">
              <a:spcBef>
                <a:spcPts val="0"/>
              </a:spcBef>
              <a:spcAft>
                <a:spcPts val="0"/>
              </a:spcAft>
              <a:buSzPts val="1800"/>
              <a:buChar char="●"/>
            </a:pPr>
            <a:r>
              <a:rPr lang="en"/>
              <a:t>Hands-on Lab: Querying sample datasets using Spark SQL to extract insights.</a:t>
            </a:r>
            <a:endParaRPr/>
          </a:p>
          <a:p>
            <a:pPr indent="-342900" lvl="0" marL="457200" rtl="0" algn="l">
              <a:spcBef>
                <a:spcPts val="0"/>
              </a:spcBef>
              <a:spcAft>
                <a:spcPts val="0"/>
              </a:spcAft>
              <a:buSzPts val="1800"/>
              <a:buChar char="●"/>
            </a:pPr>
            <a:r>
              <a:rPr lang="en"/>
              <a:t>Visualization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Decision Support: </a:t>
            </a:r>
            <a:endParaRPr b="1"/>
          </a:p>
          <a:p>
            <a:pPr indent="0" lvl="0" marL="0" rtl="0" algn="l">
              <a:spcBef>
                <a:spcPts val="1200"/>
              </a:spcBef>
              <a:spcAft>
                <a:spcPts val="0"/>
              </a:spcAft>
              <a:buNone/>
            </a:pPr>
            <a:r>
              <a:rPr lang="en"/>
              <a:t>Prescriptive analytics provides decision support tools and recommendations to guide decision-makers in choosing the most effective or efficient course of action. These recommendations are based on quantitative analysis of data, business rules, optimization models, and user-defined preferences.</a:t>
            </a:r>
            <a:endParaRPr b="1"/>
          </a:p>
          <a:p>
            <a:pPr indent="0" lvl="0" marL="0" rtl="0" algn="l">
              <a:spcBef>
                <a:spcPts val="1200"/>
              </a:spcBef>
              <a:spcAft>
                <a:spcPts val="0"/>
              </a:spcAft>
              <a:buNone/>
            </a:pPr>
            <a:r>
              <a:rPr b="1" lang="en"/>
              <a:t>Trade-off Analysis: </a:t>
            </a:r>
            <a:endParaRPr b="1"/>
          </a:p>
          <a:p>
            <a:pPr indent="0" lvl="0" marL="0" rtl="0" algn="l">
              <a:spcBef>
                <a:spcPts val="1200"/>
              </a:spcBef>
              <a:spcAft>
                <a:spcPts val="1200"/>
              </a:spcAft>
              <a:buNone/>
            </a:pPr>
            <a:r>
              <a:rPr lang="en"/>
              <a:t>Prescriptive analytics helps decision-makers evaluate trade-offs between competing objectives, resources, and constraints. It enables organizations to balance conflicting goals and make informed decisions that optimize overall performance or value.</a:t>
            </a:r>
            <a:endParaRPr/>
          </a:p>
        </p:txBody>
      </p:sp>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prescriptive analytics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Real-time Decision Making: </a:t>
            </a:r>
            <a:endParaRPr b="1"/>
          </a:p>
          <a:p>
            <a:pPr indent="0" lvl="0" marL="0" rtl="0" algn="l">
              <a:spcBef>
                <a:spcPts val="1200"/>
              </a:spcBef>
              <a:spcAft>
                <a:spcPts val="0"/>
              </a:spcAft>
              <a:buNone/>
            </a:pPr>
            <a:r>
              <a:rPr lang="en"/>
              <a:t>Prescriptive analytics can be applied in real-time or near real-time environments to support dynamic decision-making processes. This includes deploying prescriptive models and algorithms within operational systems to automate decision-making and response actions in rapidly changing environments.</a:t>
            </a:r>
            <a:endParaRPr b="1"/>
          </a:p>
          <a:p>
            <a:pPr indent="0" lvl="0" marL="0" rtl="0" algn="l">
              <a:spcBef>
                <a:spcPts val="1200"/>
              </a:spcBef>
              <a:spcAft>
                <a:spcPts val="0"/>
              </a:spcAft>
              <a:buNone/>
            </a:pPr>
            <a:r>
              <a:rPr b="1" lang="en"/>
              <a:t>Continuous Improvement: </a:t>
            </a:r>
            <a:endParaRPr b="1"/>
          </a:p>
          <a:p>
            <a:pPr indent="0" lvl="0" marL="0" rtl="0" algn="l">
              <a:spcBef>
                <a:spcPts val="1200"/>
              </a:spcBef>
              <a:spcAft>
                <a:spcPts val="1200"/>
              </a:spcAft>
              <a:buNone/>
            </a:pPr>
            <a:r>
              <a:rPr lang="en"/>
              <a:t>Prescriptive analytics facilitates continuous improvement by enabling organizations to monitor, evaluate, and adapt their decision-making strategies over time. This involves feedback loops where performance data is collected, analyzed, and used to refine models, algorithms, and decision rules for ongoing optimization.</a:t>
            </a:r>
            <a:endParaRPr b="1"/>
          </a:p>
        </p:txBody>
      </p:sp>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prescriptive analytics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prescriptive analytics applications include</a:t>
            </a:r>
            <a:endParaRPr/>
          </a:p>
        </p:txBody>
      </p:sp>
      <p:sp>
        <p:nvSpPr>
          <p:cNvPr id="313" name="Google Shape;31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Supply Chain Optimization: Determining optimal inventory levels, production schedules, and distribution routes to minimize costs, reduce lead times, and improve service levels.</a:t>
            </a:r>
            <a:endParaRPr/>
          </a:p>
          <a:p>
            <a:pPr indent="0" lvl="0" marL="0" rtl="0" algn="l">
              <a:spcBef>
                <a:spcPts val="1200"/>
              </a:spcBef>
              <a:spcAft>
                <a:spcPts val="0"/>
              </a:spcAft>
              <a:buNone/>
            </a:pPr>
            <a:r>
              <a:rPr lang="en"/>
              <a:t>Resource Allocation: Optimizing resource allocation and workforce scheduling to maximize productivity, minimize idle time, and meet demand fluctuations.</a:t>
            </a:r>
            <a:endParaRPr/>
          </a:p>
          <a:p>
            <a:pPr indent="0" lvl="0" marL="0" rtl="0" algn="l">
              <a:spcBef>
                <a:spcPts val="1200"/>
              </a:spcBef>
              <a:spcAft>
                <a:spcPts val="0"/>
              </a:spcAft>
              <a:buNone/>
            </a:pPr>
            <a:r>
              <a:rPr lang="en"/>
              <a:t>Portfolio Optimization: Designing optimal investment portfolios that balance risk and return objectives based on market conditions, asset performance, and investor preferences.</a:t>
            </a:r>
            <a:endParaRPr/>
          </a:p>
          <a:p>
            <a:pPr indent="0" lvl="0" marL="0" rtl="0" algn="l">
              <a:spcBef>
                <a:spcPts val="1200"/>
              </a:spcBef>
              <a:spcAft>
                <a:spcPts val="0"/>
              </a:spcAft>
              <a:buNone/>
            </a:pPr>
            <a:r>
              <a:rPr lang="en"/>
              <a:t>Healthcare Treatment Planning: Personalizing treatment plans for patients based on medical history, genetic profiles, and clinical guidelines to optimize health outcomes and minimize risks.</a:t>
            </a:r>
            <a:endParaRPr/>
          </a:p>
          <a:p>
            <a:pPr indent="0" lvl="0" marL="0" rtl="0" algn="l">
              <a:spcBef>
                <a:spcPts val="1200"/>
              </a:spcBef>
              <a:spcAft>
                <a:spcPts val="1200"/>
              </a:spcAft>
              <a:buNone/>
            </a:pPr>
            <a:r>
              <a:rPr lang="en"/>
              <a:t>Dynamic Pricing: Setting optimal prices for products or services in real-time based on demand, competition, and market conditions to maximize revenue and profitability.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9" name="Google Shape;31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5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26" name="Google Shape;32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the airline industry, big data is generated from various sources, including: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Flight Data: </a:t>
            </a:r>
            <a:endParaRPr/>
          </a:p>
          <a:p>
            <a:pPr indent="0" lvl="0" marL="0" rtl="0" algn="l">
              <a:spcBef>
                <a:spcPts val="1200"/>
              </a:spcBef>
              <a:spcAft>
                <a:spcPts val="0"/>
              </a:spcAft>
              <a:buNone/>
            </a:pPr>
            <a:r>
              <a:rPr lang="en"/>
              <a:t>Each flight generates a wealth of data, including departure and arrival times, flight duration, distance traveled, aircraft type, fuel consumption, passenger information, ticket prices, and more.</a:t>
            </a:r>
            <a:endParaRPr/>
          </a:p>
          <a:p>
            <a:pPr indent="0" lvl="0" marL="0" rtl="0" algn="l">
              <a:spcBef>
                <a:spcPts val="1200"/>
              </a:spcBef>
              <a:spcAft>
                <a:spcPts val="0"/>
              </a:spcAft>
              <a:buNone/>
            </a:pPr>
            <a:r>
              <a:rPr lang="en"/>
              <a:t>Reservation Systems: </a:t>
            </a:r>
            <a:endParaRPr/>
          </a:p>
          <a:p>
            <a:pPr indent="0" lvl="0" marL="0" rtl="0" algn="l">
              <a:spcBef>
                <a:spcPts val="1200"/>
              </a:spcBef>
              <a:spcAft>
                <a:spcPts val="0"/>
              </a:spcAft>
              <a:buNone/>
            </a:pPr>
            <a:r>
              <a:rPr lang="en"/>
              <a:t>Airlines have reservation systems that track bookings, cancellations, seat availability, and passenger details.</a:t>
            </a:r>
            <a:endParaRPr/>
          </a:p>
          <a:p>
            <a:pPr indent="0" lvl="0" marL="0" rtl="0" algn="l">
              <a:spcBef>
                <a:spcPts val="1200"/>
              </a:spcBef>
              <a:spcAft>
                <a:spcPts val="0"/>
              </a:spcAft>
              <a:buNone/>
            </a:pPr>
            <a:r>
              <a:rPr lang="en"/>
              <a:t>Operational Data: </a:t>
            </a:r>
            <a:endParaRPr/>
          </a:p>
          <a:p>
            <a:pPr indent="0" lvl="0" marL="0" rtl="0" algn="l">
              <a:spcBef>
                <a:spcPts val="1200"/>
              </a:spcBef>
              <a:spcAft>
                <a:spcPts val="1200"/>
              </a:spcAft>
              <a:buNone/>
            </a:pPr>
            <a:r>
              <a:rPr lang="en"/>
              <a:t>Data is collected from various operational aspects such as maintenance records, crew scheduling, baggage handling, and ground operations.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of airline industry</a:t>
            </a:r>
            <a:endParaRPr/>
          </a:p>
        </p:txBody>
      </p:sp>
      <p:sp>
        <p:nvSpPr>
          <p:cNvPr id="332" name="Google Shape;33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Customer Interactions: </a:t>
            </a:r>
            <a:endParaRPr/>
          </a:p>
          <a:p>
            <a:pPr indent="0" lvl="0" marL="0" rtl="0" algn="l">
              <a:spcBef>
                <a:spcPts val="1200"/>
              </a:spcBef>
              <a:spcAft>
                <a:spcPts val="0"/>
              </a:spcAft>
              <a:buNone/>
            </a:pPr>
            <a:r>
              <a:rPr lang="en"/>
              <a:t>This includes data from customer service interactions, feedback surveys, loyalty programs, social media, and website interactions.</a:t>
            </a:r>
            <a:endParaRPr/>
          </a:p>
          <a:p>
            <a:pPr indent="0" lvl="0" marL="0" rtl="0" algn="l">
              <a:spcBef>
                <a:spcPts val="1200"/>
              </a:spcBef>
              <a:spcAft>
                <a:spcPts val="0"/>
              </a:spcAft>
              <a:buNone/>
            </a:pPr>
            <a:r>
              <a:rPr lang="en"/>
              <a:t>Safety and Compliance: </a:t>
            </a:r>
            <a:endParaRPr/>
          </a:p>
          <a:p>
            <a:pPr indent="0" lvl="0" marL="0" rtl="0" algn="l">
              <a:spcBef>
                <a:spcPts val="1200"/>
              </a:spcBef>
              <a:spcAft>
                <a:spcPts val="0"/>
              </a:spcAft>
              <a:buNone/>
            </a:pPr>
            <a:r>
              <a:rPr lang="en"/>
              <a:t>Airlines gather data related to safety incidents, regulatory compliance, and security measures.</a:t>
            </a:r>
            <a:endParaRPr/>
          </a:p>
          <a:p>
            <a:pPr indent="0" lvl="0" marL="0" rtl="0" algn="l">
              <a:spcBef>
                <a:spcPts val="1200"/>
              </a:spcBef>
              <a:spcAft>
                <a:spcPts val="0"/>
              </a:spcAft>
              <a:buNone/>
            </a:pPr>
            <a:r>
              <a:rPr lang="en"/>
              <a:t>Financial Data: </a:t>
            </a:r>
            <a:endParaRPr/>
          </a:p>
          <a:p>
            <a:pPr indent="0" lvl="0" marL="0" rtl="0" algn="l">
              <a:spcBef>
                <a:spcPts val="1200"/>
              </a:spcBef>
              <a:spcAft>
                <a:spcPts val="0"/>
              </a:spcAft>
              <a:buNone/>
            </a:pPr>
            <a:r>
              <a:rPr lang="en"/>
              <a:t>Financial transactions, revenue streams, cost analysis, and profitability metrics contribute to big data in the airline industry.</a:t>
            </a:r>
            <a:endParaRPr/>
          </a:p>
          <a:p>
            <a:pPr indent="0" lvl="0" marL="0" rtl="0" algn="l">
              <a:spcBef>
                <a:spcPts val="1200"/>
              </a:spcBef>
              <a:spcAft>
                <a:spcPts val="0"/>
              </a:spcAft>
              <a:buNone/>
            </a:pPr>
            <a:r>
              <a:rPr lang="en"/>
              <a:t>Weather and Environmental Data: </a:t>
            </a:r>
            <a:endParaRPr/>
          </a:p>
          <a:p>
            <a:pPr indent="0" lvl="0" marL="0" rtl="0" algn="l">
              <a:spcBef>
                <a:spcPts val="1200"/>
              </a:spcBef>
              <a:spcAft>
                <a:spcPts val="1200"/>
              </a:spcAft>
              <a:buNone/>
            </a:pPr>
            <a:r>
              <a:rPr lang="en"/>
              <a:t>Weather conditions play a significant role in flight operations, so airlines collect data on weather forecasts, historical weather patterns, and other environmental factors that can affect flights.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of airline industry</a:t>
            </a:r>
            <a:endParaRPr/>
          </a:p>
        </p:txBody>
      </p:sp>
      <p:sp>
        <p:nvSpPr>
          <p:cNvPr id="338" name="Google Shape;33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Market Trends: </a:t>
            </a:r>
            <a:endParaRPr/>
          </a:p>
          <a:p>
            <a:pPr indent="0" lvl="0" marL="0" rtl="0" algn="l">
              <a:spcBef>
                <a:spcPts val="1200"/>
              </a:spcBef>
              <a:spcAft>
                <a:spcPts val="0"/>
              </a:spcAft>
              <a:buNone/>
            </a:pPr>
            <a:r>
              <a:rPr lang="en"/>
              <a:t>Data on market trends, competitor analysis, and economic indicators help airlines make strategic decisions related to route planning, pricing, and marketing.</a:t>
            </a:r>
            <a:endParaRPr/>
          </a:p>
          <a:p>
            <a:pPr indent="0" lvl="0" marL="0" rtl="0" algn="l">
              <a:spcBef>
                <a:spcPts val="1200"/>
              </a:spcBef>
              <a:spcAft>
                <a:spcPts val="0"/>
              </a:spcAft>
              <a:buNone/>
            </a:pPr>
            <a:r>
              <a:rPr lang="en"/>
              <a:t>IoT Devices: </a:t>
            </a:r>
            <a:endParaRPr/>
          </a:p>
          <a:p>
            <a:pPr indent="0" lvl="0" marL="0" rtl="0" algn="l">
              <a:spcBef>
                <a:spcPts val="1200"/>
              </a:spcBef>
              <a:spcAft>
                <a:spcPts val="0"/>
              </a:spcAft>
              <a:buNone/>
            </a:pPr>
            <a:r>
              <a:rPr lang="en"/>
              <a:t>Internet of Things (IoT) devices installed in aircraft, such as sensors and monitoring systems, generate data on engine performance, fuel efficiency, and maintenance needs.</a:t>
            </a:r>
            <a:endParaRPr/>
          </a:p>
          <a:p>
            <a:pPr indent="0" lvl="0" marL="0" rtl="0" algn="l">
              <a:spcBef>
                <a:spcPts val="1200"/>
              </a:spcBef>
              <a:spcAft>
                <a:spcPts val="0"/>
              </a:spcAft>
              <a:buNone/>
            </a:pPr>
            <a:r>
              <a:rPr lang="en"/>
              <a:t>Third-party Sources: </a:t>
            </a:r>
            <a:endParaRPr/>
          </a:p>
          <a:p>
            <a:pPr indent="0" lvl="0" marL="0" rtl="0" algn="l">
              <a:spcBef>
                <a:spcPts val="1200"/>
              </a:spcBef>
              <a:spcAft>
                <a:spcPts val="1200"/>
              </a:spcAft>
              <a:buNone/>
            </a:pPr>
            <a:r>
              <a:rPr lang="en"/>
              <a:t>Airlines may also integrate data from third-party sources such as government agencies, travel agencies, and industry partners to enrich their datasets.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44" name="Google Shape;34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Predictive Maintenance: </a:t>
            </a:r>
            <a:endParaRPr/>
          </a:p>
          <a:p>
            <a:pPr indent="0" lvl="0" marL="0" rtl="0" algn="l">
              <a:spcBef>
                <a:spcPts val="1200"/>
              </a:spcBef>
              <a:spcAft>
                <a:spcPts val="0"/>
              </a:spcAft>
              <a:buNone/>
            </a:pPr>
            <a:r>
              <a:rPr lang="en"/>
              <a:t>Analyzing data from IoT sensors and maintenance records enables airlines to predict equipment failures and schedule maintenance proactively, reducing downtime and improving safety.</a:t>
            </a:r>
            <a:endParaRPr/>
          </a:p>
          <a:p>
            <a:pPr indent="0" lvl="0" marL="0" rtl="0" algn="l">
              <a:spcBef>
                <a:spcPts val="1200"/>
              </a:spcBef>
              <a:spcAft>
                <a:spcPts val="0"/>
              </a:spcAft>
              <a:buNone/>
            </a:pPr>
            <a:r>
              <a:rPr lang="en"/>
              <a:t>Route Optimization: </a:t>
            </a:r>
            <a:endParaRPr/>
          </a:p>
          <a:p>
            <a:pPr indent="0" lvl="0" marL="0" rtl="0" algn="l">
              <a:spcBef>
                <a:spcPts val="1200"/>
              </a:spcBef>
              <a:spcAft>
                <a:spcPts val="0"/>
              </a:spcAft>
              <a:buNone/>
            </a:pPr>
            <a:r>
              <a:rPr lang="en"/>
              <a:t>By analyzing historical flight data, weather patterns, fuel consumption, and passenger demand, airlines can optimize routes to minimize costs, reduce flight delays, and improve overall efficiency.</a:t>
            </a:r>
            <a:endParaRPr/>
          </a:p>
          <a:p>
            <a:pPr indent="0" lvl="0" marL="0" rtl="0" algn="l">
              <a:spcBef>
                <a:spcPts val="1200"/>
              </a:spcBef>
              <a:spcAft>
                <a:spcPts val="0"/>
              </a:spcAft>
              <a:buNone/>
            </a:pPr>
            <a:r>
              <a:rPr lang="en"/>
              <a:t>Customer Segmentation and Personalization: </a:t>
            </a:r>
            <a:endParaRPr/>
          </a:p>
          <a:p>
            <a:pPr indent="0" lvl="0" marL="0" rtl="0" algn="l">
              <a:spcBef>
                <a:spcPts val="1200"/>
              </a:spcBef>
              <a:spcAft>
                <a:spcPts val="1200"/>
              </a:spcAft>
              <a:buNone/>
            </a:pPr>
            <a:r>
              <a:rPr lang="en"/>
              <a:t>Analyzing customer data allows airlines to segment passengers based on preferences, behavior, and demographics. This enables targeted marketing campaigns, personalized offers, and tailored services to enhance customer satisfaction and loyalty.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50" name="Google Shape;35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Revenue Management: </a:t>
            </a:r>
            <a:endParaRPr/>
          </a:p>
          <a:p>
            <a:pPr indent="0" lvl="0" marL="0" rtl="0" algn="l">
              <a:spcBef>
                <a:spcPts val="1200"/>
              </a:spcBef>
              <a:spcAft>
                <a:spcPts val="0"/>
              </a:spcAft>
              <a:buNone/>
            </a:pPr>
            <a:r>
              <a:rPr lang="en"/>
              <a:t>Big data analytics helps airlines optimize pricing strategies by analyzing demand forecasts, competitor pricing, historical booking data, and market trends. This allows airlines to maximize revenue by adjusting ticket prices dynamically.</a:t>
            </a:r>
            <a:endParaRPr/>
          </a:p>
          <a:p>
            <a:pPr indent="0" lvl="0" marL="0" rtl="0" algn="l">
              <a:spcBef>
                <a:spcPts val="1200"/>
              </a:spcBef>
              <a:spcAft>
                <a:spcPts val="0"/>
              </a:spcAft>
              <a:buNone/>
            </a:pPr>
            <a:r>
              <a:rPr lang="en"/>
              <a:t>Operational Efficiency: </a:t>
            </a:r>
            <a:endParaRPr/>
          </a:p>
          <a:p>
            <a:pPr indent="0" lvl="0" marL="0" rtl="0" algn="l">
              <a:spcBef>
                <a:spcPts val="1200"/>
              </a:spcBef>
              <a:spcAft>
                <a:spcPts val="0"/>
              </a:spcAft>
              <a:buNone/>
            </a:pPr>
            <a:r>
              <a:rPr lang="en"/>
              <a:t>Analyzing operational data such as flight schedules, crew assignments, and ground operations helps airlines optimize resource allocation, streamline workflows, and improve overall operational efficiency.</a:t>
            </a:r>
            <a:endParaRPr/>
          </a:p>
          <a:p>
            <a:pPr indent="0" lvl="0" marL="0" rtl="0" algn="l">
              <a:spcBef>
                <a:spcPts val="1200"/>
              </a:spcBef>
              <a:spcAft>
                <a:spcPts val="0"/>
              </a:spcAft>
              <a:buNone/>
            </a:pPr>
            <a:r>
              <a:rPr lang="en"/>
              <a:t>Safety and Security: </a:t>
            </a:r>
            <a:endParaRPr/>
          </a:p>
          <a:p>
            <a:pPr indent="0" lvl="0" marL="0" rtl="0" algn="l">
              <a:spcBef>
                <a:spcPts val="1200"/>
              </a:spcBef>
              <a:spcAft>
                <a:spcPts val="0"/>
              </a:spcAft>
              <a:buNone/>
            </a:pPr>
            <a:r>
              <a:rPr lang="en"/>
              <a:t>Big data analytics enables airlines to analyze safety incident data, security threats, and regulatory compliance to identify potential risks and implement proactive measures to enhance safety and security protocols.</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56" name="Google Shape;35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Demand Forecasting: </a:t>
            </a:r>
            <a:endParaRPr/>
          </a:p>
          <a:p>
            <a:pPr indent="0" lvl="0" marL="0" rtl="0" algn="l">
              <a:spcBef>
                <a:spcPts val="1200"/>
              </a:spcBef>
              <a:spcAft>
                <a:spcPts val="0"/>
              </a:spcAft>
              <a:buNone/>
            </a:pPr>
            <a:r>
              <a:rPr lang="en"/>
              <a:t>Analyzing historical booking data, market trends, economic indicators, and seasonal patterns helps airlines forecast passenger demand accurately. This allows airlines to optimize capacity planning, adjust inventory levels, and allocate resources effectively.</a:t>
            </a:r>
            <a:endParaRPr/>
          </a:p>
          <a:p>
            <a:pPr indent="0" lvl="0" marL="0" rtl="0" algn="l">
              <a:spcBef>
                <a:spcPts val="1200"/>
              </a:spcBef>
              <a:spcAft>
                <a:spcPts val="0"/>
              </a:spcAft>
              <a:buNone/>
            </a:pPr>
            <a:r>
              <a:rPr lang="en"/>
              <a:t>Customer Experience Enhancement: </a:t>
            </a:r>
            <a:endParaRPr/>
          </a:p>
          <a:p>
            <a:pPr indent="0" lvl="0" marL="0" rtl="0" algn="l">
              <a:spcBef>
                <a:spcPts val="1200"/>
              </a:spcBef>
              <a:spcAft>
                <a:spcPts val="0"/>
              </a:spcAft>
              <a:buNone/>
            </a:pPr>
            <a:r>
              <a:rPr lang="en"/>
              <a:t>Analyzing customer feedback, social media sentiment, and service interactions helps airlines identify areas for improvement and enhance the overall customer experience. This includes improving service quality, addressing pain points, and optimizing customer touchpoints throughout the journey.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62" name="Google Shape;36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Fuel Efficiency and Environmental Sustainability: </a:t>
            </a:r>
            <a:endParaRPr/>
          </a:p>
          <a:p>
            <a:pPr indent="0" lvl="0" marL="0" rtl="0" algn="l">
              <a:spcBef>
                <a:spcPts val="1200"/>
              </a:spcBef>
              <a:spcAft>
                <a:spcPts val="0"/>
              </a:spcAft>
              <a:buNone/>
            </a:pPr>
            <a:r>
              <a:rPr lang="en"/>
              <a:t>Analyzing fuel consumption data, flight trajectories, and environmental factors enables airlines to optimize fuel efficiency, reduce carbon emissions, and comply with environmental regulations.</a:t>
            </a:r>
            <a:endParaRPr/>
          </a:p>
          <a:p>
            <a:pPr indent="0" lvl="0" marL="0" rtl="0" algn="l">
              <a:spcBef>
                <a:spcPts val="1200"/>
              </a:spcBef>
              <a:spcAft>
                <a:spcPts val="0"/>
              </a:spcAft>
              <a:buNone/>
            </a:pPr>
            <a:r>
              <a:rPr lang="en"/>
              <a:t>Fraud Detection and Prevention: </a:t>
            </a:r>
            <a:endParaRPr/>
          </a:p>
          <a:p>
            <a:pPr indent="0" lvl="0" marL="0" rtl="0" algn="l">
              <a:spcBef>
                <a:spcPts val="1200"/>
              </a:spcBef>
              <a:spcAft>
                <a:spcPts val="0"/>
              </a:spcAft>
              <a:buNone/>
            </a:pPr>
            <a:r>
              <a:rPr lang="en"/>
              <a:t>Analyzing transaction data, booking patterns, and passenger behavior helps airlines detect and prevent fraudulent activities such as ticket fraud, loyalty program abuse, and payment fraud.</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368" name="Google Shape;36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t>
            </a:r>
            <a:r>
              <a:rPr lang="en"/>
              <a:t>Retail Industry</a:t>
            </a:r>
            <a:endParaRPr/>
          </a:p>
          <a:p>
            <a:pPr indent="-342900" lvl="0" marL="457200" rtl="0" algn="l">
              <a:spcBef>
                <a:spcPts val="1200"/>
              </a:spcBef>
              <a:spcAft>
                <a:spcPts val="0"/>
              </a:spcAft>
              <a:buSzPts val="1800"/>
              <a:buAutoNum type="arabicPeriod"/>
            </a:pPr>
            <a:r>
              <a:rPr lang="en"/>
              <a:t>Identify ways Big Data is generated</a:t>
            </a:r>
            <a:endParaRPr/>
          </a:p>
          <a:p>
            <a:pPr indent="-342900" lvl="0" marL="457200" rtl="0" algn="l">
              <a:spcBef>
                <a:spcPts val="0"/>
              </a:spcBef>
              <a:spcAft>
                <a:spcPts val="0"/>
              </a:spcAft>
              <a:buSzPts val="1800"/>
              <a:buAutoNum type="arabicPeriod"/>
            </a:pPr>
            <a:r>
              <a:rPr lang="en"/>
              <a:t>Big Data Analytics use cases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Day 2</a:t>
            </a:r>
            <a:endParaRPr/>
          </a:p>
        </p:txBody>
      </p:sp>
      <p:sp>
        <p:nvSpPr>
          <p:cNvPr id="374" name="Google Shape;374;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Introduction to distributed computing frameworks (Hadoop, Spark).</a:t>
            </a:r>
            <a:endParaRPr/>
          </a:p>
          <a:p>
            <a:pPr indent="-342900" lvl="0" marL="457200" rtl="0" algn="l">
              <a:spcBef>
                <a:spcPts val="0"/>
              </a:spcBef>
              <a:spcAft>
                <a:spcPts val="0"/>
              </a:spcAft>
              <a:buSzPts val="1800"/>
              <a:buChar char="●"/>
            </a:pPr>
            <a:r>
              <a:rPr lang="en"/>
              <a:t>Exploring data storage solutions: HDFS, data warehouses, data lakes.</a:t>
            </a:r>
            <a:endParaRPr/>
          </a:p>
          <a:p>
            <a:pPr indent="-342900" lvl="0" marL="457200" rtl="0" algn="l">
              <a:spcBef>
                <a:spcPts val="0"/>
              </a:spcBef>
              <a:spcAft>
                <a:spcPts val="0"/>
              </a:spcAft>
              <a:buSzPts val="1800"/>
              <a:buChar char="●"/>
            </a:pPr>
            <a:r>
              <a:rPr lang="en"/>
              <a:t>Understanding data processing tools: MapReduce, Spark SQL.</a:t>
            </a:r>
            <a:endParaRPr/>
          </a:p>
          <a:p>
            <a:pPr indent="-342900" lvl="0" marL="457200" rtl="0" algn="l">
              <a:spcBef>
                <a:spcPts val="0"/>
              </a:spcBef>
              <a:spcAft>
                <a:spcPts val="0"/>
              </a:spcAft>
              <a:buSzPts val="1800"/>
              <a:buChar char="●"/>
            </a:pPr>
            <a:r>
              <a:rPr lang="en"/>
              <a:t>Why Python is a popular choice for big data analytics.</a:t>
            </a:r>
            <a:endParaRPr/>
          </a:p>
          <a:p>
            <a:pPr indent="-342900" lvl="0" marL="457200" rtl="0" algn="l">
              <a:spcBef>
                <a:spcPts val="0"/>
              </a:spcBef>
              <a:spcAft>
                <a:spcPts val="0"/>
              </a:spcAft>
              <a:buSzPts val="1800"/>
              <a:buChar char="●"/>
            </a:pPr>
            <a:r>
              <a:rPr lang="en"/>
              <a:t>Introduction to essential Python libraries for data analysis (NumPy, pandas, matplotlib).</a:t>
            </a:r>
            <a:endParaRPr/>
          </a:p>
          <a:p>
            <a:pPr indent="-342900" lvl="0" marL="457200" rtl="0" algn="l">
              <a:spcBef>
                <a:spcPts val="0"/>
              </a:spcBef>
              <a:spcAft>
                <a:spcPts val="0"/>
              </a:spcAft>
              <a:buSzPts val="1800"/>
              <a:buChar char="●"/>
            </a:pPr>
            <a:r>
              <a:rPr lang="en"/>
              <a:t>Hands-on Lab: Setting up Python environment and exploring NumPy, pandas for data manipulation and visualization.</a:t>
            </a:r>
            <a:endParaRPr/>
          </a:p>
          <a:p>
            <a:pPr indent="-342900" lvl="0" marL="457200" rtl="0" algn="l">
              <a:spcBef>
                <a:spcPts val="0"/>
              </a:spcBef>
              <a:spcAft>
                <a:spcPts val="0"/>
              </a:spcAft>
              <a:buSzPts val="1800"/>
              <a:buChar char="●"/>
            </a:pPr>
            <a:r>
              <a:rPr lang="en"/>
              <a:t>The importance of data cleaning and preparation before analysis.</a:t>
            </a:r>
            <a:endParaRPr/>
          </a:p>
          <a:p>
            <a:pPr indent="-342900" lvl="0" marL="457200" rtl="0" algn="l">
              <a:spcBef>
                <a:spcPts val="0"/>
              </a:spcBef>
              <a:spcAft>
                <a:spcPts val="0"/>
              </a:spcAft>
              <a:buSzPts val="1800"/>
              <a:buChar char="●"/>
            </a:pPr>
            <a:r>
              <a:rPr lang="en"/>
              <a:t>Techniques for handling missing values, outliers, and data inconsistencies.</a:t>
            </a:r>
            <a:endParaRPr/>
          </a:p>
          <a:p>
            <a:pPr indent="-342900" lvl="0" marL="457200" rtl="0" algn="l">
              <a:spcBef>
                <a:spcPts val="0"/>
              </a:spcBef>
              <a:spcAft>
                <a:spcPts val="0"/>
              </a:spcAft>
              <a:buSzPts val="1800"/>
              <a:buChar char="●"/>
            </a:pPr>
            <a:r>
              <a:rPr lang="en"/>
              <a:t>Transforming and shaping data for effective analysis.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istributed computing frameworks</a:t>
            </a:r>
            <a:endParaRPr/>
          </a:p>
        </p:txBody>
      </p:sp>
      <p:sp>
        <p:nvSpPr>
          <p:cNvPr id="380" name="Google Shape;380;p65"/>
          <p:cNvSpPr txBox="1"/>
          <p:nvPr>
            <p:ph idx="1" type="body"/>
          </p:nvPr>
        </p:nvSpPr>
        <p:spPr>
          <a:xfrm>
            <a:off x="311700" y="1152475"/>
            <a:ext cx="5373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Distributed computing frameworks are software systems designed to enable the processing of large-scale data or complex computational tasks across multiple interconnected computers, typically referred to as a cluster.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These frameworks distribute the workload among the nodes in the cluster, allowing for parallel and concurrent execution of tasks, which can lead to significant improvements in performance, scalability, and fault tolerance compared to traditional centralized computing systems.</a:t>
            </a:r>
            <a:endParaRPr/>
          </a:p>
        </p:txBody>
      </p:sp>
      <p:pic>
        <p:nvPicPr>
          <p:cNvPr id="381" name="Google Shape;381;p65"/>
          <p:cNvPicPr preferRelativeResize="0"/>
          <p:nvPr/>
        </p:nvPicPr>
        <p:blipFill>
          <a:blip r:embed="rId3">
            <a:alphaModFix/>
          </a:blip>
          <a:stretch>
            <a:fillRect/>
          </a:stretch>
        </p:blipFill>
        <p:spPr>
          <a:xfrm>
            <a:off x="5761500" y="1244200"/>
            <a:ext cx="3306300" cy="302165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387" name="Google Shape;387;p66"/>
          <p:cNvSpPr txBox="1"/>
          <p:nvPr>
            <p:ph idx="1" type="body"/>
          </p:nvPr>
        </p:nvSpPr>
        <p:spPr>
          <a:xfrm>
            <a:off x="311700" y="1152475"/>
            <a:ext cx="5013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Parallel Processing: </a:t>
            </a:r>
            <a:endParaRPr b="1"/>
          </a:p>
          <a:p>
            <a:pPr indent="0" lvl="0" marL="0" rtl="0" algn="l">
              <a:spcBef>
                <a:spcPts val="1200"/>
              </a:spcBef>
              <a:spcAft>
                <a:spcPts val="0"/>
              </a:spcAft>
              <a:buNone/>
            </a:pPr>
            <a:r>
              <a:rPr lang="en"/>
              <a:t>Distributed computing frameworks leverage parallel processing to divide tasks into smaller sub-tasks that can be executed concurrently across multiple nodes in the cluster.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parallelism enables efficient utilization of computing resources and reduces the time required to complete tasks.</a:t>
            </a:r>
            <a:endParaRPr/>
          </a:p>
          <a:p>
            <a:pPr indent="0" lvl="0" marL="0" rtl="0" algn="l">
              <a:spcBef>
                <a:spcPts val="1200"/>
              </a:spcBef>
              <a:spcAft>
                <a:spcPts val="1200"/>
              </a:spcAft>
              <a:buNone/>
            </a:pPr>
            <a:r>
              <a:t/>
            </a:r>
            <a:endParaRPr/>
          </a:p>
        </p:txBody>
      </p:sp>
      <p:pic>
        <p:nvPicPr>
          <p:cNvPr id="388" name="Google Shape;388;p66"/>
          <p:cNvPicPr preferRelativeResize="0"/>
          <p:nvPr/>
        </p:nvPicPr>
        <p:blipFill>
          <a:blip r:embed="rId3">
            <a:alphaModFix/>
          </a:blip>
          <a:stretch>
            <a:fillRect/>
          </a:stretch>
        </p:blipFill>
        <p:spPr>
          <a:xfrm>
            <a:off x="5435700" y="1381800"/>
            <a:ext cx="3662050" cy="2125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394" name="Google Shape;394;p67"/>
          <p:cNvSpPr txBox="1"/>
          <p:nvPr>
            <p:ph idx="1" type="body"/>
          </p:nvPr>
        </p:nvSpPr>
        <p:spPr>
          <a:xfrm>
            <a:off x="311700" y="1152475"/>
            <a:ext cx="554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Scalability: </a:t>
            </a:r>
            <a:endParaRPr b="1"/>
          </a:p>
          <a:p>
            <a:pPr indent="0" lvl="0" marL="0" rtl="0" algn="l">
              <a:spcBef>
                <a:spcPts val="1200"/>
              </a:spcBef>
              <a:spcAft>
                <a:spcPts val="0"/>
              </a:spcAft>
              <a:buNone/>
            </a:pPr>
            <a:r>
              <a:rPr lang="en"/>
              <a:t>Distributed computing frameworks are designed to scale horizontally by adding more nodes to the cluster as needed.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allows organizations to handle increasing volumes of data or computational workloads without significant performance degradation or infrastructure overhauls.</a:t>
            </a:r>
            <a:endParaRPr/>
          </a:p>
        </p:txBody>
      </p:sp>
      <p:pic>
        <p:nvPicPr>
          <p:cNvPr id="395" name="Google Shape;395;p67"/>
          <p:cNvPicPr preferRelativeResize="0"/>
          <p:nvPr/>
        </p:nvPicPr>
        <p:blipFill>
          <a:blip r:embed="rId3">
            <a:alphaModFix/>
          </a:blip>
          <a:stretch>
            <a:fillRect/>
          </a:stretch>
        </p:blipFill>
        <p:spPr>
          <a:xfrm>
            <a:off x="6007200" y="1170125"/>
            <a:ext cx="2984400" cy="226622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401" name="Google Shape;401;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Fault Tolerance: </a:t>
            </a:r>
            <a:endParaRPr b="1"/>
          </a:p>
          <a:p>
            <a:pPr indent="0" lvl="0" marL="0" rtl="0" algn="l">
              <a:spcBef>
                <a:spcPts val="1200"/>
              </a:spcBef>
              <a:spcAft>
                <a:spcPts val="0"/>
              </a:spcAft>
              <a:buNone/>
            </a:pPr>
            <a:r>
              <a:rPr lang="en"/>
              <a:t>Distributed computing frameworks incorporate mechanisms for fault tolerance to ensure the reliability and availability of computing resources. </a:t>
            </a:r>
            <a:endParaRPr/>
          </a:p>
          <a:p>
            <a:pPr indent="0" lvl="0" marL="0" rtl="0" algn="l">
              <a:spcBef>
                <a:spcPts val="1200"/>
              </a:spcBef>
              <a:spcAft>
                <a:spcPts val="0"/>
              </a:spcAft>
              <a:buNone/>
            </a:pPr>
            <a:r>
              <a:rPr lang="en"/>
              <a:t>This includes features such as data replication, task reassignment, and fault recovery mechanisms to handle node failures, network partitions, or other system disruptions.</a:t>
            </a:r>
            <a:endParaRPr/>
          </a:p>
          <a:p>
            <a:pPr indent="0" lvl="0" marL="0" rtl="0" algn="l">
              <a:spcBef>
                <a:spcPts val="1200"/>
              </a:spcBef>
              <a:spcAft>
                <a:spcPts val="0"/>
              </a:spcAft>
              <a:buNone/>
            </a:pPr>
            <a:r>
              <a:rPr b="1" lang="en"/>
              <a:t>Data Distribution and Management: </a:t>
            </a:r>
            <a:endParaRPr b="1"/>
          </a:p>
          <a:p>
            <a:pPr indent="0" lvl="0" marL="0" rtl="0" algn="l">
              <a:spcBef>
                <a:spcPts val="1200"/>
              </a:spcBef>
              <a:spcAft>
                <a:spcPts val="0"/>
              </a:spcAft>
              <a:buNone/>
            </a:pPr>
            <a:r>
              <a:rPr lang="en"/>
              <a:t>Distributed computing frameworks provide tools for distributing and managing data across the cluster. </a:t>
            </a:r>
            <a:endParaRPr/>
          </a:p>
          <a:p>
            <a:pPr indent="0" lvl="0" marL="0" rtl="0" algn="l">
              <a:spcBef>
                <a:spcPts val="1200"/>
              </a:spcBef>
              <a:spcAft>
                <a:spcPts val="1200"/>
              </a:spcAft>
              <a:buNone/>
            </a:pPr>
            <a:r>
              <a:rPr lang="en"/>
              <a:t>This may involve partitioning data into smaller chunks, replicating data for fault tolerance, and implementing distributed storage systems or file systems to ensure data availability and consistency.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407" name="Google Shape;407;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Resource Management: </a:t>
            </a:r>
            <a:endParaRPr b="1"/>
          </a:p>
          <a:p>
            <a:pPr indent="0" lvl="0" marL="0" rtl="0" algn="l">
              <a:spcBef>
                <a:spcPts val="1200"/>
              </a:spcBef>
              <a:spcAft>
                <a:spcPts val="0"/>
              </a:spcAft>
              <a:buNone/>
            </a:pPr>
            <a:r>
              <a:rPr lang="en"/>
              <a:t>Distributed computing frameworks include components for resource management, job scheduling, and task coordination across nodes in the cluster. </a:t>
            </a:r>
            <a:endParaRPr/>
          </a:p>
          <a:p>
            <a:pPr indent="0" lvl="0" marL="0" rtl="0" algn="l">
              <a:spcBef>
                <a:spcPts val="1200"/>
              </a:spcBef>
              <a:spcAft>
                <a:spcPts val="0"/>
              </a:spcAft>
              <a:buNone/>
            </a:pPr>
            <a:r>
              <a:rPr lang="en"/>
              <a:t>These components allocate computing resources (CPU, memory, storage) to tasks or jobs based on predefined policies, priorities, or resource constraints.</a:t>
            </a:r>
            <a:endParaRPr/>
          </a:p>
          <a:p>
            <a:pPr indent="0" lvl="0" marL="0" rtl="0" algn="l">
              <a:spcBef>
                <a:spcPts val="1200"/>
              </a:spcBef>
              <a:spcAft>
                <a:spcPts val="0"/>
              </a:spcAft>
              <a:buNone/>
            </a:pPr>
            <a:r>
              <a:rPr b="1" lang="en"/>
              <a:t>Programming Models and APIs: </a:t>
            </a:r>
            <a:endParaRPr b="1"/>
          </a:p>
          <a:p>
            <a:pPr indent="0" lvl="0" marL="0" rtl="0" algn="l">
              <a:spcBef>
                <a:spcPts val="1200"/>
              </a:spcBef>
              <a:spcAft>
                <a:spcPts val="1200"/>
              </a:spcAft>
              <a:buNone/>
            </a:pPr>
            <a:r>
              <a:rPr lang="en"/>
              <a:t>Distributed computing frameworks offer programming models and APIs (Application Programming Interfaces) that developers can use to build distributed applications and perform parallel processing tasks. These programming models abstract away the complexities of distributed computing and provide higher-level abstractions for developers to work with.</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413" name="Google Shape;413;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Support for Various Workloads: </a:t>
            </a:r>
            <a:endParaRPr b="1"/>
          </a:p>
          <a:p>
            <a:pPr indent="0" lvl="0" marL="0" rtl="0" algn="l">
              <a:spcBef>
                <a:spcPts val="1200"/>
              </a:spcBef>
              <a:spcAft>
                <a:spcPts val="1200"/>
              </a:spcAft>
              <a:buNone/>
            </a:pPr>
            <a:r>
              <a:rPr lang="en"/>
              <a:t>Distributed computing frameworks support a wide range of workloads and use cases, including data processing, analytics, machine learning, streaming data processing, real-time event processing, graph processing, and more. They provide specialized libraries, tools, and APIs tailored to specific types of workloads.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opular distributed computing frameworks</a:t>
            </a:r>
            <a:endParaRPr/>
          </a:p>
        </p:txBody>
      </p:sp>
      <p:sp>
        <p:nvSpPr>
          <p:cNvPr id="419" name="Google Shape;419;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Apache Hadoop: </a:t>
            </a:r>
            <a:endParaRPr b="1"/>
          </a:p>
          <a:p>
            <a:pPr indent="0" lvl="0" marL="0" rtl="0" algn="l">
              <a:spcBef>
                <a:spcPts val="1200"/>
              </a:spcBef>
              <a:spcAft>
                <a:spcPts val="0"/>
              </a:spcAft>
              <a:buNone/>
            </a:pPr>
            <a:r>
              <a:rPr lang="en"/>
              <a:t>Primarily used for batch processing and distributed storage, Hadoop includes components like HDFS (Hadoop Distributed File System) and MapReduce for parallel data processing.</a:t>
            </a:r>
            <a:endParaRPr/>
          </a:p>
          <a:p>
            <a:pPr indent="0" lvl="0" marL="0" rtl="0" algn="l">
              <a:spcBef>
                <a:spcPts val="1200"/>
              </a:spcBef>
              <a:spcAft>
                <a:spcPts val="0"/>
              </a:spcAft>
              <a:buNone/>
            </a:pPr>
            <a:r>
              <a:rPr b="1" lang="en"/>
              <a:t>Apache Spark: </a:t>
            </a:r>
            <a:endParaRPr b="1"/>
          </a:p>
          <a:p>
            <a:pPr indent="0" lvl="0" marL="0" rtl="0" algn="l">
              <a:spcBef>
                <a:spcPts val="1200"/>
              </a:spcBef>
              <a:spcAft>
                <a:spcPts val="0"/>
              </a:spcAft>
              <a:buNone/>
            </a:pPr>
            <a:r>
              <a:rPr lang="en"/>
              <a:t>Known for its speed and versatility, Spark offers in-memory processing and supports various workloads including batch processing, interactive analytics, machine learning, and streaming data processing.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8.30 pm IST</a:t>
            </a:r>
            <a:endParaRPr/>
          </a:p>
          <a:p>
            <a:pPr indent="-342900" lvl="0" marL="457200" rtl="0" algn="l">
              <a:spcBef>
                <a:spcPts val="0"/>
              </a:spcBef>
              <a:spcAft>
                <a:spcPts val="0"/>
              </a:spcAft>
              <a:buSzPts val="1800"/>
              <a:buChar char="-"/>
            </a:pPr>
            <a:r>
              <a:rPr lang="en"/>
              <a:t>Break 1 -  </a:t>
            </a:r>
            <a:r>
              <a:rPr lang="en"/>
              <a:t>9.40 pm </a:t>
            </a:r>
            <a:r>
              <a:rPr lang="en"/>
              <a:t>to 10</a:t>
            </a:r>
            <a:r>
              <a:rPr lang="en"/>
              <a:t>.00</a:t>
            </a:r>
            <a:r>
              <a:rPr lang="en"/>
              <a:t> pm</a:t>
            </a:r>
            <a:endParaRPr/>
          </a:p>
          <a:p>
            <a:pPr indent="-342900" lvl="0" marL="457200" rtl="0" algn="l">
              <a:spcBef>
                <a:spcPts val="0"/>
              </a:spcBef>
              <a:spcAft>
                <a:spcPts val="0"/>
              </a:spcAft>
              <a:buSzPts val="1800"/>
              <a:buChar char="-"/>
            </a:pPr>
            <a:r>
              <a:rPr lang="en"/>
              <a:t>Break 2 -  11.10 pm to 11.30 pm</a:t>
            </a:r>
            <a:endParaRPr/>
          </a:p>
          <a:p>
            <a:pPr indent="-342900" lvl="0" marL="457200" rtl="0" algn="l">
              <a:spcBef>
                <a:spcPts val="0"/>
              </a:spcBef>
              <a:spcAft>
                <a:spcPts val="0"/>
              </a:spcAft>
              <a:buSzPts val="1800"/>
              <a:buChar char="-"/>
            </a:pPr>
            <a:r>
              <a:rPr lang="en"/>
              <a:t>End at 12.30 am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Hadoop</a:t>
            </a:r>
            <a:endParaRPr/>
          </a:p>
        </p:txBody>
      </p:sp>
      <p:sp>
        <p:nvSpPr>
          <p:cNvPr id="425" name="Google Shape;425;p72"/>
          <p:cNvSpPr txBox="1"/>
          <p:nvPr>
            <p:ph idx="1" type="body"/>
          </p:nvPr>
        </p:nvSpPr>
        <p:spPr>
          <a:xfrm>
            <a:off x="311700" y="1152475"/>
            <a:ext cx="4664700" cy="246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Apache Hadoop is an open-source distributed computing framework designed for storing and processing large datasets across clusters of commodity hardware. </a:t>
            </a:r>
            <a:endParaRPr/>
          </a:p>
          <a:p>
            <a:pPr indent="0" lvl="0" marL="0" rtl="0" algn="l">
              <a:spcBef>
                <a:spcPts val="1200"/>
              </a:spcBef>
              <a:spcAft>
                <a:spcPts val="1200"/>
              </a:spcAft>
              <a:buNone/>
            </a:pPr>
            <a:r>
              <a:rPr lang="en"/>
              <a:t>It is one of the most widely used frameworks for big data processing and analytics, known for its scalability, fault tolerance, and cost-effectiveness. </a:t>
            </a:r>
            <a:endParaRPr/>
          </a:p>
        </p:txBody>
      </p:sp>
      <p:pic>
        <p:nvPicPr>
          <p:cNvPr id="426" name="Google Shape;426;p72"/>
          <p:cNvPicPr preferRelativeResize="0"/>
          <p:nvPr/>
        </p:nvPicPr>
        <p:blipFill>
          <a:blip r:embed="rId3">
            <a:alphaModFix/>
          </a:blip>
          <a:stretch>
            <a:fillRect/>
          </a:stretch>
        </p:blipFill>
        <p:spPr>
          <a:xfrm>
            <a:off x="4974025" y="1322525"/>
            <a:ext cx="4093775" cy="2231350"/>
          </a:xfrm>
          <a:prstGeom prst="rect">
            <a:avLst/>
          </a:prstGeom>
          <a:noFill/>
          <a:ln>
            <a:noFill/>
          </a:ln>
        </p:spPr>
      </p:pic>
      <p:sp>
        <p:nvSpPr>
          <p:cNvPr id="427" name="Google Shape;427;p72"/>
          <p:cNvSpPr txBox="1"/>
          <p:nvPr/>
        </p:nvSpPr>
        <p:spPr>
          <a:xfrm>
            <a:off x="309025" y="3683000"/>
            <a:ext cx="8520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Hadoop is managed by the Apache Software Foundation and has become a foundational technology in the big data ecosystem.</a:t>
            </a:r>
            <a:endParaRPr sz="1800">
              <a:solidFill>
                <a:schemeClr val="accent3"/>
              </a:solidFill>
              <a:latin typeface="Average"/>
              <a:ea typeface="Average"/>
              <a:cs typeface="Average"/>
              <a:sym typeface="Averag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Hadoop</a:t>
            </a:r>
            <a:endParaRPr/>
          </a:p>
        </p:txBody>
      </p:sp>
      <p:pic>
        <p:nvPicPr>
          <p:cNvPr id="433" name="Google Shape;433;p73"/>
          <p:cNvPicPr preferRelativeResize="0"/>
          <p:nvPr/>
        </p:nvPicPr>
        <p:blipFill>
          <a:blip r:embed="rId3">
            <a:alphaModFix/>
          </a:blip>
          <a:stretch>
            <a:fillRect/>
          </a:stretch>
        </p:blipFill>
        <p:spPr>
          <a:xfrm>
            <a:off x="381000" y="1170125"/>
            <a:ext cx="7975626" cy="3638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Distributed File System (HDFS)</a:t>
            </a:r>
            <a:endParaRPr/>
          </a:p>
        </p:txBody>
      </p:sp>
      <p:sp>
        <p:nvSpPr>
          <p:cNvPr id="439" name="Google Shape;43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HDFS is a distributed file system that provides scalable and reliable storage for large datasets across a cluster of computers.</a:t>
            </a:r>
            <a:endParaRPr/>
          </a:p>
          <a:p>
            <a:pPr indent="0" lvl="0" marL="0" rtl="0" algn="l">
              <a:spcBef>
                <a:spcPts val="1200"/>
              </a:spcBef>
              <a:spcAft>
                <a:spcPts val="0"/>
              </a:spcAft>
              <a:buNone/>
            </a:pPr>
            <a:r>
              <a:rPr lang="en"/>
              <a:t>It stores data in a distributed manner across multiple nodes in the cluster, with replication to ensure fault tolerance and data durability.</a:t>
            </a:r>
            <a:endParaRPr/>
          </a:p>
          <a:p>
            <a:pPr indent="0" lvl="0" marL="0" rtl="0" algn="l">
              <a:spcBef>
                <a:spcPts val="1200"/>
              </a:spcBef>
              <a:spcAft>
                <a:spcPts val="0"/>
              </a:spcAft>
              <a:buNone/>
            </a:pPr>
            <a:r>
              <a:rPr lang="en"/>
              <a:t>HDFS is optimized for high-throughput data access and is well-suited for storing large files, such as log files, sensor data, and web documents.</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5"/>
          <p:cNvSpPr txBox="1"/>
          <p:nvPr>
            <p:ph idx="1" type="body"/>
          </p:nvPr>
        </p:nvSpPr>
        <p:spPr>
          <a:xfrm>
            <a:off x="263125" y="1009650"/>
            <a:ext cx="4308900" cy="281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HDFS has a master/slave architecture. </a:t>
            </a:r>
            <a:endParaRPr/>
          </a:p>
          <a:p>
            <a:pPr indent="0" lvl="0" marL="0" rtl="0" algn="l">
              <a:spcBef>
                <a:spcPts val="1200"/>
              </a:spcBef>
              <a:spcAft>
                <a:spcPts val="0"/>
              </a:spcAft>
              <a:buNone/>
            </a:pPr>
            <a:r>
              <a:rPr lang="en"/>
              <a:t>An HDFS cluster consists of a single NameNode, a master server that manages the file system namespace and regulates access to files by clients. </a:t>
            </a:r>
            <a:endParaRPr/>
          </a:p>
          <a:p>
            <a:pPr indent="0" lvl="0" marL="0" rtl="0" algn="l">
              <a:spcBef>
                <a:spcPts val="1200"/>
              </a:spcBef>
              <a:spcAft>
                <a:spcPts val="1200"/>
              </a:spcAft>
              <a:buNone/>
            </a:pPr>
            <a:r>
              <a:rPr lang="en"/>
              <a:t>In addition, there are a number of DataNodes, usually one per node in the cluster, which manage storage attached to the nodes that they run on. </a:t>
            </a:r>
            <a:endParaRPr/>
          </a:p>
        </p:txBody>
      </p:sp>
      <p:pic>
        <p:nvPicPr>
          <p:cNvPr id="445" name="Google Shape;445;p75"/>
          <p:cNvPicPr preferRelativeResize="0"/>
          <p:nvPr/>
        </p:nvPicPr>
        <p:blipFill>
          <a:blip r:embed="rId3">
            <a:alphaModFix/>
          </a:blip>
          <a:stretch>
            <a:fillRect/>
          </a:stretch>
        </p:blipFill>
        <p:spPr>
          <a:xfrm>
            <a:off x="4697525" y="816623"/>
            <a:ext cx="4308874" cy="2967550"/>
          </a:xfrm>
          <a:prstGeom prst="rect">
            <a:avLst/>
          </a:prstGeom>
          <a:noFill/>
          <a:ln>
            <a:noFill/>
          </a:ln>
        </p:spPr>
      </p:pic>
      <p:sp>
        <p:nvSpPr>
          <p:cNvPr id="446" name="Google Shape;446;p75"/>
          <p:cNvSpPr txBox="1"/>
          <p:nvPr/>
        </p:nvSpPr>
        <p:spPr>
          <a:xfrm>
            <a:off x="269850" y="3824825"/>
            <a:ext cx="86043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HDFS exposes a file system namespace and allows user data to be stored in files. Internally, a file is split into one or more blocks and these blocks are stored in a set of DataNodes. </a:t>
            </a:r>
            <a:endParaRPr/>
          </a:p>
        </p:txBody>
      </p:sp>
      <p:sp>
        <p:nvSpPr>
          <p:cNvPr id="447" name="Google Shape;447;p75"/>
          <p:cNvSpPr txBox="1"/>
          <p:nvPr>
            <p:ph type="title"/>
          </p:nvPr>
        </p:nvSpPr>
        <p:spPr>
          <a:xfrm>
            <a:off x="148800" y="243925"/>
            <a:ext cx="430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HDFS Architecture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76"/>
          <p:cNvPicPr preferRelativeResize="0"/>
          <p:nvPr/>
        </p:nvPicPr>
        <p:blipFill>
          <a:blip r:embed="rId3">
            <a:alphaModFix/>
          </a:blip>
          <a:stretch>
            <a:fillRect/>
          </a:stretch>
        </p:blipFill>
        <p:spPr>
          <a:xfrm>
            <a:off x="4835125" y="910198"/>
            <a:ext cx="4308874" cy="2967550"/>
          </a:xfrm>
          <a:prstGeom prst="rect">
            <a:avLst/>
          </a:prstGeom>
          <a:noFill/>
          <a:ln>
            <a:noFill/>
          </a:ln>
        </p:spPr>
      </p:pic>
      <p:sp>
        <p:nvSpPr>
          <p:cNvPr id="453" name="Google Shape;453;p76"/>
          <p:cNvSpPr txBox="1"/>
          <p:nvPr/>
        </p:nvSpPr>
        <p:spPr>
          <a:xfrm>
            <a:off x="277275" y="3877750"/>
            <a:ext cx="88668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The DataNodes are responsible for serving read and write requests from the file system’s clients. The DataNodes also perform block creation, deletion, and replication upon instruction from the NameNode.</a:t>
            </a:r>
            <a:endParaRPr/>
          </a:p>
        </p:txBody>
      </p:sp>
      <p:sp>
        <p:nvSpPr>
          <p:cNvPr id="454" name="Google Shape;454;p76"/>
          <p:cNvSpPr txBox="1"/>
          <p:nvPr>
            <p:ph type="title"/>
          </p:nvPr>
        </p:nvSpPr>
        <p:spPr>
          <a:xfrm>
            <a:off x="148800" y="243925"/>
            <a:ext cx="430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HDFS Architecture</a:t>
            </a:r>
            <a:endParaRPr/>
          </a:p>
        </p:txBody>
      </p:sp>
      <p:sp>
        <p:nvSpPr>
          <p:cNvPr id="455" name="Google Shape;455;p76"/>
          <p:cNvSpPr txBox="1"/>
          <p:nvPr>
            <p:ph idx="1" type="body"/>
          </p:nvPr>
        </p:nvSpPr>
        <p:spPr>
          <a:xfrm>
            <a:off x="277275" y="1577551"/>
            <a:ext cx="4537500" cy="198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NameNode executes file system namespace operations like opening, closing, and renaming files and directories. It also determines the mapping of blocks to DataNodes.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a:t>
            </a:r>
            <a:endParaRPr/>
          </a:p>
        </p:txBody>
      </p:sp>
      <p:sp>
        <p:nvSpPr>
          <p:cNvPr id="461" name="Google Shape;461;p77"/>
          <p:cNvSpPr txBox="1"/>
          <p:nvPr>
            <p:ph idx="1" type="body"/>
          </p:nvPr>
        </p:nvSpPr>
        <p:spPr>
          <a:xfrm>
            <a:off x="311700" y="1152475"/>
            <a:ext cx="4844400" cy="26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MapReduce is a programming model and processing engine for parallel data processing in Hadoop.</a:t>
            </a:r>
            <a:endParaRPr/>
          </a:p>
          <a:p>
            <a:pPr indent="0" lvl="0" marL="0" rtl="0" algn="l">
              <a:spcBef>
                <a:spcPts val="1200"/>
              </a:spcBef>
              <a:spcAft>
                <a:spcPts val="1200"/>
              </a:spcAft>
              <a:buNone/>
            </a:pPr>
            <a:r>
              <a:rPr lang="en"/>
              <a:t>It divides tasks into smaller sub-tasks called "map" and "reduce" tasks, which are distributed across nodes in the cluster for parallel execution.</a:t>
            </a:r>
            <a:endParaRPr/>
          </a:p>
        </p:txBody>
      </p:sp>
      <p:pic>
        <p:nvPicPr>
          <p:cNvPr id="462" name="Google Shape;462;p77"/>
          <p:cNvPicPr preferRelativeResize="0"/>
          <p:nvPr/>
        </p:nvPicPr>
        <p:blipFill>
          <a:blip r:embed="rId3">
            <a:alphaModFix/>
          </a:blip>
          <a:stretch>
            <a:fillRect/>
          </a:stretch>
        </p:blipFill>
        <p:spPr>
          <a:xfrm>
            <a:off x="5308500" y="1307725"/>
            <a:ext cx="3683100" cy="1989721"/>
          </a:xfrm>
          <a:prstGeom prst="rect">
            <a:avLst/>
          </a:prstGeom>
          <a:noFill/>
          <a:ln>
            <a:noFill/>
          </a:ln>
        </p:spPr>
      </p:pic>
      <p:sp>
        <p:nvSpPr>
          <p:cNvPr id="463" name="Google Shape;463;p77"/>
          <p:cNvSpPr txBox="1"/>
          <p:nvPr/>
        </p:nvSpPr>
        <p:spPr>
          <a:xfrm>
            <a:off x="374700" y="3670600"/>
            <a:ext cx="8394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MapReduce is used for batch processing of large datasets, such as log analysis, ETL (Extract, Transform, Load) operations, and data aggregation.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YARN (Yet Another Resource Negotiator):</a:t>
            </a:r>
            <a:endParaRPr/>
          </a:p>
        </p:txBody>
      </p:sp>
      <p:sp>
        <p:nvSpPr>
          <p:cNvPr id="469" name="Google Shape;46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YARN is a resource management and job scheduling framework that manages computing resources (CPU, memory) across nodes in the Hadoop cluster.</a:t>
            </a:r>
            <a:endParaRPr/>
          </a:p>
          <a:p>
            <a:pPr indent="0" lvl="0" marL="0" rtl="0" algn="l">
              <a:spcBef>
                <a:spcPts val="1200"/>
              </a:spcBef>
              <a:spcAft>
                <a:spcPts val="0"/>
              </a:spcAft>
              <a:buNone/>
            </a:pPr>
            <a:r>
              <a:rPr lang="en"/>
              <a:t>It allows multiple data processing frameworks to run concurrently on the same cluster, enabling more flexible and efficient resource utilization.</a:t>
            </a:r>
            <a:endParaRPr/>
          </a:p>
          <a:p>
            <a:pPr indent="0" lvl="0" marL="0" rtl="0" algn="l">
              <a:spcBef>
                <a:spcPts val="1200"/>
              </a:spcBef>
              <a:spcAft>
                <a:spcPts val="1200"/>
              </a:spcAft>
              <a:buNone/>
            </a:pPr>
            <a:r>
              <a:rPr lang="en"/>
              <a:t>YARN decouples the resource management layer from the processing framework, providing a more scalable and versatile architecture.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Common:</a:t>
            </a:r>
            <a:endParaRPr/>
          </a:p>
        </p:txBody>
      </p:sp>
      <p:sp>
        <p:nvSpPr>
          <p:cNvPr id="475" name="Google Shape;47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Hadoop Common includes a set of utilities, libraries, and tools that provide common functionality for the Hadoop ecosystem.</a:t>
            </a:r>
            <a:endParaRPr/>
          </a:p>
          <a:p>
            <a:pPr indent="0" lvl="0" marL="0" rtl="0" algn="l">
              <a:spcBef>
                <a:spcPts val="1200"/>
              </a:spcBef>
              <a:spcAft>
                <a:spcPts val="1200"/>
              </a:spcAft>
              <a:buNone/>
            </a:pPr>
            <a:r>
              <a:rPr lang="en"/>
              <a:t>It includes components such as the Hadoop Distributed Copy (DistCp) tool for data copying, Hadoop Archive (HAR) for archiving data, and Hadoop RPC (Remote Procedure Call) framework for communication between nodes.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 of Tools and Projects</a:t>
            </a:r>
            <a:endParaRPr/>
          </a:p>
        </p:txBody>
      </p:sp>
      <p:sp>
        <p:nvSpPr>
          <p:cNvPr id="481" name="Google Shape;481;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Hadoop has a rich ecosystem of tools and projects that extend its functionality and capabilities for various use cases.</a:t>
            </a:r>
            <a:endParaRPr/>
          </a:p>
          <a:p>
            <a:pPr indent="0" lvl="0" marL="0" rtl="0" algn="l">
              <a:spcBef>
                <a:spcPts val="1200"/>
              </a:spcBef>
              <a:spcAft>
                <a:spcPts val="0"/>
              </a:spcAft>
              <a:buNone/>
            </a:pPr>
            <a:r>
              <a:rPr lang="en"/>
              <a:t>These include higher-level data processing frameworks like Apache Hive for SQL-like querying.</a:t>
            </a:r>
            <a:endParaRPr/>
          </a:p>
          <a:p>
            <a:pPr indent="0" lvl="0" marL="0" rtl="0" algn="l">
              <a:spcBef>
                <a:spcPts val="1200"/>
              </a:spcBef>
              <a:spcAft>
                <a:spcPts val="0"/>
              </a:spcAft>
              <a:buNone/>
            </a:pPr>
            <a:r>
              <a:rPr lang="en"/>
              <a:t>Apache Pig for data flow scripting.</a:t>
            </a:r>
            <a:endParaRPr/>
          </a:p>
          <a:p>
            <a:pPr indent="0" lvl="0" marL="0" rtl="0" algn="l">
              <a:spcBef>
                <a:spcPts val="1200"/>
              </a:spcBef>
              <a:spcAft>
                <a:spcPts val="1200"/>
              </a:spcAft>
              <a:buNone/>
            </a:pPr>
            <a:r>
              <a:rPr lang="en"/>
              <a:t>Apache HBase for NoSQL database operations.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a:t>
            </a:r>
            <a:endParaRPr/>
          </a:p>
        </p:txBody>
      </p:sp>
      <p:sp>
        <p:nvSpPr>
          <p:cNvPr id="487" name="Google Shape;487;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Apache Hadoop is widely used across industries for various big data applications, including data warehousing, log analysis, recommendation systems, fraud detection, and genomic analysis. </a:t>
            </a:r>
            <a:endParaRPr/>
          </a:p>
          <a:p>
            <a:pPr indent="0" lvl="0" marL="0" rtl="0" algn="l">
              <a:spcBef>
                <a:spcPts val="1200"/>
              </a:spcBef>
              <a:spcAft>
                <a:spcPts val="1200"/>
              </a:spcAft>
              <a:buNone/>
            </a:pPr>
            <a:r>
              <a:rPr lang="en"/>
              <a:t>It provides a scalable and cost-effective platform for processing and analyzing large volumes of data, enabling organizations to derive valuable insights and drive informed decision-making.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VS Code</a:t>
            </a:r>
            <a:endParaRPr/>
          </a:p>
          <a:p>
            <a:pPr indent="0" lvl="0" marL="0" rtl="0" algn="l">
              <a:spcBef>
                <a:spcPts val="1200"/>
              </a:spcBef>
              <a:spcAft>
                <a:spcPts val="0"/>
              </a:spcAft>
              <a:buNone/>
            </a:pPr>
            <a:r>
              <a:rPr lang="en"/>
              <a:t>Python</a:t>
            </a:r>
            <a:endParaRPr/>
          </a:p>
          <a:p>
            <a:pPr indent="0" lvl="0" marL="0" rtl="0" algn="l">
              <a:spcBef>
                <a:spcPts val="1200"/>
              </a:spcBef>
              <a:spcAft>
                <a:spcPts val="1200"/>
              </a:spcAft>
              <a:buNone/>
            </a:pPr>
            <a:r>
              <a:rPr lang="en"/>
              <a:t>Docker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Hadoop and exercise</a:t>
            </a:r>
            <a:endParaRPr/>
          </a:p>
        </p:txBody>
      </p:sp>
      <p:sp>
        <p:nvSpPr>
          <p:cNvPr id="493" name="Google Shape;493;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https://github.com/arjunachari12/hadoop-cluster-docker</a:t>
            </a:r>
            <a:r>
              <a:rPr lang="en"/>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 Python</a:t>
            </a:r>
            <a:endParaRPr/>
          </a:p>
        </p:txBody>
      </p:sp>
      <p:sp>
        <p:nvSpPr>
          <p:cNvPr id="499" name="Google Shape;499;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https://github.com/arjunachari12/learn-python</a:t>
            </a:r>
            <a:r>
              <a:rPr lang="en"/>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505" name="Google Shape;505;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Jupiter</a:t>
            </a:r>
            <a:endParaRPr/>
          </a:p>
          <a:p>
            <a:pPr indent="0" lvl="0" marL="0" rtl="0" algn="l">
              <a:spcBef>
                <a:spcPts val="1200"/>
              </a:spcBef>
              <a:spcAft>
                <a:spcPts val="1200"/>
              </a:spcAft>
              <a:buNone/>
            </a:pPr>
            <a:r>
              <a:rPr lang="en" u="sng">
                <a:solidFill>
                  <a:schemeClr val="hlink"/>
                </a:solidFill>
                <a:hlinkClick r:id="rId3"/>
              </a:rPr>
              <a:t>https://jupyter.org/</a:t>
            </a:r>
            <a:r>
              <a:rPr lang="en"/>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ssential Python libraries for data analysis</a:t>
            </a:r>
            <a:endParaRPr/>
          </a:p>
        </p:txBody>
      </p:sp>
      <p:pic>
        <p:nvPicPr>
          <p:cNvPr id="511" name="Google Shape;511;p85"/>
          <p:cNvPicPr preferRelativeResize="0"/>
          <p:nvPr/>
        </p:nvPicPr>
        <p:blipFill>
          <a:blip r:embed="rId3">
            <a:alphaModFix/>
          </a:blip>
          <a:stretch>
            <a:fillRect/>
          </a:stretch>
        </p:blipFill>
        <p:spPr>
          <a:xfrm>
            <a:off x="5061000" y="1017725"/>
            <a:ext cx="2467000" cy="937675"/>
          </a:xfrm>
          <a:prstGeom prst="rect">
            <a:avLst/>
          </a:prstGeom>
          <a:noFill/>
          <a:ln>
            <a:noFill/>
          </a:ln>
        </p:spPr>
      </p:pic>
      <p:sp>
        <p:nvSpPr>
          <p:cNvPr id="512" name="Google Shape;512;p85"/>
          <p:cNvSpPr txBox="1"/>
          <p:nvPr>
            <p:ph idx="1" type="body"/>
          </p:nvPr>
        </p:nvSpPr>
        <p:spPr>
          <a:xfrm>
            <a:off x="311700" y="1152475"/>
            <a:ext cx="7649100" cy="3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NumPy:</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NumPy is a fundamental package for numerical computing in Python.</a:t>
            </a:r>
            <a:endParaRPr/>
          </a:p>
          <a:p>
            <a:pPr indent="0" lvl="0" marL="0" rtl="0" algn="l">
              <a:spcBef>
                <a:spcPts val="1200"/>
              </a:spcBef>
              <a:spcAft>
                <a:spcPts val="0"/>
              </a:spcAft>
              <a:buNone/>
            </a:pPr>
            <a:r>
              <a:rPr lang="en"/>
              <a:t>It provides support for multidimensional arrays, mathematical functions, random number generation, linear algebra, and more.</a:t>
            </a:r>
            <a:endParaRPr/>
          </a:p>
          <a:p>
            <a:pPr indent="0" lvl="0" marL="0" rtl="0" algn="l">
              <a:spcBef>
                <a:spcPts val="1200"/>
              </a:spcBef>
              <a:spcAft>
                <a:spcPts val="0"/>
              </a:spcAft>
              <a:buNone/>
            </a:pPr>
            <a:r>
              <a:rPr lang="en"/>
              <a:t>NumPy is often used as the foundation for other data analysis libraries in Python.</a:t>
            </a:r>
            <a:endParaRPr/>
          </a:p>
          <a:p>
            <a:pPr indent="0" lvl="0" marL="0" rtl="0" algn="l">
              <a:spcBef>
                <a:spcPts val="1200"/>
              </a:spcBef>
              <a:spcAft>
                <a:spcPts val="1200"/>
              </a:spcAft>
              <a:buNone/>
            </a:pPr>
            <a:r>
              <a:rPr lang="en" u="sng">
                <a:solidFill>
                  <a:schemeClr val="hlink"/>
                </a:solidFill>
                <a:hlinkClick r:id="rId4"/>
              </a:rPr>
              <a:t>https://numpy.org/</a:t>
            </a:r>
            <a:r>
              <a:rPr lang="en"/>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Arrays: </a:t>
            </a:r>
            <a:endParaRPr/>
          </a:p>
          <a:p>
            <a:pPr indent="0" lvl="0" marL="0" rtl="0" algn="l">
              <a:spcBef>
                <a:spcPts val="1200"/>
              </a:spcBef>
              <a:spcAft>
                <a:spcPts val="0"/>
              </a:spcAft>
              <a:buNone/>
            </a:pPr>
            <a:r>
              <a:rPr lang="en"/>
              <a:t>At the core of NumPy is the ndarray object, which represents a multidimensional, homogeneous array of fixed-size items. These arrays can be of any dimensionality and can contain elements of the same data type.</a:t>
            </a:r>
            <a:endParaRPr/>
          </a:p>
          <a:p>
            <a:pPr indent="0" lvl="0" marL="0" rtl="0" algn="l">
              <a:spcBef>
                <a:spcPts val="1200"/>
              </a:spcBef>
              <a:spcAft>
                <a:spcPts val="0"/>
              </a:spcAft>
              <a:buNone/>
            </a:pPr>
            <a:r>
              <a:rPr lang="en"/>
              <a:t>Vectorized Operations: </a:t>
            </a:r>
            <a:endParaRPr/>
          </a:p>
          <a:p>
            <a:pPr indent="0" lvl="0" marL="0" rtl="0" algn="l">
              <a:spcBef>
                <a:spcPts val="1200"/>
              </a:spcBef>
              <a:spcAft>
                <a:spcPts val="0"/>
              </a:spcAft>
              <a:buNone/>
            </a:pPr>
            <a:r>
              <a:rPr lang="en"/>
              <a:t>NumPy provides support for vectorized operations, allowing you to perform element-wise operations on arrays without the need for explicit looping in Python. This makes operations on large arrays much more efficient compared to traditional Python loops.</a:t>
            </a:r>
            <a:endParaRPr/>
          </a:p>
          <a:p>
            <a:pPr indent="0" lvl="0" marL="0" rtl="0" algn="l">
              <a:spcBef>
                <a:spcPts val="1200"/>
              </a:spcBef>
              <a:spcAft>
                <a:spcPts val="0"/>
              </a:spcAft>
              <a:buNone/>
            </a:pPr>
            <a:r>
              <a:rPr lang="en"/>
              <a:t>Mathematical Functions: </a:t>
            </a:r>
            <a:endParaRPr/>
          </a:p>
          <a:p>
            <a:pPr indent="0" lvl="0" marL="0" rtl="0" algn="l">
              <a:spcBef>
                <a:spcPts val="1200"/>
              </a:spcBef>
              <a:spcAft>
                <a:spcPts val="1200"/>
              </a:spcAft>
              <a:buNone/>
            </a:pPr>
            <a:r>
              <a:rPr lang="en"/>
              <a:t>NumPy includes a wide range of mathematical functions for performing operations such as arithmetic, statistical, trigonometric, and linear algebraic computations on arrays.</a:t>
            </a:r>
            <a:endParaRPr/>
          </a:p>
        </p:txBody>
      </p:sp>
      <p:sp>
        <p:nvSpPr>
          <p:cNvPr id="518" name="Google Shape;518;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key features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Broadcasting: </a:t>
            </a:r>
            <a:endParaRPr/>
          </a:p>
          <a:p>
            <a:pPr indent="0" lvl="0" marL="0" rtl="0" algn="l">
              <a:spcBef>
                <a:spcPts val="1200"/>
              </a:spcBef>
              <a:spcAft>
                <a:spcPts val="0"/>
              </a:spcAft>
              <a:buNone/>
            </a:pPr>
            <a:r>
              <a:rPr lang="en"/>
              <a:t>Broadcasting is a powerful mechanism in NumPy that allows arrays of different shapes to be combined together in element-wise operations. NumPy automatically broadcasts the smaller array to match the shape of the larger one, making it possible to perform operations on arrays of different sizes.</a:t>
            </a:r>
            <a:endParaRPr/>
          </a:p>
          <a:p>
            <a:pPr indent="0" lvl="0" marL="0" rtl="0" algn="l">
              <a:spcBef>
                <a:spcPts val="1200"/>
              </a:spcBef>
              <a:spcAft>
                <a:spcPts val="0"/>
              </a:spcAft>
              <a:buNone/>
            </a:pPr>
            <a:r>
              <a:rPr lang="en"/>
              <a:t>Indexing and Slicing: </a:t>
            </a:r>
            <a:endParaRPr/>
          </a:p>
          <a:p>
            <a:pPr indent="0" lvl="0" marL="0" rtl="0" algn="l">
              <a:spcBef>
                <a:spcPts val="1200"/>
              </a:spcBef>
              <a:spcAft>
                <a:spcPts val="1200"/>
              </a:spcAft>
              <a:buNone/>
            </a:pPr>
            <a:r>
              <a:rPr lang="en"/>
              <a:t>NumPy provides advanced indexing and slicing capabilities for accessing and manipulating elements within arrays. This includes basic slicing, fancy indexing, and boolean indexing.</a:t>
            </a:r>
            <a:endParaRPr/>
          </a:p>
        </p:txBody>
      </p:sp>
      <p:sp>
        <p:nvSpPr>
          <p:cNvPr id="524" name="Google Shape;524;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key features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Numerical Computations: </a:t>
            </a:r>
            <a:endParaRPr/>
          </a:p>
          <a:p>
            <a:pPr indent="0" lvl="0" marL="0" rtl="0" algn="l">
              <a:spcBef>
                <a:spcPts val="1200"/>
              </a:spcBef>
              <a:spcAft>
                <a:spcPts val="0"/>
              </a:spcAft>
              <a:buNone/>
            </a:pPr>
            <a:r>
              <a:rPr lang="en"/>
              <a:t>NumPy is used for numerical computing and performing mathematical operations on large arrays and matrices efficiently. It's particularly useful when dealing with numerical data in fields such as science, engineering, finance, and machine learning.</a:t>
            </a:r>
            <a:endParaRPr/>
          </a:p>
          <a:p>
            <a:pPr indent="0" lvl="0" marL="0" rtl="0" algn="l">
              <a:spcBef>
                <a:spcPts val="1200"/>
              </a:spcBef>
              <a:spcAft>
                <a:spcPts val="0"/>
              </a:spcAft>
              <a:buNone/>
            </a:pPr>
            <a:r>
              <a:rPr lang="en"/>
              <a:t>Array Operations: </a:t>
            </a:r>
            <a:endParaRPr/>
          </a:p>
          <a:p>
            <a:pPr indent="0" lvl="0" marL="0" rtl="0" algn="l">
              <a:spcBef>
                <a:spcPts val="1200"/>
              </a:spcBef>
              <a:spcAft>
                <a:spcPts val="1200"/>
              </a:spcAft>
              <a:buNone/>
            </a:pPr>
            <a:r>
              <a:rPr lang="en"/>
              <a:t>NumPy provides powerful array operations, including element-wise operations, broadcasting, indexing, and slicing. It's commonly used for tasks like matrix multiplication, linear algebra operations, and statistical computations.</a:t>
            </a:r>
            <a:endParaRPr/>
          </a:p>
        </p:txBody>
      </p:sp>
      <p:sp>
        <p:nvSpPr>
          <p:cNvPr id="530" name="Google Shape;530;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Generation and Simulation: </a:t>
            </a:r>
            <a:endParaRPr/>
          </a:p>
          <a:p>
            <a:pPr indent="0" lvl="0" marL="0" rtl="0" algn="l">
              <a:spcBef>
                <a:spcPts val="1200"/>
              </a:spcBef>
              <a:spcAft>
                <a:spcPts val="0"/>
              </a:spcAft>
              <a:buNone/>
            </a:pPr>
            <a:r>
              <a:rPr lang="en"/>
              <a:t>NumPy's random module (numpy.random) is extensively used for generating random numbers from various probability distributions, which is essential for tasks like simulation, modeling, and statistical analysis.</a:t>
            </a:r>
            <a:endParaRPr/>
          </a:p>
          <a:p>
            <a:pPr indent="0" lvl="0" marL="0" rtl="0" algn="l">
              <a:spcBef>
                <a:spcPts val="1200"/>
              </a:spcBef>
              <a:spcAft>
                <a:spcPts val="0"/>
              </a:spcAft>
              <a:buNone/>
            </a:pPr>
            <a:r>
              <a:rPr lang="en"/>
              <a:t>Integration with Other Libraries: </a:t>
            </a:r>
            <a:endParaRPr/>
          </a:p>
          <a:p>
            <a:pPr indent="0" lvl="0" marL="0" rtl="0" algn="l">
              <a:spcBef>
                <a:spcPts val="1200"/>
              </a:spcBef>
              <a:spcAft>
                <a:spcPts val="1200"/>
              </a:spcAft>
              <a:buNone/>
            </a:pPr>
            <a:r>
              <a:rPr lang="en"/>
              <a:t>NumPy arrays can be seamlessly integrated with other scientific libraries in Python, such as SciPy, Matplotlib, and scikit-learn. This interoperability makes it a foundational library in the Python scientific computing ecosystem.</a:t>
            </a:r>
            <a:endParaRPr/>
          </a:p>
        </p:txBody>
      </p:sp>
      <p:sp>
        <p:nvSpPr>
          <p:cNvPr id="536" name="Google Shape;536;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Python libraries for data analysis</a:t>
            </a:r>
            <a:endParaRPr/>
          </a:p>
        </p:txBody>
      </p:sp>
      <p:sp>
        <p:nvSpPr>
          <p:cNvPr id="542" name="Google Shape;542;p90"/>
          <p:cNvSpPr txBox="1"/>
          <p:nvPr>
            <p:ph idx="1" type="body"/>
          </p:nvPr>
        </p:nvSpPr>
        <p:spPr>
          <a:xfrm>
            <a:off x="311700" y="1152475"/>
            <a:ext cx="8147700" cy="3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pandas</a:t>
            </a:r>
            <a:r>
              <a:rPr b="1" lang="en"/>
              <a:t>:</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pandas is a powerful library for data manipulation and analysis in Python.</a:t>
            </a:r>
            <a:endParaRPr/>
          </a:p>
          <a:p>
            <a:pPr indent="0" lvl="0" marL="0" rtl="0" algn="l">
              <a:spcBef>
                <a:spcPts val="1200"/>
              </a:spcBef>
              <a:spcAft>
                <a:spcPts val="0"/>
              </a:spcAft>
              <a:buNone/>
            </a:pPr>
            <a:r>
              <a:rPr lang="en"/>
              <a:t>It provides data structures like DataFrame and Series, which allow for easy handling of structured data.</a:t>
            </a:r>
            <a:endParaRPr/>
          </a:p>
          <a:p>
            <a:pPr indent="0" lvl="0" marL="0" rtl="0" algn="l">
              <a:spcBef>
                <a:spcPts val="1200"/>
              </a:spcBef>
              <a:spcAft>
                <a:spcPts val="0"/>
              </a:spcAft>
              <a:buNone/>
            </a:pPr>
            <a:r>
              <a:rPr lang="en"/>
              <a:t>pandas offers functionality for reading and writing data from various file formats, data cleaning, reshaping, merging, grouping, and statistical analysis.</a:t>
            </a:r>
            <a:endParaRPr/>
          </a:p>
          <a:p>
            <a:pPr indent="0" lvl="0" marL="0" rtl="0" algn="l">
              <a:spcBef>
                <a:spcPts val="1200"/>
              </a:spcBef>
              <a:spcAft>
                <a:spcPts val="1200"/>
              </a:spcAft>
              <a:buNone/>
            </a:pPr>
            <a:r>
              <a:rPr lang="en" u="sng">
                <a:solidFill>
                  <a:schemeClr val="hlink"/>
                </a:solidFill>
                <a:hlinkClick r:id="rId3"/>
              </a:rPr>
              <a:t>https://pandas.pydata.org/</a:t>
            </a:r>
            <a:r>
              <a:rPr lang="en"/>
              <a:t> </a:t>
            </a:r>
            <a:endParaRPr/>
          </a:p>
        </p:txBody>
      </p:sp>
      <p:pic>
        <p:nvPicPr>
          <p:cNvPr id="543" name="Google Shape;543;p90"/>
          <p:cNvPicPr preferRelativeResize="0"/>
          <p:nvPr/>
        </p:nvPicPr>
        <p:blipFill>
          <a:blip r:embed="rId4">
            <a:alphaModFix/>
          </a:blip>
          <a:stretch>
            <a:fillRect/>
          </a:stretch>
        </p:blipFill>
        <p:spPr>
          <a:xfrm>
            <a:off x="6716225" y="1152475"/>
            <a:ext cx="1743075" cy="6000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key features</a:t>
            </a:r>
            <a:endParaRPr/>
          </a:p>
        </p:txBody>
      </p:sp>
      <p:sp>
        <p:nvSpPr>
          <p:cNvPr id="549" name="Google Shape;549;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Structures:</a:t>
            </a:r>
            <a:endParaRPr/>
          </a:p>
          <a:p>
            <a:pPr indent="0" lvl="0" marL="0" rtl="0" algn="l">
              <a:spcBef>
                <a:spcPts val="1200"/>
              </a:spcBef>
              <a:spcAft>
                <a:spcPts val="0"/>
              </a:spcAft>
              <a:buNone/>
            </a:pPr>
            <a:r>
              <a:rPr lang="en"/>
              <a:t>Series: A one-dimensional array-like object containing an array of data and an associated array of labels, called the index.</a:t>
            </a:r>
            <a:endParaRPr/>
          </a:p>
          <a:p>
            <a:pPr indent="0" lvl="0" marL="0" rtl="0" algn="l">
              <a:spcBef>
                <a:spcPts val="1200"/>
              </a:spcBef>
              <a:spcAft>
                <a:spcPts val="0"/>
              </a:spcAft>
              <a:buNone/>
            </a:pPr>
            <a:r>
              <a:rPr lang="en"/>
              <a:t>DataFrame: A two-dimensional labeled data structure with columns of potentially different types. It is similar to a spreadsheet or SQL table, and it provides powerful indexing, slicing, and reshaping capabilities.</a:t>
            </a:r>
            <a:endParaRPr/>
          </a:p>
          <a:p>
            <a:pPr indent="0" lvl="0" marL="0" rtl="0" algn="l">
              <a:spcBef>
                <a:spcPts val="1200"/>
              </a:spcBef>
              <a:spcAft>
                <a:spcPts val="0"/>
              </a:spcAft>
              <a:buNone/>
            </a:pPr>
            <a:r>
              <a:rPr lang="en"/>
              <a:t>Data Manipulation:</a:t>
            </a:r>
            <a:endParaRPr/>
          </a:p>
          <a:p>
            <a:pPr indent="0" lvl="0" marL="0" rtl="0" algn="l">
              <a:spcBef>
                <a:spcPts val="1200"/>
              </a:spcBef>
              <a:spcAft>
                <a:spcPts val="1200"/>
              </a:spcAft>
              <a:buNone/>
            </a:pPr>
            <a:r>
              <a:rPr lang="en"/>
              <a:t>Cleaning Data: Pandas provides functions for handling missing data, removing duplicates, and filling in missing values using methods like dropna(), fillna(), and drop_duplicates().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a:t>
            </a:r>
            <a:endParaRPr/>
          </a:p>
        </p:txBody>
      </p:sp>
      <p:sp>
        <p:nvSpPr>
          <p:cNvPr id="101" name="Google Shape;101;p20"/>
          <p:cNvSpPr txBox="1"/>
          <p:nvPr>
            <p:ph idx="1" type="body"/>
          </p:nvPr>
        </p:nvSpPr>
        <p:spPr>
          <a:xfrm>
            <a:off x="311700" y="1152475"/>
            <a:ext cx="4590600" cy="351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Big data refers to large, complex datasets that cannot be effectively managed, processed, or analyzed using traditional data processing applications. </a:t>
            </a:r>
            <a:endParaRPr/>
          </a:p>
          <a:p>
            <a:pPr indent="0" lvl="0" marL="0" rtl="0" algn="l">
              <a:spcBef>
                <a:spcPts val="1200"/>
              </a:spcBef>
              <a:spcAft>
                <a:spcPts val="0"/>
              </a:spcAft>
              <a:buNone/>
            </a:pPr>
            <a:r>
              <a:rPr lang="en"/>
              <a:t>It encompasses three key dimensions commonly referred to as the three Vs: </a:t>
            </a:r>
            <a:endParaRPr/>
          </a:p>
          <a:p>
            <a:pPr indent="-342900" lvl="0" marL="457200" rtl="0" algn="l">
              <a:spcBef>
                <a:spcPts val="1200"/>
              </a:spcBef>
              <a:spcAft>
                <a:spcPts val="0"/>
              </a:spcAft>
              <a:buSzPts val="1800"/>
              <a:buChar char="●"/>
            </a:pPr>
            <a:r>
              <a:rPr lang="en"/>
              <a:t>volume, </a:t>
            </a:r>
            <a:endParaRPr/>
          </a:p>
          <a:p>
            <a:pPr indent="-342900" lvl="0" marL="457200" rtl="0" algn="l">
              <a:spcBef>
                <a:spcPts val="0"/>
              </a:spcBef>
              <a:spcAft>
                <a:spcPts val="0"/>
              </a:spcAft>
              <a:buSzPts val="1800"/>
              <a:buChar char="●"/>
            </a:pPr>
            <a:r>
              <a:rPr lang="en"/>
              <a:t>velocity,  </a:t>
            </a:r>
            <a:endParaRPr/>
          </a:p>
          <a:p>
            <a:pPr indent="-342900" lvl="0" marL="457200" rtl="0" algn="l">
              <a:spcBef>
                <a:spcPts val="0"/>
              </a:spcBef>
              <a:spcAft>
                <a:spcPts val="0"/>
              </a:spcAft>
              <a:buSzPts val="1800"/>
              <a:buChar char="●"/>
            </a:pPr>
            <a:r>
              <a:rPr lang="en"/>
              <a:t>variety, </a:t>
            </a:r>
            <a:endParaRPr/>
          </a:p>
          <a:p>
            <a:pPr indent="-342900" lvl="0" marL="457200" rtl="0" algn="l">
              <a:spcBef>
                <a:spcPts val="0"/>
              </a:spcBef>
              <a:spcAft>
                <a:spcPts val="0"/>
              </a:spcAft>
              <a:buSzPts val="1800"/>
              <a:buChar char="●"/>
            </a:pPr>
            <a:r>
              <a:rPr lang="en"/>
              <a:t>veracity </a:t>
            </a:r>
            <a:endParaRPr/>
          </a:p>
          <a:p>
            <a:pPr indent="-342900" lvl="0" marL="457200" rtl="0" algn="l">
              <a:spcBef>
                <a:spcPts val="0"/>
              </a:spcBef>
              <a:spcAft>
                <a:spcPts val="0"/>
              </a:spcAft>
              <a:buSzPts val="1800"/>
              <a:buChar char="●"/>
            </a:pPr>
            <a:r>
              <a:rPr lang="en"/>
              <a:t>value</a:t>
            </a:r>
            <a:endParaRPr/>
          </a:p>
        </p:txBody>
      </p:sp>
      <p:pic>
        <p:nvPicPr>
          <p:cNvPr id="102" name="Google Shape;102;p20"/>
          <p:cNvPicPr preferRelativeResize="0"/>
          <p:nvPr/>
        </p:nvPicPr>
        <p:blipFill>
          <a:blip r:embed="rId3">
            <a:alphaModFix/>
          </a:blip>
          <a:stretch>
            <a:fillRect/>
          </a:stretch>
        </p:blipFill>
        <p:spPr>
          <a:xfrm>
            <a:off x="5054700" y="1170125"/>
            <a:ext cx="3731575" cy="36718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key features</a:t>
            </a:r>
            <a:endParaRPr/>
          </a:p>
        </p:txBody>
      </p:sp>
      <p:sp>
        <p:nvSpPr>
          <p:cNvPr id="555" name="Google Shape;555;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Data Transformation: </a:t>
            </a:r>
            <a:endParaRPr/>
          </a:p>
          <a:p>
            <a:pPr indent="0" lvl="0" marL="0" rtl="0" algn="l">
              <a:spcBef>
                <a:spcPts val="1200"/>
              </a:spcBef>
              <a:spcAft>
                <a:spcPts val="0"/>
              </a:spcAft>
              <a:buNone/>
            </a:pPr>
            <a:r>
              <a:rPr lang="en"/>
              <a:t>Pandas allows for reshaping and transforming data using functions like pivot_table(), melt(), stack(), and unstack(). This is useful for tasks like aggregating data, pivoting tables, and converting data between wide and long formats.</a:t>
            </a:r>
            <a:endParaRPr/>
          </a:p>
          <a:p>
            <a:pPr indent="0" lvl="0" marL="0" rtl="0" algn="l">
              <a:spcBef>
                <a:spcPts val="1200"/>
              </a:spcBef>
              <a:spcAft>
                <a:spcPts val="0"/>
              </a:spcAft>
              <a:buNone/>
            </a:pPr>
            <a:r>
              <a:rPr lang="en"/>
              <a:t>Data Merging and Joining: </a:t>
            </a:r>
            <a:endParaRPr/>
          </a:p>
          <a:p>
            <a:pPr indent="0" lvl="0" marL="0" rtl="0" algn="l">
              <a:spcBef>
                <a:spcPts val="1200"/>
              </a:spcBef>
              <a:spcAft>
                <a:spcPts val="0"/>
              </a:spcAft>
              <a:buNone/>
            </a:pPr>
            <a:r>
              <a:rPr lang="en"/>
              <a:t>Pandas provides functions like merge() and concat() for combining data from multiple sources based on common columns or indices. This is useful for joining datasets, merging data frames, and performing relational database-style operations.</a:t>
            </a:r>
            <a:endParaRPr/>
          </a:p>
          <a:p>
            <a:pPr indent="0" lvl="0" marL="0" rtl="0" algn="l">
              <a:spcBef>
                <a:spcPts val="1200"/>
              </a:spcBef>
              <a:spcAft>
                <a:spcPts val="0"/>
              </a:spcAft>
              <a:buNone/>
            </a:pPr>
            <a:r>
              <a:rPr lang="en"/>
              <a:t>Data Filtering and Selection: </a:t>
            </a:r>
            <a:endParaRPr/>
          </a:p>
          <a:p>
            <a:pPr indent="0" lvl="0" marL="0" rtl="0" algn="l">
              <a:spcBef>
                <a:spcPts val="1200"/>
              </a:spcBef>
              <a:spcAft>
                <a:spcPts val="1200"/>
              </a:spcAft>
              <a:buNone/>
            </a:pPr>
            <a:r>
              <a:rPr lang="en"/>
              <a:t>Pandas provides powerful methods for filtering and selecting data based on conditions, labels, or positions. This includes methods like loc[] and iloc[] for label-based and integer-based indexing, as well as boolean indexing and query expressions.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key features</a:t>
            </a:r>
            <a:endParaRPr/>
          </a:p>
        </p:txBody>
      </p:sp>
      <p:sp>
        <p:nvSpPr>
          <p:cNvPr id="561" name="Google Shape;561;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Analysis:</a:t>
            </a:r>
            <a:endParaRPr/>
          </a:p>
          <a:p>
            <a:pPr indent="0" lvl="0" marL="0" rtl="0" algn="l">
              <a:spcBef>
                <a:spcPts val="1200"/>
              </a:spcBef>
              <a:spcAft>
                <a:spcPts val="0"/>
              </a:spcAft>
              <a:buNone/>
            </a:pPr>
            <a:r>
              <a:rPr lang="en"/>
              <a:t>Descriptive Statistics: </a:t>
            </a:r>
            <a:endParaRPr/>
          </a:p>
          <a:p>
            <a:pPr indent="0" lvl="0" marL="0" rtl="0" algn="l">
              <a:spcBef>
                <a:spcPts val="1200"/>
              </a:spcBef>
              <a:spcAft>
                <a:spcPts val="0"/>
              </a:spcAft>
              <a:buNone/>
            </a:pPr>
            <a:r>
              <a:rPr lang="en"/>
              <a:t>Pandas offers functions for computing summary statistics, such as mean, median, standard deviation, and quartiles, using methods like describe(), mean(), median(), and std().</a:t>
            </a:r>
            <a:endParaRPr/>
          </a:p>
          <a:p>
            <a:pPr indent="0" lvl="0" marL="0" rtl="0" algn="l">
              <a:spcBef>
                <a:spcPts val="1200"/>
              </a:spcBef>
              <a:spcAft>
                <a:spcPts val="0"/>
              </a:spcAft>
              <a:buNone/>
            </a:pPr>
            <a:r>
              <a:rPr lang="en"/>
              <a:t>GroupBy Operations: </a:t>
            </a:r>
            <a:endParaRPr/>
          </a:p>
          <a:p>
            <a:pPr indent="0" lvl="0" marL="0" rtl="0" algn="l">
              <a:spcBef>
                <a:spcPts val="1200"/>
              </a:spcBef>
              <a:spcAft>
                <a:spcPts val="0"/>
              </a:spcAft>
              <a:buNone/>
            </a:pPr>
            <a:r>
              <a:rPr lang="en"/>
              <a:t>Pandas supports splitting, applying, and combining data using the groupby() function, allowing for group-wise operations and aggregations on data frames.</a:t>
            </a:r>
            <a:endParaRPr/>
          </a:p>
          <a:p>
            <a:pPr indent="0" lvl="0" marL="0" rtl="0" algn="l">
              <a:spcBef>
                <a:spcPts val="1200"/>
              </a:spcBef>
              <a:spcAft>
                <a:spcPts val="0"/>
              </a:spcAft>
              <a:buNone/>
            </a:pPr>
            <a:r>
              <a:rPr lang="en"/>
              <a:t>Time Series Analysis: </a:t>
            </a:r>
            <a:endParaRPr/>
          </a:p>
          <a:p>
            <a:pPr indent="0" lvl="0" marL="0" rtl="0" algn="l">
              <a:spcBef>
                <a:spcPts val="1200"/>
              </a:spcBef>
              <a:spcAft>
                <a:spcPts val="1200"/>
              </a:spcAft>
              <a:buNone/>
            </a:pPr>
            <a:r>
              <a:rPr lang="en"/>
              <a:t>Pandas provides extensive support for working with time series data, including date/time indexing, resampling, shifting, and rolling window calculations.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key features</a:t>
            </a:r>
            <a:endParaRPr/>
          </a:p>
        </p:txBody>
      </p:sp>
      <p:sp>
        <p:nvSpPr>
          <p:cNvPr id="567" name="Google Shape;567;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Data Input and Output: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Pandas supports reading and writing data from various file formats, including CSV, Excel, JSON, SQL databases, and HDF5. This makes it easy to load data into memory for analysis and export results to different formats.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Overall, Pandas is widely used in data analysis, data cleaning, data transformation, and exploratory data analysis (EDA) tasks. </a:t>
            </a:r>
            <a:endParaRPr/>
          </a:p>
          <a:p>
            <a:pPr indent="0" lvl="0" marL="0" rtl="0" algn="l">
              <a:spcBef>
                <a:spcPts val="1200"/>
              </a:spcBef>
              <a:spcAft>
                <a:spcPts val="1200"/>
              </a:spcAft>
              <a:buNone/>
            </a:pPr>
            <a:r>
              <a:rPr lang="en"/>
              <a:t>It provides a convenient and efficient way to work with structured data in Python and is an essential tool for anyone working with data in Python.</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Manipulation: </a:t>
            </a:r>
            <a:endParaRPr/>
          </a:p>
          <a:p>
            <a:pPr indent="0" lvl="0" marL="0" rtl="0" algn="l">
              <a:spcBef>
                <a:spcPts val="1200"/>
              </a:spcBef>
              <a:spcAft>
                <a:spcPts val="0"/>
              </a:spcAft>
              <a:buNone/>
            </a:pPr>
            <a:r>
              <a:rPr lang="en"/>
              <a:t>Pandas is primarily used for data manipulation and analysis, particularly for structured data. It provides data structures like Series and DataFrame, which offer powerful ways to work with labeled and relational data.</a:t>
            </a:r>
            <a:endParaRPr/>
          </a:p>
          <a:p>
            <a:pPr indent="0" lvl="0" marL="0" rtl="0" algn="l">
              <a:spcBef>
                <a:spcPts val="1200"/>
              </a:spcBef>
              <a:spcAft>
                <a:spcPts val="0"/>
              </a:spcAft>
              <a:buNone/>
            </a:pPr>
            <a:r>
              <a:rPr lang="en"/>
              <a:t>Data Cleaning and Preprocessing: </a:t>
            </a:r>
            <a:endParaRPr/>
          </a:p>
          <a:p>
            <a:pPr indent="0" lvl="0" marL="0" rtl="0" algn="l">
              <a:spcBef>
                <a:spcPts val="1200"/>
              </a:spcBef>
              <a:spcAft>
                <a:spcPts val="1200"/>
              </a:spcAft>
              <a:buNone/>
            </a:pPr>
            <a:r>
              <a:rPr lang="en"/>
              <a:t>Pandas is commonly used for tasks like cleaning messy data, handling missing values, and transforming data into a suitable format for analysis. Its intuitive API makes it easy to perform tasks like filtering, sorting, and aggregating data.</a:t>
            </a:r>
            <a:endParaRPr/>
          </a:p>
        </p:txBody>
      </p:sp>
      <p:sp>
        <p:nvSpPr>
          <p:cNvPr id="573" name="Google Shape;573;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Pandas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Exploration and Analysis: </a:t>
            </a:r>
            <a:endParaRPr/>
          </a:p>
          <a:p>
            <a:pPr indent="0" lvl="0" marL="0" rtl="0" algn="l">
              <a:spcBef>
                <a:spcPts val="1200"/>
              </a:spcBef>
              <a:spcAft>
                <a:spcPts val="0"/>
              </a:spcAft>
              <a:buNone/>
            </a:pPr>
            <a:r>
              <a:rPr lang="en"/>
              <a:t>Pandas is widely used for exploring and analyzing datasets, including tasks like descriptive statistics, data visualization, and time series analysis. It provides high-level functions that simplify common data analysis tasks.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Integration and IO: </a:t>
            </a:r>
            <a:endParaRPr/>
          </a:p>
          <a:p>
            <a:pPr indent="0" lvl="0" marL="0" rtl="0" algn="l">
              <a:spcBef>
                <a:spcPts val="1200"/>
              </a:spcBef>
              <a:spcAft>
                <a:spcPts val="1200"/>
              </a:spcAft>
              <a:buNone/>
            </a:pPr>
            <a:r>
              <a:rPr lang="en"/>
              <a:t>Pandas offers tools for reading and writing data from various file formats, including CSV, Excel, SQL databases, and JSON. It simplifies the process of loading data into memory for analysis and exporting results to different formats.</a:t>
            </a:r>
            <a:endParaRPr/>
          </a:p>
        </p:txBody>
      </p:sp>
      <p:sp>
        <p:nvSpPr>
          <p:cNvPr id="579" name="Google Shape;579;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Pandas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Python libraries for data analysis</a:t>
            </a:r>
            <a:endParaRPr/>
          </a:p>
        </p:txBody>
      </p:sp>
      <p:sp>
        <p:nvSpPr>
          <p:cNvPr id="585" name="Google Shape;585;p97"/>
          <p:cNvSpPr txBox="1"/>
          <p:nvPr>
            <p:ph idx="1" type="body"/>
          </p:nvPr>
        </p:nvSpPr>
        <p:spPr>
          <a:xfrm>
            <a:off x="311700" y="1152475"/>
            <a:ext cx="8210100" cy="369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Matplotlib</a:t>
            </a:r>
            <a:r>
              <a:rPr b="1" lang="en"/>
              <a:t>:</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Matplotlib is a comprehensive library for creating static, interactive, and animated visualizations in Python.</a:t>
            </a:r>
            <a:endParaRPr/>
          </a:p>
          <a:p>
            <a:pPr indent="0" lvl="0" marL="0" rtl="0" algn="l">
              <a:spcBef>
                <a:spcPts val="1200"/>
              </a:spcBef>
              <a:spcAft>
                <a:spcPts val="0"/>
              </a:spcAft>
              <a:buNone/>
            </a:pPr>
            <a:r>
              <a:rPr lang="en"/>
              <a:t>It provides a MATLAB-like interface for creating plots and charts, including line plots, scatter plots, bar plots, histograms, heatmaps, and more.</a:t>
            </a:r>
            <a:endParaRPr/>
          </a:p>
          <a:p>
            <a:pPr indent="0" lvl="0" marL="0" rtl="0" algn="l">
              <a:spcBef>
                <a:spcPts val="1200"/>
              </a:spcBef>
              <a:spcAft>
                <a:spcPts val="0"/>
              </a:spcAft>
              <a:buNone/>
            </a:pPr>
            <a:r>
              <a:rPr lang="en"/>
              <a:t>Matplotlib is highly customizable and can be used to create publication-quality graphics for data analysis and presentation.</a:t>
            </a:r>
            <a:endParaRPr/>
          </a:p>
          <a:p>
            <a:pPr indent="0" lvl="0" marL="0" rtl="0" algn="l">
              <a:spcBef>
                <a:spcPts val="1200"/>
              </a:spcBef>
              <a:spcAft>
                <a:spcPts val="1200"/>
              </a:spcAft>
              <a:buNone/>
            </a:pPr>
            <a:r>
              <a:rPr lang="en" u="sng">
                <a:solidFill>
                  <a:schemeClr val="hlink"/>
                </a:solidFill>
                <a:hlinkClick r:id="rId3"/>
              </a:rPr>
              <a:t>https://matplotlib.org/</a:t>
            </a:r>
            <a:r>
              <a:rPr lang="en"/>
              <a:t> </a:t>
            </a:r>
            <a:endParaRPr/>
          </a:p>
        </p:txBody>
      </p:sp>
      <p:pic>
        <p:nvPicPr>
          <p:cNvPr id="586" name="Google Shape;586;p97"/>
          <p:cNvPicPr preferRelativeResize="0"/>
          <p:nvPr/>
        </p:nvPicPr>
        <p:blipFill>
          <a:blip r:embed="rId4">
            <a:alphaModFix/>
          </a:blip>
          <a:stretch>
            <a:fillRect/>
          </a:stretch>
        </p:blipFill>
        <p:spPr>
          <a:xfrm>
            <a:off x="6106750" y="1254800"/>
            <a:ext cx="1838325" cy="3619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Python libraries for data analysis</a:t>
            </a:r>
            <a:endParaRPr/>
          </a:p>
        </p:txBody>
      </p:sp>
      <p:sp>
        <p:nvSpPr>
          <p:cNvPr id="592" name="Google Shape;592;p98"/>
          <p:cNvSpPr txBox="1"/>
          <p:nvPr>
            <p:ph idx="1" type="body"/>
          </p:nvPr>
        </p:nvSpPr>
        <p:spPr>
          <a:xfrm>
            <a:off x="311700" y="1152475"/>
            <a:ext cx="8210100" cy="369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Seaborn:</a:t>
            </a:r>
            <a:endParaRPr b="1"/>
          </a:p>
          <a:p>
            <a:pPr indent="0" lvl="0" marL="0" rtl="0" algn="l">
              <a:spcBef>
                <a:spcPts val="1200"/>
              </a:spcBef>
              <a:spcAft>
                <a:spcPts val="0"/>
              </a:spcAft>
              <a:buNone/>
            </a:pPr>
            <a:r>
              <a:rPr lang="en"/>
              <a:t>Seaborn is built on top of Matplotlib and provides a higher-level interface for creating statistical visualizations in Python.</a:t>
            </a:r>
            <a:endParaRPr/>
          </a:p>
          <a:p>
            <a:pPr indent="0" lvl="0" marL="0" rtl="0" algn="l">
              <a:spcBef>
                <a:spcPts val="1200"/>
              </a:spcBef>
              <a:spcAft>
                <a:spcPts val="0"/>
              </a:spcAft>
              <a:buNone/>
            </a:pPr>
            <a:r>
              <a:rPr b="1" lang="en"/>
              <a:t>scikit-learn:</a:t>
            </a:r>
            <a:endParaRPr b="1"/>
          </a:p>
          <a:p>
            <a:pPr indent="0" lvl="0" marL="0" rtl="0" algn="l">
              <a:spcBef>
                <a:spcPts val="1200"/>
              </a:spcBef>
              <a:spcAft>
                <a:spcPts val="0"/>
              </a:spcAft>
              <a:buNone/>
            </a:pPr>
            <a:r>
              <a:rPr lang="en"/>
              <a:t>scikit-learn is a popular machine learning library for Python, providing tools for data preprocessing, model selection, evaluation, and deployment.</a:t>
            </a:r>
            <a:endParaRPr/>
          </a:p>
          <a:p>
            <a:pPr indent="0" lvl="0" marL="0" rtl="0" algn="l">
              <a:spcBef>
                <a:spcPts val="1200"/>
              </a:spcBef>
              <a:spcAft>
                <a:spcPts val="0"/>
              </a:spcAft>
              <a:buNone/>
            </a:pPr>
            <a:r>
              <a:rPr b="1" lang="en"/>
              <a:t>SciPy:</a:t>
            </a:r>
            <a:endParaRPr b="1"/>
          </a:p>
          <a:p>
            <a:pPr indent="0" lvl="0" marL="0" rtl="0" algn="l">
              <a:spcBef>
                <a:spcPts val="1200"/>
              </a:spcBef>
              <a:spcAft>
                <a:spcPts val="0"/>
              </a:spcAft>
              <a:buNone/>
            </a:pPr>
            <a:r>
              <a:rPr lang="en"/>
              <a:t>SciPy is a library for scientific computing in Python, built on top of NumPy.</a:t>
            </a:r>
            <a:endParaRPr/>
          </a:p>
          <a:p>
            <a:pPr indent="0" lvl="0" marL="0" rtl="0" algn="l">
              <a:spcBef>
                <a:spcPts val="1200"/>
              </a:spcBef>
              <a:spcAft>
                <a:spcPts val="0"/>
              </a:spcAft>
              <a:buNone/>
            </a:pPr>
            <a:r>
              <a:rPr b="1" lang="en"/>
              <a:t>StatsModels:</a:t>
            </a:r>
            <a:endParaRPr b="1"/>
          </a:p>
          <a:p>
            <a:pPr indent="0" lvl="0" marL="0" rtl="0" algn="l">
              <a:spcBef>
                <a:spcPts val="1200"/>
              </a:spcBef>
              <a:spcAft>
                <a:spcPts val="0"/>
              </a:spcAft>
              <a:buNone/>
            </a:pPr>
            <a:r>
              <a:rPr lang="en"/>
              <a:t>StatsModels is a Python library for statistical modeling and hypothesis testing.</a:t>
            </a:r>
            <a:endParaRPr/>
          </a:p>
          <a:p>
            <a:pPr indent="0" lvl="0" marL="0" rtl="0" algn="l">
              <a:spcBef>
                <a:spcPts val="1200"/>
              </a:spcBef>
              <a:spcAft>
                <a:spcPts val="12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598" name="Google Shape;598;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Financial Analysis: </a:t>
            </a:r>
            <a:endParaRPr/>
          </a:p>
          <a:p>
            <a:pPr indent="0" lvl="0" marL="0" rtl="0" algn="l">
              <a:spcBef>
                <a:spcPts val="1200"/>
              </a:spcBef>
              <a:spcAft>
                <a:spcPts val="0"/>
              </a:spcAft>
              <a:buNone/>
            </a:pPr>
            <a:r>
              <a:rPr lang="en"/>
              <a:t>NumPy and Pandas are commonly used for financial modeling, quantitative analysis, and portfolio optimization.</a:t>
            </a:r>
            <a:endParaRPr/>
          </a:p>
          <a:p>
            <a:pPr indent="0" lvl="0" marL="0" rtl="0" algn="l">
              <a:spcBef>
                <a:spcPts val="1200"/>
              </a:spcBef>
              <a:spcAft>
                <a:spcPts val="0"/>
              </a:spcAft>
              <a:buNone/>
            </a:pPr>
            <a:r>
              <a:rPr lang="en"/>
              <a:t>Data Science: </a:t>
            </a:r>
            <a:endParaRPr/>
          </a:p>
          <a:p>
            <a:pPr indent="0" lvl="0" marL="0" rtl="0" algn="l">
              <a:spcBef>
                <a:spcPts val="1200"/>
              </a:spcBef>
              <a:spcAft>
                <a:spcPts val="0"/>
              </a:spcAft>
              <a:buNone/>
            </a:pPr>
            <a:r>
              <a:rPr lang="en"/>
              <a:t>Both libraries are indispensable for data science tasks, including data cleaning, exploratory data analysis (EDA), feature engineering, and model evaluation.</a:t>
            </a:r>
            <a:endParaRPr/>
          </a:p>
          <a:p>
            <a:pPr indent="0" lvl="0" marL="0" rtl="0" algn="l">
              <a:spcBef>
                <a:spcPts val="1200"/>
              </a:spcBef>
              <a:spcAft>
                <a:spcPts val="0"/>
              </a:spcAft>
              <a:buNone/>
            </a:pPr>
            <a:r>
              <a:rPr lang="en"/>
              <a:t>Machine Learning: </a:t>
            </a:r>
            <a:endParaRPr/>
          </a:p>
          <a:p>
            <a:pPr indent="0" lvl="0" marL="0" rtl="0" algn="l">
              <a:spcBef>
                <a:spcPts val="1200"/>
              </a:spcBef>
              <a:spcAft>
                <a:spcPts val="1200"/>
              </a:spcAft>
              <a:buNone/>
            </a:pPr>
            <a:r>
              <a:rPr lang="en"/>
              <a:t>NumPy arrays are the standard data format for inputting data into machine learning models, while Pandas is often used for data preprocessing and feature extraction.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Series Analysis: </a:t>
            </a:r>
            <a:endParaRPr/>
          </a:p>
          <a:p>
            <a:pPr indent="0" lvl="0" marL="0" rtl="0" algn="l">
              <a:spcBef>
                <a:spcPts val="1200"/>
              </a:spcBef>
              <a:spcAft>
                <a:spcPts val="0"/>
              </a:spcAft>
              <a:buNone/>
            </a:pPr>
            <a:r>
              <a:rPr lang="en"/>
              <a:t>Pandas provides powerful tools for working with time series data, such as resampling, date/time indexing, and rolling windows calculations.</a:t>
            </a:r>
            <a:endParaRPr/>
          </a:p>
          <a:p>
            <a:pPr indent="0" lvl="0" marL="0" rtl="0" algn="l">
              <a:spcBef>
                <a:spcPts val="1200"/>
              </a:spcBef>
              <a:spcAft>
                <a:spcPts val="0"/>
              </a:spcAft>
              <a:buNone/>
            </a:pPr>
            <a:r>
              <a:rPr lang="en"/>
              <a:t>Data Visualization: </a:t>
            </a:r>
            <a:endParaRPr/>
          </a:p>
          <a:p>
            <a:pPr indent="0" lvl="0" marL="0" rtl="0" algn="l">
              <a:spcBef>
                <a:spcPts val="1200"/>
              </a:spcBef>
              <a:spcAft>
                <a:spcPts val="1200"/>
              </a:spcAft>
              <a:buNone/>
            </a:pPr>
            <a:r>
              <a:rPr lang="en"/>
              <a:t>While neither library is primarily focused on visualization, they are often used in conjunction with visualization libraries like Matplotlib and Seaborn to analyze and visualize data effectively.</a:t>
            </a:r>
            <a:endParaRPr/>
          </a:p>
        </p:txBody>
      </p:sp>
      <p:sp>
        <p:nvSpPr>
          <p:cNvPr id="604" name="Google Shape;604;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Python Libraries</a:t>
            </a:r>
            <a:endParaRPr/>
          </a:p>
        </p:txBody>
      </p:sp>
      <p:sp>
        <p:nvSpPr>
          <p:cNvPr id="610" name="Google Shape;610;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https://github.com/arjunachari12/big-data-analytics-basics/blob/main/day2/sample.py</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1152475"/>
            <a:ext cx="4929300" cy="206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t>
            </a:r>
            <a:r>
              <a:rPr lang="en"/>
              <a:t>ig data involves vast amounts of data generated from various sources, including</a:t>
            </a:r>
            <a:endParaRPr/>
          </a:p>
          <a:p>
            <a:pPr indent="-342900" lvl="0" marL="457200" rtl="0" algn="l">
              <a:spcBef>
                <a:spcPts val="1200"/>
              </a:spcBef>
              <a:spcAft>
                <a:spcPts val="0"/>
              </a:spcAft>
              <a:buSzPts val="1800"/>
              <a:buChar char="●"/>
            </a:pPr>
            <a:r>
              <a:rPr lang="en"/>
              <a:t>business transactions, </a:t>
            </a:r>
            <a:endParaRPr/>
          </a:p>
          <a:p>
            <a:pPr indent="-342900" lvl="0" marL="457200" rtl="0" algn="l">
              <a:spcBef>
                <a:spcPts val="0"/>
              </a:spcBef>
              <a:spcAft>
                <a:spcPts val="0"/>
              </a:spcAft>
              <a:buSzPts val="1800"/>
              <a:buChar char="●"/>
            </a:pPr>
            <a:r>
              <a:rPr lang="en"/>
              <a:t>social media interactions, </a:t>
            </a:r>
            <a:endParaRPr/>
          </a:p>
          <a:p>
            <a:pPr indent="-342900" lvl="0" marL="457200" rtl="0" algn="l">
              <a:spcBef>
                <a:spcPts val="0"/>
              </a:spcBef>
              <a:spcAft>
                <a:spcPts val="0"/>
              </a:spcAft>
              <a:buSzPts val="1800"/>
              <a:buChar char="●"/>
            </a:pPr>
            <a:r>
              <a:rPr lang="en"/>
              <a:t>sensor data, </a:t>
            </a:r>
            <a:endParaRPr/>
          </a:p>
          <a:p>
            <a:pPr indent="-342900" lvl="0" marL="457200" rtl="0" algn="l">
              <a:spcBef>
                <a:spcPts val="0"/>
              </a:spcBef>
              <a:spcAft>
                <a:spcPts val="0"/>
              </a:spcAft>
              <a:buSzPts val="1800"/>
              <a:buChar char="●"/>
            </a:pPr>
            <a:r>
              <a:rPr lang="en"/>
              <a:t>machine-to-machine data, and more. </a:t>
            </a:r>
            <a:endParaRPr/>
          </a:p>
        </p:txBody>
      </p:sp>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Volume</a:t>
            </a:r>
            <a:endParaRPr/>
          </a:p>
        </p:txBody>
      </p:sp>
      <p:pic>
        <p:nvPicPr>
          <p:cNvPr id="109" name="Google Shape;109;p21"/>
          <p:cNvPicPr preferRelativeResize="0"/>
          <p:nvPr/>
        </p:nvPicPr>
        <p:blipFill>
          <a:blip r:embed="rId3">
            <a:alphaModFix/>
          </a:blip>
          <a:stretch>
            <a:fillRect/>
          </a:stretch>
        </p:blipFill>
        <p:spPr>
          <a:xfrm>
            <a:off x="5313900" y="1170125"/>
            <a:ext cx="3677700" cy="1987950"/>
          </a:xfrm>
          <a:prstGeom prst="rect">
            <a:avLst/>
          </a:prstGeom>
          <a:noFill/>
          <a:ln>
            <a:noFill/>
          </a:ln>
        </p:spPr>
      </p:pic>
      <p:sp>
        <p:nvSpPr>
          <p:cNvPr id="110" name="Google Shape;110;p21"/>
          <p:cNvSpPr txBox="1"/>
          <p:nvPr/>
        </p:nvSpPr>
        <p:spPr>
          <a:xfrm>
            <a:off x="423350" y="3401475"/>
            <a:ext cx="77490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The sheer volume of data exceeds the capabilities of traditional database systems to store and manage efficiently. </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800">
                <a:solidFill>
                  <a:schemeClr val="accent3"/>
                </a:solidFill>
                <a:latin typeface="Average"/>
                <a:ea typeface="Average"/>
                <a:cs typeface="Average"/>
                <a:sym typeface="Average"/>
              </a:rPr>
              <a:t>This necessitates scalable storage solutions like distributed file systems and NoSQL databases.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Data cleaning and preparation are essential steps in the data analysis process, and their importance cannot be overstated. Here are some key reasons why data cleaning and preparation are crucial:</a:t>
            </a:r>
            <a:endParaRPr/>
          </a:p>
          <a:p>
            <a:pPr indent="0" lvl="0" marL="0" rtl="0" algn="l">
              <a:spcBef>
                <a:spcPts val="1200"/>
              </a:spcBef>
              <a:spcAft>
                <a:spcPts val="0"/>
              </a:spcAft>
              <a:buNone/>
            </a:pPr>
            <a:r>
              <a:rPr lang="en"/>
              <a:t>Ensuring Data Quality: </a:t>
            </a:r>
            <a:endParaRPr/>
          </a:p>
          <a:p>
            <a:pPr indent="0" lvl="0" marL="0" rtl="0" algn="l">
              <a:spcBef>
                <a:spcPts val="1200"/>
              </a:spcBef>
              <a:spcAft>
                <a:spcPts val="0"/>
              </a:spcAft>
              <a:buNone/>
            </a:pPr>
            <a:r>
              <a:rPr lang="en"/>
              <a:t>Raw data often contains errors, inconsistencies, missing values, and outliers. Data cleaning helps identify and rectify these issues, ensuring that the data is accurate, reliable, and of high quality.</a:t>
            </a:r>
            <a:endParaRPr/>
          </a:p>
          <a:p>
            <a:pPr indent="0" lvl="0" marL="0" rtl="0" algn="l">
              <a:spcBef>
                <a:spcPts val="1200"/>
              </a:spcBef>
              <a:spcAft>
                <a:spcPts val="0"/>
              </a:spcAft>
              <a:buNone/>
            </a:pPr>
            <a:r>
              <a:rPr lang="en"/>
              <a:t>Improving Analysis Accuracy: </a:t>
            </a:r>
            <a:endParaRPr/>
          </a:p>
          <a:p>
            <a:pPr indent="0" lvl="0" marL="0" rtl="0" algn="l">
              <a:spcBef>
                <a:spcPts val="1200"/>
              </a:spcBef>
              <a:spcAft>
                <a:spcPts val="0"/>
              </a:spcAft>
              <a:buNone/>
            </a:pPr>
            <a:r>
              <a:rPr lang="en"/>
              <a:t>Clean and well-prepared data leads to more accurate and reliable analysis results. By addressing data errors and inconsistencies, you reduce the risk of drawing incorrect conclusions or making flawed decisions based on faulty data.</a:t>
            </a:r>
            <a:endParaRPr/>
          </a:p>
          <a:p>
            <a:pPr indent="0" lvl="0" marL="0" rtl="0" algn="l">
              <a:spcBef>
                <a:spcPts val="1200"/>
              </a:spcBef>
              <a:spcAft>
                <a:spcPts val="0"/>
              </a:spcAft>
              <a:buNone/>
            </a:pPr>
            <a:r>
              <a:rPr lang="en"/>
              <a:t>Enhancing Model Performance: </a:t>
            </a:r>
            <a:endParaRPr/>
          </a:p>
          <a:p>
            <a:pPr indent="0" lvl="0" marL="0" rtl="0" algn="l">
              <a:spcBef>
                <a:spcPts val="1200"/>
              </a:spcBef>
              <a:spcAft>
                <a:spcPts val="1200"/>
              </a:spcAft>
              <a:buNone/>
            </a:pPr>
            <a:r>
              <a:rPr lang="en"/>
              <a:t>In machine learning and statistical modeling, the quality of input data significantly impacts model performance. Clean and properly formatted data improves the training process, leading to more effective and robust models with better predictive accuracy.</a:t>
            </a:r>
            <a:endParaRPr/>
          </a:p>
        </p:txBody>
      </p:sp>
      <p:sp>
        <p:nvSpPr>
          <p:cNvPr id="616" name="Google Shape;616;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data cleaning and preparation before analysis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Facilitating Data Exploration: </a:t>
            </a:r>
            <a:endParaRPr/>
          </a:p>
          <a:p>
            <a:pPr indent="0" lvl="0" marL="0" rtl="0" algn="l">
              <a:spcBef>
                <a:spcPts val="1200"/>
              </a:spcBef>
              <a:spcAft>
                <a:spcPts val="0"/>
              </a:spcAft>
              <a:buNone/>
            </a:pPr>
            <a:r>
              <a:rPr lang="en"/>
              <a:t>Data cleaning and preparation make it easier to explore and understand the data. By organizing the data, resolving inconsistencies, and handling missing values, analysts can focus on extracting insights and patterns rather than dealing with data issues.</a:t>
            </a:r>
            <a:endParaRPr/>
          </a:p>
          <a:p>
            <a:pPr indent="0" lvl="0" marL="0" rtl="0" algn="l">
              <a:spcBef>
                <a:spcPts val="1200"/>
              </a:spcBef>
              <a:spcAft>
                <a:spcPts val="0"/>
              </a:spcAft>
              <a:buNone/>
            </a:pPr>
            <a:r>
              <a:rPr lang="en"/>
              <a:t>Enabling Comparative Analysis: </a:t>
            </a:r>
            <a:endParaRPr/>
          </a:p>
          <a:p>
            <a:pPr indent="0" lvl="0" marL="0" rtl="0" algn="l">
              <a:spcBef>
                <a:spcPts val="1200"/>
              </a:spcBef>
              <a:spcAft>
                <a:spcPts val="0"/>
              </a:spcAft>
              <a:buNone/>
            </a:pPr>
            <a:r>
              <a:rPr lang="en"/>
              <a:t>Consistent data formatting and normalization enable meaningful comparisons between different datasets or subsets of data. This is particularly important when analyzing data from multiple sources or across different time periods.</a:t>
            </a:r>
            <a:endParaRPr/>
          </a:p>
          <a:p>
            <a:pPr indent="0" lvl="0" marL="0" rtl="0" algn="l">
              <a:spcBef>
                <a:spcPts val="1200"/>
              </a:spcBef>
              <a:spcAft>
                <a:spcPts val="0"/>
              </a:spcAft>
              <a:buNone/>
            </a:pPr>
            <a:r>
              <a:rPr lang="en"/>
              <a:t>Supporting Reproducibility: </a:t>
            </a:r>
            <a:endParaRPr/>
          </a:p>
          <a:p>
            <a:pPr indent="0" lvl="0" marL="0" rtl="0" algn="l">
              <a:spcBef>
                <a:spcPts val="1200"/>
              </a:spcBef>
              <a:spcAft>
                <a:spcPts val="1200"/>
              </a:spcAft>
              <a:buNone/>
            </a:pPr>
            <a:r>
              <a:rPr lang="en"/>
              <a:t>Clean and well-documented data cleaning and preparation procedures support reproducibility in data analysis. By following standardized processes and documenting data transformations, other analysts can replicate the analysis and verify the results.</a:t>
            </a:r>
            <a:endParaRPr/>
          </a:p>
        </p:txBody>
      </p:sp>
      <p:sp>
        <p:nvSpPr>
          <p:cNvPr id="622" name="Google Shape;622;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data cleaning and preparation before analysis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data cleaning and preparation before analysis</a:t>
            </a:r>
            <a:endParaRPr/>
          </a:p>
        </p:txBody>
      </p:sp>
      <p:sp>
        <p:nvSpPr>
          <p:cNvPr id="628" name="Google Shape;628;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Reducing Bias and Error Propagation: </a:t>
            </a:r>
            <a:endParaRPr/>
          </a:p>
          <a:p>
            <a:pPr indent="0" lvl="0" marL="0" rtl="0" algn="l">
              <a:spcBef>
                <a:spcPts val="1200"/>
              </a:spcBef>
              <a:spcAft>
                <a:spcPts val="0"/>
              </a:spcAft>
              <a:buNone/>
            </a:pPr>
            <a:r>
              <a:rPr lang="en"/>
              <a:t>Data cleaning helps mitigate bias and error propagation in the analysis process. By identifying and addressing biases or errors early on, you minimize their impact on downstream analysis and decision-making.</a:t>
            </a:r>
            <a:endParaRPr/>
          </a:p>
          <a:p>
            <a:pPr indent="0" lvl="0" marL="0" rtl="0" algn="l">
              <a:spcBef>
                <a:spcPts val="1200"/>
              </a:spcBef>
              <a:spcAft>
                <a:spcPts val="0"/>
              </a:spcAft>
              <a:buNone/>
            </a:pPr>
            <a:r>
              <a:rPr lang="en"/>
              <a:t>Complying with Regulations: </a:t>
            </a:r>
            <a:endParaRPr/>
          </a:p>
          <a:p>
            <a:pPr indent="0" lvl="0" marL="0" rtl="0" algn="l">
              <a:spcBef>
                <a:spcPts val="1200"/>
              </a:spcBef>
              <a:spcAft>
                <a:spcPts val="0"/>
              </a:spcAft>
              <a:buNone/>
            </a:pPr>
            <a:r>
              <a:rPr lang="en"/>
              <a:t>In many industries, there are regulations and standards governing data quality and privacy. Data cleaning and preparation ensure compliance with these regulations by maintaining data integrity, confidentiality, and security.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Overall, data cleaning and preparation are foundational steps in the data analysis workflow. They set the stage for accurate analysis, reliable insights, and informed decision-making, ultimately maximizing the value derived from data assets.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5"/>
          <p:cNvSpPr txBox="1"/>
          <p:nvPr>
            <p:ph idx="1" type="body"/>
          </p:nvPr>
        </p:nvSpPr>
        <p:spPr>
          <a:xfrm>
            <a:off x="311700" y="1152475"/>
            <a:ext cx="8520600" cy="37785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Handling missing values, outliers, and data inconsistencies is an essential aspect of data cleaning and preparation. Here are some techniques commonly used for each of these tasks:</a:t>
            </a:r>
            <a:endParaRPr/>
          </a:p>
          <a:p>
            <a:pPr indent="0" lvl="0" marL="0" rtl="0" algn="l">
              <a:spcBef>
                <a:spcPts val="1200"/>
              </a:spcBef>
              <a:spcAft>
                <a:spcPts val="0"/>
              </a:spcAft>
              <a:buNone/>
            </a:pPr>
            <a:r>
              <a:rPr b="1" lang="en"/>
              <a:t>Handling Missing Values:</a:t>
            </a:r>
            <a:endParaRPr b="1"/>
          </a:p>
          <a:p>
            <a:pPr indent="0" lvl="0" marL="0" rtl="0" algn="l">
              <a:spcBef>
                <a:spcPts val="1200"/>
              </a:spcBef>
              <a:spcAft>
                <a:spcPts val="0"/>
              </a:spcAft>
              <a:buNone/>
            </a:pPr>
            <a:r>
              <a:rPr lang="en"/>
              <a:t>Deletion: Remove rows or columns with missing values. This approach is suitable when the amount of missing data is small and does not significantly affect the analysis.</a:t>
            </a:r>
            <a:endParaRPr/>
          </a:p>
          <a:p>
            <a:pPr indent="0" lvl="0" marL="0" rtl="0" algn="l">
              <a:spcBef>
                <a:spcPts val="1200"/>
              </a:spcBef>
              <a:spcAft>
                <a:spcPts val="0"/>
              </a:spcAft>
              <a:buNone/>
            </a:pPr>
            <a:r>
              <a:rPr lang="en"/>
              <a:t>Imputation: Fill missing values with a suitable estimate. Common imputation techniques include:</a:t>
            </a:r>
            <a:endParaRPr/>
          </a:p>
          <a:p>
            <a:pPr indent="0" lvl="0" marL="0" rtl="0" algn="l">
              <a:spcBef>
                <a:spcPts val="1200"/>
              </a:spcBef>
              <a:spcAft>
                <a:spcPts val="0"/>
              </a:spcAft>
              <a:buNone/>
            </a:pPr>
            <a:r>
              <a:rPr lang="en"/>
              <a:t>Mean/Median/Mode Imputation: Replace missing values with the mean, median, or mode of the respective column.</a:t>
            </a:r>
            <a:endParaRPr/>
          </a:p>
          <a:p>
            <a:pPr indent="0" lvl="0" marL="0" rtl="0" algn="l">
              <a:spcBef>
                <a:spcPts val="1200"/>
              </a:spcBef>
              <a:spcAft>
                <a:spcPts val="0"/>
              </a:spcAft>
              <a:buNone/>
            </a:pPr>
            <a:r>
              <a:rPr lang="en"/>
              <a:t>Forward Fill/Backward Fill: Fill missing values with the last known value (forward fill) or the next known value (backward fill).</a:t>
            </a:r>
            <a:endParaRPr/>
          </a:p>
          <a:p>
            <a:pPr indent="0" lvl="0" marL="0" rtl="0" algn="l">
              <a:spcBef>
                <a:spcPts val="1200"/>
              </a:spcBef>
              <a:spcAft>
                <a:spcPts val="0"/>
              </a:spcAft>
              <a:buNone/>
            </a:pPr>
            <a:r>
              <a:rPr lang="en"/>
              <a:t>Interpolation: Estimate missing values based on the surrounding data points using techniques like linear interpolation or spline interpolation.</a:t>
            </a:r>
            <a:endParaRPr/>
          </a:p>
          <a:p>
            <a:pPr indent="0" lvl="0" marL="0" rtl="0" algn="l">
              <a:spcBef>
                <a:spcPts val="1200"/>
              </a:spcBef>
              <a:spcAft>
                <a:spcPts val="1200"/>
              </a:spcAft>
              <a:buNone/>
            </a:pPr>
            <a:r>
              <a:rPr lang="en"/>
              <a:t>Advanced Techniques: More advanced methods such as K-Nearest Neighbors (KNN) imputation, regression imputation, or machine learning-based imputation can be used for more accurate estimation of missing values.</a:t>
            </a:r>
            <a:endParaRPr/>
          </a:p>
        </p:txBody>
      </p:sp>
      <p:sp>
        <p:nvSpPr>
          <p:cNvPr id="634" name="Google Shape;634;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 for handling missing values, outliers, and data </a:t>
            </a:r>
            <a:endParaRPr/>
          </a:p>
          <a:p>
            <a:pPr indent="0" lvl="0" marL="0" rtl="0" algn="l">
              <a:spcBef>
                <a:spcPts val="0"/>
              </a:spcBef>
              <a:spcAft>
                <a:spcPts val="0"/>
              </a:spcAft>
              <a:buNone/>
            </a:pPr>
            <a:r>
              <a:rPr lang="en"/>
              <a:t>inconsistencies.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Handling Outliers:</a:t>
            </a:r>
            <a:endParaRPr/>
          </a:p>
          <a:p>
            <a:pPr indent="0" lvl="0" marL="0" rtl="0" algn="l">
              <a:spcBef>
                <a:spcPts val="1200"/>
              </a:spcBef>
              <a:spcAft>
                <a:spcPts val="0"/>
              </a:spcAft>
              <a:buNone/>
            </a:pPr>
            <a:r>
              <a:rPr lang="en"/>
              <a:t>Identification: Use visualization techniques such as box plots, histograms, or scatter plots to identify outliers visually. Statistical methods like z-score or interquartile range (IQR) can also be used to detect outliers quantitatively.</a:t>
            </a:r>
            <a:endParaRPr/>
          </a:p>
          <a:p>
            <a:pPr indent="0" lvl="0" marL="0" rtl="0" algn="l">
              <a:spcBef>
                <a:spcPts val="1200"/>
              </a:spcBef>
              <a:spcAft>
                <a:spcPts val="0"/>
              </a:spcAft>
              <a:buNone/>
            </a:pPr>
            <a:r>
              <a:rPr lang="en"/>
              <a:t>Treatment:</a:t>
            </a:r>
            <a:endParaRPr/>
          </a:p>
          <a:p>
            <a:pPr indent="0" lvl="0" marL="0" rtl="0" algn="l">
              <a:spcBef>
                <a:spcPts val="1200"/>
              </a:spcBef>
              <a:spcAft>
                <a:spcPts val="0"/>
              </a:spcAft>
              <a:buNone/>
            </a:pPr>
            <a:r>
              <a:rPr lang="en"/>
              <a:t>Winsorization: Replace outliers with the nearest non-outlier value (e.g., 5th percentile for low outliers and 95th percentile for high outliers).</a:t>
            </a:r>
            <a:endParaRPr/>
          </a:p>
          <a:p>
            <a:pPr indent="0" lvl="0" marL="0" rtl="0" algn="l">
              <a:spcBef>
                <a:spcPts val="1200"/>
              </a:spcBef>
              <a:spcAft>
                <a:spcPts val="0"/>
              </a:spcAft>
              <a:buNone/>
            </a:pPr>
            <a:r>
              <a:rPr lang="en"/>
              <a:t>Trimming: Remove extreme values from the dataset.</a:t>
            </a:r>
            <a:endParaRPr/>
          </a:p>
          <a:p>
            <a:pPr indent="0" lvl="0" marL="0" rtl="0" algn="l">
              <a:spcBef>
                <a:spcPts val="1200"/>
              </a:spcBef>
              <a:spcAft>
                <a:spcPts val="0"/>
              </a:spcAft>
              <a:buNone/>
            </a:pPr>
            <a:r>
              <a:rPr lang="en"/>
              <a:t>Transformation: Apply mathematical transformations (e.g., log transformation) to make the distribution more symmetric and reduce the impact of outliers.</a:t>
            </a:r>
            <a:endParaRPr/>
          </a:p>
          <a:p>
            <a:pPr indent="0" lvl="0" marL="0" rtl="0" algn="l">
              <a:spcBef>
                <a:spcPts val="1200"/>
              </a:spcBef>
              <a:spcAft>
                <a:spcPts val="1200"/>
              </a:spcAft>
              <a:buNone/>
            </a:pPr>
            <a:r>
              <a:rPr lang="en"/>
              <a:t>Domain Knowledge: Consider the domain context when deciding how to handle outliers. Sometimes, outliers may represent genuine data points that are important for the analysis.</a:t>
            </a:r>
            <a:endParaRPr/>
          </a:p>
        </p:txBody>
      </p:sp>
      <p:sp>
        <p:nvSpPr>
          <p:cNvPr id="640" name="Google Shape;640;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 for handling missing values, outliers, and data inconsistencies.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Transforming and shaping data for effective analysis is a critical step in the data preparation process. It involves restructuring, aggregating, and organizing data to make it suitable for analysis and visualization. Here are some techniques for transforming and shaping data:</a:t>
            </a:r>
            <a:endParaRPr/>
          </a:p>
          <a:p>
            <a:pPr indent="0" lvl="0" marL="0" rtl="0" algn="l">
              <a:spcBef>
                <a:spcPts val="1200"/>
              </a:spcBef>
              <a:spcAft>
                <a:spcPts val="0"/>
              </a:spcAft>
              <a:buNone/>
            </a:pPr>
            <a:r>
              <a:rPr lang="en"/>
              <a:t>Data Cleaning:</a:t>
            </a:r>
            <a:endParaRPr/>
          </a:p>
          <a:p>
            <a:pPr indent="0" lvl="0" marL="0" rtl="0" algn="l">
              <a:spcBef>
                <a:spcPts val="1200"/>
              </a:spcBef>
              <a:spcAft>
                <a:spcPts val="0"/>
              </a:spcAft>
              <a:buNone/>
            </a:pPr>
            <a:r>
              <a:rPr lang="en"/>
              <a:t>Handling Missing Values: Impute or remove missing values to ensure data completeness.</a:t>
            </a:r>
            <a:endParaRPr/>
          </a:p>
          <a:p>
            <a:pPr indent="0" lvl="0" marL="0" rtl="0" algn="l">
              <a:spcBef>
                <a:spcPts val="1200"/>
              </a:spcBef>
              <a:spcAft>
                <a:spcPts val="0"/>
              </a:spcAft>
              <a:buNone/>
            </a:pPr>
            <a:r>
              <a:rPr lang="en"/>
              <a:t>Handling Outliers: Identify and treat outliers to prevent them from skewing analysis results.</a:t>
            </a:r>
            <a:endParaRPr/>
          </a:p>
          <a:p>
            <a:pPr indent="0" lvl="0" marL="0" rtl="0" algn="l">
              <a:spcBef>
                <a:spcPts val="1200"/>
              </a:spcBef>
              <a:spcAft>
                <a:spcPts val="0"/>
              </a:spcAft>
              <a:buNone/>
            </a:pPr>
            <a:r>
              <a:rPr lang="en"/>
              <a:t>Standardizing Data Formats: Ensure consistent data formats, units, and conventions across the dataset.</a:t>
            </a:r>
            <a:endParaRPr/>
          </a:p>
          <a:p>
            <a:pPr indent="0" lvl="0" marL="0" rtl="0" algn="l">
              <a:spcBef>
                <a:spcPts val="1200"/>
              </a:spcBef>
              <a:spcAft>
                <a:spcPts val="0"/>
              </a:spcAft>
              <a:buNone/>
            </a:pPr>
            <a:r>
              <a:rPr lang="en"/>
              <a:t>Data Reshaping:</a:t>
            </a:r>
            <a:endParaRPr/>
          </a:p>
          <a:p>
            <a:pPr indent="0" lvl="0" marL="0" rtl="0" algn="l">
              <a:spcBef>
                <a:spcPts val="1200"/>
              </a:spcBef>
              <a:spcAft>
                <a:spcPts val="0"/>
              </a:spcAft>
              <a:buNone/>
            </a:pPr>
            <a:r>
              <a:rPr lang="en"/>
              <a:t>Pivoting: Convert data from long to wide format or vice versa using the pivot or melt functions in pandas.</a:t>
            </a:r>
            <a:endParaRPr/>
          </a:p>
          <a:p>
            <a:pPr indent="0" lvl="0" marL="0" rtl="0" algn="l">
              <a:spcBef>
                <a:spcPts val="1200"/>
              </a:spcBef>
              <a:spcAft>
                <a:spcPts val="0"/>
              </a:spcAft>
              <a:buNone/>
            </a:pPr>
            <a:r>
              <a:rPr lang="en"/>
              <a:t>Stacking and Unstacking: Reshape hierarchical index levels using the stack and unstack functions in pandas.</a:t>
            </a:r>
            <a:endParaRPr/>
          </a:p>
          <a:p>
            <a:pPr indent="0" lvl="0" marL="0" rtl="0" algn="l">
              <a:spcBef>
                <a:spcPts val="1200"/>
              </a:spcBef>
              <a:spcAft>
                <a:spcPts val="1200"/>
              </a:spcAft>
              <a:buNone/>
            </a:pPr>
            <a:r>
              <a:rPr lang="en"/>
              <a:t>Transposing: Switch rows and columns using the transpose or T attribute in pandas DataFrames.</a:t>
            </a:r>
            <a:endParaRPr/>
          </a:p>
        </p:txBody>
      </p:sp>
      <p:sp>
        <p:nvSpPr>
          <p:cNvPr id="646" name="Google Shape;646;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and shaping data for effective analysis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Data Aggregation:</a:t>
            </a:r>
            <a:endParaRPr/>
          </a:p>
          <a:p>
            <a:pPr indent="0" lvl="0" marL="0" rtl="0" algn="l">
              <a:spcBef>
                <a:spcPts val="1200"/>
              </a:spcBef>
              <a:spcAft>
                <a:spcPts val="0"/>
              </a:spcAft>
              <a:buNone/>
            </a:pPr>
            <a:r>
              <a:rPr lang="en"/>
              <a:t>Grouping: Aggregate data by one or more variables using the groupby function in pandas. Apply aggregation functions like sum, mean, count, etc., to the grouped data.</a:t>
            </a:r>
            <a:endParaRPr/>
          </a:p>
          <a:p>
            <a:pPr indent="0" lvl="0" marL="0" rtl="0" algn="l">
              <a:spcBef>
                <a:spcPts val="1200"/>
              </a:spcBef>
              <a:spcAft>
                <a:spcPts val="0"/>
              </a:spcAft>
              <a:buNone/>
            </a:pPr>
            <a:r>
              <a:rPr lang="en"/>
              <a:t>Rolling and Expanding Windows: Compute rolling or expanding statistics over time series data using the rolling and expanding functions in pandas.</a:t>
            </a:r>
            <a:endParaRPr/>
          </a:p>
          <a:p>
            <a:pPr indent="0" lvl="0" marL="0" rtl="0" algn="l">
              <a:spcBef>
                <a:spcPts val="1200"/>
              </a:spcBef>
              <a:spcAft>
                <a:spcPts val="0"/>
              </a:spcAft>
              <a:buNone/>
            </a:pPr>
            <a:r>
              <a:rPr lang="en"/>
              <a:t>Pivot Tables: Create summary tables of aggregated data using pivot tables in pandas.</a:t>
            </a:r>
            <a:endParaRPr/>
          </a:p>
          <a:p>
            <a:pPr indent="0" lvl="0" marL="0" rtl="0" algn="l">
              <a:spcBef>
                <a:spcPts val="1200"/>
              </a:spcBef>
              <a:spcAft>
                <a:spcPts val="0"/>
              </a:spcAft>
              <a:buNone/>
            </a:pPr>
            <a:r>
              <a:rPr lang="en"/>
              <a:t>Data Transformation:</a:t>
            </a:r>
            <a:endParaRPr/>
          </a:p>
          <a:p>
            <a:pPr indent="0" lvl="0" marL="0" rtl="0" algn="l">
              <a:spcBef>
                <a:spcPts val="1200"/>
              </a:spcBef>
              <a:spcAft>
                <a:spcPts val="0"/>
              </a:spcAft>
              <a:buNone/>
            </a:pPr>
            <a:r>
              <a:rPr lang="en"/>
              <a:t>Feature Engineering: Create new features from existing ones to capture additional information or improve model performance. This may involve mathematical transformations, binning, encoding categorical variables, or extracting date/time features.</a:t>
            </a:r>
            <a:endParaRPr/>
          </a:p>
          <a:p>
            <a:pPr indent="0" lvl="0" marL="0" rtl="0" algn="l">
              <a:spcBef>
                <a:spcPts val="1200"/>
              </a:spcBef>
              <a:spcAft>
                <a:spcPts val="0"/>
              </a:spcAft>
              <a:buNone/>
            </a:pPr>
            <a:r>
              <a:rPr lang="en"/>
              <a:t>Normalization and Standardization: Scale numerical features to a common range or standardize them to have a mean of 0 and a standard deviation of 1.</a:t>
            </a:r>
            <a:endParaRPr/>
          </a:p>
          <a:p>
            <a:pPr indent="0" lvl="0" marL="0" rtl="0" algn="l">
              <a:spcBef>
                <a:spcPts val="1200"/>
              </a:spcBef>
              <a:spcAft>
                <a:spcPts val="1200"/>
              </a:spcAft>
              <a:buNone/>
            </a:pPr>
            <a:r>
              <a:rPr lang="en"/>
              <a:t>Logarithmic Transformation: Transform skewed data distributions using logarithmic transformations to make them more symmetric.</a:t>
            </a:r>
            <a:endParaRPr/>
          </a:p>
        </p:txBody>
      </p:sp>
      <p:sp>
        <p:nvSpPr>
          <p:cNvPr id="652" name="Google Shape;652;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and shaping data for effective analysis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and shaping data for effective analysis</a:t>
            </a:r>
            <a:endParaRPr/>
          </a:p>
        </p:txBody>
      </p:sp>
      <p:sp>
        <p:nvSpPr>
          <p:cNvPr id="658" name="Google Shape;658;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Data Integration and Enrichment:</a:t>
            </a:r>
            <a:endParaRPr/>
          </a:p>
          <a:p>
            <a:pPr indent="0" lvl="0" marL="0" rtl="0" algn="l">
              <a:spcBef>
                <a:spcPts val="1200"/>
              </a:spcBef>
              <a:spcAft>
                <a:spcPts val="0"/>
              </a:spcAft>
              <a:buNone/>
            </a:pPr>
            <a:r>
              <a:rPr lang="en"/>
              <a:t>Merging and Joining: Combine data from multiple sources using merge and join operations in pandas. Merge on common keys or indices to create a unified dataset.</a:t>
            </a:r>
            <a:endParaRPr/>
          </a:p>
          <a:p>
            <a:pPr indent="0" lvl="0" marL="0" rtl="0" algn="l">
              <a:spcBef>
                <a:spcPts val="1200"/>
              </a:spcBef>
              <a:spcAft>
                <a:spcPts val="0"/>
              </a:spcAft>
              <a:buNone/>
            </a:pPr>
            <a:r>
              <a:rPr lang="en"/>
              <a:t>Data Enrichment: Enhance existing datasets with additional information from external sources. This could involve merging demographic data, geographic data, or other contextual information with the original dataset.</a:t>
            </a:r>
            <a:endParaRPr/>
          </a:p>
          <a:p>
            <a:pPr indent="0" lvl="0" marL="0" rtl="0" algn="l">
              <a:spcBef>
                <a:spcPts val="1200"/>
              </a:spcBef>
              <a:spcAft>
                <a:spcPts val="0"/>
              </a:spcAft>
              <a:buNone/>
            </a:pPr>
            <a:r>
              <a:rPr lang="en"/>
              <a:t>Data Reduction:</a:t>
            </a:r>
            <a:endParaRPr/>
          </a:p>
          <a:p>
            <a:pPr indent="0" lvl="0" marL="0" rtl="0" algn="l">
              <a:spcBef>
                <a:spcPts val="1200"/>
              </a:spcBef>
              <a:spcAft>
                <a:spcPts val="0"/>
              </a:spcAft>
              <a:buNone/>
            </a:pPr>
            <a:r>
              <a:rPr lang="en"/>
              <a:t>Dimensionality Reduction: Reduce the number of features in the dataset using techniques like principal component analysis (PCA) or feature selection methods to focus on the most informative variables.</a:t>
            </a:r>
            <a:endParaRPr/>
          </a:p>
          <a:p>
            <a:pPr indent="0" lvl="0" marL="0" rtl="0" algn="l">
              <a:spcBef>
                <a:spcPts val="1200"/>
              </a:spcBef>
              <a:spcAft>
                <a:spcPts val="0"/>
              </a:spcAft>
              <a:buNone/>
            </a:pPr>
            <a:r>
              <a:rPr lang="en"/>
              <a:t>Sampling: Reduce the size of large datasets by sampling a subset of observations or aggregating data at a higher level of granularity.</a:t>
            </a:r>
            <a:endParaRPr/>
          </a:p>
          <a:p>
            <a:pPr indent="0" lvl="0" marL="0" rtl="0" algn="l">
              <a:spcBef>
                <a:spcPts val="1200"/>
              </a:spcBef>
              <a:spcAft>
                <a:spcPts val="1200"/>
              </a:spcAft>
              <a:buNone/>
            </a:pPr>
            <a:r>
              <a:rPr lang="en"/>
              <a:t>By applying these techniques, you can transform and shape your data in a way that makes it more suitable for analysis, modeling, and visualization, ultimately leading to more meaningful insights and better decision-making.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 to end analysis to solve churn prediction</a:t>
            </a:r>
            <a:endParaRPr/>
          </a:p>
        </p:txBody>
      </p:sp>
      <p:sp>
        <p:nvSpPr>
          <p:cNvPr id="664" name="Google Shape;664;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Step 1: Data Collection</a:t>
            </a:r>
            <a:endParaRPr/>
          </a:p>
          <a:p>
            <a:pPr indent="0" lvl="0" marL="0" rtl="0" algn="l">
              <a:spcBef>
                <a:spcPts val="1200"/>
              </a:spcBef>
              <a:spcAft>
                <a:spcPts val="0"/>
              </a:spcAft>
              <a:buNone/>
            </a:pPr>
            <a:r>
              <a:rPr lang="en"/>
              <a:t>- Obtain the historical data on customer demographics, usage patterns, and churn status from the telecommunications company's database or data source.</a:t>
            </a:r>
            <a:endParaRPr/>
          </a:p>
          <a:p>
            <a:pPr indent="0" lvl="0" marL="0" rtl="0" algn="l">
              <a:spcBef>
                <a:spcPts val="1200"/>
              </a:spcBef>
              <a:spcAft>
                <a:spcPts val="0"/>
              </a:spcAft>
              <a:buNone/>
            </a:pPr>
            <a:r>
              <a:rPr lang="en"/>
              <a:t>Step 2: Data Preprocessing with pandas</a:t>
            </a:r>
            <a:endParaRPr/>
          </a:p>
          <a:p>
            <a:pPr indent="0" lvl="0" marL="0" rtl="0" algn="l">
              <a:spcBef>
                <a:spcPts val="1200"/>
              </a:spcBef>
              <a:spcAft>
                <a:spcPts val="0"/>
              </a:spcAft>
              <a:buNone/>
            </a:pPr>
            <a:r>
              <a:rPr lang="en"/>
              <a:t>- Use pandas to load the dataset into a DataFrame.</a:t>
            </a:r>
            <a:endParaRPr/>
          </a:p>
          <a:p>
            <a:pPr indent="0" lvl="0" marL="0" rtl="0" algn="l">
              <a:spcBef>
                <a:spcPts val="1200"/>
              </a:spcBef>
              <a:spcAft>
                <a:spcPts val="0"/>
              </a:spcAft>
              <a:buNone/>
            </a:pPr>
            <a:r>
              <a:rPr lang="en"/>
              <a:t>- Handle missing values, if any, by imputing or dropping them.</a:t>
            </a:r>
            <a:endParaRPr/>
          </a:p>
          <a:p>
            <a:pPr indent="0" lvl="0" marL="0" rtl="0" algn="l">
              <a:spcBef>
                <a:spcPts val="1200"/>
              </a:spcBef>
              <a:spcAft>
                <a:spcPts val="0"/>
              </a:spcAft>
              <a:buNone/>
            </a:pPr>
            <a:r>
              <a:rPr lang="en"/>
              <a:t>- Encode categorical variables using one-hot encoding or label encoding.</a:t>
            </a:r>
            <a:endParaRPr/>
          </a:p>
          <a:p>
            <a:pPr indent="0" lvl="0" marL="0" rtl="0" algn="l">
              <a:spcBef>
                <a:spcPts val="1200"/>
              </a:spcBef>
              <a:spcAft>
                <a:spcPts val="1200"/>
              </a:spcAft>
              <a:buNone/>
            </a:pPr>
            <a:r>
              <a:rPr lang="en"/>
              <a:t>- Split the data into training and testing sets.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Step 3: Exploratory Data Analysis (EDA) with pandas and Matplotlib/Seaborn</a:t>
            </a:r>
            <a:endParaRPr/>
          </a:p>
          <a:p>
            <a:pPr indent="0" lvl="0" marL="0" rtl="0" algn="l">
              <a:spcBef>
                <a:spcPts val="1200"/>
              </a:spcBef>
              <a:spcAft>
                <a:spcPts val="0"/>
              </a:spcAft>
              <a:buNone/>
            </a:pPr>
            <a:r>
              <a:rPr lang="en"/>
              <a:t>- Calculate summary statistics using pandas to understand the distribution of variables.</a:t>
            </a:r>
            <a:endParaRPr/>
          </a:p>
          <a:p>
            <a:pPr indent="0" lvl="0" marL="0" rtl="0" algn="l">
              <a:spcBef>
                <a:spcPts val="1200"/>
              </a:spcBef>
              <a:spcAft>
                <a:spcPts val="0"/>
              </a:spcAft>
              <a:buNone/>
            </a:pPr>
            <a:r>
              <a:rPr lang="en"/>
              <a:t>- Visualize data distributions, correlations, and patterns using Matplotlib or Seaborn.</a:t>
            </a:r>
            <a:endParaRPr/>
          </a:p>
          <a:p>
            <a:pPr indent="0" lvl="0" marL="0" rtl="0" algn="l">
              <a:spcBef>
                <a:spcPts val="1200"/>
              </a:spcBef>
              <a:spcAft>
                <a:spcPts val="0"/>
              </a:spcAft>
              <a:buNone/>
            </a:pPr>
            <a:r>
              <a:rPr lang="en"/>
              <a:t>- Explore relationships between features and the target variable (churn).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Step 4: Feature Engineering with pandas and NumPy</a:t>
            </a:r>
            <a:endParaRPr/>
          </a:p>
          <a:p>
            <a:pPr indent="0" lvl="0" marL="0" rtl="0" algn="l">
              <a:spcBef>
                <a:spcPts val="1200"/>
              </a:spcBef>
              <a:spcAft>
                <a:spcPts val="0"/>
              </a:spcAft>
              <a:buNone/>
            </a:pPr>
            <a:r>
              <a:rPr lang="en"/>
              <a:t>- Engineer new features or transform existing ones to improve model performance.</a:t>
            </a:r>
            <a:endParaRPr/>
          </a:p>
          <a:p>
            <a:pPr indent="0" lvl="0" marL="0" rtl="0" algn="l">
              <a:spcBef>
                <a:spcPts val="1200"/>
              </a:spcBef>
              <a:spcAft>
                <a:spcPts val="0"/>
              </a:spcAft>
              <a:buNone/>
            </a:pPr>
            <a:r>
              <a:rPr lang="en"/>
              <a:t>- Perform feature scaling or normalization, if necessary.</a:t>
            </a:r>
            <a:endParaRPr/>
          </a:p>
          <a:p>
            <a:pPr indent="0" lvl="0" marL="0" rtl="0" algn="l">
              <a:spcBef>
                <a:spcPts val="1200"/>
              </a:spcBef>
              <a:spcAft>
                <a:spcPts val="1200"/>
              </a:spcAft>
              <a:buNone/>
            </a:pPr>
            <a:r>
              <a:rPr lang="en"/>
              <a:t>- Select relevant features based on EDA and domain knowledge.</a:t>
            </a:r>
            <a:endParaRPr/>
          </a:p>
        </p:txBody>
      </p:sp>
      <p:sp>
        <p:nvSpPr>
          <p:cNvPr id="670" name="Google Shape;670;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build analytical solutions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