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Lst>
  <p:sldSz cy="5143500" cx="9144000"/>
  <p:notesSz cx="6858000" cy="9144000"/>
  <p:embeddedFontLst>
    <p:embeddedFont>
      <p:font typeface="Average"/>
      <p:regular r:id="rId140"/>
    </p:embeddedFont>
    <p:embeddedFont>
      <p:font typeface="Oswald"/>
      <p:regular r:id="rId141"/>
      <p:bold r:id="rId1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2" Type="http://schemas.openxmlformats.org/officeDocument/2006/relationships/font" Target="fonts/Oswald-bold.fntdata"/><Relationship Id="rId141" Type="http://schemas.openxmlformats.org/officeDocument/2006/relationships/font" Target="fonts/Oswald-regular.fntdata"/><Relationship Id="rId140"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d72592326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d72592326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9b55e1ad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9b55e1ad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ea41253c5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ea41253c5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ea41253c56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2ea41253c56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ea41253c5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ea41253c5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ea41253c56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ea41253c56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ea41253c5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2ea41253c5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ea41253c5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ea41253c5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ea41253c5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ea41253c5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2ea41253c56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2ea41253c56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ea41253c5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ea41253c5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ea41253c5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ea41253c5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9b55e1ad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9b55e1ad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ea41253c5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2ea41253c5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2ea46c6e43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2ea46c6e43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2ea41253c56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2ea41253c56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ea46c6e4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ea46c6e4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ea46c6e43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ea46c6e43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ea46c6e43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ea46c6e43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ea46c6e43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ea46c6e43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2ea46c6e43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2ea46c6e43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ea41253c56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ea41253c5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2ea41253c56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2ea41253c56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9b55e1ad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9b55e1ad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ea41253c56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ea41253c56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ea41253c56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ea41253c56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ea41253c56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2ea41253c56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ea41253c56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ea41253c56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ea41253c56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2ea41253c56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2ea46c6e43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2ea46c6e43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2ea41253c56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2ea41253c56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ea41253c56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2ea41253c56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ea41253c56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2ea41253c56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2ea41253c56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2ea41253c5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9b55e1ad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9b55e1ad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ea46c6e4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ea46c6e4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2ea46c6e43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2ea46c6e43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2ea46c6e43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2ea46c6e43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ea46c6e43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2ea46c6e43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2ea46c6e434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2ea46c6e434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9b55e1ad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9b55e1ad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9b55e1ad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9b55e1ad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9b55e1ad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9b55e1ad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9b55e1ad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9b55e1ad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9b55e1ad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9b55e1ad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9b55e1ad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9b55e1ad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71bd8bc9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71bd8bc9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9b55e1ad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9b55e1ad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9b55e1ad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9b55e1ad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9b55e1ad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9b55e1ad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9b55e1ad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9b55e1ad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a0c81ad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a0c81ad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9b55e1ad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e9b55e1ad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a0c81ada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a0c81ada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a0c81ada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ea0c81ada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ea0c81ada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ea0c81ada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a0c81ada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ea0c81ada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72592326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72592326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9b55e1ad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e9b55e1ad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a0c81ada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ea0c81ada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ea0c81ada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ea0c81ada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9b55e1ad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9b55e1ad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ea100ecad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ea100ecad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a100eca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ea100eca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a100eca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a100eca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a100ecad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ea100ecad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a100ecada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a100ecada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a100ecad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a100ecad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d72592326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d72592326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ea100ecad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ea100ecad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a100ecad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ea100ecad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a100ecad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ea100ecad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ea100ecad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ea100ecad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ea100ecad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ea100ecad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ea100ecad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ea100ecad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ea100ecad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ea100ecad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ea100ecad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ea100ecad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ea100ecada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ea100ecada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a100ecada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ea100ecada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d72592326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d72592326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ea100ecada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ea100ecada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ea100ecada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ea100ecada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ea100ecada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ea100ecada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ea100ecada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ea100ecada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ea100ecada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ea100ecada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ea100ecada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ea100ecada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ea100ecad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ea100ecad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ea100ecada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ea100ecada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ea100ecada_2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ea100ecada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ea100ecada_2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ea100ecada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03f679d5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03f679d5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ea100ecada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ea100ecada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ea100ecada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ea100ecada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ea100ecada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ea100ecada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ea100ecada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ea100ecada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ea100ecada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ea100ecada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ea100ecada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ea100ecada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ea100ecada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ea100ecada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ea100ecada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ea100ecada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ea100ecada_2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ea100ecada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ea100ecada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ea100ecada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9b55e1a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9b55e1a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ea100ecada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ea100ecada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ea41253c5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ea41253c5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ea41253c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ea41253c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ea41253c5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ea41253c5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ea41253c5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ea41253c5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ea41253c5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ea41253c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ea41253c5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ea41253c5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ea41253c5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ea41253c5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ea41253c5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ea41253c5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ea41253c5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ea41253c5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9b55e1ad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9b55e1ad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ea41253c5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ea41253c5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ea41253c5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ea41253c5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ea41253c5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ea41253c5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ea41253c5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ea41253c5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ea41253c5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ea41253c5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ea41253c5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ea41253c5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ea41253c5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ea41253c5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ea41253c5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ea41253c5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ea41253c5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ea41253c5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ea41253c5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ea41253c5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9b55e1ad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9b55e1ad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ea41253c5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ea41253c5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ea41253c5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ea41253c5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ea41253c5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ea41253c5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ea41253c5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ea41253c5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ea41253c5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ea41253c5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ea41253c5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ea41253c5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ea41253c5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ea41253c5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ea41253c5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ea41253c5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ea41253c5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ea41253c5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ea41253c5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ea41253c5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hyperlink" Target="https://docs.databricks.com/en/security/auth-authz/index.html" TargetMode="External"/><Relationship Id="rId4" Type="http://schemas.openxmlformats.org/officeDocument/2006/relationships/hyperlink" Target="https://docs.databricks.com/en/security/keys/index.html"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hyperlink" Target="https://www.databricks.com/discover/data-governance"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databricks.com/en/workflows/index.html" TargetMode="External"/><Relationship Id="rId4" Type="http://schemas.openxmlformats.org/officeDocument/2006/relationships/hyperlink" Target="https://docs.databricks.com/en/data-governance/unity-catalog/index.html" TargetMode="External"/><Relationship Id="rId5" Type="http://schemas.openxmlformats.org/officeDocument/2006/relationships/hyperlink" Target="https://docs.databricks.com/en/delta-live-tables/index.html" TargetMode="External"/><Relationship Id="rId6" Type="http://schemas.openxmlformats.org/officeDocument/2006/relationships/hyperlink" Target="https://docs.databricks.com/en/sql/index.html" TargetMode="External"/><Relationship Id="rId7" Type="http://schemas.openxmlformats.org/officeDocument/2006/relationships/hyperlink" Target="https://docs.databricks.com/en/compute/photon.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rhDELxkYGjXBqLmI_Swl4jhEI7ewDUCB/edit#heading=h.gjdgx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cs.databricks.com/en/security/network/serverless-network-security/index.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databricks.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ccounts.cloud.databricks.com/workspaces" TargetMode="External"/><Relationship Id="rId4" Type="http://schemas.openxmlformats.org/officeDocument/2006/relationships/hyperlink" Target="https://dbc-e27e5207-8dc7.cloud.databricks.com/?o=1131529641380775"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archive.ics.uci.edu/ml/machine-learning-databases/iris/iris.data" TargetMode="Externa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github.com/arjunachari12/learn-pytho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Databricks</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Data Quality and Reliability</a:t>
            </a:r>
            <a:endParaRPr b="1"/>
          </a:p>
          <a:p>
            <a:pPr indent="0" lvl="0" marL="0" rtl="0" algn="l">
              <a:spcBef>
                <a:spcPts val="1200"/>
              </a:spcBef>
              <a:spcAft>
                <a:spcPts val="0"/>
              </a:spcAft>
              <a:buNone/>
            </a:pPr>
            <a:r>
              <a:rPr lang="en"/>
              <a:t>Consistency: Ensuring data consistency and reliability is critical for accurate analysis. Data engineering helps maintain data quality through validation, cleaning, and enrichment processes.</a:t>
            </a:r>
            <a:endParaRPr/>
          </a:p>
          <a:p>
            <a:pPr indent="0" lvl="0" marL="0" rtl="0" algn="l">
              <a:spcBef>
                <a:spcPts val="1200"/>
              </a:spcBef>
              <a:spcAft>
                <a:spcPts val="0"/>
              </a:spcAft>
              <a:buNone/>
            </a:pPr>
            <a:r>
              <a:rPr lang="en"/>
              <a:t>Reliability: Robust data pipelines ensure that data is reliably ingested, processed, and stored, minimizing errors and downtime.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Real-Time Data Processing</a:t>
            </a:r>
            <a:endParaRPr b="1"/>
          </a:p>
          <a:p>
            <a:pPr indent="0" lvl="0" marL="0" rtl="0" algn="l">
              <a:spcBef>
                <a:spcPts val="1200"/>
              </a:spcBef>
              <a:spcAft>
                <a:spcPts val="0"/>
              </a:spcAft>
              <a:buNone/>
            </a:pPr>
            <a:r>
              <a:rPr lang="en"/>
              <a:t>Streaming Data: Many modern applications require real-time data processing to provide immediate insights and responses (e.g., fraud detection, recommendation systems).</a:t>
            </a:r>
            <a:endParaRPr/>
          </a:p>
          <a:p>
            <a:pPr indent="0" lvl="0" marL="0" rtl="0" algn="l">
              <a:spcBef>
                <a:spcPts val="1200"/>
              </a:spcBef>
              <a:spcAft>
                <a:spcPts val="1200"/>
              </a:spcAft>
              <a:buNone/>
            </a:pPr>
            <a:r>
              <a:rPr lang="en"/>
              <a:t>Low Latency: Data engineering enables low-latency data processing, crucial for real-time analytics and decision-making.</a:t>
            </a:r>
            <a:endParaRPr/>
          </a:p>
        </p:txBody>
      </p:sp>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for Data Engineering</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1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PySpark</a:t>
            </a:r>
            <a:endParaRPr/>
          </a:p>
        </p:txBody>
      </p:sp>
      <p:sp>
        <p:nvSpPr>
          <p:cNvPr id="657" name="Google Shape;657;p1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PySpark is the Python API for Apache Spark, a powerful open-source distributed computing system widely used for big data processing and analytics.</a:t>
            </a:r>
            <a:endParaRPr/>
          </a:p>
          <a:p>
            <a:pPr indent="0" lvl="0" marL="0" rtl="0" algn="l">
              <a:spcBef>
                <a:spcPts val="1200"/>
              </a:spcBef>
              <a:spcAft>
                <a:spcPts val="1200"/>
              </a:spcAft>
              <a:buNone/>
            </a:pPr>
            <a:r>
              <a:rPr lang="en"/>
              <a:t>PySpark is the Python API for Spark. It allows Python programmers to interface with the Spark framework and its ecosystem of libraries like Spark SQL, MLlib (Machine Learning Library), GraphX (Graph Processing), and Spark Streaming.</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PySpark</a:t>
            </a:r>
            <a:endParaRPr/>
          </a:p>
        </p:txBody>
      </p:sp>
      <p:sp>
        <p:nvSpPr>
          <p:cNvPr id="663" name="Google Shape;663;p1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Distributed Processing: PySpark leverages distributed computing, meaning it can process large volumes of data across a cluster of computers.</a:t>
            </a:r>
            <a:endParaRPr/>
          </a:p>
          <a:p>
            <a:pPr indent="0" lvl="0" marL="0" rtl="0" algn="l">
              <a:spcBef>
                <a:spcPts val="1200"/>
              </a:spcBef>
              <a:spcAft>
                <a:spcPts val="0"/>
              </a:spcAft>
              <a:buNone/>
            </a:pPr>
            <a:r>
              <a:rPr lang="en"/>
              <a:t>In-Memory Computation: Data is stored in memory as much as possible, enabling fast iterative processing and interactive querying.</a:t>
            </a:r>
            <a:endParaRPr/>
          </a:p>
          <a:p>
            <a:pPr indent="0" lvl="0" marL="0" rtl="0" algn="l">
              <a:spcBef>
                <a:spcPts val="1200"/>
              </a:spcBef>
              <a:spcAft>
                <a:spcPts val="0"/>
              </a:spcAft>
              <a:buNone/>
            </a:pPr>
            <a:r>
              <a:rPr lang="en"/>
              <a:t>Ease of Use: Python developers can use familiar Python constructs and libraries while taking advantage of Spark's scalability.</a:t>
            </a:r>
            <a:endParaRPr/>
          </a:p>
          <a:p>
            <a:pPr indent="0" lvl="0" marL="0" rtl="0" algn="l">
              <a:spcBef>
                <a:spcPts val="1200"/>
              </a:spcBef>
              <a:spcAft>
                <a:spcPts val="1200"/>
              </a:spcAft>
              <a:buNone/>
            </a:pPr>
            <a:r>
              <a:rPr lang="en"/>
              <a:t>Integration: PySpark integrates well with other Python libraries like Pandas for data manipulation and Matplotlib for visualization.</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PySpark</a:t>
            </a:r>
            <a:endParaRPr/>
          </a:p>
        </p:txBody>
      </p:sp>
      <p:sp>
        <p:nvSpPr>
          <p:cNvPr id="669" name="Google Shape;669;p1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Data Loading: Data can be loaded from various sources like HDFS, S3, relational databases, etc.</a:t>
            </a:r>
            <a:endParaRPr/>
          </a:p>
          <a:p>
            <a:pPr indent="0" lvl="0" marL="0" rtl="0" algn="l">
              <a:spcBef>
                <a:spcPts val="1200"/>
              </a:spcBef>
              <a:spcAft>
                <a:spcPts val="0"/>
              </a:spcAft>
              <a:buNone/>
            </a:pPr>
            <a:r>
              <a:rPr lang="en"/>
              <a:t>Data Transformation: Use Spark transformations (e.g., map, filter, reduce, join) to manipulate data.</a:t>
            </a:r>
            <a:endParaRPr/>
          </a:p>
          <a:p>
            <a:pPr indent="0" lvl="0" marL="0" rtl="0" algn="l">
              <a:spcBef>
                <a:spcPts val="1200"/>
              </a:spcBef>
              <a:spcAft>
                <a:spcPts val="0"/>
              </a:spcAft>
              <a:buNone/>
            </a:pPr>
            <a:r>
              <a:rPr lang="en"/>
              <a:t>Data Analysis: Perform complex analytics using built-in functions or custom Python code.</a:t>
            </a:r>
            <a:endParaRPr/>
          </a:p>
          <a:p>
            <a:pPr indent="0" lvl="0" marL="0" rtl="0" algn="l">
              <a:spcBef>
                <a:spcPts val="1200"/>
              </a:spcBef>
              <a:spcAft>
                <a:spcPts val="0"/>
              </a:spcAft>
              <a:buNone/>
            </a:pPr>
            <a:r>
              <a:rPr lang="en"/>
              <a:t>Model Training and Evaluation: Utilize MLlib for machine learning tasks, including model training and evaluation.</a:t>
            </a:r>
            <a:endParaRPr/>
          </a:p>
          <a:p>
            <a:pPr indent="0" lvl="0" marL="0" rtl="0" algn="l">
              <a:spcBef>
                <a:spcPts val="1200"/>
              </a:spcBef>
              <a:spcAft>
                <a:spcPts val="1200"/>
              </a:spcAft>
              <a:buNone/>
            </a:pPr>
            <a:r>
              <a:rPr lang="en"/>
              <a:t>Output: Save results back to storage or visualize them using external libraries.</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PySpark Use cases</a:t>
            </a:r>
            <a:endParaRPr/>
          </a:p>
        </p:txBody>
      </p:sp>
      <p:sp>
        <p:nvSpPr>
          <p:cNvPr id="675" name="Google Shape;675;p1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Processing large-scale datasets for analytics.</a:t>
            </a:r>
            <a:endParaRPr/>
          </a:p>
          <a:p>
            <a:pPr indent="0" lvl="0" marL="0" rtl="0" algn="l">
              <a:spcBef>
                <a:spcPts val="1200"/>
              </a:spcBef>
              <a:spcAft>
                <a:spcPts val="0"/>
              </a:spcAft>
              <a:buNone/>
            </a:pPr>
            <a:r>
              <a:rPr lang="en"/>
              <a:t>Machine learning tasks such as classification, regression, clustering, etc.</a:t>
            </a:r>
            <a:endParaRPr/>
          </a:p>
          <a:p>
            <a:pPr indent="0" lvl="0" marL="0" rtl="0" algn="l">
              <a:spcBef>
                <a:spcPts val="1200"/>
              </a:spcBef>
              <a:spcAft>
                <a:spcPts val="0"/>
              </a:spcAft>
              <a:buNone/>
            </a:pPr>
            <a:r>
              <a:rPr lang="en"/>
              <a:t>Real-time data processing and streaming analytics.</a:t>
            </a:r>
            <a:endParaRPr/>
          </a:p>
          <a:p>
            <a:pPr indent="0" lvl="0" marL="0" rtl="0" algn="l">
              <a:spcBef>
                <a:spcPts val="1200"/>
              </a:spcBef>
              <a:spcAft>
                <a:spcPts val="1200"/>
              </a:spcAft>
              <a:buNone/>
            </a:pPr>
            <a:r>
              <a:rPr lang="en"/>
              <a:t>Graph analytics and processing.</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RDD</a:t>
            </a:r>
            <a:endParaRPr/>
          </a:p>
        </p:txBody>
      </p:sp>
      <p:sp>
        <p:nvSpPr>
          <p:cNvPr id="681" name="Google Shape;681;p1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RDD stands for Resilient Distributed Dataset, and it is the fundamental data structure in Apache Spark, including PySpark (the Python API for Spark).</a:t>
            </a:r>
            <a:endParaRPr/>
          </a:p>
          <a:p>
            <a:pPr indent="0" lvl="0" marL="0" rtl="0" algn="l">
              <a:spcBef>
                <a:spcPts val="1200"/>
              </a:spcBef>
              <a:spcAft>
                <a:spcPts val="0"/>
              </a:spcAft>
              <a:buNone/>
            </a:pPr>
            <a:r>
              <a:rPr lang="en"/>
              <a:t>Basic Abstraction: RDD is the fundamental data abstraction in Spark.</a:t>
            </a:r>
            <a:endParaRPr/>
          </a:p>
          <a:p>
            <a:pPr indent="0" lvl="0" marL="0" rtl="0" algn="l">
              <a:spcBef>
                <a:spcPts val="1200"/>
              </a:spcBef>
              <a:spcAft>
                <a:spcPts val="0"/>
              </a:spcAft>
              <a:buNone/>
            </a:pPr>
            <a:r>
              <a:rPr lang="en"/>
              <a:t>Low-Level: RDDs offer a low-level API that provides control over data partitioning, memory management, and fault tolerance.</a:t>
            </a:r>
            <a:endParaRPr/>
          </a:p>
          <a:p>
            <a:pPr indent="0" lvl="0" marL="0" rtl="0" algn="l">
              <a:spcBef>
                <a:spcPts val="1200"/>
              </a:spcBef>
              <a:spcAft>
                <a:spcPts val="1200"/>
              </a:spcAft>
              <a:buNone/>
            </a:pPr>
            <a:r>
              <a:rPr lang="en"/>
              <a:t>No Schema: RDDs do not have a predefined schema, meaning each element can be of any Python object.</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RDD</a:t>
            </a:r>
            <a:endParaRPr/>
          </a:p>
        </p:txBody>
      </p:sp>
      <p:sp>
        <p:nvSpPr>
          <p:cNvPr id="687" name="Google Shape;687;p1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Unstructured Data: Ideal for processing unstructured data or when fine-grained control over transformations and actions is necessary.</a:t>
            </a:r>
            <a:endParaRPr/>
          </a:p>
          <a:p>
            <a:pPr indent="0" lvl="0" marL="0" rtl="0" algn="l">
              <a:spcBef>
                <a:spcPts val="1200"/>
              </a:spcBef>
              <a:spcAft>
                <a:spcPts val="0"/>
              </a:spcAft>
              <a:buNone/>
            </a:pPr>
            <a:r>
              <a:rPr lang="en"/>
              <a:t>Pythonic: RDDs are more Pythonic and allow complex operations with arbitrary Python functions.</a:t>
            </a:r>
            <a:endParaRPr/>
          </a:p>
          <a:p>
            <a:pPr indent="0" lvl="0" marL="0" rtl="0" algn="l">
              <a:spcBef>
                <a:spcPts val="1200"/>
              </a:spcBef>
              <a:spcAft>
                <a:spcPts val="0"/>
              </a:spcAft>
              <a:buNone/>
            </a:pPr>
            <a:r>
              <a:rPr lang="en"/>
              <a:t>Performance: Offers less optimization compared to DataFrames and Datasets.</a:t>
            </a:r>
            <a:endParaRPr/>
          </a:p>
          <a:p>
            <a:pPr indent="0" lvl="0" marL="0" rtl="0" algn="l">
              <a:spcBef>
                <a:spcPts val="1200"/>
              </a:spcBef>
              <a:spcAft>
                <a:spcPts val="1200"/>
              </a:spcAft>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DataFrame</a:t>
            </a:r>
            <a:endParaRPr/>
          </a:p>
        </p:txBody>
      </p:sp>
      <p:sp>
        <p:nvSpPr>
          <p:cNvPr id="693" name="Google Shape;693;p1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Structured Data: DataFrames are higher-level abstractions that provide a structured representation of data, similar to a table in a relational database.</a:t>
            </a:r>
            <a:endParaRPr/>
          </a:p>
          <a:p>
            <a:pPr indent="0" lvl="0" marL="0" rtl="0" algn="l">
              <a:spcBef>
                <a:spcPts val="1200"/>
              </a:spcBef>
              <a:spcAft>
                <a:spcPts val="0"/>
              </a:spcAft>
              <a:buNone/>
            </a:pPr>
            <a:r>
              <a:rPr lang="en"/>
              <a:t>Schema: DataFrames have a schema that defines the names and types of columns, offering type safety and optimizations.</a:t>
            </a:r>
            <a:endParaRPr/>
          </a:p>
          <a:p>
            <a:pPr indent="0" lvl="0" marL="0" rtl="0" algn="l">
              <a:spcBef>
                <a:spcPts val="1200"/>
              </a:spcBef>
              <a:spcAft>
                <a:spcPts val="0"/>
              </a:spcAft>
              <a:buNone/>
            </a:pPr>
            <a:r>
              <a:rPr lang="en"/>
              <a:t>Optimized Execution: Operations on DataFrames are optimized by Spark’s Catalyst optimizer, leading to better performance than RDDs for most use cases.</a:t>
            </a:r>
            <a:endParaRPr/>
          </a:p>
          <a:p>
            <a:pPr indent="0" lvl="0" marL="0" rtl="0" algn="l">
              <a:spcBef>
                <a:spcPts val="1200"/>
              </a:spcBef>
              <a:spcAft>
                <a:spcPts val="0"/>
              </a:spcAft>
              <a:buNone/>
            </a:pPr>
            <a:r>
              <a:rPr lang="en"/>
              <a:t>Ease of Use: Provides a simpler API for common data operations like filtering, grouping, and aggregation.</a:t>
            </a:r>
            <a:endParaRPr/>
          </a:p>
          <a:p>
            <a:pPr indent="0" lvl="0" marL="0" rtl="0" algn="l">
              <a:spcBef>
                <a:spcPts val="1200"/>
              </a:spcBef>
              <a:spcAft>
                <a:spcPts val="0"/>
              </a:spcAft>
              <a:buNone/>
            </a:pPr>
            <a:r>
              <a:rPr lang="en"/>
              <a:t>Interoperability: DataFrames seamlessly integrate with Spark SQL and external data sources, making them suitable for SQL queries and data integration tasks.</a:t>
            </a:r>
            <a:endParaRPr/>
          </a:p>
          <a:p>
            <a:pPr indent="0" lvl="0" marL="0" rtl="0" algn="l">
              <a:spcBef>
                <a:spcPts val="1200"/>
              </a:spcBef>
              <a:spcAft>
                <a:spcPts val="1200"/>
              </a:spcAft>
              <a:buNone/>
            </a:pPr>
            <a:r>
              <a:rPr lang="en"/>
              <a:t>Python, Scala, Java: Available in Python, Scala, and Java APIs.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699" name="Google Shape;699;p1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Strongly Typed: Datasets combine the type safety of RDDs with the optimization benefits of DataFrames.</a:t>
            </a:r>
            <a:endParaRPr/>
          </a:p>
          <a:p>
            <a:pPr indent="0" lvl="0" marL="0" rtl="0" algn="l">
              <a:spcBef>
                <a:spcPts val="1200"/>
              </a:spcBef>
              <a:spcAft>
                <a:spcPts val="0"/>
              </a:spcAft>
              <a:buNone/>
            </a:pPr>
            <a:r>
              <a:rPr lang="en"/>
              <a:t>Structured and Semi-structured Data: Supports both structured (using a defined schema) and semi-structured data.</a:t>
            </a:r>
            <a:endParaRPr/>
          </a:p>
          <a:p>
            <a:pPr indent="0" lvl="0" marL="0" rtl="0" algn="l">
              <a:spcBef>
                <a:spcPts val="1200"/>
              </a:spcBef>
              <a:spcAft>
                <a:spcPts val="0"/>
              </a:spcAft>
              <a:buNone/>
            </a:pPr>
            <a:r>
              <a:rPr lang="en"/>
              <a:t>High-Level API: Offers a high-level API similar to DataFrames but with compile-time type safety and optimization opportunities.</a:t>
            </a:r>
            <a:endParaRPr/>
          </a:p>
          <a:p>
            <a:pPr indent="0" lvl="0" marL="0" rtl="0" algn="l">
              <a:spcBef>
                <a:spcPts val="1200"/>
              </a:spcBef>
              <a:spcAft>
                <a:spcPts val="0"/>
              </a:spcAft>
              <a:buNone/>
            </a:pPr>
            <a:r>
              <a:rPr lang="en"/>
              <a:t>Interoperability: Datasets can interoperate with RDDs and DataFrames, providing flexibility in data processing workflows.</a:t>
            </a:r>
            <a:endParaRPr/>
          </a:p>
          <a:p>
            <a:pPr indent="0" lvl="0" marL="0" rtl="0" algn="l">
              <a:spcBef>
                <a:spcPts val="1200"/>
              </a:spcBef>
              <a:spcAft>
                <a:spcPts val="1200"/>
              </a:spcAft>
              <a:buNone/>
            </a:pPr>
            <a:r>
              <a:rPr lang="en"/>
              <a:t>Performance: Optimized execution plans similar to DataFrames, suitable for complex data processing tasks requiring type safety.</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Choosing Between Them</a:t>
            </a:r>
            <a:endParaRPr/>
          </a:p>
        </p:txBody>
      </p:sp>
      <p:sp>
        <p:nvSpPr>
          <p:cNvPr id="705" name="Google Shape;705;p1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RDD: Use RDDs when you need fine-grained control over data partitioning, memory management, and operations with unstructured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DataFrame: Prefer DataFrames for structured data processing tasks, SQL queries, and when performance optimization and ease of use are important.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Dataset: Choose Datasets when you need type safety, structured and semi-structured data support, and optimization opportunities similar to DataFrames but with stronger typing.</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RDD Example</a:t>
            </a:r>
            <a:endParaRPr/>
          </a:p>
        </p:txBody>
      </p:sp>
      <p:sp>
        <p:nvSpPr>
          <p:cNvPr id="711" name="Google Shape;711;p1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Import necessary modules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from</a:t>
            </a:r>
            <a:r>
              <a:rPr lang="en" sz="1000">
                <a:solidFill>
                  <a:srgbClr val="3B3B3B"/>
                </a:solidFill>
                <a:highlight>
                  <a:srgbClr val="F6F7F9"/>
                </a:highlight>
                <a:latin typeface="Courier New"/>
                <a:ea typeface="Courier New"/>
                <a:cs typeface="Courier New"/>
                <a:sym typeface="Courier New"/>
              </a:rPr>
              <a:t> pyspark </a:t>
            </a:r>
            <a:r>
              <a:rPr lang="en" sz="1000">
                <a:solidFill>
                  <a:srgbClr val="0A6FBF"/>
                </a:solidFill>
                <a:highlight>
                  <a:srgbClr val="F6F7F9"/>
                </a:highlight>
                <a:latin typeface="Courier New"/>
                <a:ea typeface="Courier New"/>
                <a:cs typeface="Courier New"/>
                <a:sym typeface="Courier New"/>
              </a:rPr>
              <a:t>import</a:t>
            </a:r>
            <a:r>
              <a:rPr lang="en" sz="1000">
                <a:solidFill>
                  <a:srgbClr val="3B3B3B"/>
                </a:solidFill>
                <a:highlight>
                  <a:srgbClr val="F6F7F9"/>
                </a:highlight>
                <a:latin typeface="Courier New"/>
                <a:ea typeface="Courier New"/>
                <a:cs typeface="Courier New"/>
                <a:sym typeface="Courier New"/>
              </a:rPr>
              <a:t> SparkConf, SparkContext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Create a SparkConf and SparkContext (already created in Databricks cluster)</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conf = SparkConf().setAppName("RDD Example")  # Note: Not needed in Databricks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sc = SparkContext(conf=conf)  # Note: Not needed in Databricks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Sample data</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data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098658"/>
                </a:solidFill>
                <a:highlight>
                  <a:srgbClr val="F6F7F9"/>
                </a:highlight>
                <a:latin typeface="Courier New"/>
                <a:ea typeface="Courier New"/>
                <a:cs typeface="Courier New"/>
                <a:sym typeface="Courier New"/>
              </a:rPr>
              <a:t>1</a:t>
            </a:r>
            <a:r>
              <a:rPr lang="en" sz="1000">
                <a:solidFill>
                  <a:srgbClr val="3B3B3B"/>
                </a:solidFill>
                <a:highlight>
                  <a:srgbClr val="F6F7F9"/>
                </a:highlight>
                <a:latin typeface="Courier New"/>
                <a:ea typeface="Courier New"/>
                <a:cs typeface="Courier New"/>
                <a:sym typeface="Courier New"/>
              </a:rPr>
              <a:t>, </a:t>
            </a:r>
            <a:r>
              <a:rPr lang="en" sz="1000">
                <a:solidFill>
                  <a:srgbClr val="098658"/>
                </a:solidFill>
                <a:highlight>
                  <a:srgbClr val="F6F7F9"/>
                </a:highlight>
                <a:latin typeface="Courier New"/>
                <a:ea typeface="Courier New"/>
                <a:cs typeface="Courier New"/>
                <a:sym typeface="Courier New"/>
              </a:rPr>
              <a:t>2</a:t>
            </a:r>
            <a:r>
              <a:rPr lang="en" sz="1000">
                <a:solidFill>
                  <a:srgbClr val="3B3B3B"/>
                </a:solidFill>
                <a:highlight>
                  <a:srgbClr val="F6F7F9"/>
                </a:highlight>
                <a:latin typeface="Courier New"/>
                <a:ea typeface="Courier New"/>
                <a:cs typeface="Courier New"/>
                <a:sym typeface="Courier New"/>
              </a:rPr>
              <a:t>, </a:t>
            </a:r>
            <a:r>
              <a:rPr lang="en" sz="1000">
                <a:solidFill>
                  <a:srgbClr val="098658"/>
                </a:solidFill>
                <a:highlight>
                  <a:srgbClr val="F6F7F9"/>
                </a:highlight>
                <a:latin typeface="Courier New"/>
                <a:ea typeface="Courier New"/>
                <a:cs typeface="Courier New"/>
                <a:sym typeface="Courier New"/>
              </a:rPr>
              <a:t>3</a:t>
            </a:r>
            <a:r>
              <a:rPr lang="en" sz="1000">
                <a:solidFill>
                  <a:srgbClr val="3B3B3B"/>
                </a:solidFill>
                <a:highlight>
                  <a:srgbClr val="F6F7F9"/>
                </a:highlight>
                <a:latin typeface="Courier New"/>
                <a:ea typeface="Courier New"/>
                <a:cs typeface="Courier New"/>
                <a:sym typeface="Courier New"/>
              </a:rPr>
              <a:t>, </a:t>
            </a:r>
            <a:r>
              <a:rPr lang="en" sz="1000">
                <a:solidFill>
                  <a:srgbClr val="098658"/>
                </a:solidFill>
                <a:highlight>
                  <a:srgbClr val="F6F7F9"/>
                </a:highlight>
                <a:latin typeface="Courier New"/>
                <a:ea typeface="Courier New"/>
                <a:cs typeface="Courier New"/>
                <a:sym typeface="Courier New"/>
              </a:rPr>
              <a:t>4</a:t>
            </a:r>
            <a:r>
              <a:rPr lang="en" sz="1000">
                <a:solidFill>
                  <a:srgbClr val="3B3B3B"/>
                </a:solidFill>
                <a:highlight>
                  <a:srgbClr val="F6F7F9"/>
                </a:highlight>
                <a:latin typeface="Courier New"/>
                <a:ea typeface="Courier New"/>
                <a:cs typeface="Courier New"/>
                <a:sym typeface="Courier New"/>
              </a:rPr>
              <a:t>, </a:t>
            </a:r>
            <a:r>
              <a:rPr lang="en" sz="1000">
                <a:solidFill>
                  <a:srgbClr val="098658"/>
                </a:solidFill>
                <a:highlight>
                  <a:srgbClr val="F6F7F9"/>
                </a:highlight>
                <a:latin typeface="Courier New"/>
                <a:ea typeface="Courier New"/>
                <a:cs typeface="Courier New"/>
                <a:sym typeface="Courier New"/>
              </a:rPr>
              <a:t>5</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Create an RDD from a list</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rdd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sc.</a:t>
            </a:r>
            <a:r>
              <a:rPr lang="en" sz="1000">
                <a:solidFill>
                  <a:srgbClr val="795E26"/>
                </a:solidFill>
                <a:highlight>
                  <a:srgbClr val="F6F7F9"/>
                </a:highlight>
                <a:latin typeface="Courier New"/>
                <a:ea typeface="Courier New"/>
                <a:cs typeface="Courier New"/>
                <a:sym typeface="Courier New"/>
              </a:rPr>
              <a:t>parallelize</a:t>
            </a:r>
            <a:r>
              <a:rPr lang="en" sz="1000">
                <a:solidFill>
                  <a:srgbClr val="3B3B3B"/>
                </a:solidFill>
                <a:highlight>
                  <a:srgbClr val="F6F7F9"/>
                </a:highlight>
                <a:latin typeface="Courier New"/>
                <a:ea typeface="Courier New"/>
                <a:cs typeface="Courier New"/>
                <a:sym typeface="Courier New"/>
              </a:rPr>
              <a:t>(data)</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Perform transformations and actions on RDD</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Example 1: Compute sum of squares of elements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sum_of_squares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rdd.</a:t>
            </a:r>
            <a:r>
              <a:rPr lang="en" sz="1000">
                <a:solidFill>
                  <a:srgbClr val="795E26"/>
                </a:solidFill>
                <a:highlight>
                  <a:srgbClr val="F6F7F9"/>
                </a:highlight>
                <a:latin typeface="Courier New"/>
                <a:ea typeface="Courier New"/>
                <a:cs typeface="Courier New"/>
                <a:sym typeface="Courier New"/>
              </a:rPr>
              <a:t>map</a:t>
            </a:r>
            <a:r>
              <a:rPr lang="en" sz="1000">
                <a:solidFill>
                  <a:srgbClr val="3B3B3B"/>
                </a:solidFill>
                <a:highlight>
                  <a:srgbClr val="F6F7F9"/>
                </a:highlight>
                <a:latin typeface="Courier New"/>
                <a:ea typeface="Courier New"/>
                <a:cs typeface="Courier New"/>
                <a:sym typeface="Courier New"/>
              </a:rPr>
              <a:t>(</a:t>
            </a:r>
            <a:r>
              <a:rPr lang="en" sz="1000">
                <a:solidFill>
                  <a:srgbClr val="0A6FBF"/>
                </a:solidFill>
                <a:highlight>
                  <a:srgbClr val="F6F7F9"/>
                </a:highlight>
                <a:latin typeface="Courier New"/>
                <a:ea typeface="Courier New"/>
                <a:cs typeface="Courier New"/>
                <a:sym typeface="Courier New"/>
              </a:rPr>
              <a:t>lambda</a:t>
            </a:r>
            <a:r>
              <a:rPr lang="en" sz="1000">
                <a:solidFill>
                  <a:srgbClr val="3B3B3B"/>
                </a:solidFill>
                <a:highlight>
                  <a:srgbClr val="F6F7F9"/>
                </a:highlight>
                <a:latin typeface="Courier New"/>
                <a:ea typeface="Courier New"/>
                <a:cs typeface="Courier New"/>
                <a:sym typeface="Courier New"/>
              </a:rPr>
              <a:t> </a:t>
            </a:r>
            <a:r>
              <a:rPr lang="en" sz="1000">
                <a:solidFill>
                  <a:srgbClr val="001080"/>
                </a:solidFill>
                <a:highlight>
                  <a:srgbClr val="F6F7F9"/>
                </a:highlight>
                <a:latin typeface="Courier New"/>
                <a:ea typeface="Courier New"/>
                <a:cs typeface="Courier New"/>
                <a:sym typeface="Courier New"/>
              </a:rPr>
              <a:t>x</a:t>
            </a:r>
            <a:r>
              <a:rPr lang="en" sz="1000">
                <a:solidFill>
                  <a:srgbClr val="3B3B3B"/>
                </a:solidFill>
                <a:highlight>
                  <a:srgbClr val="F6F7F9"/>
                </a:highlight>
                <a:latin typeface="Courier New"/>
                <a:ea typeface="Courier New"/>
                <a:cs typeface="Courier New"/>
                <a:sym typeface="Courier New"/>
              </a:rPr>
              <a:t>: x</a:t>
            </a:r>
            <a:r>
              <a:rPr lang="en" sz="1000">
                <a:solidFill>
                  <a:srgbClr val="687687"/>
                </a:solidFill>
                <a:highlight>
                  <a:srgbClr val="F6F7F9"/>
                </a:highlight>
                <a:latin typeface="Courier New"/>
                <a:ea typeface="Courier New"/>
                <a:cs typeface="Courier New"/>
                <a:sym typeface="Courier New"/>
              </a:rPr>
              <a:t>**</a:t>
            </a:r>
            <a:r>
              <a:rPr lang="en" sz="1000">
                <a:solidFill>
                  <a:srgbClr val="098658"/>
                </a:solidFill>
                <a:highlight>
                  <a:srgbClr val="F6F7F9"/>
                </a:highlight>
                <a:latin typeface="Courier New"/>
                <a:ea typeface="Courier New"/>
                <a:cs typeface="Courier New"/>
                <a:sym typeface="Courier New"/>
              </a:rPr>
              <a:t>2</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reduce</a:t>
            </a:r>
            <a:r>
              <a:rPr lang="en" sz="1000">
                <a:solidFill>
                  <a:srgbClr val="3B3B3B"/>
                </a:solidFill>
                <a:highlight>
                  <a:srgbClr val="F6F7F9"/>
                </a:highlight>
                <a:latin typeface="Courier New"/>
                <a:ea typeface="Courier New"/>
                <a:cs typeface="Courier New"/>
                <a:sym typeface="Courier New"/>
              </a:rPr>
              <a:t>(</a:t>
            </a:r>
            <a:r>
              <a:rPr lang="en" sz="1000">
                <a:solidFill>
                  <a:srgbClr val="0A6FBF"/>
                </a:solidFill>
                <a:highlight>
                  <a:srgbClr val="F6F7F9"/>
                </a:highlight>
                <a:latin typeface="Courier New"/>
                <a:ea typeface="Courier New"/>
                <a:cs typeface="Courier New"/>
                <a:sym typeface="Courier New"/>
              </a:rPr>
              <a:t>lambda</a:t>
            </a:r>
            <a:r>
              <a:rPr lang="en" sz="1000">
                <a:solidFill>
                  <a:srgbClr val="3B3B3B"/>
                </a:solidFill>
                <a:highlight>
                  <a:srgbClr val="F6F7F9"/>
                </a:highlight>
                <a:latin typeface="Courier New"/>
                <a:ea typeface="Courier New"/>
                <a:cs typeface="Courier New"/>
                <a:sym typeface="Courier New"/>
              </a:rPr>
              <a:t> </a:t>
            </a:r>
            <a:r>
              <a:rPr lang="en" sz="1000">
                <a:solidFill>
                  <a:srgbClr val="001080"/>
                </a:solidFill>
                <a:highlight>
                  <a:srgbClr val="F6F7F9"/>
                </a:highlight>
                <a:latin typeface="Courier New"/>
                <a:ea typeface="Courier New"/>
                <a:cs typeface="Courier New"/>
                <a:sym typeface="Courier New"/>
              </a:rPr>
              <a:t>x</a:t>
            </a:r>
            <a:r>
              <a:rPr lang="en" sz="1000">
                <a:solidFill>
                  <a:srgbClr val="3B3B3B"/>
                </a:solidFill>
                <a:highlight>
                  <a:srgbClr val="F6F7F9"/>
                </a:highlight>
                <a:latin typeface="Courier New"/>
                <a:ea typeface="Courier New"/>
                <a:cs typeface="Courier New"/>
                <a:sym typeface="Courier New"/>
              </a:rPr>
              <a:t>, </a:t>
            </a:r>
            <a:r>
              <a:rPr lang="en" sz="1000">
                <a:solidFill>
                  <a:srgbClr val="001080"/>
                </a:solidFill>
                <a:highlight>
                  <a:srgbClr val="F6F7F9"/>
                </a:highlight>
                <a:latin typeface="Courier New"/>
                <a:ea typeface="Courier New"/>
                <a:cs typeface="Courier New"/>
                <a:sym typeface="Courier New"/>
              </a:rPr>
              <a:t>y</a:t>
            </a:r>
            <a:r>
              <a:rPr lang="en" sz="1000">
                <a:solidFill>
                  <a:srgbClr val="3B3B3B"/>
                </a:solidFill>
                <a:highlight>
                  <a:srgbClr val="F6F7F9"/>
                </a:highlight>
                <a:latin typeface="Courier New"/>
                <a:ea typeface="Courier New"/>
                <a:cs typeface="Courier New"/>
                <a:sym typeface="Courier New"/>
              </a:rPr>
              <a:t>: x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y)</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795E26"/>
                </a:solidFill>
                <a:highlight>
                  <a:srgbClr val="F6F7F9"/>
                </a:highlight>
                <a:latin typeface="Courier New"/>
                <a:ea typeface="Courier New"/>
                <a:cs typeface="Courier New"/>
                <a:sym typeface="Courier New"/>
              </a:rPr>
              <a:t>print</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"Sum of squares:"</a:t>
            </a:r>
            <a:r>
              <a:rPr lang="en" sz="1000">
                <a:solidFill>
                  <a:srgbClr val="3B3B3B"/>
                </a:solidFill>
                <a:highlight>
                  <a:srgbClr val="F6F7F9"/>
                </a:highlight>
                <a:latin typeface="Courier New"/>
                <a:ea typeface="Courier New"/>
                <a:cs typeface="Courier New"/>
                <a:sym typeface="Courier New"/>
              </a:rPr>
              <a:t>, sum_of_squares)</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Example 2: Filter elements greater than 3</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filtered_rdd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rdd</a:t>
            </a:r>
            <a:r>
              <a:rPr lang="en" sz="1000">
                <a:solidFill>
                  <a:srgbClr val="795E26"/>
                </a:solidFill>
                <a:highlight>
                  <a:srgbClr val="F6F7F9"/>
                </a:highlight>
                <a:latin typeface="Courier New"/>
                <a:ea typeface="Courier New"/>
                <a:cs typeface="Courier New"/>
                <a:sym typeface="Courier New"/>
              </a:rPr>
              <a:t>.filter</a:t>
            </a:r>
            <a:r>
              <a:rPr lang="en" sz="1000">
                <a:solidFill>
                  <a:srgbClr val="3B3B3B"/>
                </a:solidFill>
                <a:highlight>
                  <a:srgbClr val="F6F7F9"/>
                </a:highlight>
                <a:latin typeface="Courier New"/>
                <a:ea typeface="Courier New"/>
                <a:cs typeface="Courier New"/>
                <a:sym typeface="Courier New"/>
              </a:rPr>
              <a:t>(lambda x: x &gt; 3)</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filtered_elements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filtered_rdd.</a:t>
            </a:r>
            <a:r>
              <a:rPr lang="en" sz="1000">
                <a:solidFill>
                  <a:srgbClr val="795E26"/>
                </a:solidFill>
                <a:highlight>
                  <a:srgbClr val="F6F7F9"/>
                </a:highlight>
                <a:latin typeface="Courier New"/>
                <a:ea typeface="Courier New"/>
                <a:cs typeface="Courier New"/>
                <a:sym typeface="Courier New"/>
              </a:rPr>
              <a:t>collect</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795E26"/>
                </a:solidFill>
                <a:highlight>
                  <a:srgbClr val="F6F7F9"/>
                </a:highlight>
                <a:latin typeface="Courier New"/>
                <a:ea typeface="Courier New"/>
                <a:cs typeface="Courier New"/>
                <a:sym typeface="Courier New"/>
              </a:rPr>
              <a:t>print</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"Filtered elements greater than 3:"</a:t>
            </a:r>
            <a:r>
              <a:rPr lang="en" sz="1000">
                <a:solidFill>
                  <a:srgbClr val="3B3B3B"/>
                </a:solidFill>
                <a:highlight>
                  <a:srgbClr val="F6F7F9"/>
                </a:highlight>
                <a:latin typeface="Courier New"/>
                <a:ea typeface="Courier New"/>
                <a:cs typeface="Courier New"/>
                <a:sym typeface="Courier New"/>
              </a:rPr>
              <a:t>, filtered_elements)</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Example 3: Calculate average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avg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rdd.</a:t>
            </a:r>
            <a:r>
              <a:rPr lang="en" sz="1000">
                <a:solidFill>
                  <a:srgbClr val="795E26"/>
                </a:solidFill>
                <a:highlight>
                  <a:srgbClr val="F6F7F9"/>
                </a:highlight>
                <a:latin typeface="Courier New"/>
                <a:ea typeface="Courier New"/>
                <a:cs typeface="Courier New"/>
                <a:sym typeface="Courier New"/>
              </a:rPr>
              <a:t>reduce</a:t>
            </a:r>
            <a:r>
              <a:rPr lang="en" sz="1000">
                <a:solidFill>
                  <a:srgbClr val="3B3B3B"/>
                </a:solidFill>
                <a:highlight>
                  <a:srgbClr val="F6F7F9"/>
                </a:highlight>
                <a:latin typeface="Courier New"/>
                <a:ea typeface="Courier New"/>
                <a:cs typeface="Courier New"/>
                <a:sym typeface="Courier New"/>
              </a:rPr>
              <a:t>(</a:t>
            </a:r>
            <a:r>
              <a:rPr lang="en" sz="1000">
                <a:solidFill>
                  <a:srgbClr val="0A6FBF"/>
                </a:solidFill>
                <a:highlight>
                  <a:srgbClr val="F6F7F9"/>
                </a:highlight>
                <a:latin typeface="Courier New"/>
                <a:ea typeface="Courier New"/>
                <a:cs typeface="Courier New"/>
                <a:sym typeface="Courier New"/>
              </a:rPr>
              <a:t>lambda</a:t>
            </a:r>
            <a:r>
              <a:rPr lang="en" sz="1000">
                <a:solidFill>
                  <a:srgbClr val="3B3B3B"/>
                </a:solidFill>
                <a:highlight>
                  <a:srgbClr val="F6F7F9"/>
                </a:highlight>
                <a:latin typeface="Courier New"/>
                <a:ea typeface="Courier New"/>
                <a:cs typeface="Courier New"/>
                <a:sym typeface="Courier New"/>
              </a:rPr>
              <a:t> </a:t>
            </a:r>
            <a:r>
              <a:rPr lang="en" sz="1000">
                <a:solidFill>
                  <a:srgbClr val="001080"/>
                </a:solidFill>
                <a:highlight>
                  <a:srgbClr val="F6F7F9"/>
                </a:highlight>
                <a:latin typeface="Courier New"/>
                <a:ea typeface="Courier New"/>
                <a:cs typeface="Courier New"/>
                <a:sym typeface="Courier New"/>
              </a:rPr>
              <a:t>x</a:t>
            </a:r>
            <a:r>
              <a:rPr lang="en" sz="1000">
                <a:solidFill>
                  <a:srgbClr val="3B3B3B"/>
                </a:solidFill>
                <a:highlight>
                  <a:srgbClr val="F6F7F9"/>
                </a:highlight>
                <a:latin typeface="Courier New"/>
                <a:ea typeface="Courier New"/>
                <a:cs typeface="Courier New"/>
                <a:sym typeface="Courier New"/>
              </a:rPr>
              <a:t>, </a:t>
            </a:r>
            <a:r>
              <a:rPr lang="en" sz="1000">
                <a:solidFill>
                  <a:srgbClr val="001080"/>
                </a:solidFill>
                <a:highlight>
                  <a:srgbClr val="F6F7F9"/>
                </a:highlight>
                <a:latin typeface="Courier New"/>
                <a:ea typeface="Courier New"/>
                <a:cs typeface="Courier New"/>
                <a:sym typeface="Courier New"/>
              </a:rPr>
              <a:t>y</a:t>
            </a:r>
            <a:r>
              <a:rPr lang="en" sz="1000">
                <a:solidFill>
                  <a:srgbClr val="3B3B3B"/>
                </a:solidFill>
                <a:highlight>
                  <a:srgbClr val="F6F7F9"/>
                </a:highlight>
                <a:latin typeface="Courier New"/>
                <a:ea typeface="Courier New"/>
                <a:cs typeface="Courier New"/>
                <a:sym typeface="Courier New"/>
              </a:rPr>
              <a:t>: x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y)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rdd.</a:t>
            </a:r>
            <a:r>
              <a:rPr lang="en" sz="1000">
                <a:solidFill>
                  <a:srgbClr val="795E26"/>
                </a:solidFill>
                <a:highlight>
                  <a:srgbClr val="F6F7F9"/>
                </a:highlight>
                <a:latin typeface="Courier New"/>
                <a:ea typeface="Courier New"/>
                <a:cs typeface="Courier New"/>
                <a:sym typeface="Courier New"/>
              </a:rPr>
              <a:t>count</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795E26"/>
                </a:solidFill>
                <a:highlight>
                  <a:srgbClr val="F6F7F9"/>
                </a:highlight>
                <a:latin typeface="Courier New"/>
                <a:ea typeface="Courier New"/>
                <a:cs typeface="Courier New"/>
                <a:sym typeface="Courier New"/>
              </a:rPr>
              <a:t>print</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"Average:"</a:t>
            </a:r>
            <a:r>
              <a:rPr lang="en" sz="1000">
                <a:solidFill>
                  <a:srgbClr val="3B3B3B"/>
                </a:solidFill>
                <a:highlight>
                  <a:srgbClr val="F6F7F9"/>
                </a:highlight>
                <a:latin typeface="Courier New"/>
                <a:ea typeface="Courier New"/>
                <a:cs typeface="Courier New"/>
                <a:sym typeface="Courier New"/>
              </a:rPr>
              <a:t>, avg)</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Stop SparkContext (not necessary in Databricks as it manages the SparkContext)</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sc.stop()</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Complex Data Transformations</a:t>
            </a:r>
            <a:endParaRPr b="1"/>
          </a:p>
          <a:p>
            <a:pPr indent="0" lvl="0" marL="0" rtl="0" algn="l">
              <a:spcBef>
                <a:spcPts val="1200"/>
              </a:spcBef>
              <a:spcAft>
                <a:spcPts val="0"/>
              </a:spcAft>
              <a:buNone/>
            </a:pPr>
            <a:r>
              <a:rPr lang="en"/>
              <a:t>ETL Pipelines: Extract, Transform, Load (ETL) pipelines are essential for transforming raw data into structured formats suitable for analysis.</a:t>
            </a:r>
            <a:endParaRPr/>
          </a:p>
          <a:p>
            <a:pPr indent="0" lvl="0" marL="0" rtl="0" algn="l">
              <a:spcBef>
                <a:spcPts val="1200"/>
              </a:spcBef>
              <a:spcAft>
                <a:spcPts val="0"/>
              </a:spcAft>
              <a:buNone/>
            </a:pPr>
            <a:r>
              <a:rPr lang="en"/>
              <a:t>Data Enrichment: Data often needs to be enriched with additional context or combined with other datasets to provide meaningful insights.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Advanced Analytics and Machine Learning</a:t>
            </a:r>
            <a:endParaRPr b="1"/>
          </a:p>
          <a:p>
            <a:pPr indent="0" lvl="0" marL="0" rtl="0" algn="l">
              <a:spcBef>
                <a:spcPts val="1200"/>
              </a:spcBef>
              <a:spcAft>
                <a:spcPts val="0"/>
              </a:spcAft>
              <a:buNone/>
            </a:pPr>
            <a:r>
              <a:rPr lang="en"/>
              <a:t>Preprocessing: Preparing data for machine learning models requires significant preprocessing, including feature engineering, normalization, and splitting datasets.</a:t>
            </a:r>
            <a:endParaRPr/>
          </a:p>
          <a:p>
            <a:pPr indent="0" lvl="0" marL="0" rtl="0" algn="l">
              <a:spcBef>
                <a:spcPts val="1200"/>
              </a:spcBef>
              <a:spcAft>
                <a:spcPts val="1200"/>
              </a:spcAft>
              <a:buNone/>
            </a:pPr>
            <a:r>
              <a:rPr lang="en"/>
              <a:t>Model Training and Deployment: Data engineering supports the entire machine learning lifecycle, from data preparation to model training and deployment.</a:t>
            </a:r>
            <a:endParaRPr/>
          </a:p>
        </p:txBody>
      </p:sp>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for Data Engineering</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717" name="Google Shape;717;p1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Import necessary modules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from</a:t>
            </a:r>
            <a:r>
              <a:rPr lang="en" sz="1000">
                <a:solidFill>
                  <a:srgbClr val="3B3B3B"/>
                </a:solidFill>
                <a:highlight>
                  <a:srgbClr val="F6F7F9"/>
                </a:highlight>
                <a:latin typeface="Courier New"/>
                <a:ea typeface="Courier New"/>
                <a:cs typeface="Courier New"/>
                <a:sym typeface="Courier New"/>
              </a:rPr>
              <a:t> pyspark.sql </a:t>
            </a:r>
            <a:r>
              <a:rPr lang="en" sz="1000">
                <a:solidFill>
                  <a:srgbClr val="0A6FBF"/>
                </a:solidFill>
                <a:highlight>
                  <a:srgbClr val="F6F7F9"/>
                </a:highlight>
                <a:latin typeface="Courier New"/>
                <a:ea typeface="Courier New"/>
                <a:cs typeface="Courier New"/>
                <a:sym typeface="Courier New"/>
              </a:rPr>
              <a:t>import</a:t>
            </a:r>
            <a:r>
              <a:rPr lang="en" sz="1000">
                <a:solidFill>
                  <a:srgbClr val="3B3B3B"/>
                </a:solidFill>
                <a:highlight>
                  <a:srgbClr val="F6F7F9"/>
                </a:highlight>
                <a:latin typeface="Courier New"/>
                <a:ea typeface="Courier New"/>
                <a:cs typeface="Courier New"/>
                <a:sym typeface="Courier New"/>
              </a:rPr>
              <a:t> SparkSession</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from</a:t>
            </a:r>
            <a:r>
              <a:rPr lang="en" sz="1000">
                <a:solidFill>
                  <a:srgbClr val="3B3B3B"/>
                </a:solidFill>
                <a:highlight>
                  <a:srgbClr val="F6F7F9"/>
                </a:highlight>
                <a:latin typeface="Courier New"/>
                <a:ea typeface="Courier New"/>
                <a:cs typeface="Courier New"/>
                <a:sym typeface="Courier New"/>
              </a:rPr>
              <a:t> pyspark.sql.types </a:t>
            </a:r>
            <a:r>
              <a:rPr lang="en" sz="1000">
                <a:solidFill>
                  <a:srgbClr val="0A6FBF"/>
                </a:solidFill>
                <a:highlight>
                  <a:srgbClr val="F6F7F9"/>
                </a:highlight>
                <a:latin typeface="Courier New"/>
                <a:ea typeface="Courier New"/>
                <a:cs typeface="Courier New"/>
                <a:sym typeface="Courier New"/>
              </a:rPr>
              <a:t>import</a:t>
            </a:r>
            <a:r>
              <a:rPr lang="en" sz="1000">
                <a:solidFill>
                  <a:srgbClr val="3B3B3B"/>
                </a:solidFill>
                <a:highlight>
                  <a:srgbClr val="F6F7F9"/>
                </a:highlight>
                <a:latin typeface="Courier New"/>
                <a:ea typeface="Courier New"/>
                <a:cs typeface="Courier New"/>
                <a:sym typeface="Courier New"/>
              </a:rPr>
              <a:t> StructType, StructField, StringType, IntegerType</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Initialize SparkSession</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SparkSession.builder.</a:t>
            </a:r>
            <a:r>
              <a:rPr lang="en" sz="1000">
                <a:solidFill>
                  <a:srgbClr val="795E26"/>
                </a:solidFill>
                <a:highlight>
                  <a:srgbClr val="F6F7F9"/>
                </a:highlight>
                <a:latin typeface="Courier New"/>
                <a:ea typeface="Courier New"/>
                <a:cs typeface="Courier New"/>
                <a:sym typeface="Courier New"/>
              </a:rPr>
              <a:t>appName</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"DataFrame Example"</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getOrCreate</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Sample data</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data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"John"</a:t>
            </a:r>
            <a:r>
              <a:rPr lang="en" sz="1000">
                <a:solidFill>
                  <a:srgbClr val="3B3B3B"/>
                </a:solidFill>
                <a:highlight>
                  <a:srgbClr val="F6F7F9"/>
                </a:highlight>
                <a:latin typeface="Courier New"/>
                <a:ea typeface="Courier New"/>
                <a:cs typeface="Courier New"/>
                <a:sym typeface="Courier New"/>
              </a:rPr>
              <a:t>, </a:t>
            </a:r>
            <a:r>
              <a:rPr lang="en" sz="1000">
                <a:solidFill>
                  <a:srgbClr val="098658"/>
                </a:solidFill>
                <a:highlight>
                  <a:srgbClr val="F6F7F9"/>
                </a:highlight>
                <a:latin typeface="Courier New"/>
                <a:ea typeface="Courier New"/>
                <a:cs typeface="Courier New"/>
                <a:sym typeface="Courier New"/>
              </a:rPr>
              <a:t>25</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"Alice"</a:t>
            </a:r>
            <a:r>
              <a:rPr lang="en" sz="1000">
                <a:solidFill>
                  <a:srgbClr val="3B3B3B"/>
                </a:solidFill>
                <a:highlight>
                  <a:srgbClr val="F6F7F9"/>
                </a:highlight>
                <a:latin typeface="Courier New"/>
                <a:ea typeface="Courier New"/>
                <a:cs typeface="Courier New"/>
                <a:sym typeface="Courier New"/>
              </a:rPr>
              <a:t>, </a:t>
            </a:r>
            <a:r>
              <a:rPr lang="en" sz="1000">
                <a:solidFill>
                  <a:srgbClr val="098658"/>
                </a:solidFill>
                <a:highlight>
                  <a:srgbClr val="F6F7F9"/>
                </a:highlight>
                <a:latin typeface="Courier New"/>
                <a:ea typeface="Courier New"/>
                <a:cs typeface="Courier New"/>
                <a:sym typeface="Courier New"/>
              </a:rPr>
              <a:t>30</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"Bob"</a:t>
            </a:r>
            <a:r>
              <a:rPr lang="en" sz="1000">
                <a:solidFill>
                  <a:srgbClr val="3B3B3B"/>
                </a:solidFill>
                <a:highlight>
                  <a:srgbClr val="F6F7F9"/>
                </a:highlight>
                <a:latin typeface="Courier New"/>
                <a:ea typeface="Courier New"/>
                <a:cs typeface="Courier New"/>
                <a:sym typeface="Courier New"/>
              </a:rPr>
              <a:t>, </a:t>
            </a:r>
            <a:r>
              <a:rPr lang="en" sz="1000">
                <a:solidFill>
                  <a:srgbClr val="098658"/>
                </a:solidFill>
                <a:highlight>
                  <a:srgbClr val="F6F7F9"/>
                </a:highlight>
                <a:latin typeface="Courier New"/>
                <a:ea typeface="Courier New"/>
                <a:cs typeface="Courier New"/>
                <a:sym typeface="Courier New"/>
              </a:rPr>
              <a:t>35</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Define schema for the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schema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StructType</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StructField</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"name"</a:t>
            </a: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StringType</a:t>
            </a:r>
            <a:r>
              <a:rPr lang="en" sz="1000">
                <a:solidFill>
                  <a:srgbClr val="3B3B3B"/>
                </a:solidFill>
                <a:highlight>
                  <a:srgbClr val="F6F7F9"/>
                </a:highlight>
                <a:latin typeface="Courier New"/>
                <a:ea typeface="Courier New"/>
                <a:cs typeface="Courier New"/>
                <a:sym typeface="Courier New"/>
              </a:rPr>
              <a:t>(), </a:t>
            </a:r>
            <a:r>
              <a:rPr lang="en" sz="1000">
                <a:solidFill>
                  <a:srgbClr val="0A6FBF"/>
                </a:solidFill>
                <a:highlight>
                  <a:srgbClr val="F6F7F9"/>
                </a:highlight>
                <a:latin typeface="Courier New"/>
                <a:ea typeface="Courier New"/>
                <a:cs typeface="Courier New"/>
                <a:sym typeface="Courier New"/>
              </a:rPr>
              <a:t>True</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StructField</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"age"</a:t>
            </a: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IntegerType</a:t>
            </a:r>
            <a:r>
              <a:rPr lang="en" sz="1000">
                <a:solidFill>
                  <a:srgbClr val="3B3B3B"/>
                </a:solidFill>
                <a:highlight>
                  <a:srgbClr val="F6F7F9"/>
                </a:highlight>
                <a:latin typeface="Courier New"/>
                <a:ea typeface="Courier New"/>
                <a:cs typeface="Courier New"/>
                <a:sym typeface="Courier New"/>
              </a:rPr>
              <a:t>(), </a:t>
            </a:r>
            <a:r>
              <a:rPr lang="en" sz="1000">
                <a:solidFill>
                  <a:srgbClr val="0A6FBF"/>
                </a:solidFill>
                <a:highlight>
                  <a:srgbClr val="F6F7F9"/>
                </a:highlight>
                <a:latin typeface="Courier New"/>
                <a:ea typeface="Courier New"/>
                <a:cs typeface="Courier New"/>
                <a:sym typeface="Courier New"/>
              </a:rPr>
              <a:t>True</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Create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spark.</a:t>
            </a:r>
            <a:r>
              <a:rPr lang="en" sz="1000">
                <a:solidFill>
                  <a:srgbClr val="795E26"/>
                </a:solidFill>
                <a:highlight>
                  <a:srgbClr val="F6F7F9"/>
                </a:highlight>
                <a:latin typeface="Courier New"/>
                <a:ea typeface="Courier New"/>
                <a:cs typeface="Courier New"/>
                <a:sym typeface="Courier New"/>
              </a:rPr>
              <a:t>createDataFrame</a:t>
            </a:r>
            <a:r>
              <a:rPr lang="en" sz="1000">
                <a:solidFill>
                  <a:srgbClr val="3B3B3B"/>
                </a:solidFill>
                <a:highlight>
                  <a:srgbClr val="F6F7F9"/>
                </a:highlight>
                <a:latin typeface="Courier New"/>
                <a:ea typeface="Courier New"/>
                <a:cs typeface="Courier New"/>
                <a:sym typeface="Courier New"/>
              </a:rPr>
              <a:t>(data, schema)</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Show the content of the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a:t>
            </a:r>
            <a:r>
              <a:rPr lang="en" sz="1000">
                <a:solidFill>
                  <a:srgbClr val="795E26"/>
                </a:solidFill>
                <a:highlight>
                  <a:srgbClr val="F6F7F9"/>
                </a:highlight>
                <a:latin typeface="Courier New"/>
                <a:ea typeface="Courier New"/>
                <a:cs typeface="Courier New"/>
                <a:sym typeface="Courier New"/>
              </a:rPr>
              <a:t>show</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Perform operations on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Example: Filter data where age is greater than 30</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filtered_df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df</a:t>
            </a:r>
            <a:r>
              <a:rPr lang="en" sz="1000">
                <a:solidFill>
                  <a:srgbClr val="795E26"/>
                </a:solidFill>
                <a:highlight>
                  <a:srgbClr val="F6F7F9"/>
                </a:highlight>
                <a:latin typeface="Courier New"/>
                <a:ea typeface="Courier New"/>
                <a:cs typeface="Courier New"/>
                <a:sym typeface="Courier New"/>
              </a:rPr>
              <a:t>.filter</a:t>
            </a:r>
            <a:r>
              <a:rPr lang="en" sz="1000">
                <a:solidFill>
                  <a:srgbClr val="3B3B3B"/>
                </a:solidFill>
                <a:highlight>
                  <a:srgbClr val="F6F7F9"/>
                </a:highlight>
                <a:latin typeface="Courier New"/>
                <a:ea typeface="Courier New"/>
                <a:cs typeface="Courier New"/>
                <a:sym typeface="Courier New"/>
              </a:rPr>
              <a:t>(df[</a:t>
            </a:r>
            <a:r>
              <a:rPr lang="en" sz="1000">
                <a:solidFill>
                  <a:srgbClr val="C72E0F"/>
                </a:solidFill>
                <a:highlight>
                  <a:srgbClr val="F6F7F9"/>
                </a:highlight>
                <a:latin typeface="Courier New"/>
                <a:ea typeface="Courier New"/>
                <a:cs typeface="Courier New"/>
                <a:sym typeface="Courier New"/>
              </a:rPr>
              <a:t>"</a:t>
            </a:r>
            <a:r>
              <a:rPr lang="en" sz="1000">
                <a:solidFill>
                  <a:srgbClr val="000A6F"/>
                </a:solidFill>
                <a:highlight>
                  <a:srgbClr val="F6F7F9"/>
                </a:highlight>
                <a:latin typeface="Courier New"/>
                <a:ea typeface="Courier New"/>
                <a:cs typeface="Courier New"/>
                <a:sym typeface="Courier New"/>
              </a:rPr>
              <a:t>age</a:t>
            </a:r>
            <a:r>
              <a:rPr lang="en" sz="1000">
                <a:solidFill>
                  <a:srgbClr val="C72E0F"/>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&gt; 30)</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filtered_df.</a:t>
            </a:r>
            <a:r>
              <a:rPr lang="en" sz="1000">
                <a:solidFill>
                  <a:srgbClr val="795E26"/>
                </a:solidFill>
                <a:highlight>
                  <a:srgbClr val="F6F7F9"/>
                </a:highlight>
                <a:latin typeface="Courier New"/>
                <a:ea typeface="Courier New"/>
                <a:cs typeface="Courier New"/>
                <a:sym typeface="Courier New"/>
              </a:rPr>
              <a:t>show</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a:t>
            </a:r>
            <a:endParaRPr/>
          </a:p>
        </p:txBody>
      </p:sp>
      <p:sp>
        <p:nvSpPr>
          <p:cNvPr id="723" name="Google Shape;723;p1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Databricks, security and governance are essential aspects of managing data, ensuring compliance, and protecting sensitive information.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Authentication and Access Control:</a:t>
            </a:r>
            <a:endParaRPr b="1"/>
          </a:p>
          <a:p>
            <a:pPr indent="0" lvl="0" marL="0" rtl="0" algn="l">
              <a:spcBef>
                <a:spcPts val="1200"/>
              </a:spcBef>
              <a:spcAft>
                <a:spcPts val="0"/>
              </a:spcAft>
              <a:buNone/>
            </a:pPr>
            <a:r>
              <a:t/>
            </a:r>
            <a:endParaRPr/>
          </a:p>
          <a:p>
            <a:pPr indent="0" lvl="0" marL="0" rtl="0" algn="l">
              <a:spcBef>
                <a:spcPts val="1200"/>
              </a:spcBef>
              <a:spcAft>
                <a:spcPts val="1200"/>
              </a:spcAft>
              <a:buNone/>
            </a:pPr>
            <a:r>
              <a:rPr lang="en"/>
              <a:t>Single Sign-On (SSO): Integration with SSO providers like SAML and OpenID Connect for centralized authentication.</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1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a:t>
            </a:r>
            <a:endParaRPr/>
          </a:p>
        </p:txBody>
      </p:sp>
      <p:sp>
        <p:nvSpPr>
          <p:cNvPr id="729" name="Google Shape;729;p1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t>Authentication and Access Control:</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
              <a:t>Role-Based Access Control (RBAC): Fine-grained permissions at the workspace, cluster, notebook, and table levels.</a:t>
            </a:r>
            <a:endParaRPr/>
          </a:p>
          <a:p>
            <a:pPr indent="0" lvl="0" marL="0" rtl="0" algn="l">
              <a:spcBef>
                <a:spcPts val="1200"/>
              </a:spcBef>
              <a:spcAft>
                <a:spcPts val="0"/>
              </a:spcAft>
              <a:buNone/>
            </a:pPr>
            <a:r>
              <a:rPr lang="en" u="sng">
                <a:solidFill>
                  <a:schemeClr val="hlink"/>
                </a:solidFill>
                <a:hlinkClick r:id="rId3"/>
              </a:rPr>
              <a:t>https://docs.databricks.com/en/security/auth-authz/index.html</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Data Protection:</a:t>
            </a:r>
            <a:endParaRPr b="1"/>
          </a:p>
          <a:p>
            <a:pPr indent="0" lvl="0" marL="0" rtl="0" algn="l">
              <a:spcBef>
                <a:spcPts val="1200"/>
              </a:spcBef>
              <a:spcAft>
                <a:spcPts val="0"/>
              </a:spcAft>
              <a:buNone/>
            </a:pPr>
            <a:r>
              <a:rPr lang="en"/>
              <a:t>Encryption: Data is encrypted both at rest and in transit. Databricks uses AES-256 encryption for data at rest.</a:t>
            </a:r>
            <a:endParaRPr/>
          </a:p>
          <a:p>
            <a:pPr indent="0" lvl="0" marL="0" rtl="0" algn="l">
              <a:spcBef>
                <a:spcPts val="1200"/>
              </a:spcBef>
              <a:spcAft>
                <a:spcPts val="1200"/>
              </a:spcAft>
              <a:buNone/>
            </a:pPr>
            <a:r>
              <a:rPr lang="en" u="sng">
                <a:solidFill>
                  <a:schemeClr val="accent5"/>
                </a:solidFill>
                <a:hlinkClick r:id="rId4">
                  <a:extLst>
                    <a:ext uri="{A12FA001-AC4F-418D-AE19-62706E023703}">
                      <ahyp:hlinkClr val="tx"/>
                    </a:ext>
                  </a:extLst>
                </a:hlinkClick>
              </a:rPr>
              <a:t>https://docs.databricks.com/en/security/keys/index.html</a:t>
            </a:r>
            <a:r>
              <a:rPr lang="en"/>
              <a:t>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a:t>
            </a:r>
            <a:endParaRPr/>
          </a:p>
        </p:txBody>
      </p:sp>
      <p:sp>
        <p:nvSpPr>
          <p:cNvPr id="735" name="Google Shape;735;p1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Network Security: Secure cluster connectivity via Virtual Private Cloud (VPC) and private links. Support for firewall rules to restrict access.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Cluster Security:</a:t>
            </a:r>
            <a:endParaRPr/>
          </a:p>
          <a:p>
            <a:pPr indent="0" lvl="0" marL="0" rtl="0" algn="l">
              <a:spcBef>
                <a:spcPts val="1200"/>
              </a:spcBef>
              <a:spcAft>
                <a:spcPts val="0"/>
              </a:spcAft>
              <a:buNone/>
            </a:pPr>
            <a:r>
              <a:rPr lang="en"/>
              <a:t>Secure Clusters: Configuration options to ensure that clusters are isolated and secure, including control over network access and cluster-scoped credentials.</a:t>
            </a:r>
            <a:endParaRPr/>
          </a:p>
          <a:p>
            <a:pPr indent="0" lvl="0" marL="0" rtl="0" algn="l">
              <a:spcBef>
                <a:spcPts val="1200"/>
              </a:spcBef>
              <a:spcAft>
                <a:spcPts val="1200"/>
              </a:spcAft>
              <a:buNone/>
            </a:pPr>
            <a:r>
              <a:rPr lang="en"/>
              <a:t>Init Scripts: Securely manage initialization scripts and packages to ensure consistency and compliance across clusters.</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Governance </a:t>
            </a:r>
            <a:endParaRPr/>
          </a:p>
        </p:txBody>
      </p:sp>
      <p:sp>
        <p:nvSpPr>
          <p:cNvPr id="741" name="Google Shape;741;p1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Governance in Databricks refers to the set of processes, policies, and controls implemented to manage and protect data assets effectively. It encompasses various aspects aimed at ensuring data quality, security, compliance, and overall management across the Databricks platform.</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Data Security:</a:t>
            </a:r>
            <a:endParaRPr b="1"/>
          </a:p>
          <a:p>
            <a:pPr indent="0" lvl="0" marL="0" rtl="0" algn="l">
              <a:spcBef>
                <a:spcPts val="1200"/>
              </a:spcBef>
              <a:spcAft>
                <a:spcPts val="0"/>
              </a:spcAft>
              <a:buNone/>
            </a:pPr>
            <a:r>
              <a:rPr lang="en"/>
              <a:t>Encryption: Ensuring data is encrypted at rest and in transit to protect against unauthorized access.</a:t>
            </a:r>
            <a:endParaRPr/>
          </a:p>
          <a:p>
            <a:pPr indent="0" lvl="0" marL="0" rtl="0" algn="l">
              <a:spcBef>
                <a:spcPts val="1200"/>
              </a:spcBef>
              <a:spcAft>
                <a:spcPts val="0"/>
              </a:spcAft>
              <a:buNone/>
            </a:pPr>
            <a:r>
              <a:rPr lang="en"/>
              <a:t>Access Control: Implementing role-based access control (RBAC) to manage permissions and restrict access to sensitive data and resources.</a:t>
            </a:r>
            <a:endParaRPr/>
          </a:p>
          <a:p>
            <a:pPr indent="0" lvl="0" marL="0" rtl="0" algn="l">
              <a:spcBef>
                <a:spcPts val="1200"/>
              </a:spcBef>
              <a:spcAft>
                <a:spcPts val="1200"/>
              </a:spcAft>
              <a:buNone/>
            </a:pPr>
            <a:r>
              <a:rPr lang="en"/>
              <a:t>Authentication: Integrating with identity providers (e.g., Azure Active Directory, AWS IAM) for secure authentication and single sign-on (SSO) capabilities.</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Governance </a:t>
            </a:r>
            <a:endParaRPr/>
          </a:p>
        </p:txBody>
      </p:sp>
      <p:sp>
        <p:nvSpPr>
          <p:cNvPr id="747" name="Google Shape;747;p1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a:t>Data Quality:</a:t>
            </a:r>
            <a:endParaRPr b="1"/>
          </a:p>
          <a:p>
            <a:pPr indent="0" lvl="0" marL="0" rtl="0" algn="l">
              <a:spcBef>
                <a:spcPts val="1200"/>
              </a:spcBef>
              <a:spcAft>
                <a:spcPts val="0"/>
              </a:spcAft>
              <a:buNone/>
            </a:pPr>
            <a:r>
              <a:rPr lang="en"/>
              <a:t>Data Lineage: Tracking data flow and transformations to understand data origin, usage, and dependencies.</a:t>
            </a:r>
            <a:endParaRPr/>
          </a:p>
          <a:p>
            <a:pPr indent="0" lvl="0" marL="0" rtl="0" algn="l">
              <a:spcBef>
                <a:spcPts val="1200"/>
              </a:spcBef>
              <a:spcAft>
                <a:spcPts val="0"/>
              </a:spcAft>
              <a:buNone/>
            </a:pPr>
            <a:r>
              <a:rPr lang="en"/>
              <a:t>Data Catalog: Utilizing metadata management to document and catalog datasets, schemas, and their relationships.</a:t>
            </a:r>
            <a:endParaRPr/>
          </a:p>
          <a:p>
            <a:pPr indent="0" lvl="0" marL="0" rtl="0" algn="l">
              <a:spcBef>
                <a:spcPts val="1200"/>
              </a:spcBef>
              <a:spcAft>
                <a:spcPts val="0"/>
              </a:spcAft>
              <a:buNone/>
            </a:pPr>
            <a:r>
              <a:rPr lang="en"/>
              <a:t>Data Profiling: Analyzing data to assess its quality, completeness, and consistency.</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Compliance and Regulatory Requirements:</a:t>
            </a:r>
            <a:endParaRPr/>
          </a:p>
          <a:p>
            <a:pPr indent="0" lvl="0" marL="0" rtl="0" algn="l">
              <a:spcBef>
                <a:spcPts val="1200"/>
              </a:spcBef>
              <a:spcAft>
                <a:spcPts val="0"/>
              </a:spcAft>
              <a:buNone/>
            </a:pPr>
            <a:r>
              <a:rPr lang="en"/>
              <a:t>Auditing: Capturing and analyzing audit logs to monitor user activities, data access, and changes for compliance with regulatory standards (e.g., GDPR, HIPAA).</a:t>
            </a:r>
            <a:endParaRPr/>
          </a:p>
          <a:p>
            <a:pPr indent="0" lvl="0" marL="0" rtl="0" algn="l">
              <a:spcBef>
                <a:spcPts val="1200"/>
              </a:spcBef>
              <a:spcAft>
                <a:spcPts val="1200"/>
              </a:spcAft>
              <a:buNone/>
            </a:pPr>
            <a:r>
              <a:rPr lang="en"/>
              <a:t>Data Retention Policies: Defining and enforcing policies for data retention and deletion to comply with legal and regulatory requirements.</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Governance </a:t>
            </a:r>
            <a:endParaRPr/>
          </a:p>
        </p:txBody>
      </p:sp>
      <p:sp>
        <p:nvSpPr>
          <p:cNvPr id="753" name="Google Shape;753;p1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a:t>Data Quality:</a:t>
            </a:r>
            <a:endParaRPr b="1"/>
          </a:p>
          <a:p>
            <a:pPr indent="0" lvl="0" marL="0" rtl="0" algn="l">
              <a:spcBef>
                <a:spcPts val="1200"/>
              </a:spcBef>
              <a:spcAft>
                <a:spcPts val="0"/>
              </a:spcAft>
              <a:buNone/>
            </a:pPr>
            <a:r>
              <a:rPr lang="en"/>
              <a:t>Data Lineage: Tracking data flow and transformations to understand data origin, usage, and dependencies.</a:t>
            </a:r>
            <a:endParaRPr/>
          </a:p>
          <a:p>
            <a:pPr indent="0" lvl="0" marL="0" rtl="0" algn="l">
              <a:spcBef>
                <a:spcPts val="1200"/>
              </a:spcBef>
              <a:spcAft>
                <a:spcPts val="0"/>
              </a:spcAft>
              <a:buNone/>
            </a:pPr>
            <a:r>
              <a:rPr lang="en"/>
              <a:t>Data Catalog: Utilizing metadata management to document and catalog datasets, schemas, and their relationships.</a:t>
            </a:r>
            <a:endParaRPr/>
          </a:p>
          <a:p>
            <a:pPr indent="0" lvl="0" marL="0" rtl="0" algn="l">
              <a:spcBef>
                <a:spcPts val="1200"/>
              </a:spcBef>
              <a:spcAft>
                <a:spcPts val="0"/>
              </a:spcAft>
              <a:buNone/>
            </a:pPr>
            <a:r>
              <a:rPr lang="en"/>
              <a:t>Data Profiling: Analyzing data to assess its quality, completeness, and consistency.</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Compliance and Regulatory Requirements:</a:t>
            </a:r>
            <a:endParaRPr/>
          </a:p>
          <a:p>
            <a:pPr indent="0" lvl="0" marL="0" rtl="0" algn="l">
              <a:spcBef>
                <a:spcPts val="1200"/>
              </a:spcBef>
              <a:spcAft>
                <a:spcPts val="0"/>
              </a:spcAft>
              <a:buNone/>
            </a:pPr>
            <a:r>
              <a:rPr lang="en"/>
              <a:t>Auditing: Capturing and analyzing audit logs to monitor user activities, data access, and changes for compliance with regulatory standards (e.g., GDPR, HIPAA).</a:t>
            </a:r>
            <a:endParaRPr/>
          </a:p>
          <a:p>
            <a:pPr indent="0" lvl="0" marL="0" rtl="0" algn="l">
              <a:spcBef>
                <a:spcPts val="1200"/>
              </a:spcBef>
              <a:spcAft>
                <a:spcPts val="1200"/>
              </a:spcAft>
              <a:buNone/>
            </a:pPr>
            <a:r>
              <a:rPr lang="en"/>
              <a:t>Data Retention Policies: Defining and enforcing policies for data retention and deletion to comply with legal and regulatory requirements.</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Governance </a:t>
            </a:r>
            <a:endParaRPr/>
          </a:p>
        </p:txBody>
      </p:sp>
      <p:sp>
        <p:nvSpPr>
          <p:cNvPr id="759" name="Google Shape;759;p1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b="1" lang="en"/>
              <a:t>Operational Control and Monitoring:</a:t>
            </a:r>
            <a:endParaRPr/>
          </a:p>
          <a:p>
            <a:pPr indent="0" lvl="0" marL="0" rtl="0" algn="l">
              <a:spcBef>
                <a:spcPts val="1200"/>
              </a:spcBef>
              <a:spcAft>
                <a:spcPts val="0"/>
              </a:spcAft>
              <a:buNone/>
            </a:pPr>
            <a:r>
              <a:rPr lang="en"/>
              <a:t>Monitoring: Monitoring system performance, resource usage, and data access patterns to ensure efficient operations and detect anomalies.</a:t>
            </a:r>
            <a:endParaRPr/>
          </a:p>
          <a:p>
            <a:pPr indent="0" lvl="0" marL="0" rtl="0" algn="l">
              <a:spcBef>
                <a:spcPts val="1200"/>
              </a:spcBef>
              <a:spcAft>
                <a:spcPts val="0"/>
              </a:spcAft>
              <a:buNone/>
            </a:pPr>
            <a:r>
              <a:rPr lang="en"/>
              <a:t>Cost Management: Implementing cost management practices to optimize resource usage and control expenses associated with data processing and storage.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Collaboration and Governance Frameworks:</a:t>
            </a:r>
            <a:endParaRPr/>
          </a:p>
          <a:p>
            <a:pPr indent="0" lvl="0" marL="0" rtl="0" algn="l">
              <a:spcBef>
                <a:spcPts val="1200"/>
              </a:spcBef>
              <a:spcAft>
                <a:spcPts val="0"/>
              </a:spcAft>
              <a:buNone/>
            </a:pPr>
            <a:r>
              <a:rPr lang="en"/>
              <a:t>Governance Frameworks: Establishing governance frameworks and best practices tailored to organizational needs and regulatory environments.</a:t>
            </a:r>
            <a:endParaRPr/>
          </a:p>
          <a:p>
            <a:pPr indent="0" lvl="0" marL="0" rtl="0" algn="l">
              <a:spcBef>
                <a:spcPts val="1200"/>
              </a:spcBef>
              <a:spcAft>
                <a:spcPts val="0"/>
              </a:spcAft>
              <a:buNone/>
            </a:pPr>
            <a:r>
              <a:rPr lang="en"/>
              <a:t>Collaboration: Facilitating collaboration among data teams, data engineers, data scientists, and business users while maintaining governance standards.</a:t>
            </a:r>
            <a:endParaRPr/>
          </a:p>
          <a:p>
            <a:pPr indent="0" lvl="0" marL="0" rtl="0" algn="l">
              <a:spcBef>
                <a:spcPts val="1200"/>
              </a:spcBef>
              <a:spcAft>
                <a:spcPts val="1200"/>
              </a:spcAft>
              <a:buNone/>
            </a:pPr>
            <a:r>
              <a:rPr lang="en" u="sng">
                <a:solidFill>
                  <a:schemeClr val="hlink"/>
                </a:solidFill>
                <a:hlinkClick r:id="rId3"/>
              </a:rPr>
              <a:t>https://www.databricks.com/discover/data-governance</a:t>
            </a:r>
            <a:r>
              <a:rPr lang="en"/>
              <a:t>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Partition</a:t>
            </a:r>
            <a:endParaRPr/>
          </a:p>
        </p:txBody>
      </p:sp>
      <p:sp>
        <p:nvSpPr>
          <p:cNvPr id="765" name="Google Shape;765;p1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Data partitioning in Databricks is a technique used to improve query performance and optimize data management. By dividing a large dataset into smaller, more manageable parts (partitions), Databricks can process data more efficiently.</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Partitioning Benefits:</a:t>
            </a:r>
            <a:endParaRPr b="1"/>
          </a:p>
          <a:p>
            <a:pPr indent="0" lvl="0" marL="0" rtl="0" algn="l">
              <a:spcBef>
                <a:spcPts val="1200"/>
              </a:spcBef>
              <a:spcAft>
                <a:spcPts val="0"/>
              </a:spcAft>
              <a:buNone/>
            </a:pPr>
            <a:r>
              <a:rPr lang="en"/>
              <a:t>Improved Query Performance: Queries can skip entire partitions if the partition key is not relevant to the query, reducing the amount of data scanned.</a:t>
            </a:r>
            <a:endParaRPr/>
          </a:p>
          <a:p>
            <a:pPr indent="0" lvl="0" marL="0" rtl="0" algn="l">
              <a:spcBef>
                <a:spcPts val="1200"/>
              </a:spcBef>
              <a:spcAft>
                <a:spcPts val="0"/>
              </a:spcAft>
              <a:buNone/>
            </a:pPr>
            <a:r>
              <a:rPr lang="en"/>
              <a:t>Enhanced Parallelism: Multiple partitions can be processed in parallel, leveraging the distributed nature of Databricks.</a:t>
            </a:r>
            <a:endParaRPr/>
          </a:p>
          <a:p>
            <a:pPr indent="0" lvl="0" marL="0" rtl="0" algn="l">
              <a:spcBef>
                <a:spcPts val="1200"/>
              </a:spcBef>
              <a:spcAft>
                <a:spcPts val="1200"/>
              </a:spcAft>
              <a:buNone/>
            </a:pPr>
            <a:r>
              <a:rPr lang="en"/>
              <a:t>Efficient Data Management: Easier to manage and maintain data as each partition can be handled independently.</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Partition: Partitioning Strategies</a:t>
            </a:r>
            <a:endParaRPr/>
          </a:p>
        </p:txBody>
      </p:sp>
      <p:sp>
        <p:nvSpPr>
          <p:cNvPr id="771" name="Google Shape;771;p1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Range Partitioning: Data is divided based on a specific range of values, often used for time-series data.</a:t>
            </a:r>
            <a:endParaRPr/>
          </a:p>
          <a:p>
            <a:pPr indent="0" lvl="0" marL="0" rtl="0" algn="l">
              <a:spcBef>
                <a:spcPts val="1200"/>
              </a:spcBef>
              <a:spcAft>
                <a:spcPts val="0"/>
              </a:spcAft>
              <a:buNone/>
            </a:pPr>
            <a:r>
              <a:rPr lang="en"/>
              <a:t>Hash Partitioning: Data is distributed based on the hash value of one or more columns, ensuring an even distribution of data across partitions.</a:t>
            </a:r>
            <a:endParaRPr/>
          </a:p>
          <a:p>
            <a:pPr indent="0" lvl="0" marL="0" rtl="0" algn="l">
              <a:spcBef>
                <a:spcPts val="1200"/>
              </a:spcBef>
              <a:spcAft>
                <a:spcPts val="1200"/>
              </a:spcAft>
              <a:buNone/>
            </a:pPr>
            <a:r>
              <a:rPr lang="en"/>
              <a:t>List Partitioning: Data is partitioned based on a list of discrete values.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for Data Engineering</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Security and Compliance</a:t>
            </a:r>
            <a:endParaRPr b="1"/>
          </a:p>
          <a:p>
            <a:pPr indent="0" lvl="0" marL="0" rtl="0" algn="l">
              <a:spcBef>
                <a:spcPts val="1200"/>
              </a:spcBef>
              <a:spcAft>
                <a:spcPts val="0"/>
              </a:spcAft>
              <a:buNone/>
            </a:pPr>
            <a:r>
              <a:rPr lang="en"/>
              <a:t>Data Governance: Ensuring data governance and compliance with regulations (e.g., GDPR, HIPAA) is crucial for protecting sensitive data and avoiding legal issues.</a:t>
            </a:r>
            <a:endParaRPr/>
          </a:p>
          <a:p>
            <a:pPr indent="0" lvl="0" marL="0" rtl="0" algn="l">
              <a:spcBef>
                <a:spcPts val="1200"/>
              </a:spcBef>
              <a:spcAft>
                <a:spcPts val="0"/>
              </a:spcAft>
              <a:buNone/>
            </a:pPr>
            <a:r>
              <a:rPr lang="en"/>
              <a:t>Access Control: Data engineering helps implement robust access control mechanisms to secure data against unauthorized access and breaches.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Collaboration and Workflow Management</a:t>
            </a:r>
            <a:endParaRPr b="1"/>
          </a:p>
          <a:p>
            <a:pPr indent="0" lvl="0" marL="0" rtl="0" algn="l">
              <a:spcBef>
                <a:spcPts val="1200"/>
              </a:spcBef>
              <a:spcAft>
                <a:spcPts val="0"/>
              </a:spcAft>
              <a:buNone/>
            </a:pPr>
            <a:r>
              <a:rPr lang="en"/>
              <a:t>Cross-Functional Teams: Data engineering enables collaboration between data engineers, data scientists, analysts, and business stakeholders by providing shared tools and environments.</a:t>
            </a:r>
            <a:endParaRPr/>
          </a:p>
          <a:p>
            <a:pPr indent="0" lvl="0" marL="0" rtl="0" algn="l">
              <a:spcBef>
                <a:spcPts val="1200"/>
              </a:spcBef>
              <a:spcAft>
                <a:spcPts val="1200"/>
              </a:spcAft>
              <a:buNone/>
            </a:pPr>
            <a:r>
              <a:rPr lang="en"/>
              <a:t>Automated Workflows: Automating data workflows and processes improves efficiency and reduces manual intervention, allowing teams to focus on higher-value tasks.</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Partition: </a:t>
            </a:r>
            <a:r>
              <a:rPr lang="en"/>
              <a:t>Implementing Partitioning</a:t>
            </a:r>
            <a:endParaRPr/>
          </a:p>
        </p:txBody>
      </p:sp>
      <p:sp>
        <p:nvSpPr>
          <p:cNvPr id="777" name="Google Shape;777;p1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When writing data to a Delta table </a:t>
            </a:r>
            <a:r>
              <a:rPr lang="en"/>
              <a:t>in Databricks, you can specify partition columns using the partitionBy option.</a:t>
            </a:r>
            <a:endParaRPr/>
          </a:p>
          <a:p>
            <a:pPr indent="0" lvl="0" marL="0" rtl="0" algn="l">
              <a:spcBef>
                <a:spcPts val="1200"/>
              </a:spcBef>
              <a:spcAft>
                <a:spcPts val="0"/>
              </a:spcAft>
              <a:buNone/>
            </a:pPr>
            <a:r>
              <a:rPr lang="en"/>
              <a:t>df.write.format("delta").partitionBy("column_name").save("path/to/delta/table")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For existing tables</a:t>
            </a:r>
            <a:r>
              <a:rPr lang="en"/>
              <a:t>, you can optimize partitioning using the OPTIMIZE command with ZORDER:</a:t>
            </a:r>
            <a:endParaRPr/>
          </a:p>
          <a:p>
            <a:pPr indent="0" lvl="0" marL="0" rtl="0" algn="l">
              <a:spcBef>
                <a:spcPts val="1200"/>
              </a:spcBef>
              <a:spcAft>
                <a:spcPts val="0"/>
              </a:spcAft>
              <a:buNone/>
            </a:pPr>
            <a:r>
              <a:rPr lang="en"/>
              <a:t>OPTIMIZE delta.`path/to/table` ZORDER BY (column_name)</a:t>
            </a:r>
            <a:endParaRPr/>
          </a:p>
          <a:p>
            <a:pPr indent="0" lvl="0" marL="0" rtl="0" algn="l">
              <a:spcBef>
                <a:spcPts val="1200"/>
              </a:spcBef>
              <a:spcAft>
                <a:spcPts val="1200"/>
              </a:spcAft>
              <a:buNone/>
            </a:pPr>
            <a:r>
              <a:rPr lang="en"/>
              <a:t>The OPTIMIZE command with ZORDER BY in Delta Lake is used to improve query performance by organizing data within each partition based on the specified column(s). Here's a detailed explanation of each part of the command:</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Partition</a:t>
            </a:r>
            <a:endParaRPr/>
          </a:p>
        </p:txBody>
      </p:sp>
      <p:sp>
        <p:nvSpPr>
          <p:cNvPr id="783" name="Google Shape;783;p1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Partition Pruning:</a:t>
            </a:r>
            <a:endParaRPr/>
          </a:p>
          <a:p>
            <a:pPr indent="0" lvl="0" marL="0" rtl="0" algn="l">
              <a:spcBef>
                <a:spcPts val="1200"/>
              </a:spcBef>
              <a:spcAft>
                <a:spcPts val="0"/>
              </a:spcAft>
              <a:buNone/>
            </a:pPr>
            <a:r>
              <a:rPr lang="en"/>
              <a:t>Databricks automatically prunes partitions at query time, which means it will skip reading partitions that do not satisfy the query predicates.</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Considerations:</a:t>
            </a:r>
            <a:endParaRPr/>
          </a:p>
          <a:p>
            <a:pPr indent="0" lvl="0" marL="0" rtl="0" algn="l">
              <a:spcBef>
                <a:spcPts val="1200"/>
              </a:spcBef>
              <a:spcAft>
                <a:spcPts val="0"/>
              </a:spcAft>
              <a:buNone/>
            </a:pPr>
            <a:r>
              <a:rPr lang="en"/>
              <a:t>Partition Size: Aim for a balance in partition size. Too many small partitions can lead to overhead, while too large partitions can slow down query performance.</a:t>
            </a:r>
            <a:endParaRPr/>
          </a:p>
          <a:p>
            <a:pPr indent="0" lvl="0" marL="0" rtl="0" algn="l">
              <a:spcBef>
                <a:spcPts val="1200"/>
              </a:spcBef>
              <a:spcAft>
                <a:spcPts val="1200"/>
              </a:spcAft>
              <a:buNone/>
            </a:pPr>
            <a:r>
              <a:rPr lang="en"/>
              <a:t>Skew: Ensure the partitioning key does not lead to skew, where some partitions are significantly larger than others.</a:t>
            </a:r>
            <a:endParaRPr b="1"/>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Range Partition</a:t>
            </a:r>
            <a:endParaRPr/>
          </a:p>
        </p:txBody>
      </p:sp>
      <p:sp>
        <p:nvSpPr>
          <p:cNvPr id="789" name="Google Shape;789;p1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import pandas as pd</a:t>
            </a:r>
            <a:endParaRPr/>
          </a:p>
          <a:p>
            <a:pPr indent="0" lvl="0" marL="0" rtl="0" algn="l">
              <a:spcBef>
                <a:spcPts val="1200"/>
              </a:spcBef>
              <a:spcAft>
                <a:spcPts val="0"/>
              </a:spcAft>
              <a:buNone/>
            </a:pPr>
            <a:r>
              <a:rPr lang="en"/>
              <a:t>from pyspark.sql import SparkSession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Initialize Spark session</a:t>
            </a:r>
            <a:endParaRPr/>
          </a:p>
          <a:p>
            <a:pPr indent="0" lvl="0" marL="0" rtl="0" algn="l">
              <a:spcBef>
                <a:spcPts val="1200"/>
              </a:spcBef>
              <a:spcAft>
                <a:spcPts val="0"/>
              </a:spcAft>
              <a:buNone/>
            </a:pPr>
            <a:r>
              <a:rPr lang="en"/>
              <a:t>spark = SparkSession.builder.appName("IrisDataAnalysis").getOrCreate()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Path to the Iris dataset</a:t>
            </a:r>
            <a:endParaRPr/>
          </a:p>
          <a:p>
            <a:pPr indent="0" lvl="0" marL="0" rtl="0" algn="l">
              <a:spcBef>
                <a:spcPts val="1200"/>
              </a:spcBef>
              <a:spcAft>
                <a:spcPts val="0"/>
              </a:spcAft>
              <a:buNone/>
            </a:pPr>
            <a:r>
              <a:rPr lang="en"/>
              <a:t>file_path = "/Workspace/tstd/iris.data"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column names for the dataset</a:t>
            </a:r>
            <a:endParaRPr/>
          </a:p>
          <a:p>
            <a:pPr indent="0" lvl="0" marL="0" rtl="0" algn="l">
              <a:spcBef>
                <a:spcPts val="1200"/>
              </a:spcBef>
              <a:spcAft>
                <a:spcPts val="0"/>
              </a:spcAft>
              <a:buNone/>
            </a:pPr>
            <a:r>
              <a:rPr lang="en"/>
              <a:t>columns = ["sepal_length", "sepal_width", "petal_length", "petal_width", "species"]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Load data into Pandas DataFrame</a:t>
            </a:r>
            <a:endParaRPr/>
          </a:p>
          <a:p>
            <a:pPr indent="0" lvl="0" marL="0" rtl="0" algn="l">
              <a:spcBef>
                <a:spcPts val="1200"/>
              </a:spcBef>
              <a:spcAft>
                <a:spcPts val="0"/>
              </a:spcAft>
              <a:buNone/>
            </a:pPr>
            <a:r>
              <a:rPr lang="en"/>
              <a:t>df = pd.read_csv(file_path, names=columns)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Spark DataFrame from Pandas DataFrame</a:t>
            </a:r>
            <a:endParaRPr/>
          </a:p>
          <a:p>
            <a:pPr indent="0" lvl="0" marL="0" rtl="0" algn="l">
              <a:spcBef>
                <a:spcPts val="1200"/>
              </a:spcBef>
              <a:spcAft>
                <a:spcPts val="0"/>
              </a:spcAft>
              <a:buNone/>
            </a:pPr>
            <a:r>
              <a:rPr lang="en"/>
              <a:t>spark_df = spark.createDataFrame(df)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Range partitioning logic</a:t>
            </a:r>
            <a:endParaRPr/>
          </a:p>
          <a:p>
            <a:pPr indent="0" lvl="0" marL="0" rtl="0" algn="l">
              <a:spcBef>
                <a:spcPts val="1200"/>
              </a:spcBef>
              <a:spcAft>
                <a:spcPts val="0"/>
              </a:spcAft>
              <a:buNone/>
            </a:pPr>
            <a:r>
              <a:rPr lang="en"/>
              <a:t>range_partition_columns = ["sepal_length", "sepal_width"]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Write DataFrame with range partitioning using Delta Lake format</a:t>
            </a:r>
            <a:endParaRPr/>
          </a:p>
          <a:p>
            <a:pPr indent="0" lvl="0" marL="0" rtl="0" algn="l">
              <a:spcBef>
                <a:spcPts val="1200"/>
              </a:spcBef>
              <a:spcAft>
                <a:spcPts val="0"/>
              </a:spcAft>
              <a:buNone/>
            </a:pPr>
            <a:r>
              <a:rPr lang="en"/>
              <a:t>spark_df.write.partitionBy(range_partition_columns).format("delta").save("/Workspace/tstd/iris_delta_range_partitioned")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DataFrame content</a:t>
            </a:r>
            <a:endParaRPr/>
          </a:p>
          <a:p>
            <a:pPr indent="0" lvl="0" marL="0" rtl="0" algn="l">
              <a:spcBef>
                <a:spcPts val="1200"/>
              </a:spcBef>
              <a:spcAft>
                <a:spcPts val="0"/>
              </a:spcAft>
              <a:buNone/>
            </a:pPr>
            <a:r>
              <a:rPr lang="en"/>
              <a:t>spark_df.show()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Print DataFrame schema</a:t>
            </a:r>
            <a:endParaRPr/>
          </a:p>
          <a:p>
            <a:pPr indent="0" lvl="0" marL="0" rtl="0" algn="l">
              <a:spcBef>
                <a:spcPts val="1200"/>
              </a:spcBef>
              <a:spcAft>
                <a:spcPts val="0"/>
              </a:spcAft>
              <a:buNone/>
            </a:pPr>
            <a:r>
              <a:rPr lang="en"/>
              <a:t>spark_df.printSchema()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temporary view for querying</a:t>
            </a:r>
            <a:endParaRPr/>
          </a:p>
          <a:p>
            <a:pPr indent="0" lvl="0" marL="0" rtl="0" algn="l">
              <a:spcBef>
                <a:spcPts val="1200"/>
              </a:spcBef>
              <a:spcAft>
                <a:spcPts val="0"/>
              </a:spcAft>
              <a:buNone/>
            </a:pPr>
            <a:r>
              <a:rPr lang="en"/>
              <a:t>spark_df.createOrReplaceTempView("iris_table")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descriptive statistics</a:t>
            </a:r>
            <a:endParaRPr/>
          </a:p>
          <a:p>
            <a:pPr indent="0" lvl="0" marL="0" rtl="0" algn="l">
              <a:spcBef>
                <a:spcPts val="1200"/>
              </a:spcBef>
              <a:spcAft>
                <a:spcPts val="0"/>
              </a:spcAft>
              <a:buNone/>
            </a:pPr>
            <a:r>
              <a:rPr lang="en"/>
              <a:t>spark_df.describe().show()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1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Hash Partition</a:t>
            </a:r>
            <a:endParaRPr/>
          </a:p>
        </p:txBody>
      </p:sp>
      <p:sp>
        <p:nvSpPr>
          <p:cNvPr id="795" name="Google Shape;795;p1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import pandas as pd</a:t>
            </a:r>
            <a:endParaRPr/>
          </a:p>
          <a:p>
            <a:pPr indent="0" lvl="0" marL="0" rtl="0" algn="l">
              <a:spcBef>
                <a:spcPts val="1200"/>
              </a:spcBef>
              <a:spcAft>
                <a:spcPts val="0"/>
              </a:spcAft>
              <a:buNone/>
            </a:pPr>
            <a:r>
              <a:rPr lang="en"/>
              <a:t>from pyspark.sql import SparkSession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Initialize Spark session</a:t>
            </a:r>
            <a:endParaRPr/>
          </a:p>
          <a:p>
            <a:pPr indent="0" lvl="0" marL="0" rtl="0" algn="l">
              <a:spcBef>
                <a:spcPts val="1200"/>
              </a:spcBef>
              <a:spcAft>
                <a:spcPts val="0"/>
              </a:spcAft>
              <a:buNone/>
            </a:pPr>
            <a:r>
              <a:rPr lang="en"/>
              <a:t>spark = SparkSession.builder.appName("IrisDataAnalysis").getOrCreate()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Path to the Iris dataset</a:t>
            </a:r>
            <a:endParaRPr/>
          </a:p>
          <a:p>
            <a:pPr indent="0" lvl="0" marL="0" rtl="0" algn="l">
              <a:spcBef>
                <a:spcPts val="1200"/>
              </a:spcBef>
              <a:spcAft>
                <a:spcPts val="0"/>
              </a:spcAft>
              <a:buNone/>
            </a:pPr>
            <a:r>
              <a:rPr lang="en"/>
              <a:t>file_path = "/Workspace/tstd/iris.data"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column names for the dataset</a:t>
            </a:r>
            <a:endParaRPr/>
          </a:p>
          <a:p>
            <a:pPr indent="0" lvl="0" marL="0" rtl="0" algn="l">
              <a:spcBef>
                <a:spcPts val="1200"/>
              </a:spcBef>
              <a:spcAft>
                <a:spcPts val="0"/>
              </a:spcAft>
              <a:buNone/>
            </a:pPr>
            <a:r>
              <a:rPr lang="en"/>
              <a:t>columns = ["sepal_length", "sepal_width", "petal_length", "petal_width", "species"]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Load data into Pandas DataFrame</a:t>
            </a:r>
            <a:endParaRPr/>
          </a:p>
          <a:p>
            <a:pPr indent="0" lvl="0" marL="0" rtl="0" algn="l">
              <a:spcBef>
                <a:spcPts val="1200"/>
              </a:spcBef>
              <a:spcAft>
                <a:spcPts val="0"/>
              </a:spcAft>
              <a:buNone/>
            </a:pPr>
            <a:r>
              <a:rPr lang="en"/>
              <a:t>df = pd.read_csv(file_path, names=columns)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Spark DataFrame from Pandas DataFrame</a:t>
            </a:r>
            <a:endParaRPr/>
          </a:p>
          <a:p>
            <a:pPr indent="0" lvl="0" marL="0" rtl="0" algn="l">
              <a:spcBef>
                <a:spcPts val="1200"/>
              </a:spcBef>
              <a:spcAft>
                <a:spcPts val="0"/>
              </a:spcAft>
              <a:buNone/>
            </a:pPr>
            <a:r>
              <a:rPr lang="en"/>
              <a:t>spark_df = spark.createDataFrame(df)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Hash partitioning logic</a:t>
            </a:r>
            <a:endParaRPr/>
          </a:p>
          <a:p>
            <a:pPr indent="0" lvl="0" marL="0" rtl="0" algn="l">
              <a:spcBef>
                <a:spcPts val="1200"/>
              </a:spcBef>
              <a:spcAft>
                <a:spcPts val="0"/>
              </a:spcAft>
              <a:buNone/>
            </a:pPr>
            <a:r>
              <a:rPr lang="en"/>
              <a:t>hash_partition_column = "species"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Write DataFrame with hash partitioning using Delta Lake format</a:t>
            </a:r>
            <a:endParaRPr/>
          </a:p>
          <a:p>
            <a:pPr indent="0" lvl="0" marL="0" rtl="0" algn="l">
              <a:spcBef>
                <a:spcPts val="1200"/>
              </a:spcBef>
              <a:spcAft>
                <a:spcPts val="0"/>
              </a:spcAft>
              <a:buNone/>
            </a:pPr>
            <a:r>
              <a:rPr lang="en"/>
              <a:t>spark_df.write.partitionBy(hash_partition_column).format("delta").save("/Workspace/tstd/iris_delta_hash_partitioned")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DataFrame content</a:t>
            </a:r>
            <a:endParaRPr/>
          </a:p>
          <a:p>
            <a:pPr indent="0" lvl="0" marL="0" rtl="0" algn="l">
              <a:spcBef>
                <a:spcPts val="1200"/>
              </a:spcBef>
              <a:spcAft>
                <a:spcPts val="0"/>
              </a:spcAft>
              <a:buNone/>
            </a:pPr>
            <a:r>
              <a:rPr lang="en"/>
              <a:t>spark_df.show()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Print DataFrame schema</a:t>
            </a:r>
            <a:endParaRPr/>
          </a:p>
          <a:p>
            <a:pPr indent="0" lvl="0" marL="0" rtl="0" algn="l">
              <a:spcBef>
                <a:spcPts val="1200"/>
              </a:spcBef>
              <a:spcAft>
                <a:spcPts val="0"/>
              </a:spcAft>
              <a:buNone/>
            </a:pPr>
            <a:r>
              <a:rPr lang="en"/>
              <a:t>spark_df.printSchema()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temporary view for querying</a:t>
            </a:r>
            <a:endParaRPr/>
          </a:p>
          <a:p>
            <a:pPr indent="0" lvl="0" marL="0" rtl="0" algn="l">
              <a:spcBef>
                <a:spcPts val="1200"/>
              </a:spcBef>
              <a:spcAft>
                <a:spcPts val="0"/>
              </a:spcAft>
              <a:buNone/>
            </a:pPr>
            <a:r>
              <a:rPr lang="en"/>
              <a:t>spark_df.createOrReplaceTempView("iris_table")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descriptive statistics</a:t>
            </a:r>
            <a:endParaRPr/>
          </a:p>
          <a:p>
            <a:pPr indent="0" lvl="0" marL="0" rtl="0" algn="l">
              <a:spcBef>
                <a:spcPts val="1200"/>
              </a:spcBef>
              <a:spcAft>
                <a:spcPts val="0"/>
              </a:spcAft>
              <a:buNone/>
            </a:pPr>
            <a:r>
              <a:rPr lang="en"/>
              <a:t>spark_df.describe().show()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1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Partition</a:t>
            </a:r>
            <a:endParaRPr/>
          </a:p>
        </p:txBody>
      </p:sp>
      <p:sp>
        <p:nvSpPr>
          <p:cNvPr id="801" name="Google Shape;801;p1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import pandas as pd</a:t>
            </a:r>
            <a:endParaRPr/>
          </a:p>
          <a:p>
            <a:pPr indent="0" lvl="0" marL="0" rtl="0" algn="l">
              <a:spcBef>
                <a:spcPts val="1200"/>
              </a:spcBef>
              <a:spcAft>
                <a:spcPts val="0"/>
              </a:spcAft>
              <a:buNone/>
            </a:pPr>
            <a:r>
              <a:rPr lang="en"/>
              <a:t>from pyspark.sql import SparkSession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Initialize Spark session</a:t>
            </a:r>
            <a:endParaRPr/>
          </a:p>
          <a:p>
            <a:pPr indent="0" lvl="0" marL="0" rtl="0" algn="l">
              <a:spcBef>
                <a:spcPts val="1200"/>
              </a:spcBef>
              <a:spcAft>
                <a:spcPts val="0"/>
              </a:spcAft>
              <a:buNone/>
            </a:pPr>
            <a:r>
              <a:rPr lang="en"/>
              <a:t>spark = SparkSession.builder.appName("IrisDataAnalysis").getOrCreate()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Path to the Iris dataset</a:t>
            </a:r>
            <a:endParaRPr/>
          </a:p>
          <a:p>
            <a:pPr indent="0" lvl="0" marL="0" rtl="0" algn="l">
              <a:spcBef>
                <a:spcPts val="1200"/>
              </a:spcBef>
              <a:spcAft>
                <a:spcPts val="0"/>
              </a:spcAft>
              <a:buNone/>
            </a:pPr>
            <a:r>
              <a:rPr lang="en"/>
              <a:t>file_path = "/Workspace/tstd/iris.data"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column names for the dataset</a:t>
            </a:r>
            <a:endParaRPr/>
          </a:p>
          <a:p>
            <a:pPr indent="0" lvl="0" marL="0" rtl="0" algn="l">
              <a:spcBef>
                <a:spcPts val="1200"/>
              </a:spcBef>
              <a:spcAft>
                <a:spcPts val="0"/>
              </a:spcAft>
              <a:buNone/>
            </a:pPr>
            <a:r>
              <a:rPr lang="en"/>
              <a:t>columns = ["sepal_length", "sepal_width", "petal_length", "petal_width", "species"]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Load data into Pandas DataFrame</a:t>
            </a:r>
            <a:endParaRPr/>
          </a:p>
          <a:p>
            <a:pPr indent="0" lvl="0" marL="0" rtl="0" algn="l">
              <a:spcBef>
                <a:spcPts val="1200"/>
              </a:spcBef>
              <a:spcAft>
                <a:spcPts val="0"/>
              </a:spcAft>
              <a:buNone/>
            </a:pPr>
            <a:r>
              <a:rPr lang="en"/>
              <a:t>df = pd.read_csv(file_path, names=columns)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Spark DataFrame from Pandas DataFrame</a:t>
            </a:r>
            <a:endParaRPr/>
          </a:p>
          <a:p>
            <a:pPr indent="0" lvl="0" marL="0" rtl="0" algn="l">
              <a:spcBef>
                <a:spcPts val="1200"/>
              </a:spcBef>
              <a:spcAft>
                <a:spcPts val="0"/>
              </a:spcAft>
              <a:buNone/>
            </a:pPr>
            <a:r>
              <a:rPr lang="en"/>
              <a:t>spark_df = spark.createDataFrame(df)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List partitioning logic</a:t>
            </a:r>
            <a:endParaRPr/>
          </a:p>
          <a:p>
            <a:pPr indent="0" lvl="0" marL="0" rtl="0" algn="l">
              <a:spcBef>
                <a:spcPts val="1200"/>
              </a:spcBef>
              <a:spcAft>
                <a:spcPts val="0"/>
              </a:spcAft>
              <a:buNone/>
            </a:pPr>
            <a:r>
              <a:rPr lang="en"/>
              <a:t>list_partition_column = "species"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partition values for list partitioning</a:t>
            </a:r>
            <a:endParaRPr/>
          </a:p>
          <a:p>
            <a:pPr indent="0" lvl="0" marL="0" rtl="0" algn="l">
              <a:spcBef>
                <a:spcPts val="1200"/>
              </a:spcBef>
              <a:spcAft>
                <a:spcPts val="0"/>
              </a:spcAft>
              <a:buNone/>
            </a:pPr>
            <a:r>
              <a:rPr lang="en"/>
              <a:t>partition_values = ["setosa", "versicolor", "virginica"]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Filter DataFrame for each partition value and save separately</a:t>
            </a:r>
            <a:endParaRPr/>
          </a:p>
          <a:p>
            <a:pPr indent="0" lvl="0" marL="0" rtl="0" algn="l">
              <a:spcBef>
                <a:spcPts val="1200"/>
              </a:spcBef>
              <a:spcAft>
                <a:spcPts val="0"/>
              </a:spcAft>
              <a:buNone/>
            </a:pPr>
            <a:r>
              <a:rPr lang="en"/>
              <a:t>for value in partition_values:</a:t>
            </a:r>
            <a:endParaRPr/>
          </a:p>
          <a:p>
            <a:pPr indent="0" lvl="0" marL="0" rtl="0" algn="l">
              <a:spcBef>
                <a:spcPts val="1200"/>
              </a:spcBef>
              <a:spcAft>
                <a:spcPts val="0"/>
              </a:spcAft>
              <a:buNone/>
            </a:pPr>
            <a:r>
              <a:rPr lang="en"/>
              <a:t>    partitioned_df = spark_df.filter(spark_df[list_partition_column] == value)</a:t>
            </a:r>
            <a:endParaRPr/>
          </a:p>
          <a:p>
            <a:pPr indent="0" lvl="0" marL="0" rtl="0" algn="l">
              <a:spcBef>
                <a:spcPts val="1200"/>
              </a:spcBef>
              <a:spcAft>
                <a:spcPts val="0"/>
              </a:spcAft>
              <a:buNone/>
            </a:pPr>
            <a:r>
              <a:rPr lang="en"/>
              <a:t>    partitioned_df.write.format("delta").save(f"/Workspace/tstd/iris_delta_list_partitioned/{value}")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DataFrame content</a:t>
            </a:r>
            <a:endParaRPr/>
          </a:p>
          <a:p>
            <a:pPr indent="0" lvl="0" marL="0" rtl="0" algn="l">
              <a:spcBef>
                <a:spcPts val="1200"/>
              </a:spcBef>
              <a:spcAft>
                <a:spcPts val="0"/>
              </a:spcAft>
              <a:buNone/>
            </a:pPr>
            <a:r>
              <a:rPr lang="en"/>
              <a:t>spark_df.show()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Print DataFrame schema</a:t>
            </a:r>
            <a:endParaRPr/>
          </a:p>
          <a:p>
            <a:pPr indent="0" lvl="0" marL="0" rtl="0" algn="l">
              <a:spcBef>
                <a:spcPts val="1200"/>
              </a:spcBef>
              <a:spcAft>
                <a:spcPts val="0"/>
              </a:spcAft>
              <a:buNone/>
            </a:pPr>
            <a:r>
              <a:rPr lang="en"/>
              <a:t>spark_df.printSchema()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temporary view for querying</a:t>
            </a:r>
            <a:endParaRPr/>
          </a:p>
          <a:p>
            <a:pPr indent="0" lvl="0" marL="0" rtl="0" algn="l">
              <a:spcBef>
                <a:spcPts val="1200"/>
              </a:spcBef>
              <a:spcAft>
                <a:spcPts val="0"/>
              </a:spcAft>
              <a:buNone/>
            </a:pPr>
            <a:r>
              <a:rPr lang="en"/>
              <a:t>spark_df.createOrReplaceTempView("iris_table")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descriptive statistics</a:t>
            </a:r>
            <a:endParaRPr/>
          </a:p>
          <a:p>
            <a:pPr indent="0" lvl="0" marL="0" rtl="0" algn="l">
              <a:spcBef>
                <a:spcPts val="1200"/>
              </a:spcBef>
              <a:spcAft>
                <a:spcPts val="0"/>
              </a:spcAft>
              <a:buNone/>
            </a:pPr>
            <a:r>
              <a:rPr lang="en"/>
              <a:t>spark_df.describe().show()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807" name="Google Shape;807;p1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Implement</a:t>
            </a:r>
            <a:r>
              <a:rPr lang="en"/>
              <a:t> Partitioning on Sales data and identify the difference in performance</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Caching in databricks</a:t>
            </a:r>
            <a:endParaRPr/>
          </a:p>
        </p:txBody>
      </p:sp>
      <p:sp>
        <p:nvSpPr>
          <p:cNvPr id="813" name="Google Shape;813;p1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Databricks, caching is a technique used to improve the performance of Spark jobs by storing intermediate data in memory.</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
              <a:t>Caching Mechanism: Databricks allows you to cache DataFrames, RDDs (Resilient Distributed Datasets), and other Spark objects in memory. This is particularly useful when you have iterative or interactive workloads where the same data is accessed multiple times.</a:t>
            </a:r>
            <a:endParaRPr/>
          </a:p>
          <a:p>
            <a:pPr indent="-325755" lvl="0" marL="457200" rtl="0" algn="l">
              <a:spcBef>
                <a:spcPts val="0"/>
              </a:spcBef>
              <a:spcAft>
                <a:spcPts val="0"/>
              </a:spcAft>
              <a:buSzPct val="100000"/>
              <a:buChar char="●"/>
            </a:pPr>
            <a:r>
              <a:rPr lang="en"/>
              <a:t>Syntax: To cache a DataFrame in Databricks, you typically use the cache() method. For example:</a:t>
            </a:r>
            <a:endParaRPr/>
          </a:p>
          <a:p>
            <a:pPr indent="0" lvl="0" marL="457200" rtl="0" algn="l">
              <a:spcBef>
                <a:spcPts val="1200"/>
              </a:spcBef>
              <a:spcAft>
                <a:spcPts val="0"/>
              </a:spcAft>
              <a:buNone/>
            </a:pPr>
            <a:r>
              <a:rPr lang="en"/>
              <a:t>df.cache()</a:t>
            </a:r>
            <a:endParaRPr/>
          </a:p>
          <a:p>
            <a:pPr indent="-325755" lvl="0" marL="457200" rtl="0" algn="l">
              <a:spcBef>
                <a:spcPts val="1200"/>
              </a:spcBef>
              <a:spcAft>
                <a:spcPts val="0"/>
              </a:spcAft>
              <a:buSzPct val="100000"/>
              <a:buChar char="●"/>
            </a:pPr>
            <a:r>
              <a:rPr lang="en"/>
              <a:t>Persistence Levels: Databricks supports different persistence levels (MEMORY_ONLY, MEMORY_AND_DISK, etc.) which determine how the data is stored in memory and/or on disk. This allows you to control the trade-off between memory usage and fault tolerance.</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Caching in databricks</a:t>
            </a:r>
            <a:endParaRPr/>
          </a:p>
        </p:txBody>
      </p:sp>
      <p:sp>
        <p:nvSpPr>
          <p:cNvPr id="819" name="Google Shape;819;p1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Automatic Caching: Databricks can automatically cache data when certain actions are performed, such as count() or show(), if the DataFrame has not been cached yet. This can optimize performance by avoiding recomputation of the same data.</a:t>
            </a:r>
            <a:endParaRPr/>
          </a:p>
          <a:p>
            <a:pPr indent="-342900" lvl="0" marL="457200" rtl="0" algn="l">
              <a:spcBef>
                <a:spcPts val="0"/>
              </a:spcBef>
              <a:spcAft>
                <a:spcPts val="0"/>
              </a:spcAft>
              <a:buSzPts val="1800"/>
              <a:buChar char="●"/>
            </a:pPr>
            <a:r>
              <a:rPr lang="en"/>
              <a:t>Managing Cache: It's important to manage your cache to avoid excessive memory usage. You can unpersist cached data using the unpersist() method.</a:t>
            </a:r>
            <a:endParaRPr/>
          </a:p>
          <a:p>
            <a:pPr indent="-342900" lvl="0" marL="457200" rtl="0" algn="l">
              <a:spcBef>
                <a:spcPts val="0"/>
              </a:spcBef>
              <a:spcAft>
                <a:spcPts val="0"/>
              </a:spcAft>
              <a:buSzPts val="1800"/>
              <a:buChar char="●"/>
            </a:pPr>
            <a:r>
              <a:rPr lang="en"/>
              <a:t>df.unpersist()</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Cache only the data that is reused in subsequent operations.</a:t>
            </a:r>
            <a:endParaRPr/>
          </a:p>
          <a:p>
            <a:pPr indent="-342900" lvl="0" marL="457200" rtl="0" algn="l">
              <a:spcBef>
                <a:spcPts val="0"/>
              </a:spcBef>
              <a:spcAft>
                <a:spcPts val="0"/>
              </a:spcAft>
              <a:buSzPts val="1800"/>
              <a:buChar char="●"/>
            </a:pPr>
            <a:r>
              <a:rPr lang="en"/>
              <a:t>Consider the size of your data and available memory when deciding on caching strategies.</a:t>
            </a:r>
            <a:endParaRPr/>
          </a:p>
          <a:p>
            <a:pPr indent="-342900" lvl="0" marL="457200" rtl="0" algn="l">
              <a:spcBef>
                <a:spcPts val="0"/>
              </a:spcBef>
              <a:spcAft>
                <a:spcPts val="0"/>
              </a:spcAft>
              <a:buSzPts val="1800"/>
              <a:buChar char="●"/>
            </a:pPr>
            <a:r>
              <a:rPr lang="en"/>
              <a:t>Monitor memory usage and performance to optimize caching effectiveness.</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Caching in databricks</a:t>
            </a:r>
            <a:endParaRPr/>
          </a:p>
        </p:txBody>
      </p:sp>
      <p:sp>
        <p:nvSpPr>
          <p:cNvPr id="825" name="Google Shape;825;p1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Apache Spark, when you cache a DataFrame using df.cache() or df.persist(), the cached data remains in memory until one of the following happens:</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en"/>
              <a:t>Manually Unpersisted: You explicitly call df.unpersist() to remove the DataFrame from the cache. This releases the memory occupied by the DataFrame immediately.</a:t>
            </a:r>
            <a:endParaRPr/>
          </a:p>
          <a:p>
            <a:pPr indent="-325755" lvl="0" marL="457200" rtl="0" algn="l">
              <a:spcBef>
                <a:spcPts val="0"/>
              </a:spcBef>
              <a:spcAft>
                <a:spcPts val="0"/>
              </a:spcAft>
              <a:buSzPct val="100000"/>
              <a:buChar char="●"/>
            </a:pPr>
            <a:r>
              <a:rPr lang="en"/>
              <a:t>Spark Session Ends: The cached DataFrame is automatically unpersisted when the Spark session ends or when you explicitly stop the Spark context (spark.stop()). This happens because the memory allocated to the Spark session, including cached data, is released when the session is terminated.</a:t>
            </a:r>
            <a:endParaRPr/>
          </a:p>
          <a:p>
            <a:pPr indent="-325755" lvl="0" marL="457200" rtl="0" algn="l">
              <a:spcBef>
                <a:spcPts val="0"/>
              </a:spcBef>
              <a:spcAft>
                <a:spcPts val="0"/>
              </a:spcAft>
              <a:buSzPct val="100000"/>
              <a:buChar char="●"/>
            </a:pPr>
            <a:r>
              <a:rPr lang="en"/>
              <a:t>Memory Management by Spark: Spark manages memory dynamically and may evict cached data from memory based on its memory management policies. This can happen if Spark needs to free up memory for other operations or if the cached data hasn't been accessed for a long time (LRU - Least Recently Used caching policy).</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831" name="Google Shape;831;p1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import pandas as pd</a:t>
            </a:r>
            <a:endParaRPr/>
          </a:p>
          <a:p>
            <a:pPr indent="0" lvl="0" marL="0" rtl="0" algn="l">
              <a:spcBef>
                <a:spcPts val="1200"/>
              </a:spcBef>
              <a:spcAft>
                <a:spcPts val="0"/>
              </a:spcAft>
              <a:buNone/>
            </a:pPr>
            <a:r>
              <a:rPr lang="en"/>
              <a:t>from pyspark.sql import SparkSession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a Spark session</a:t>
            </a:r>
            <a:endParaRPr/>
          </a:p>
          <a:p>
            <a:pPr indent="0" lvl="0" marL="0" rtl="0" algn="l">
              <a:spcBef>
                <a:spcPts val="1200"/>
              </a:spcBef>
              <a:spcAft>
                <a:spcPts val="0"/>
              </a:spcAft>
              <a:buNone/>
            </a:pPr>
            <a:r>
              <a:rPr lang="en"/>
              <a:t>spark = SparkSession.builder.appName("IrisDataAnalysis").getOrCreate()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File path for the Iris dataset</a:t>
            </a:r>
            <a:endParaRPr/>
          </a:p>
          <a:p>
            <a:pPr indent="0" lvl="0" marL="0" rtl="0" algn="l">
              <a:spcBef>
                <a:spcPts val="1200"/>
              </a:spcBef>
              <a:spcAft>
                <a:spcPts val="0"/>
              </a:spcAft>
              <a:buNone/>
            </a:pPr>
            <a:r>
              <a:rPr lang="en"/>
              <a:t>file_path = "/Workspace/tstd/iris.data"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Define columns for the DataFrame</a:t>
            </a:r>
            <a:endParaRPr/>
          </a:p>
          <a:p>
            <a:pPr indent="0" lvl="0" marL="0" rtl="0" algn="l">
              <a:spcBef>
                <a:spcPts val="1200"/>
              </a:spcBef>
              <a:spcAft>
                <a:spcPts val="0"/>
              </a:spcAft>
              <a:buNone/>
            </a:pPr>
            <a:r>
              <a:rPr lang="en"/>
              <a:t>columns = ["sepal_length", "sepal_width", "petal_length", "petal_width", "species"]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Read the CSV into a Pandas DataFrame</a:t>
            </a:r>
            <a:endParaRPr/>
          </a:p>
          <a:p>
            <a:pPr indent="0" lvl="0" marL="0" rtl="0" algn="l">
              <a:spcBef>
                <a:spcPts val="1200"/>
              </a:spcBef>
              <a:spcAft>
                <a:spcPts val="0"/>
              </a:spcAft>
              <a:buNone/>
            </a:pPr>
            <a:r>
              <a:rPr lang="en"/>
              <a:t>df = pd.read_csv(file_path, names=columns)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a Spark DataFrame from the Pandas DataFrame</a:t>
            </a:r>
            <a:endParaRPr/>
          </a:p>
          <a:p>
            <a:pPr indent="0" lvl="0" marL="0" rtl="0" algn="l">
              <a:spcBef>
                <a:spcPts val="1200"/>
              </a:spcBef>
              <a:spcAft>
                <a:spcPts val="0"/>
              </a:spcAft>
              <a:buNone/>
            </a:pPr>
            <a:r>
              <a:rPr lang="en"/>
              <a:t>spark_df = spark.createDataFrame(df)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Cache the Spark DataFrame</a:t>
            </a:r>
            <a:endParaRPr/>
          </a:p>
          <a:p>
            <a:pPr indent="0" lvl="0" marL="0" rtl="0" algn="l">
              <a:spcBef>
                <a:spcPts val="1200"/>
              </a:spcBef>
              <a:spcAft>
                <a:spcPts val="0"/>
              </a:spcAft>
              <a:buNone/>
            </a:pPr>
            <a:r>
              <a:rPr lang="en"/>
              <a:t>spark_df.cache()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the first few rows of the Spark DataFrame</a:t>
            </a:r>
            <a:endParaRPr/>
          </a:p>
          <a:p>
            <a:pPr indent="0" lvl="0" marL="0" rtl="0" algn="l">
              <a:spcBef>
                <a:spcPts val="1200"/>
              </a:spcBef>
              <a:spcAft>
                <a:spcPts val="0"/>
              </a:spcAft>
              <a:buNone/>
            </a:pPr>
            <a:r>
              <a:rPr lang="en"/>
              <a:t>spark_df.show()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Print the schema of the Spark DataFrame</a:t>
            </a:r>
            <a:endParaRPr/>
          </a:p>
          <a:p>
            <a:pPr indent="0" lvl="0" marL="0" rtl="0" algn="l">
              <a:spcBef>
                <a:spcPts val="1200"/>
              </a:spcBef>
              <a:spcAft>
                <a:spcPts val="0"/>
              </a:spcAft>
              <a:buNone/>
            </a:pPr>
            <a:r>
              <a:rPr lang="en"/>
              <a:t>spark_df.printSchema()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a temporary view for SQL queries</a:t>
            </a:r>
            <a:endParaRPr/>
          </a:p>
          <a:p>
            <a:pPr indent="0" lvl="0" marL="0" rtl="0" algn="l">
              <a:spcBef>
                <a:spcPts val="1200"/>
              </a:spcBef>
              <a:spcAft>
                <a:spcPts val="0"/>
              </a:spcAft>
              <a:buNone/>
            </a:pPr>
            <a:r>
              <a:rPr lang="en"/>
              <a:t>spark_df.createOrReplaceTempView("iris_table")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descriptive statistics of the DataFrame</a:t>
            </a:r>
            <a:endParaRPr/>
          </a:p>
          <a:p>
            <a:pPr indent="0" lvl="0" marL="0" rtl="0" algn="l">
              <a:spcBef>
                <a:spcPts val="1200"/>
              </a:spcBef>
              <a:spcAft>
                <a:spcPts val="0"/>
              </a:spcAft>
              <a:buNone/>
            </a:pPr>
            <a:r>
              <a:rPr lang="en"/>
              <a:t>spark_df.describe().show()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Unpersist the Spark DataFrame when done with caching (optional)</a:t>
            </a:r>
            <a:endParaRPr/>
          </a:p>
          <a:p>
            <a:pPr indent="0" lvl="0" marL="0" rtl="0" algn="l">
              <a:spcBef>
                <a:spcPts val="1200"/>
              </a:spcBef>
              <a:spcAft>
                <a:spcPts val="0"/>
              </a:spcAft>
              <a:buNone/>
            </a:pPr>
            <a:r>
              <a:rPr lang="en"/>
              <a:t># spark_df.unpersist()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Stop the Spark session</a:t>
            </a:r>
            <a:endParaRPr/>
          </a:p>
          <a:p>
            <a:pPr indent="0" lvl="0" marL="0" rtl="0" algn="l">
              <a:spcBef>
                <a:spcPts val="1200"/>
              </a:spcBef>
              <a:spcAft>
                <a:spcPts val="0"/>
              </a:spcAft>
              <a:buNone/>
            </a:pPr>
            <a:r>
              <a:rPr lang="en"/>
              <a:t>spark.stop()</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Databricks?</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Unified Analytics Platform:</a:t>
            </a:r>
            <a:endParaRPr/>
          </a:p>
          <a:p>
            <a:pPr indent="0" lvl="0" marL="0" rtl="0" algn="l">
              <a:spcBef>
                <a:spcPts val="1200"/>
              </a:spcBef>
              <a:spcAft>
                <a:spcPts val="0"/>
              </a:spcAft>
              <a:buNone/>
            </a:pPr>
            <a:r>
              <a:rPr lang="en"/>
              <a:t>Databricks is a cloud-based platform designed to handle the entire data lifecycle, from ingestion and transformation to analysis and machine learning. It unifies data engineering, data science, and machine learning in a single environment, making it easier for teams to collaborate and innovate.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Built on Apache Spark:</a:t>
            </a:r>
            <a:endParaRPr/>
          </a:p>
          <a:p>
            <a:pPr indent="0" lvl="0" marL="0" rtl="0" algn="l">
              <a:spcBef>
                <a:spcPts val="1200"/>
              </a:spcBef>
              <a:spcAft>
                <a:spcPts val="1200"/>
              </a:spcAft>
              <a:buNone/>
            </a:pPr>
            <a:r>
              <a:rPr lang="en"/>
              <a:t>Databricks is built on Apache Spark, an open-source distributed computing system known for its speed and ease of use in big data processing. Spark provides Databricks with powerful capabilities for large-scale data processing, allowing for high-performance batch and streaming data operations.</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Scalable Solution</a:t>
            </a:r>
            <a:endParaRPr/>
          </a:p>
        </p:txBody>
      </p:sp>
      <p:sp>
        <p:nvSpPr>
          <p:cNvPr id="837" name="Google Shape;837;p1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Building scalable solutions in Databricks for data engineering involves a combination of best practices spanning architecture, data management, processing efficiency, and operational considerations.</a:t>
            </a:r>
            <a:endParaRPr/>
          </a:p>
          <a:p>
            <a:pPr indent="0" lvl="0" marL="0" rtl="0" algn="l">
              <a:spcBef>
                <a:spcPts val="1200"/>
              </a:spcBef>
              <a:spcAft>
                <a:spcPts val="0"/>
              </a:spcAft>
              <a:buNone/>
            </a:pPr>
            <a:r>
              <a:rPr b="1" lang="en"/>
              <a:t>Optimized Cluster Configuration: </a:t>
            </a:r>
            <a:endParaRPr b="1"/>
          </a:p>
          <a:p>
            <a:pPr indent="0" lvl="0" marL="0" rtl="0" algn="l">
              <a:spcBef>
                <a:spcPts val="1200"/>
              </a:spcBef>
              <a:spcAft>
                <a:spcPts val="0"/>
              </a:spcAft>
              <a:buNone/>
            </a:pPr>
            <a:r>
              <a:rPr lang="en"/>
              <a:t>Configure Databricks clusters with appropriate instance types, number of nodes, and auto-scaling settings based on workload characteristics. Monitor and adjust cluster configurations to optimize performance and cost efficiency.</a:t>
            </a:r>
            <a:endParaRPr/>
          </a:p>
          <a:p>
            <a:pPr indent="0" lvl="0" marL="0" rtl="0" algn="l">
              <a:spcBef>
                <a:spcPts val="1200"/>
              </a:spcBef>
              <a:spcAft>
                <a:spcPts val="0"/>
              </a:spcAft>
              <a:buNone/>
            </a:pPr>
            <a:r>
              <a:rPr b="1" lang="en"/>
              <a:t>Data Partitioning and Indexing: </a:t>
            </a:r>
            <a:endParaRPr b="1"/>
          </a:p>
          <a:p>
            <a:pPr indent="0" lvl="0" marL="0" rtl="0" algn="l">
              <a:spcBef>
                <a:spcPts val="1200"/>
              </a:spcBef>
              <a:spcAft>
                <a:spcPts val="0"/>
              </a:spcAft>
              <a:buNone/>
            </a:pPr>
            <a:r>
              <a:rPr lang="en"/>
              <a:t>Partition large datasets based on frequently used columns to optimize data retrieval and processing efficiency. Use indexing where applicable to speed up query execution, especially for complex joins and aggregations.</a:t>
            </a:r>
            <a:endParaRPr/>
          </a:p>
          <a:p>
            <a:pPr indent="0" lvl="0" marL="0" rtl="0" algn="l">
              <a:spcBef>
                <a:spcPts val="1200"/>
              </a:spcBef>
              <a:spcAft>
                <a:spcPts val="0"/>
              </a:spcAft>
              <a:buNone/>
            </a:pPr>
            <a:r>
              <a:rPr b="1" lang="en"/>
              <a:t>Use of Delta Lake: </a:t>
            </a:r>
            <a:endParaRPr b="1"/>
          </a:p>
          <a:p>
            <a:pPr indent="0" lvl="0" marL="0" rtl="0" algn="l">
              <a:spcBef>
                <a:spcPts val="1200"/>
              </a:spcBef>
              <a:spcAft>
                <a:spcPts val="1200"/>
              </a:spcAft>
              <a:buNone/>
            </a:pPr>
            <a:r>
              <a:rPr lang="en"/>
              <a:t>Utilize Delta Lake for managing large-scale datasets. Delta Lake provides ACID transactions, schema</a:t>
            </a:r>
            <a:r>
              <a:rPr lang="en"/>
              <a:t> </a:t>
            </a:r>
            <a:r>
              <a:rPr lang="en"/>
              <a:t>enforcement, and data versioning capabilities, ensuring data reliability and consistency across ETL and analytics workflows.</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1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Scalable Solution</a:t>
            </a:r>
            <a:endParaRPr/>
          </a:p>
        </p:txBody>
      </p:sp>
      <p:sp>
        <p:nvSpPr>
          <p:cNvPr id="843" name="Google Shape;843;p1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t>Advanced Data Pipelines: </a:t>
            </a:r>
            <a:endParaRPr b="1"/>
          </a:p>
          <a:p>
            <a:pPr indent="0" lvl="0" marL="0" rtl="0" algn="l">
              <a:spcBef>
                <a:spcPts val="1200"/>
              </a:spcBef>
              <a:spcAft>
                <a:spcPts val="0"/>
              </a:spcAft>
              <a:buNone/>
            </a:pPr>
            <a:r>
              <a:rPr lang="en"/>
              <a:t>Design efficient data pipelines using Databricks Jobs or Apache Airflow for orchestration. Implement incremental data processing, where possible, to handle updates and additions efficiently without reprocessing entire datasets.</a:t>
            </a:r>
            <a:endParaRPr/>
          </a:p>
          <a:p>
            <a:pPr indent="0" lvl="0" marL="0" rtl="0" algn="l">
              <a:spcBef>
                <a:spcPts val="1200"/>
              </a:spcBef>
              <a:spcAft>
                <a:spcPts val="0"/>
              </a:spcAft>
              <a:buNone/>
            </a:pPr>
            <a:r>
              <a:rPr b="1" lang="en"/>
              <a:t>Performance Optimization: </a:t>
            </a:r>
            <a:endParaRPr b="1"/>
          </a:p>
          <a:p>
            <a:pPr indent="0" lvl="0" marL="0" rtl="0" algn="l">
              <a:spcBef>
                <a:spcPts val="1200"/>
              </a:spcBef>
              <a:spcAft>
                <a:spcPts val="0"/>
              </a:spcAft>
              <a:buNone/>
            </a:pPr>
            <a:r>
              <a:rPr lang="en"/>
              <a:t>Leverage Spark SQL optimizations such as predicate pushdown, column pruning, and caching to improve query performance. Monitor query execution plans using Spark UI to identify and address performance bottlenecks.</a:t>
            </a:r>
            <a:endParaRPr/>
          </a:p>
          <a:p>
            <a:pPr indent="0" lvl="0" marL="0" rtl="0" algn="l">
              <a:spcBef>
                <a:spcPts val="1200"/>
              </a:spcBef>
              <a:spcAft>
                <a:spcPts val="0"/>
              </a:spcAft>
              <a:buNone/>
            </a:pPr>
            <a:r>
              <a:rPr b="1" lang="en"/>
              <a:t>Data Compression and Storage Optimization: </a:t>
            </a:r>
            <a:endParaRPr b="1"/>
          </a:p>
          <a:p>
            <a:pPr indent="0" lvl="0" marL="0" rtl="0" algn="l">
              <a:spcBef>
                <a:spcPts val="1200"/>
              </a:spcBef>
              <a:spcAft>
                <a:spcPts val="1200"/>
              </a:spcAft>
              <a:buNone/>
            </a:pPr>
            <a:r>
              <a:rPr lang="en"/>
              <a:t>Choose efficient file formats like Parquet or ORC for storing data, which offer columnar storage and compression. Compress data using codecs like Snappy or GZip to reduce storage costs and improve query performance.</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Scalable Solution</a:t>
            </a:r>
            <a:endParaRPr/>
          </a:p>
        </p:txBody>
      </p:sp>
      <p:sp>
        <p:nvSpPr>
          <p:cNvPr id="849" name="Google Shape;849;p1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Scalable Data Sources and Sinks: </a:t>
            </a:r>
            <a:endParaRPr/>
          </a:p>
          <a:p>
            <a:pPr indent="0" lvl="0" marL="0" rtl="0" algn="l">
              <a:spcBef>
                <a:spcPts val="1200"/>
              </a:spcBef>
              <a:spcAft>
                <a:spcPts val="0"/>
              </a:spcAft>
              <a:buNone/>
            </a:pPr>
            <a:r>
              <a:rPr lang="en"/>
              <a:t>Integrate with scalable data sources such as AWS S3, Azure Blob Storage, or Google Cloud Storage. Use Databricks connectors and optimized libraries for seamless data integration and efficient data transfer.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Error Handling and Monitoring: </a:t>
            </a:r>
            <a:endParaRPr/>
          </a:p>
          <a:p>
            <a:pPr indent="0" lvl="0" marL="0" rtl="0" algn="l">
              <a:spcBef>
                <a:spcPts val="1200"/>
              </a:spcBef>
              <a:spcAft>
                <a:spcPts val="0"/>
              </a:spcAft>
              <a:buNone/>
            </a:pPr>
            <a:r>
              <a:rPr lang="en"/>
              <a:t>Implement robust error handling mechanisms and data quality checks within ETL pipelines. Monitor pipeline execution using Databricks' monitoring tools to detect failures, bottlenecks, or data anomalies early and take corrective actions.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Scalable Solution</a:t>
            </a:r>
            <a:endParaRPr/>
          </a:p>
        </p:txBody>
      </p:sp>
      <p:sp>
        <p:nvSpPr>
          <p:cNvPr id="855" name="Google Shape;855;p1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Security and Compliance: </a:t>
            </a:r>
            <a:endParaRPr/>
          </a:p>
          <a:p>
            <a:pPr indent="0" lvl="0" marL="0" rtl="0" algn="l">
              <a:spcBef>
                <a:spcPts val="1200"/>
              </a:spcBef>
              <a:spcAft>
                <a:spcPts val="0"/>
              </a:spcAft>
              <a:buNone/>
            </a:pPr>
            <a:r>
              <a:rPr lang="en"/>
              <a:t>Implement data encryption, access controls, and compliance policies to protect sensitive data. Utilize Databricks' security features and integrate with identity management systems to ensure data security and regulatory compliance.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Documentation and Collaboration: </a:t>
            </a:r>
            <a:endParaRPr/>
          </a:p>
          <a:p>
            <a:pPr indent="0" lvl="0" marL="0" rtl="0" algn="l">
              <a:spcBef>
                <a:spcPts val="1200"/>
              </a:spcBef>
              <a:spcAft>
                <a:spcPts val="0"/>
              </a:spcAft>
              <a:buNone/>
            </a:pPr>
            <a:r>
              <a:rPr lang="en"/>
              <a:t>Document data pipelines, schemas, and transformations thoroughly using Databricks notebooks. Collaborate effectively with team members using Databricks Workspace and version control systems like Git for maintaining codebase integrity and traceability.</a:t>
            </a:r>
            <a:endParaRPr/>
          </a:p>
          <a:p>
            <a:pPr indent="0" lvl="0" marL="0" rtl="0" algn="l">
              <a:spcBef>
                <a:spcPts val="1200"/>
              </a:spcBef>
              <a:spcAft>
                <a:spcPts val="1200"/>
              </a:spcAft>
              <a:buNone/>
            </a:pPr>
            <a:r>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Delta tables from external systems</a:t>
            </a:r>
            <a:endParaRPr/>
          </a:p>
        </p:txBody>
      </p:sp>
      <p:sp>
        <p:nvSpPr>
          <p:cNvPr id="861" name="Google Shape;861;p1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Databricks Connect: This allows you to connect your favorite IDE (e.g., PyCharm, IntelliJ, Eclipse) to your Databricks cluster. You can run Delta Lake queries using your local machine but execute them on the Databricks cluster.</a:t>
            </a:r>
            <a:endParaRPr/>
          </a:p>
          <a:p>
            <a:pPr indent="0" lvl="0" marL="0" rtl="0" algn="l">
              <a:spcBef>
                <a:spcPts val="1200"/>
              </a:spcBef>
              <a:spcAft>
                <a:spcPts val="0"/>
              </a:spcAft>
              <a:buNone/>
            </a:pPr>
            <a:r>
              <a:rPr lang="en"/>
              <a:t>JDBC/ODBC Drivers: Databricks provides JDBC and ODBC drivers to connect to your Databricks cluster from other systems or applications.</a:t>
            </a:r>
            <a:endParaRPr/>
          </a:p>
          <a:p>
            <a:pPr indent="0" lvl="0" marL="0" rtl="0" algn="l">
              <a:spcBef>
                <a:spcPts val="1200"/>
              </a:spcBef>
              <a:spcAft>
                <a:spcPts val="0"/>
              </a:spcAft>
              <a:buNone/>
            </a:pPr>
            <a:r>
              <a:rPr lang="en"/>
              <a:t>REST API: Databricks REST API allows programmatic access to Databricks resources, including Delta tables.</a:t>
            </a:r>
            <a:endParaRPr/>
          </a:p>
          <a:p>
            <a:pPr indent="0" lvl="0" marL="0" rtl="0" algn="l">
              <a:spcBef>
                <a:spcPts val="1200"/>
              </a:spcBef>
              <a:spcAft>
                <a:spcPts val="0"/>
              </a:spcAft>
              <a:buNone/>
            </a:pPr>
            <a:r>
              <a:rPr lang="en"/>
              <a:t>Spark SQL Thrift Server: Databricks provides a Spark SQL Thrift Server which allows you to connect to Spark SQL from BI tools like Tableau, Power BI, or any other tool that supports JDBC/ODBC.</a:t>
            </a:r>
            <a:endParaRPr/>
          </a:p>
          <a:p>
            <a:pPr indent="0" lvl="0" marL="0" rtl="0" algn="l">
              <a:spcBef>
                <a:spcPts val="1200"/>
              </a:spcBef>
              <a:spcAft>
                <a:spcPts val="0"/>
              </a:spcAft>
              <a:buNone/>
            </a:pPr>
            <a:r>
              <a:rPr lang="en"/>
              <a:t>AWS Glue</a:t>
            </a:r>
            <a:endParaRPr/>
          </a:p>
          <a:p>
            <a:pPr indent="0" lvl="0" marL="0" rtl="0" algn="l">
              <a:spcBef>
                <a:spcPts val="1200"/>
              </a:spcBef>
              <a:spcAft>
                <a:spcPts val="1200"/>
              </a:spcAft>
              <a:buNone/>
            </a:pPr>
            <a:r>
              <a:rPr lang="en"/>
              <a:t>Delta Sharing: This allows secure sharing of live data from your Delta Lake with other organizations. Recipients can access the shared data using Delta Sharing clients or tools that support Delta Sharing.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en"/>
              <a:t>Interactive Notebooks:</a:t>
            </a:r>
            <a:endParaRPr b="1"/>
          </a:p>
          <a:p>
            <a:pPr indent="0" lvl="0" marL="0" rtl="0" algn="l">
              <a:spcBef>
                <a:spcPts val="1200"/>
              </a:spcBef>
              <a:spcAft>
                <a:spcPts val="0"/>
              </a:spcAft>
              <a:buNone/>
            </a:pPr>
            <a:r>
              <a:rPr lang="en"/>
              <a:t>Multi-Language Support: Databricks notebooks support multiple programming languages including Python, R, Scala, and SQL, allowing users to choose the best language for their tasks.</a:t>
            </a:r>
            <a:endParaRPr/>
          </a:p>
          <a:p>
            <a:pPr indent="0" lvl="0" marL="0" rtl="0" algn="l">
              <a:spcBef>
                <a:spcPts val="1200"/>
              </a:spcBef>
              <a:spcAft>
                <a:spcPts val="0"/>
              </a:spcAft>
              <a:buNone/>
            </a:pPr>
            <a:r>
              <a:rPr lang="en"/>
              <a:t>Real-Time Collaboration: Multiple users can work on the same notebook simultaneously, enabling real-time collaboration and sharing of insights.</a:t>
            </a:r>
            <a:endParaRPr/>
          </a:p>
          <a:p>
            <a:pPr indent="0" lvl="0" marL="0" rtl="0" algn="l">
              <a:spcBef>
                <a:spcPts val="1200"/>
              </a:spcBef>
              <a:spcAft>
                <a:spcPts val="0"/>
              </a:spcAft>
              <a:buNone/>
            </a:pPr>
            <a:r>
              <a:rPr lang="en"/>
              <a:t>Visualization: Built-in visualizations help users to quickly interpret data and share results through interactive plots and graphs.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Delta Lake:</a:t>
            </a:r>
            <a:endParaRPr b="1"/>
          </a:p>
          <a:p>
            <a:pPr indent="0" lvl="0" marL="0" rtl="0" algn="l">
              <a:spcBef>
                <a:spcPts val="1200"/>
              </a:spcBef>
              <a:spcAft>
                <a:spcPts val="0"/>
              </a:spcAft>
              <a:buNone/>
            </a:pPr>
            <a:r>
              <a:rPr lang="en"/>
              <a:t>ACID Transactions: Delta Lake brings ACID (Atomicity, Consistency, Isolation, Durability) transactions to big data workloads, ensuring data integrity and reliability.</a:t>
            </a:r>
            <a:endParaRPr/>
          </a:p>
          <a:p>
            <a:pPr indent="0" lvl="0" marL="0" rtl="0" algn="l">
              <a:spcBef>
                <a:spcPts val="1200"/>
              </a:spcBef>
              <a:spcAft>
                <a:spcPts val="0"/>
              </a:spcAft>
              <a:buNone/>
            </a:pPr>
            <a:r>
              <a:rPr lang="en"/>
              <a:t>Data Reliability: It provides a mechanism for handling data versioning and ensuring consistency, which simplifies the management of large datasets.</a:t>
            </a:r>
            <a:endParaRPr/>
          </a:p>
          <a:p>
            <a:pPr indent="0" lvl="0" marL="0" rtl="0" algn="l">
              <a:spcBef>
                <a:spcPts val="1200"/>
              </a:spcBef>
              <a:spcAft>
                <a:spcPts val="1200"/>
              </a:spcAft>
              <a:buNone/>
            </a:pPr>
            <a:r>
              <a:rPr lang="en"/>
              <a:t>Simplified Data Pipelines: Delta Lake makes it easier to build and maintain data pipelines by providing features like schema enforcement, data indexing, and efficient upserts (inserts and updates).</a:t>
            </a:r>
            <a:endParaRPr/>
          </a:p>
        </p:txBody>
      </p:sp>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Features of Databricks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
              <a:t>Structured Streaming:</a:t>
            </a:r>
            <a:endParaRPr b="1"/>
          </a:p>
          <a:p>
            <a:pPr indent="0" lvl="0" marL="0" rtl="0" algn="l">
              <a:spcBef>
                <a:spcPts val="1200"/>
              </a:spcBef>
              <a:spcAft>
                <a:spcPts val="0"/>
              </a:spcAft>
              <a:buNone/>
            </a:pPr>
            <a:r>
              <a:rPr lang="en"/>
              <a:t>Real-Time Data Processing: Databricks supports Structured Streaming, which allows for the real-time processing of streaming data with the same API used for batch processing.</a:t>
            </a:r>
            <a:endParaRPr/>
          </a:p>
          <a:p>
            <a:pPr indent="0" lvl="0" marL="0" rtl="0" algn="l">
              <a:spcBef>
                <a:spcPts val="1200"/>
              </a:spcBef>
              <a:spcAft>
                <a:spcPts val="0"/>
              </a:spcAft>
              <a:buNone/>
            </a:pPr>
            <a:r>
              <a:rPr lang="en"/>
              <a:t>Low Latency: This feature ensures low-latency data processing, making it suitable for applications that require real-time analytics and insights.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MLflow:</a:t>
            </a:r>
            <a:endParaRPr b="1"/>
          </a:p>
          <a:p>
            <a:pPr indent="0" lvl="0" marL="0" rtl="0" algn="l">
              <a:spcBef>
                <a:spcPts val="1200"/>
              </a:spcBef>
              <a:spcAft>
                <a:spcPts val="0"/>
              </a:spcAft>
              <a:buNone/>
            </a:pPr>
            <a:r>
              <a:rPr lang="en"/>
              <a:t>Lifecycle Management: MLflow is an open-source platform integrated with Databricks that manages the entire machine learning lifecycle, including experiment tracking, model management, and deployment.</a:t>
            </a:r>
            <a:endParaRPr/>
          </a:p>
          <a:p>
            <a:pPr indent="0" lvl="0" marL="0" rtl="0" algn="l">
              <a:spcBef>
                <a:spcPts val="1200"/>
              </a:spcBef>
              <a:spcAft>
                <a:spcPts val="0"/>
              </a:spcAft>
              <a:buNone/>
            </a:pPr>
            <a:r>
              <a:rPr lang="en"/>
              <a:t>Experiment Tracking: Keeps track of experiments, parameters, and results to facilitate reproducibility and collaboration.</a:t>
            </a:r>
            <a:endParaRPr/>
          </a:p>
          <a:p>
            <a:pPr indent="0" lvl="0" marL="0" rtl="0" algn="l">
              <a:spcBef>
                <a:spcPts val="1200"/>
              </a:spcBef>
              <a:spcAft>
                <a:spcPts val="1200"/>
              </a:spcAft>
              <a:buNone/>
            </a:pPr>
            <a:r>
              <a:rPr lang="en"/>
              <a:t>Model Deployment: Simplifies the deployment of machine learning models to production environments, ensuring that models can be served and monitored effectively.</a:t>
            </a:r>
            <a:endParaRPr/>
          </a:p>
        </p:txBody>
      </p:sp>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Features of Databricks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Features of Databricks</a:t>
            </a:r>
            <a:endParaRPr/>
          </a:p>
          <a:p>
            <a:pPr indent="0" lvl="0" marL="0" rtl="0" algn="l">
              <a:spcBef>
                <a:spcPts val="0"/>
              </a:spcBef>
              <a:spcAft>
                <a:spcPts val="0"/>
              </a:spcAft>
              <a:buNone/>
            </a:pPr>
            <a:r>
              <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en"/>
              <a:t>Integration and Flexibility:</a:t>
            </a:r>
            <a:endParaRPr b="1"/>
          </a:p>
          <a:p>
            <a:pPr indent="0" lvl="0" marL="0" rtl="0" algn="l">
              <a:spcBef>
                <a:spcPts val="1200"/>
              </a:spcBef>
              <a:spcAft>
                <a:spcPts val="0"/>
              </a:spcAft>
              <a:buNone/>
            </a:pPr>
            <a:r>
              <a:rPr lang="en"/>
              <a:t>Data Sources: Databricks can connect to a wide variety of data sources including databases, data lakes, and third-party services, offering flexibility in data ingestion.</a:t>
            </a:r>
            <a:endParaRPr/>
          </a:p>
          <a:p>
            <a:pPr indent="0" lvl="0" marL="0" rtl="0" algn="l">
              <a:spcBef>
                <a:spcPts val="1200"/>
              </a:spcBef>
              <a:spcAft>
                <a:spcPts val="0"/>
              </a:spcAft>
              <a:buNone/>
            </a:pPr>
            <a:r>
              <a:rPr lang="en"/>
              <a:t>BI Tools: It integrates seamlessly with business intelligence (BI) tools like Tableau and Power BI, enabling users to create dashboards and reports.</a:t>
            </a:r>
            <a:endParaRPr/>
          </a:p>
          <a:p>
            <a:pPr indent="0" lvl="0" marL="0" rtl="0" algn="l">
              <a:spcBef>
                <a:spcPts val="1200"/>
              </a:spcBef>
              <a:spcAft>
                <a:spcPts val="0"/>
              </a:spcAft>
              <a:buNone/>
            </a:pPr>
            <a:r>
              <a:rPr lang="en"/>
              <a:t>Custom Libraries: Users can install and use custom libraries and packages, enhancing the platform's flexibility and functionality.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Security and Governance:</a:t>
            </a:r>
            <a:endParaRPr b="1"/>
          </a:p>
          <a:p>
            <a:pPr indent="0" lvl="0" marL="0" rtl="0" algn="l">
              <a:spcBef>
                <a:spcPts val="1200"/>
              </a:spcBef>
              <a:spcAft>
                <a:spcPts val="0"/>
              </a:spcAft>
              <a:buNone/>
            </a:pPr>
            <a:r>
              <a:rPr lang="en"/>
              <a:t>Role-Based Access Control: Databricks provides robust role-based access control (RBAC), ensuring that only authorized users can access specific data and resources.</a:t>
            </a:r>
            <a:endParaRPr/>
          </a:p>
          <a:p>
            <a:pPr indent="0" lvl="0" marL="0" rtl="0" algn="l">
              <a:spcBef>
                <a:spcPts val="1200"/>
              </a:spcBef>
              <a:spcAft>
                <a:spcPts val="0"/>
              </a:spcAft>
              <a:buNone/>
            </a:pPr>
            <a:r>
              <a:rPr lang="en"/>
              <a:t>Data Encryption: It supports data encryption both at rest and in transit, protecting sensitive data from unauthorized access.</a:t>
            </a:r>
            <a:endParaRPr/>
          </a:p>
          <a:p>
            <a:pPr indent="0" lvl="0" marL="0" rtl="0" algn="l">
              <a:spcBef>
                <a:spcPts val="1200"/>
              </a:spcBef>
              <a:spcAft>
                <a:spcPts val="1200"/>
              </a:spcAft>
              <a:buNone/>
            </a:pPr>
            <a:r>
              <a:rPr lang="en"/>
              <a:t>Compliance Tools: Databricks offers tools to help organizations comply with regulatory requirements (e.g., GDPR, HIPAA), including audit logging and data masking.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Databricks used for</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Databricks provides tools that help you connect your sources of data to one platform to process, store, share, analyze, model, and monetize datasets with solutions from BI to generative AI.</a:t>
            </a:r>
            <a:endParaRPr/>
          </a:p>
          <a:p>
            <a:pPr indent="-342900" lvl="0" marL="457200" rtl="0" algn="l">
              <a:spcBef>
                <a:spcPts val="1200"/>
              </a:spcBef>
              <a:spcAft>
                <a:spcPts val="0"/>
              </a:spcAft>
              <a:buSzPts val="1800"/>
              <a:buChar char="●"/>
            </a:pPr>
            <a:r>
              <a:rPr lang="en"/>
              <a:t>Data processing scheduling and management, in particular ETL</a:t>
            </a:r>
            <a:endParaRPr/>
          </a:p>
          <a:p>
            <a:pPr indent="-342900" lvl="0" marL="457200" rtl="0" algn="l">
              <a:spcBef>
                <a:spcPts val="0"/>
              </a:spcBef>
              <a:spcAft>
                <a:spcPts val="0"/>
              </a:spcAft>
              <a:buSzPts val="1800"/>
              <a:buChar char="●"/>
            </a:pPr>
            <a:r>
              <a:rPr lang="en"/>
              <a:t>Generating dashboards and visualizations</a:t>
            </a:r>
            <a:endParaRPr/>
          </a:p>
          <a:p>
            <a:pPr indent="-342900" lvl="0" marL="457200" rtl="0" algn="l">
              <a:spcBef>
                <a:spcPts val="0"/>
              </a:spcBef>
              <a:spcAft>
                <a:spcPts val="0"/>
              </a:spcAft>
              <a:buSzPts val="1800"/>
              <a:buChar char="●"/>
            </a:pPr>
            <a:r>
              <a:rPr lang="en"/>
              <a:t>Managing security, governance, high availability, and disaster recovery</a:t>
            </a:r>
            <a:endParaRPr/>
          </a:p>
          <a:p>
            <a:pPr indent="-342900" lvl="0" marL="457200" rtl="0" algn="l">
              <a:spcBef>
                <a:spcPts val="0"/>
              </a:spcBef>
              <a:spcAft>
                <a:spcPts val="0"/>
              </a:spcAft>
              <a:buSzPts val="1800"/>
              <a:buChar char="●"/>
            </a:pPr>
            <a:r>
              <a:rPr lang="en"/>
              <a:t>Data discovery, annotation, and exploration</a:t>
            </a:r>
            <a:endParaRPr/>
          </a:p>
          <a:p>
            <a:pPr indent="-342900" lvl="0" marL="457200" rtl="0" algn="l">
              <a:spcBef>
                <a:spcPts val="0"/>
              </a:spcBef>
              <a:spcAft>
                <a:spcPts val="0"/>
              </a:spcAft>
              <a:buSzPts val="1800"/>
              <a:buChar char="●"/>
            </a:pPr>
            <a:r>
              <a:rPr lang="en"/>
              <a:t>Machine learning (ML) modeling, tracking, and model serving</a:t>
            </a:r>
            <a:endParaRPr/>
          </a:p>
          <a:p>
            <a:pPr indent="-342900" lvl="0" marL="457200" rtl="0" algn="l">
              <a:spcBef>
                <a:spcPts val="0"/>
              </a:spcBef>
              <a:spcAft>
                <a:spcPts val="0"/>
              </a:spcAft>
              <a:buSzPts val="1800"/>
              <a:buChar char="●"/>
            </a:pPr>
            <a:r>
              <a:rPr lang="en"/>
              <a:t>Generative AI solutions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and programmatic access</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None/>
            </a:pPr>
            <a:r>
              <a:rPr lang="en"/>
              <a:t>Databricks maintains a number of proprietary tools that integrate and expand these technologies to add optimized performance and ease of use, such as the following:</a:t>
            </a:r>
            <a:endParaRPr/>
          </a:p>
          <a:p>
            <a:pPr indent="-317182" lvl="0" marL="457200" marR="0" rtl="0" algn="l">
              <a:lnSpc>
                <a:spcPct val="115000"/>
              </a:lnSpc>
              <a:spcBef>
                <a:spcPts val="1200"/>
              </a:spcBef>
              <a:spcAft>
                <a:spcPts val="0"/>
              </a:spcAft>
              <a:buSzPct val="100000"/>
              <a:buChar char="●"/>
            </a:pPr>
            <a:r>
              <a:rPr lang="en">
                <a:uFill>
                  <a:noFill/>
                </a:uFill>
                <a:hlinkClick r:id="rId3"/>
              </a:rPr>
              <a:t>Workflows</a:t>
            </a:r>
            <a:endParaRPr/>
          </a:p>
          <a:p>
            <a:pPr indent="-317182" lvl="0" marL="457200" marR="0" rtl="0" algn="l">
              <a:lnSpc>
                <a:spcPct val="115000"/>
              </a:lnSpc>
              <a:spcBef>
                <a:spcPts val="0"/>
              </a:spcBef>
              <a:spcAft>
                <a:spcPts val="0"/>
              </a:spcAft>
              <a:buSzPct val="100000"/>
              <a:buChar char="●"/>
            </a:pPr>
            <a:r>
              <a:rPr lang="en">
                <a:uFill>
                  <a:noFill/>
                </a:uFill>
                <a:hlinkClick r:id="rId4"/>
              </a:rPr>
              <a:t>Unity Catalog</a:t>
            </a:r>
            <a:endParaRPr/>
          </a:p>
          <a:p>
            <a:pPr indent="-317182" lvl="0" marL="457200" marR="0" rtl="0" algn="l">
              <a:lnSpc>
                <a:spcPct val="115000"/>
              </a:lnSpc>
              <a:spcBef>
                <a:spcPts val="0"/>
              </a:spcBef>
              <a:spcAft>
                <a:spcPts val="0"/>
              </a:spcAft>
              <a:buSzPct val="100000"/>
              <a:buChar char="●"/>
            </a:pPr>
            <a:r>
              <a:rPr lang="en">
                <a:uFill>
                  <a:noFill/>
                </a:uFill>
                <a:hlinkClick r:id="rId5"/>
              </a:rPr>
              <a:t>Delta Live Tables</a:t>
            </a:r>
            <a:endParaRPr/>
          </a:p>
          <a:p>
            <a:pPr indent="-317182" lvl="0" marL="457200" marR="0" rtl="0" algn="l">
              <a:lnSpc>
                <a:spcPct val="115000"/>
              </a:lnSpc>
              <a:spcBef>
                <a:spcPts val="0"/>
              </a:spcBef>
              <a:spcAft>
                <a:spcPts val="0"/>
              </a:spcAft>
              <a:buSzPct val="100000"/>
              <a:buChar char="●"/>
            </a:pPr>
            <a:r>
              <a:rPr lang="en">
                <a:uFill>
                  <a:noFill/>
                </a:uFill>
                <a:hlinkClick r:id="rId6"/>
              </a:rPr>
              <a:t>Databricks SQL</a:t>
            </a:r>
            <a:endParaRPr/>
          </a:p>
          <a:p>
            <a:pPr indent="-317182" lvl="0" marL="457200" marR="0" rtl="0" algn="l">
              <a:lnSpc>
                <a:spcPct val="115000"/>
              </a:lnSpc>
              <a:spcBef>
                <a:spcPts val="0"/>
              </a:spcBef>
              <a:spcAft>
                <a:spcPts val="0"/>
              </a:spcAft>
              <a:buSzPct val="100000"/>
              <a:buChar char="●"/>
            </a:pPr>
            <a:r>
              <a:rPr lang="en">
                <a:uFill>
                  <a:noFill/>
                </a:uFill>
                <a:hlinkClick r:id="rId7"/>
              </a:rPr>
              <a:t>Photon compute clusters</a:t>
            </a:r>
            <a:endParaRPr/>
          </a:p>
          <a:p>
            <a:pPr indent="0" lvl="0" marL="0" marR="0" rtl="0" algn="l">
              <a:lnSpc>
                <a:spcPct val="115000"/>
              </a:lnSpc>
              <a:spcBef>
                <a:spcPts val="1200"/>
              </a:spcBef>
              <a:spcAft>
                <a:spcPts val="0"/>
              </a:spcAft>
              <a:buNone/>
            </a:pPr>
            <a:r>
              <a:t/>
            </a:r>
            <a:endParaRPr/>
          </a:p>
          <a:p>
            <a:pPr indent="0" lvl="0" marL="0" marR="0" rtl="0" algn="l">
              <a:lnSpc>
                <a:spcPct val="115000"/>
              </a:lnSpc>
              <a:spcBef>
                <a:spcPts val="1200"/>
              </a:spcBef>
              <a:spcAft>
                <a:spcPts val="0"/>
              </a:spcAft>
              <a:buNone/>
            </a:pPr>
            <a:r>
              <a:rPr lang="en"/>
              <a:t>In addition to the workspace UI, you can interact with Databricks programmatically with the following tools:</a:t>
            </a:r>
            <a:endParaRPr/>
          </a:p>
          <a:p>
            <a:pPr indent="-317182" lvl="0" marL="457200" marR="0" rtl="0" algn="l">
              <a:lnSpc>
                <a:spcPct val="115000"/>
              </a:lnSpc>
              <a:spcBef>
                <a:spcPts val="1200"/>
              </a:spcBef>
              <a:spcAft>
                <a:spcPts val="0"/>
              </a:spcAft>
              <a:buSzPct val="100000"/>
              <a:buChar char="●"/>
            </a:pPr>
            <a:r>
              <a:rPr lang="en"/>
              <a:t>REST API</a:t>
            </a:r>
            <a:endParaRPr/>
          </a:p>
          <a:p>
            <a:pPr indent="-317182" lvl="0" marL="457200" marR="0" rtl="0" algn="l">
              <a:lnSpc>
                <a:spcPct val="115000"/>
              </a:lnSpc>
              <a:spcBef>
                <a:spcPts val="0"/>
              </a:spcBef>
              <a:spcAft>
                <a:spcPts val="0"/>
              </a:spcAft>
              <a:buSzPct val="100000"/>
              <a:buChar char="●"/>
            </a:pPr>
            <a:r>
              <a:rPr lang="en"/>
              <a:t>CLI</a:t>
            </a:r>
            <a:endParaRPr/>
          </a:p>
          <a:p>
            <a:pPr indent="-317182" lvl="0" marL="457200" marR="0" rtl="0" algn="l">
              <a:lnSpc>
                <a:spcPct val="115000"/>
              </a:lnSpc>
              <a:spcBef>
                <a:spcPts val="0"/>
              </a:spcBef>
              <a:spcAft>
                <a:spcPts val="0"/>
              </a:spcAft>
              <a:buSzPct val="100000"/>
              <a:buChar char="●"/>
            </a:pPr>
            <a:r>
              <a:rPr lang="en"/>
              <a:t>Terraform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Databricks work with AWS?</a:t>
            </a:r>
            <a:endParaRPr/>
          </a:p>
          <a:p>
            <a:pPr indent="0" lvl="0" marL="0" rtl="0" algn="l">
              <a:spcBef>
                <a:spcPts val="0"/>
              </a:spcBef>
              <a:spcAft>
                <a:spcPts val="0"/>
              </a:spcAft>
              <a:buNone/>
            </a:pPr>
            <a:r>
              <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41000"/>
              </a:lnSpc>
              <a:spcBef>
                <a:spcPts val="1200"/>
              </a:spcBef>
              <a:spcAft>
                <a:spcPts val="0"/>
              </a:spcAft>
              <a:buNone/>
            </a:pPr>
            <a:r>
              <a:rPr lang="en"/>
              <a:t>The Databricks platform architecture comprises two primary parts:</a:t>
            </a:r>
            <a:endParaRPr/>
          </a:p>
          <a:p>
            <a:pPr indent="-293370" lvl="0" marL="685800" rtl="0" algn="l">
              <a:lnSpc>
                <a:spcPct val="137500"/>
              </a:lnSpc>
              <a:spcBef>
                <a:spcPts val="1200"/>
              </a:spcBef>
              <a:spcAft>
                <a:spcPts val="0"/>
              </a:spcAft>
              <a:buClr>
                <a:srgbClr val="1B3139"/>
              </a:buClr>
              <a:buSzPct val="66666"/>
              <a:buFont typeface="Arial"/>
              <a:buChar char="●"/>
            </a:pPr>
            <a:r>
              <a:rPr lang="en"/>
              <a:t>The infrastructure used by Databricks to deploy, configure, and manage the platform and services.</a:t>
            </a:r>
            <a:endParaRPr/>
          </a:p>
          <a:p>
            <a:pPr indent="-293370" lvl="0" marL="685800" rtl="0" algn="l">
              <a:lnSpc>
                <a:spcPct val="137500"/>
              </a:lnSpc>
              <a:spcBef>
                <a:spcPts val="0"/>
              </a:spcBef>
              <a:spcAft>
                <a:spcPts val="0"/>
              </a:spcAft>
              <a:buClr>
                <a:srgbClr val="1B3139"/>
              </a:buClr>
              <a:buSzPct val="66666"/>
              <a:buFont typeface="Arial"/>
              <a:buChar char="●"/>
            </a:pPr>
            <a:r>
              <a:rPr lang="en"/>
              <a:t>The customer-owned infrastructure managed in collaboration by Databricks and your company.</a:t>
            </a:r>
            <a:endParaRPr/>
          </a:p>
          <a:p>
            <a:pPr indent="0" lvl="0" marL="0" rtl="0" algn="l">
              <a:lnSpc>
                <a:spcPct val="141000"/>
              </a:lnSpc>
              <a:spcBef>
                <a:spcPts val="1200"/>
              </a:spcBef>
              <a:spcAft>
                <a:spcPts val="0"/>
              </a:spcAft>
              <a:buNone/>
            </a:pPr>
            <a:r>
              <a:rPr lang="en"/>
              <a:t>Unlike many enterprise data companies, Databricks does not force you to migrate your data into proprietary storage systems to use the platform. Instead, you configure a Databricks workspace by configuring secure integrations between the Databricks platform and your cloud account, and then Databricks deploys compute clusters using cloud resources in your account to process and store data in object storage and other integrated services you control.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489575" y="1145950"/>
            <a:ext cx="8286000" cy="376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https://docs.google.com/document/d/1rhDELxkYGjXBqLmI_Swl4jhEI7ewDUCB/edit#heading=h.gjdgxs</a:t>
            </a:r>
            <a:r>
              <a:rPr lang="en"/>
              <a:t> </a:t>
            </a:r>
            <a:endParaRPr/>
          </a:p>
        </p:txBody>
      </p:sp>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Databricks architecture</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32"/>
          <p:cNvPicPr preferRelativeResize="0"/>
          <p:nvPr/>
        </p:nvPicPr>
        <p:blipFill>
          <a:blip r:embed="rId3">
            <a:alphaModFix/>
          </a:blip>
          <a:stretch>
            <a:fillRect/>
          </a:stretch>
        </p:blipFill>
        <p:spPr>
          <a:xfrm>
            <a:off x="311688" y="1091663"/>
            <a:ext cx="8086725" cy="3933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Databricks architecture</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41000"/>
              </a:lnSpc>
              <a:spcBef>
                <a:spcPts val="1200"/>
              </a:spcBef>
              <a:spcAft>
                <a:spcPts val="0"/>
              </a:spcAft>
              <a:buNone/>
            </a:pPr>
            <a:r>
              <a:rPr lang="en"/>
              <a:t>Databricks operates out of a control plane and a compute plane.</a:t>
            </a:r>
            <a:endParaRPr/>
          </a:p>
          <a:p>
            <a:pPr indent="-287655" lvl="0" marL="685800" rtl="0" algn="l">
              <a:lnSpc>
                <a:spcPct val="137500"/>
              </a:lnSpc>
              <a:spcBef>
                <a:spcPts val="1200"/>
              </a:spcBef>
              <a:spcAft>
                <a:spcPts val="0"/>
              </a:spcAft>
              <a:buClr>
                <a:srgbClr val="1B3139"/>
              </a:buClr>
              <a:buSzPct val="66666"/>
              <a:buFont typeface="Arial"/>
              <a:buChar char="●"/>
            </a:pPr>
            <a:r>
              <a:rPr lang="en"/>
              <a:t>The control plane includes the backend services that Databricks manages in your Databricks account. The web application is in the control plane.</a:t>
            </a:r>
            <a:endParaRPr/>
          </a:p>
          <a:p>
            <a:pPr indent="-287655" lvl="0" marL="685800" rtl="0" algn="l">
              <a:lnSpc>
                <a:spcPct val="137500"/>
              </a:lnSpc>
              <a:spcBef>
                <a:spcPts val="0"/>
              </a:spcBef>
              <a:spcAft>
                <a:spcPts val="0"/>
              </a:spcAft>
              <a:buClr>
                <a:srgbClr val="1B3139"/>
              </a:buClr>
              <a:buSzPct val="66666"/>
              <a:buFont typeface="Arial"/>
              <a:buChar char="●"/>
            </a:pPr>
            <a:r>
              <a:rPr lang="en"/>
              <a:t>The compute plane is where your data is processed. There are two types of compute planes depending on the compute that you are using.</a:t>
            </a:r>
            <a:endParaRPr/>
          </a:p>
          <a:p>
            <a:pPr indent="-287655" lvl="1" marL="1371600" rtl="0" algn="l">
              <a:lnSpc>
                <a:spcPct val="137500"/>
              </a:lnSpc>
              <a:spcBef>
                <a:spcPts val="0"/>
              </a:spcBef>
              <a:spcAft>
                <a:spcPts val="0"/>
              </a:spcAft>
              <a:buClr>
                <a:srgbClr val="1B3139"/>
              </a:buClr>
              <a:buSzPct val="66666"/>
              <a:buFont typeface="Arial"/>
              <a:buChar char="○"/>
            </a:pPr>
            <a:r>
              <a:rPr lang="en" sz="1800"/>
              <a:t>For serverless compute, the serverless compute resources run in a serverless compute plane in your Databricks account.</a:t>
            </a:r>
            <a:endParaRPr sz="1800"/>
          </a:p>
          <a:p>
            <a:pPr indent="-287655" lvl="1" marL="1371600" rtl="0" algn="l">
              <a:lnSpc>
                <a:spcPct val="137500"/>
              </a:lnSpc>
              <a:spcBef>
                <a:spcPts val="0"/>
              </a:spcBef>
              <a:spcAft>
                <a:spcPts val="0"/>
              </a:spcAft>
              <a:buClr>
                <a:srgbClr val="1B3139"/>
              </a:buClr>
              <a:buSzPct val="66666"/>
              <a:buFont typeface="Arial"/>
              <a:buChar char="○"/>
            </a:pPr>
            <a:r>
              <a:rPr lang="en" sz="1800"/>
              <a:t>For classic Databricks compute, the compute resources are in your AWS account in what is called the classic compute plane. This refers to the network in your AWS account and its resources.</a:t>
            </a:r>
            <a:endParaRPr sz="1200">
              <a:solidFill>
                <a:srgbClr val="1B3139"/>
              </a:solidFill>
              <a:highlight>
                <a:srgbClr val="FFFFFF"/>
              </a:highlight>
              <a:latin typeface="Arial"/>
              <a:ea typeface="Arial"/>
              <a:cs typeface="Arial"/>
              <a:sym typeface="Arial"/>
            </a:endParaRPr>
          </a:p>
          <a:p>
            <a:pPr indent="0" lvl="0" marL="0" rtl="0" algn="l">
              <a:spcBef>
                <a:spcPts val="19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Databricks architecture</a:t>
            </a:r>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1800"/>
              </a:spcBef>
              <a:spcAft>
                <a:spcPts val="0"/>
              </a:spcAft>
              <a:buNone/>
            </a:pPr>
            <a:r>
              <a:rPr lang="en"/>
              <a:t>Serverless compute plane</a:t>
            </a:r>
            <a:endParaRPr/>
          </a:p>
          <a:p>
            <a:pPr indent="0" lvl="0" marL="0" rtl="0" algn="l">
              <a:lnSpc>
                <a:spcPct val="141000"/>
              </a:lnSpc>
              <a:spcBef>
                <a:spcPts val="1300"/>
              </a:spcBef>
              <a:spcAft>
                <a:spcPts val="0"/>
              </a:spcAft>
              <a:buNone/>
            </a:pPr>
            <a:r>
              <a:rPr lang="en"/>
              <a:t>In the serverless compute plane, Databricks compute resources run in a compute layer within your Databricks account. Databricks creates a serverless compute plane in the same AWS region as your workspace’s classic compute plane.</a:t>
            </a:r>
            <a:endParaRPr/>
          </a:p>
          <a:p>
            <a:pPr indent="0" lvl="0" marL="0" rtl="0" algn="l">
              <a:lnSpc>
                <a:spcPct val="141000"/>
              </a:lnSpc>
              <a:spcBef>
                <a:spcPts val="1200"/>
              </a:spcBef>
              <a:spcAft>
                <a:spcPts val="0"/>
              </a:spcAft>
              <a:buNone/>
            </a:pPr>
            <a:r>
              <a:rPr lang="en"/>
              <a:t>To protect customer data within the serverless compute plane, serverless compute runs within a network boundary for the workspace, with various layers of security to isolate different Databricks customer workspaces and additional network controls between clusters of the same customer.</a:t>
            </a:r>
            <a:endParaRPr/>
          </a:p>
          <a:p>
            <a:pPr indent="0" lvl="0" marL="0" rtl="0" algn="l">
              <a:lnSpc>
                <a:spcPct val="141000"/>
              </a:lnSpc>
              <a:spcBef>
                <a:spcPts val="1200"/>
              </a:spcBef>
              <a:spcAft>
                <a:spcPts val="0"/>
              </a:spcAft>
              <a:buNone/>
            </a:pPr>
            <a:r>
              <a:rPr lang="en"/>
              <a:t>To learn more about networking in the serverless compute plane, </a:t>
            </a:r>
            <a:r>
              <a:rPr lang="en">
                <a:uFill>
                  <a:noFill/>
                </a:uFill>
                <a:hlinkClick r:id="rId3"/>
              </a:rPr>
              <a:t>Serverless compute plane networking</a:t>
            </a:r>
            <a:r>
              <a:rPr lang="en"/>
              <a:t>.</a:t>
            </a:r>
            <a:endParaRPr/>
          </a:p>
          <a:p>
            <a:pPr indent="0" lvl="0" marL="0" rtl="0" algn="l">
              <a:spcBef>
                <a:spcPts val="1800"/>
              </a:spcBef>
              <a:spcAft>
                <a:spcPts val="0"/>
              </a:spcAft>
              <a:buNone/>
            </a:pPr>
            <a:r>
              <a:rPr lang="en"/>
              <a:t>Classic compute plane</a:t>
            </a:r>
            <a:endParaRPr/>
          </a:p>
          <a:p>
            <a:pPr indent="0" lvl="0" marL="0" rtl="0" algn="l">
              <a:lnSpc>
                <a:spcPct val="141000"/>
              </a:lnSpc>
              <a:spcBef>
                <a:spcPts val="1300"/>
              </a:spcBef>
              <a:spcAft>
                <a:spcPts val="0"/>
              </a:spcAft>
              <a:buNone/>
            </a:pPr>
            <a:r>
              <a:rPr lang="en"/>
              <a:t>In the classic compute plane, Databricks compute resources run in your AWS account. New compute resources are created within each workspace’s virtual network in the customer’s AWS account.</a:t>
            </a:r>
            <a:endParaRPr/>
          </a:p>
          <a:p>
            <a:pPr indent="0" lvl="0" marL="0" rtl="0" algn="l">
              <a:lnSpc>
                <a:spcPct val="141000"/>
              </a:lnSpc>
              <a:spcBef>
                <a:spcPts val="1200"/>
              </a:spcBef>
              <a:spcAft>
                <a:spcPts val="0"/>
              </a:spcAft>
              <a:buNone/>
            </a:pPr>
            <a:r>
              <a:rPr lang="en"/>
              <a:t>A classic compute plane has natural isolation because it runs in each customer’s own AWS account. To learn more about networking in the classic compute plane</a:t>
            </a:r>
            <a:endParaRPr sz="1200">
              <a:solidFill>
                <a:srgbClr val="1B3139"/>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200">
              <a:solidFill>
                <a:srgbClr val="1B3139"/>
              </a:solidFill>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Databricks workspace on AWS</a:t>
            </a:r>
            <a:endParaRPr/>
          </a:p>
        </p:txBody>
      </p:sp>
      <p:sp>
        <p:nvSpPr>
          <p:cNvPr id="191" name="Google Shape;19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Provide AWS IAM Access and login to AWS console</a:t>
            </a:r>
            <a:endParaRPr/>
          </a:p>
          <a:p>
            <a:pPr indent="-342900" lvl="0" marL="457200" rtl="0" algn="l">
              <a:spcBef>
                <a:spcPts val="0"/>
              </a:spcBef>
              <a:spcAft>
                <a:spcPts val="0"/>
              </a:spcAft>
              <a:buSzPts val="1800"/>
              <a:buChar char="-"/>
            </a:pPr>
            <a:r>
              <a:rPr lang="en"/>
              <a:t>Access </a:t>
            </a:r>
            <a:r>
              <a:rPr lang="en" u="sng">
                <a:solidFill>
                  <a:schemeClr val="hlink"/>
                </a:solidFill>
                <a:hlinkClick r:id="rId3"/>
              </a:rPr>
              <a:t>https://www.databricks.com/</a:t>
            </a:r>
            <a:r>
              <a:rPr lang="en"/>
              <a:t> and click on Try Databricks</a:t>
            </a:r>
            <a:endParaRPr/>
          </a:p>
          <a:p>
            <a:pPr indent="-342900" lvl="0" marL="457200" rtl="0" algn="l">
              <a:spcBef>
                <a:spcPts val="0"/>
              </a:spcBef>
              <a:spcAft>
                <a:spcPts val="0"/>
              </a:spcAft>
              <a:buSzPts val="1800"/>
              <a:buChar char="-"/>
            </a:pPr>
            <a:r>
              <a:rPr lang="en"/>
              <a:t>Fill your details and continue</a:t>
            </a:r>
            <a:endParaRPr/>
          </a:p>
          <a:p>
            <a:pPr indent="-342900" lvl="0" marL="457200" rtl="0" algn="l">
              <a:spcBef>
                <a:spcPts val="0"/>
              </a:spcBef>
              <a:spcAft>
                <a:spcPts val="0"/>
              </a:spcAft>
              <a:buSzPts val="1800"/>
              <a:buChar char="-"/>
            </a:pPr>
            <a:r>
              <a:rPr lang="en"/>
              <a:t>Execute AWS cloudformation template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Databricks UI walkthrough</a:t>
            </a:r>
            <a:endParaRPr/>
          </a:p>
        </p:txBody>
      </p:sp>
      <p:pic>
        <p:nvPicPr>
          <p:cNvPr id="197" name="Google Shape;197;p36"/>
          <p:cNvPicPr preferRelativeResize="0"/>
          <p:nvPr/>
        </p:nvPicPr>
        <p:blipFill>
          <a:blip r:embed="rId3">
            <a:alphaModFix/>
          </a:blip>
          <a:stretch>
            <a:fillRect/>
          </a:stretch>
        </p:blipFill>
        <p:spPr>
          <a:xfrm>
            <a:off x="311697" y="1152475"/>
            <a:ext cx="5477849" cy="3527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Cluster</a:t>
            </a:r>
            <a:endParaRPr/>
          </a:p>
        </p:txBody>
      </p:sp>
      <p:sp>
        <p:nvSpPr>
          <p:cNvPr id="203" name="Google Shape;20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https://accounts.cloud.databricks.com/workspaces</a:t>
            </a:r>
            <a:endParaRPr/>
          </a:p>
          <a:p>
            <a:pPr indent="0" lvl="0" marL="0" rtl="0" algn="l">
              <a:spcBef>
                <a:spcPts val="1200"/>
              </a:spcBef>
              <a:spcAft>
                <a:spcPts val="1200"/>
              </a:spcAft>
              <a:buNone/>
            </a:pPr>
            <a:r>
              <a:rPr lang="en" u="sng">
                <a:solidFill>
                  <a:schemeClr val="hlink"/>
                </a:solidFill>
                <a:hlinkClick r:id="rId4"/>
              </a:rPr>
              <a:t>https://dbc-e27e5207-8dc7.cloud.databricks.com/?o=1131529641380775</a:t>
            </a: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Notebooks</a:t>
            </a:r>
            <a:endParaRPr/>
          </a:p>
        </p:txBody>
      </p:sp>
      <p:sp>
        <p:nvSpPr>
          <p:cNvPr id="209" name="Google Shape;20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Notebooks in Databricks are interactive documents that allow you to combine code, visualizations, and narrative text. </a:t>
            </a:r>
            <a:endParaRPr/>
          </a:p>
          <a:p>
            <a:pPr indent="0" lvl="0" marL="0" rtl="0" algn="l">
              <a:spcBef>
                <a:spcPts val="1200"/>
              </a:spcBef>
              <a:spcAft>
                <a:spcPts val="0"/>
              </a:spcAft>
              <a:buNone/>
            </a:pPr>
            <a:r>
              <a:rPr lang="en"/>
              <a:t>They are a powerful tool for data analysis, exploration, and machine learning workflows</a:t>
            </a:r>
            <a:endParaRPr/>
          </a:p>
          <a:p>
            <a:pPr indent="-334327" lvl="0" marL="457200" rtl="0" algn="l">
              <a:spcBef>
                <a:spcPts val="1200"/>
              </a:spcBef>
              <a:spcAft>
                <a:spcPts val="0"/>
              </a:spcAft>
              <a:buSzPct val="100000"/>
              <a:buChar char="●"/>
            </a:pPr>
            <a:r>
              <a:rPr lang="en"/>
              <a:t>Interactive Coding: You can write and execute code in multiple languages (Python, SQL, Scala, R) within the same notebook. This flexibility is achieved using magic commands (e.g., %python, %sql).</a:t>
            </a:r>
            <a:endParaRPr/>
          </a:p>
          <a:p>
            <a:pPr indent="-334327" lvl="0" marL="457200" rtl="0" algn="l">
              <a:spcBef>
                <a:spcPts val="0"/>
              </a:spcBef>
              <a:spcAft>
                <a:spcPts val="0"/>
              </a:spcAft>
              <a:buSzPct val="100000"/>
              <a:buChar char="●"/>
            </a:pPr>
            <a:r>
              <a:rPr lang="en"/>
              <a:t>Visualization: Notebooks support built-in visualization tools, allowing you to create and display plots directly within the notebook. You can also use popular visualization libraries like Matplotlib, Seaborn, and Plotly.</a:t>
            </a:r>
            <a:endParaRPr/>
          </a:p>
          <a:p>
            <a:pPr indent="-334327" lvl="0" marL="457200" rtl="0" algn="l">
              <a:spcBef>
                <a:spcPts val="0"/>
              </a:spcBef>
              <a:spcAft>
                <a:spcPts val="0"/>
              </a:spcAft>
              <a:buSzPct val="100000"/>
              <a:buChar char="●"/>
            </a:pPr>
            <a:r>
              <a:rPr lang="en"/>
              <a:t>Narrative Text: You can add narrative text using Markdown to document your analysis, explain code, and share insights. This makes notebooks great for creating reports and tutorials.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Notebooks</a:t>
            </a:r>
            <a:endParaRPr/>
          </a:p>
        </p:txBody>
      </p:sp>
      <p:sp>
        <p:nvSpPr>
          <p:cNvPr id="215" name="Google Shape;21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Version Control: Databricks provides version control for notebooks, allowing you to track changes, revert to previous versions, and collaborate more effectively.</a:t>
            </a:r>
            <a:endParaRPr/>
          </a:p>
          <a:p>
            <a:pPr indent="-342900" lvl="0" marL="457200" rtl="0" algn="l">
              <a:spcBef>
                <a:spcPts val="0"/>
              </a:spcBef>
              <a:spcAft>
                <a:spcPts val="0"/>
              </a:spcAft>
              <a:buSzPts val="1800"/>
              <a:buChar char="●"/>
            </a:pPr>
            <a:r>
              <a:rPr lang="en"/>
              <a:t>Widgets: Notebooks support widgets, which can be used to create interactive controls (e.g., dropdowns, sliders) that make your notebooks more dynamic and user-friendly.</a:t>
            </a:r>
            <a:endParaRPr/>
          </a:p>
          <a:p>
            <a:pPr indent="-342900" lvl="0" marL="457200" rtl="0" algn="l">
              <a:spcBef>
                <a:spcPts val="0"/>
              </a:spcBef>
              <a:spcAft>
                <a:spcPts val="0"/>
              </a:spcAft>
              <a:buSzPts val="1800"/>
              <a:buChar char="●"/>
            </a:pPr>
            <a:r>
              <a:rPr lang="en"/>
              <a:t>Scheduling: You can schedule notebooks to run at specific times or intervals, making it easy to automate tasks like data ingestion, ETL processes, and scheduled reporting.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Notebooks</a:t>
            </a:r>
            <a:endParaRPr/>
          </a:p>
        </p:txBody>
      </p:sp>
      <p:sp>
        <p:nvSpPr>
          <p:cNvPr id="221" name="Google Shape;22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 a new notebook</a:t>
            </a:r>
            <a:endParaRPr/>
          </a:p>
          <a:p>
            <a:pPr indent="-342900" lvl="0" marL="457200" rtl="0" algn="l">
              <a:spcBef>
                <a:spcPts val="0"/>
              </a:spcBef>
              <a:spcAft>
                <a:spcPts val="0"/>
              </a:spcAft>
              <a:buSzPts val="1800"/>
              <a:buChar char="-"/>
            </a:pPr>
            <a:r>
              <a:rPr lang="en"/>
              <a:t>Add sample code and run</a:t>
            </a:r>
            <a:endParaRPr/>
          </a:p>
          <a:p>
            <a:pPr indent="-317500" lvl="1" marL="914400" rtl="0" algn="l">
              <a:lnSpc>
                <a:spcPct val="150000"/>
              </a:lnSpc>
              <a:spcBef>
                <a:spcPts val="0"/>
              </a:spcBef>
              <a:spcAft>
                <a:spcPts val="0"/>
              </a:spcAft>
              <a:buSzPts val="1400"/>
              <a:buChar char="-"/>
            </a:pPr>
            <a:r>
              <a:rPr lang="en" sz="1000">
                <a:solidFill>
                  <a:srgbClr val="008000"/>
                </a:solidFill>
                <a:highlight>
                  <a:srgbClr val="F6F7F9"/>
                </a:highlight>
                <a:latin typeface="Courier New"/>
                <a:ea typeface="Courier New"/>
                <a:cs typeface="Courier New"/>
                <a:sym typeface="Courier New"/>
              </a:rPr>
              <a:t># Python cell</a:t>
            </a:r>
            <a:endParaRPr sz="1000">
              <a:solidFill>
                <a:srgbClr val="008000"/>
              </a:solidFill>
              <a:highlight>
                <a:srgbClr val="F6F7F9"/>
              </a:highlight>
              <a:latin typeface="Courier New"/>
              <a:ea typeface="Courier New"/>
              <a:cs typeface="Courier New"/>
              <a:sym typeface="Courier New"/>
            </a:endParaRPr>
          </a:p>
          <a:p>
            <a:pPr indent="-317500" lvl="1" marL="914400" rtl="0" algn="l">
              <a:lnSpc>
                <a:spcPct val="150000"/>
              </a:lnSpc>
              <a:spcBef>
                <a:spcPts val="0"/>
              </a:spcBef>
              <a:spcAft>
                <a:spcPts val="0"/>
              </a:spcAft>
              <a:buSzPts val="1400"/>
              <a:buChar char="-"/>
            </a:pPr>
            <a:r>
              <a:rPr lang="en" sz="1000">
                <a:solidFill>
                  <a:srgbClr val="795E26"/>
                </a:solidFill>
                <a:highlight>
                  <a:srgbClr val="F6F7F9"/>
                </a:highlight>
                <a:latin typeface="Courier New"/>
                <a:ea typeface="Courier New"/>
                <a:cs typeface="Courier New"/>
                <a:sym typeface="Courier New"/>
              </a:rPr>
              <a:t>print</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"Hello, Databricks!"</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342900" lvl="0" marL="457200" rtl="0" algn="l">
              <a:lnSpc>
                <a:spcPct val="150000"/>
              </a:lnSpc>
              <a:spcBef>
                <a:spcPts val="0"/>
              </a:spcBef>
              <a:spcAft>
                <a:spcPts val="0"/>
              </a:spcAft>
              <a:buSzPts val="1800"/>
              <a:buChar char="-"/>
            </a:pPr>
            <a:r>
              <a:rPr lang="en"/>
              <a:t>Select Markdown</a:t>
            </a:r>
            <a:endParaRPr sz="1000">
              <a:solidFill>
                <a:srgbClr val="3B3B3B"/>
              </a:solidFill>
              <a:highlight>
                <a:srgbClr val="F6F7F9"/>
              </a:highlight>
              <a:latin typeface="Courier New"/>
              <a:ea typeface="Courier New"/>
              <a:cs typeface="Courier New"/>
              <a:sym typeface="Courier New"/>
            </a:endParaRPr>
          </a:p>
          <a:p>
            <a:pPr indent="-292100" lvl="1" marL="914400" rtl="0" algn="l">
              <a:lnSpc>
                <a:spcPct val="150000"/>
              </a:lnSpc>
              <a:spcBef>
                <a:spcPts val="0"/>
              </a:spcBef>
              <a:spcAft>
                <a:spcPts val="0"/>
              </a:spcAft>
              <a:buClr>
                <a:srgbClr val="3B3B3B"/>
              </a:buClr>
              <a:buSzPts val="1000"/>
              <a:buFont typeface="Courier New"/>
              <a:buChar char="-"/>
            </a:pPr>
            <a:r>
              <a:rPr lang="en" sz="1000">
                <a:solidFill>
                  <a:srgbClr val="3B3B3B"/>
                </a:solidFill>
                <a:highlight>
                  <a:srgbClr val="F6F7F9"/>
                </a:highlight>
                <a:latin typeface="Courier New"/>
                <a:ea typeface="Courier New"/>
                <a:cs typeface="Courier New"/>
                <a:sym typeface="Courier New"/>
              </a:rPr>
              <a:t>%md</a:t>
            </a:r>
            <a:endParaRPr sz="1000">
              <a:solidFill>
                <a:srgbClr val="3B3B3B"/>
              </a:solidFill>
              <a:highlight>
                <a:srgbClr val="F6F7F9"/>
              </a:highlight>
              <a:latin typeface="Courier New"/>
              <a:ea typeface="Courier New"/>
              <a:cs typeface="Courier New"/>
              <a:sym typeface="Courier New"/>
            </a:endParaRPr>
          </a:p>
          <a:p>
            <a:pPr indent="-292100" lvl="1" marL="914400" rtl="0" algn="l">
              <a:lnSpc>
                <a:spcPct val="150000"/>
              </a:lnSpc>
              <a:spcBef>
                <a:spcPts val="0"/>
              </a:spcBef>
              <a:spcAft>
                <a:spcPts val="0"/>
              </a:spcAft>
              <a:buClr>
                <a:srgbClr val="3B3B3B"/>
              </a:buClr>
              <a:buSzPts val="1000"/>
              <a:buFont typeface="Courier New"/>
              <a:buChar char="-"/>
            </a:pPr>
            <a:r>
              <a:rPr lang="en" sz="1000">
                <a:solidFill>
                  <a:srgbClr val="0A6FBF"/>
                </a:solidFill>
                <a:highlight>
                  <a:srgbClr val="F6F7F9"/>
                </a:highlight>
                <a:latin typeface="Courier New"/>
                <a:ea typeface="Courier New"/>
                <a:cs typeface="Courier New"/>
                <a:sym typeface="Courier New"/>
              </a:rPr>
              <a:t># Welcome to Databricks Notebooks</a:t>
            </a:r>
            <a:endParaRPr sz="1000">
              <a:solidFill>
                <a:srgbClr val="0A6FBF"/>
              </a:solidFill>
              <a:highlight>
                <a:srgbClr val="F6F7F9"/>
              </a:highlight>
              <a:latin typeface="Courier New"/>
              <a:ea typeface="Courier New"/>
              <a:cs typeface="Courier New"/>
              <a:sym typeface="Courier New"/>
            </a:endParaRPr>
          </a:p>
          <a:p>
            <a:pPr indent="-292100" lvl="1" marL="914400" rtl="0" algn="l">
              <a:lnSpc>
                <a:spcPct val="150000"/>
              </a:lnSpc>
              <a:spcBef>
                <a:spcPts val="0"/>
              </a:spcBef>
              <a:spcAft>
                <a:spcPts val="0"/>
              </a:spcAft>
              <a:buClr>
                <a:srgbClr val="3B3B3B"/>
              </a:buClr>
              <a:buSzPts val="1000"/>
              <a:buFont typeface="Courier New"/>
              <a:buChar char="-"/>
            </a:pPr>
            <a:r>
              <a:rPr lang="en" sz="1000">
                <a:solidFill>
                  <a:srgbClr val="3B3B3B"/>
                </a:solidFill>
                <a:highlight>
                  <a:srgbClr val="F6F7F9"/>
                </a:highlight>
                <a:latin typeface="Courier New"/>
                <a:ea typeface="Courier New"/>
                <a:cs typeface="Courier New"/>
                <a:sym typeface="Courier New"/>
              </a:rPr>
              <a:t>This is a </a:t>
            </a:r>
            <a:r>
              <a:rPr b="1" lang="en" sz="1000">
                <a:solidFill>
                  <a:srgbClr val="3B3B3B"/>
                </a:solidFill>
                <a:highlight>
                  <a:srgbClr val="F6F7F9"/>
                </a:highlight>
                <a:latin typeface="Courier New"/>
                <a:ea typeface="Courier New"/>
                <a:cs typeface="Courier New"/>
                <a:sym typeface="Courier New"/>
              </a:rPr>
              <a:t>**Markdown**</a:t>
            </a:r>
            <a:r>
              <a:rPr lang="en" sz="1000">
                <a:solidFill>
                  <a:srgbClr val="3B3B3B"/>
                </a:solidFill>
                <a:highlight>
                  <a:srgbClr val="F6F7F9"/>
                </a:highlight>
                <a:latin typeface="Courier New"/>
                <a:ea typeface="Courier New"/>
                <a:cs typeface="Courier New"/>
                <a:sym typeface="Courier New"/>
              </a:rPr>
              <a:t> cell.</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lang="en"/>
              <a:t> </a:t>
            </a:r>
            <a:endParaRPr/>
          </a:p>
        </p:txBody>
      </p:sp>
      <p:pic>
        <p:nvPicPr>
          <p:cNvPr id="222" name="Google Shape;222;p40"/>
          <p:cNvPicPr preferRelativeResize="0"/>
          <p:nvPr/>
        </p:nvPicPr>
        <p:blipFill>
          <a:blip r:embed="rId3">
            <a:alphaModFix/>
          </a:blip>
          <a:stretch>
            <a:fillRect/>
          </a:stretch>
        </p:blipFill>
        <p:spPr>
          <a:xfrm>
            <a:off x="5399625" y="971525"/>
            <a:ext cx="3684050" cy="1691500"/>
          </a:xfrm>
          <a:prstGeom prst="rect">
            <a:avLst/>
          </a:prstGeom>
          <a:noFill/>
          <a:ln>
            <a:noFill/>
          </a:ln>
        </p:spPr>
      </p:pic>
      <p:pic>
        <p:nvPicPr>
          <p:cNvPr id="223" name="Google Shape;223;p40"/>
          <p:cNvPicPr preferRelativeResize="0"/>
          <p:nvPr/>
        </p:nvPicPr>
        <p:blipFill>
          <a:blip r:embed="rId4">
            <a:alphaModFix/>
          </a:blip>
          <a:stretch>
            <a:fillRect/>
          </a:stretch>
        </p:blipFill>
        <p:spPr>
          <a:xfrm>
            <a:off x="5949950" y="2895872"/>
            <a:ext cx="3133725" cy="1377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Notebooks</a:t>
            </a:r>
            <a:endParaRPr/>
          </a:p>
        </p:txBody>
      </p:sp>
      <p:sp>
        <p:nvSpPr>
          <p:cNvPr id="229" name="Google Shape;229;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10000"/>
          </a:bodyPr>
          <a:lstStyle/>
          <a:p>
            <a:pPr indent="0" lvl="0" marL="0" rtl="0" algn="l">
              <a:lnSpc>
                <a:spcPct val="150000"/>
              </a:lnSpc>
              <a:spcBef>
                <a:spcPts val="0"/>
              </a:spcBef>
              <a:spcAft>
                <a:spcPts val="0"/>
              </a:spcAft>
              <a:buNone/>
            </a:pPr>
            <a:r>
              <a:rPr lang="en"/>
              <a:t>Sample visualization</a:t>
            </a:r>
            <a:endParaRPr/>
          </a:p>
          <a:p>
            <a:pPr indent="0" lvl="0" marL="0" rtl="0" algn="l">
              <a:lnSpc>
                <a:spcPct val="150000"/>
              </a:lnSpc>
              <a:spcBef>
                <a:spcPts val="0"/>
              </a:spcBef>
              <a:spcAft>
                <a:spcPts val="0"/>
              </a:spcAft>
              <a:buNone/>
            </a:pPr>
            <a:r>
              <a:rPr lang="en"/>
              <a:t>import matplotlib.pyplot as plt</a:t>
            </a:r>
            <a:endParaRPr/>
          </a:p>
          <a:p>
            <a:pPr indent="0" lvl="0" marL="0" rtl="0" algn="l">
              <a:lnSpc>
                <a:spcPct val="150000"/>
              </a:lnSpc>
              <a:spcBef>
                <a:spcPts val="0"/>
              </a:spcBef>
              <a:spcAft>
                <a:spcPts val="0"/>
              </a:spcAft>
              <a:buNone/>
            </a:pPr>
            <a:r>
              <a:rPr lang="en"/>
              <a:t>import seaborn as sns</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 Set the style for the plot</a:t>
            </a:r>
            <a:endParaRPr/>
          </a:p>
          <a:p>
            <a:pPr indent="0" lvl="0" marL="0" rtl="0" algn="l">
              <a:lnSpc>
                <a:spcPct val="150000"/>
              </a:lnSpc>
              <a:spcBef>
                <a:spcPts val="0"/>
              </a:spcBef>
              <a:spcAft>
                <a:spcPts val="0"/>
              </a:spcAft>
              <a:buNone/>
            </a:pPr>
            <a:r>
              <a:rPr lang="en"/>
              <a:t>sns.set(style="whitegrid")</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 Load the Iris dataset from Seaborn's built-in datasets</a:t>
            </a:r>
            <a:endParaRPr/>
          </a:p>
          <a:p>
            <a:pPr indent="0" lvl="0" marL="0" rtl="0" algn="l">
              <a:lnSpc>
                <a:spcPct val="150000"/>
              </a:lnSpc>
              <a:spcBef>
                <a:spcPts val="0"/>
              </a:spcBef>
              <a:spcAft>
                <a:spcPts val="0"/>
              </a:spcAft>
              <a:buNone/>
            </a:pPr>
            <a:r>
              <a:rPr lang="en"/>
              <a:t>data = sns.load_dataset("iris")</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 Create a pairplot of the dataset, colored by species</a:t>
            </a:r>
            <a:endParaRPr/>
          </a:p>
          <a:p>
            <a:pPr indent="0" lvl="0" marL="0" rtl="0" algn="l">
              <a:lnSpc>
                <a:spcPct val="150000"/>
              </a:lnSpc>
              <a:spcBef>
                <a:spcPts val="0"/>
              </a:spcBef>
              <a:spcAft>
                <a:spcPts val="0"/>
              </a:spcAft>
              <a:buNone/>
            </a:pPr>
            <a:r>
              <a:rPr lang="en"/>
              <a:t>sns.pairplot(data, hue="species")</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 Show the plot</a:t>
            </a:r>
            <a:endParaRPr/>
          </a:p>
          <a:p>
            <a:pPr indent="0" lvl="0" marL="0" rtl="0" algn="l">
              <a:lnSpc>
                <a:spcPct val="150000"/>
              </a:lnSpc>
              <a:spcBef>
                <a:spcPts val="0"/>
              </a:spcBef>
              <a:spcAft>
                <a:spcPts val="0"/>
              </a:spcAft>
              <a:buNone/>
            </a:pPr>
            <a:r>
              <a:rPr lang="en"/>
              <a:t>plt.show()</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p:txBody>
      </p:sp>
      <p:pic>
        <p:nvPicPr>
          <p:cNvPr id="230" name="Google Shape;230;p41"/>
          <p:cNvPicPr preferRelativeResize="0"/>
          <p:nvPr/>
        </p:nvPicPr>
        <p:blipFill>
          <a:blip r:embed="rId3">
            <a:alphaModFix/>
          </a:blip>
          <a:stretch>
            <a:fillRect/>
          </a:stretch>
        </p:blipFill>
        <p:spPr>
          <a:xfrm>
            <a:off x="3174575" y="911875"/>
            <a:ext cx="5657730" cy="4125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Format</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Concepts</a:t>
            </a:r>
            <a:endParaRPr/>
          </a:p>
          <a:p>
            <a:pPr indent="-342900" lvl="0" marL="457200" rtl="0" algn="l">
              <a:spcBef>
                <a:spcPts val="0"/>
              </a:spcBef>
              <a:spcAft>
                <a:spcPts val="0"/>
              </a:spcAft>
              <a:buSzPts val="1800"/>
              <a:buChar char="-"/>
            </a:pPr>
            <a:r>
              <a:rPr lang="en"/>
              <a:t>Hands-on exercises</a:t>
            </a:r>
            <a:endParaRPr/>
          </a:p>
          <a:p>
            <a:pPr indent="-342900" lvl="0" marL="457200" rtl="0" algn="l">
              <a:spcBef>
                <a:spcPts val="0"/>
              </a:spcBef>
              <a:spcAft>
                <a:spcPts val="0"/>
              </a:spcAft>
              <a:buSzPts val="1800"/>
              <a:buChar char="-"/>
            </a:pPr>
            <a:r>
              <a:rPr lang="en"/>
              <a:t>Challenge/Assignments 15 to 20 min </a:t>
            </a:r>
            <a:endParaRPr/>
          </a:p>
          <a:p>
            <a:pPr indent="-342900" lvl="0" marL="457200" rtl="0" algn="l">
              <a:spcBef>
                <a:spcPts val="0"/>
              </a:spcBef>
              <a:spcAft>
                <a:spcPts val="0"/>
              </a:spcAft>
              <a:buSzPts val="1800"/>
              <a:buChar char="-"/>
            </a:pPr>
            <a:r>
              <a:rPr lang="en"/>
              <a:t>Interactive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Magic commands</a:t>
            </a:r>
            <a:endParaRPr/>
          </a:p>
        </p:txBody>
      </p:sp>
      <p:sp>
        <p:nvSpPr>
          <p:cNvPr id="236" name="Google Shape;23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Language Magic Commands</a:t>
            </a:r>
            <a:endParaRPr b="1"/>
          </a:p>
          <a:p>
            <a:pPr indent="0" lvl="0" marL="0" rtl="0" algn="l">
              <a:spcBef>
                <a:spcPts val="1200"/>
              </a:spcBef>
              <a:spcAft>
                <a:spcPts val="0"/>
              </a:spcAft>
              <a:buNone/>
            </a:pPr>
            <a:r>
              <a:rPr lang="en"/>
              <a:t>%python: Switch to Python mode.</a:t>
            </a:r>
            <a:endParaRPr/>
          </a:p>
          <a:p>
            <a:pPr indent="0" lvl="0" marL="0" rtl="0" algn="l">
              <a:spcBef>
                <a:spcPts val="1200"/>
              </a:spcBef>
              <a:spcAft>
                <a:spcPts val="0"/>
              </a:spcAft>
              <a:buNone/>
            </a:pPr>
            <a:r>
              <a:rPr lang="en"/>
              <a:t>%r: Switch to R mode.</a:t>
            </a:r>
            <a:endParaRPr/>
          </a:p>
          <a:p>
            <a:pPr indent="0" lvl="0" marL="0" rtl="0" algn="l">
              <a:spcBef>
                <a:spcPts val="1200"/>
              </a:spcBef>
              <a:spcAft>
                <a:spcPts val="0"/>
              </a:spcAft>
              <a:buNone/>
            </a:pPr>
            <a:r>
              <a:rPr lang="en"/>
              <a:t>%scala: Switch to Scala mode.</a:t>
            </a:r>
            <a:endParaRPr/>
          </a:p>
          <a:p>
            <a:pPr indent="0" lvl="0" marL="0" rtl="0" algn="l">
              <a:spcBef>
                <a:spcPts val="1200"/>
              </a:spcBef>
              <a:spcAft>
                <a:spcPts val="0"/>
              </a:spcAft>
              <a:buNone/>
            </a:pPr>
            <a:r>
              <a:rPr lang="en"/>
              <a:t>%sql: Switch to SQL mode.</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Magic commands</a:t>
            </a:r>
            <a:endParaRPr/>
          </a:p>
        </p:txBody>
      </p:sp>
      <p:sp>
        <p:nvSpPr>
          <p:cNvPr id="242" name="Google Shape;24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File System Commands</a:t>
            </a:r>
            <a:endParaRPr b="1"/>
          </a:p>
          <a:p>
            <a:pPr indent="0" lvl="0" marL="0" rtl="0" algn="l">
              <a:spcBef>
                <a:spcPts val="1200"/>
              </a:spcBef>
              <a:spcAft>
                <a:spcPts val="0"/>
              </a:spcAft>
              <a:buNone/>
            </a:pPr>
            <a:r>
              <a:rPr lang="en"/>
              <a:t>%fs: Access Databricks File System (DBFS).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%fs ls: List files in DBFS.</a:t>
            </a:r>
            <a:endParaRPr/>
          </a:p>
          <a:p>
            <a:pPr indent="0" lvl="0" marL="0" rtl="0" algn="l">
              <a:spcBef>
                <a:spcPts val="1200"/>
              </a:spcBef>
              <a:spcAft>
                <a:spcPts val="0"/>
              </a:spcAft>
              <a:buNone/>
            </a:pPr>
            <a:r>
              <a:rPr lang="en"/>
              <a:t>%fs mkdirs: Create directories in DBFS.</a:t>
            </a:r>
            <a:endParaRPr/>
          </a:p>
          <a:p>
            <a:pPr indent="0" lvl="0" marL="0" rtl="0" algn="l">
              <a:spcBef>
                <a:spcPts val="1200"/>
              </a:spcBef>
              <a:spcAft>
                <a:spcPts val="0"/>
              </a:spcAft>
              <a:buNone/>
            </a:pPr>
            <a:r>
              <a:rPr lang="en"/>
              <a:t>%fs cp: Copy files within DBFS or from external sources.</a:t>
            </a:r>
            <a:endParaRPr/>
          </a:p>
          <a:p>
            <a:pPr indent="0" lvl="0" marL="0" rtl="0" algn="l">
              <a:spcBef>
                <a:spcPts val="1200"/>
              </a:spcBef>
              <a:spcAft>
                <a:spcPts val="0"/>
              </a:spcAft>
              <a:buNone/>
            </a:pPr>
            <a:r>
              <a:rPr lang="en"/>
              <a:t>%fs head: Display the first N lines of a file.</a:t>
            </a:r>
            <a:endParaRPr/>
          </a:p>
          <a:p>
            <a:pPr indent="0" lvl="0" marL="0" rtl="0" algn="l">
              <a:spcBef>
                <a:spcPts val="1200"/>
              </a:spcBef>
              <a:spcAft>
                <a:spcPts val="0"/>
              </a:spcAft>
              <a:buNone/>
            </a:pPr>
            <a:r>
              <a:rPr lang="en"/>
              <a:t>%fs rm: Remove files or directories from DBFS.</a:t>
            </a:r>
            <a:endParaRPr/>
          </a:p>
          <a:p>
            <a:pPr indent="0" lvl="0" marL="0" rtl="0" algn="l">
              <a:spcBef>
                <a:spcPts val="1200"/>
              </a:spcBef>
              <a:spcAft>
                <a:spcPts val="1200"/>
              </a:spcAft>
              <a:buNone/>
            </a:pPr>
            <a:r>
              <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Magic commands</a:t>
            </a:r>
            <a:endParaRPr/>
          </a:p>
        </p:txBody>
      </p:sp>
      <p:sp>
        <p:nvSpPr>
          <p:cNvPr id="248" name="Google Shape;24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%python</a:t>
            </a:r>
            <a:endParaRPr/>
          </a:p>
          <a:p>
            <a:pPr indent="0" lvl="0" marL="0" rtl="0" algn="l">
              <a:spcBef>
                <a:spcPts val="1200"/>
              </a:spcBef>
              <a:spcAft>
                <a:spcPts val="0"/>
              </a:spcAft>
              <a:buNone/>
            </a:pPr>
            <a:r>
              <a:rPr lang="en"/>
              <a:t>print("This is a Python cell")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%sql</a:t>
            </a:r>
            <a:endParaRPr/>
          </a:p>
          <a:p>
            <a:pPr indent="0" lvl="0" marL="0" rtl="0" algn="l">
              <a:spcBef>
                <a:spcPts val="1200"/>
              </a:spcBef>
              <a:spcAft>
                <a:spcPts val="0"/>
              </a:spcAft>
              <a:buNone/>
            </a:pPr>
            <a:r>
              <a:rPr lang="en"/>
              <a:t>SELECT "This is an SQL cell"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%scala</a:t>
            </a:r>
            <a:endParaRPr/>
          </a:p>
          <a:p>
            <a:pPr indent="0" lvl="0" marL="0" rtl="0" algn="l">
              <a:spcBef>
                <a:spcPts val="1200"/>
              </a:spcBef>
              <a:spcAft>
                <a:spcPts val="0"/>
              </a:spcAft>
              <a:buNone/>
            </a:pPr>
            <a:r>
              <a:rPr lang="en"/>
              <a:t>println("This is a Scala cell")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a:t>
            </a:r>
            <a:endParaRPr/>
          </a:p>
          <a:p>
            <a:pPr indent="0" lvl="0" marL="0" rtl="0" algn="l">
              <a:spcBef>
                <a:spcPts val="1200"/>
              </a:spcBef>
              <a:spcAft>
                <a:spcPts val="1200"/>
              </a:spcAft>
              <a:buNone/>
            </a:pPr>
            <a:r>
              <a:rPr lang="en"/>
              <a:t>print("This is an R cell")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Upload Files</a:t>
            </a:r>
            <a:endParaRPr/>
          </a:p>
        </p:txBody>
      </p:sp>
      <p:sp>
        <p:nvSpPr>
          <p:cNvPr id="254" name="Google Shape;254;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Download sample file, save on your computer and upload to workspace </a:t>
            </a:r>
            <a:r>
              <a:rPr lang="en" u="sng">
                <a:solidFill>
                  <a:schemeClr val="hlink"/>
                </a:solidFill>
                <a:hlinkClick r:id="rId3"/>
              </a:rPr>
              <a:t>https://archive.ics.uci.edu/ml/machine-learning-databases/iris/iris.data</a:t>
            </a:r>
            <a:r>
              <a:rPr lang="en"/>
              <a:t> </a:t>
            </a:r>
            <a:endParaRPr/>
          </a:p>
          <a:p>
            <a:pPr indent="0" lvl="0" marL="0" rtl="0" algn="l">
              <a:spcBef>
                <a:spcPts val="1200"/>
              </a:spcBef>
              <a:spcAft>
                <a:spcPts val="1200"/>
              </a:spcAft>
              <a:buNone/>
            </a:pPr>
            <a:r>
              <a:t/>
            </a:r>
            <a:endParaRPr/>
          </a:p>
        </p:txBody>
      </p:sp>
      <p:pic>
        <p:nvPicPr>
          <p:cNvPr id="255" name="Google Shape;255;p45"/>
          <p:cNvPicPr preferRelativeResize="0"/>
          <p:nvPr/>
        </p:nvPicPr>
        <p:blipFill>
          <a:blip r:embed="rId4">
            <a:alphaModFix/>
          </a:blip>
          <a:stretch>
            <a:fillRect/>
          </a:stretch>
        </p:blipFill>
        <p:spPr>
          <a:xfrm>
            <a:off x="395350" y="2063900"/>
            <a:ext cx="4242274" cy="26457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a:t>
            </a:r>
            <a:endParaRPr/>
          </a:p>
        </p:txBody>
      </p:sp>
      <p:sp>
        <p:nvSpPr>
          <p:cNvPr id="261" name="Google Shape;26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https://github.com/arjunachari12/learn-python</a:t>
            </a:r>
            <a:r>
              <a:rPr lang="en"/>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Apache Spark</a:t>
            </a:r>
            <a:endParaRPr/>
          </a:p>
        </p:txBody>
      </p:sp>
      <p:sp>
        <p:nvSpPr>
          <p:cNvPr id="267" name="Google Shape;267;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Apache Spark is an open-source, distributed computing system that provides an interface for programming entire clusters with implicit data parallelism and fault tolerance. Spark is known for its speed, ease of use, and support for sophisticated analytics.</a:t>
            </a:r>
            <a:endParaRPr/>
          </a:p>
          <a:p>
            <a:pPr indent="0" lvl="0" marL="0" rtl="0" algn="l">
              <a:spcBef>
                <a:spcPts val="1200"/>
              </a:spcBef>
              <a:spcAft>
                <a:spcPts val="0"/>
              </a:spcAft>
              <a:buNone/>
            </a:pPr>
            <a:r>
              <a:rPr lang="en"/>
              <a:t>Spark Core: The underlying execution engine responsible for memory management, task scheduling, and fault recovery.</a:t>
            </a:r>
            <a:endParaRPr/>
          </a:p>
          <a:p>
            <a:pPr indent="0" lvl="0" marL="0" rtl="0" algn="l">
              <a:spcBef>
                <a:spcPts val="1200"/>
              </a:spcBef>
              <a:spcAft>
                <a:spcPts val="0"/>
              </a:spcAft>
              <a:buNone/>
            </a:pPr>
            <a:r>
              <a:rPr lang="en"/>
              <a:t>Spark SQL: A module for structured data processing using SQL queries.</a:t>
            </a:r>
            <a:endParaRPr/>
          </a:p>
          <a:p>
            <a:pPr indent="0" lvl="0" marL="0" rtl="0" algn="l">
              <a:spcBef>
                <a:spcPts val="1200"/>
              </a:spcBef>
              <a:spcAft>
                <a:spcPts val="0"/>
              </a:spcAft>
              <a:buNone/>
            </a:pPr>
            <a:r>
              <a:rPr lang="en"/>
              <a:t>Spark Streaming: A module for real-time stream processing.</a:t>
            </a:r>
            <a:endParaRPr/>
          </a:p>
          <a:p>
            <a:pPr indent="0" lvl="0" marL="0" rtl="0" algn="l">
              <a:spcBef>
                <a:spcPts val="1200"/>
              </a:spcBef>
              <a:spcAft>
                <a:spcPts val="0"/>
              </a:spcAft>
              <a:buNone/>
            </a:pPr>
            <a:r>
              <a:rPr lang="en"/>
              <a:t>MLlib: A library for machine learning algorithms.</a:t>
            </a:r>
            <a:endParaRPr/>
          </a:p>
          <a:p>
            <a:pPr indent="0" lvl="0" marL="0" rtl="0" algn="l">
              <a:spcBef>
                <a:spcPts val="1200"/>
              </a:spcBef>
              <a:spcAft>
                <a:spcPts val="1200"/>
              </a:spcAft>
              <a:buNone/>
            </a:pPr>
            <a:r>
              <a:rPr lang="en"/>
              <a:t>GraphX: A library for graph processing.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Initialize Spark Session and Load Data</a:t>
            </a:r>
            <a:endParaRPr/>
          </a:p>
        </p:txBody>
      </p:sp>
      <p:sp>
        <p:nvSpPr>
          <p:cNvPr id="273" name="Google Shape;27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Import necessary libraries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import</a:t>
            </a:r>
            <a:r>
              <a:rPr lang="en" sz="1000">
                <a:solidFill>
                  <a:srgbClr val="3B3B3B"/>
                </a:solidFill>
                <a:highlight>
                  <a:srgbClr val="F6F7F9"/>
                </a:highlight>
                <a:latin typeface="Courier New"/>
                <a:ea typeface="Courier New"/>
                <a:cs typeface="Courier New"/>
                <a:sym typeface="Courier New"/>
              </a:rPr>
              <a:t> pandas </a:t>
            </a:r>
            <a:r>
              <a:rPr lang="en" sz="1000">
                <a:solidFill>
                  <a:srgbClr val="0A6FBF"/>
                </a:solidFill>
                <a:highlight>
                  <a:srgbClr val="F6F7F9"/>
                </a:highlight>
                <a:latin typeface="Courier New"/>
                <a:ea typeface="Courier New"/>
                <a:cs typeface="Courier New"/>
                <a:sym typeface="Courier New"/>
              </a:rPr>
              <a:t>as</a:t>
            </a:r>
            <a:r>
              <a:rPr lang="en" sz="1000">
                <a:solidFill>
                  <a:srgbClr val="3B3B3B"/>
                </a:solidFill>
                <a:highlight>
                  <a:srgbClr val="F6F7F9"/>
                </a:highlight>
                <a:latin typeface="Courier New"/>
                <a:ea typeface="Courier New"/>
                <a:cs typeface="Courier New"/>
                <a:sym typeface="Courier New"/>
              </a:rPr>
              <a:t> pd</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from</a:t>
            </a:r>
            <a:r>
              <a:rPr lang="en" sz="1000">
                <a:solidFill>
                  <a:srgbClr val="3B3B3B"/>
                </a:solidFill>
                <a:highlight>
                  <a:srgbClr val="F6F7F9"/>
                </a:highlight>
                <a:latin typeface="Courier New"/>
                <a:ea typeface="Courier New"/>
                <a:cs typeface="Courier New"/>
                <a:sym typeface="Courier New"/>
              </a:rPr>
              <a:t> pyspark.sql </a:t>
            </a:r>
            <a:r>
              <a:rPr lang="en" sz="1000">
                <a:solidFill>
                  <a:srgbClr val="0A6FBF"/>
                </a:solidFill>
                <a:highlight>
                  <a:srgbClr val="F6F7F9"/>
                </a:highlight>
                <a:latin typeface="Courier New"/>
                <a:ea typeface="Courier New"/>
                <a:cs typeface="Courier New"/>
                <a:sym typeface="Courier New"/>
              </a:rPr>
              <a:t>import</a:t>
            </a:r>
            <a:r>
              <a:rPr lang="en" sz="1000">
                <a:solidFill>
                  <a:srgbClr val="3B3B3B"/>
                </a:solidFill>
                <a:highlight>
                  <a:srgbClr val="F6F7F9"/>
                </a:highlight>
                <a:latin typeface="Courier New"/>
                <a:ea typeface="Courier New"/>
                <a:cs typeface="Courier New"/>
                <a:sym typeface="Courier New"/>
              </a:rPr>
              <a:t> SparkSession</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Initialize Spark session</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SparkSession.builder.</a:t>
            </a:r>
            <a:r>
              <a:rPr lang="en" sz="1000">
                <a:solidFill>
                  <a:srgbClr val="795E26"/>
                </a:solidFill>
                <a:highlight>
                  <a:srgbClr val="F6F7F9"/>
                </a:highlight>
                <a:latin typeface="Courier New"/>
                <a:ea typeface="Courier New"/>
                <a:cs typeface="Courier New"/>
                <a:sym typeface="Courier New"/>
              </a:rPr>
              <a:t>appName</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"IrisDataAnalysis"</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getOrCreate</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Define the path to the uploaded file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file_path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"/Workspace/tstd/iris.data"</a:t>
            </a:r>
            <a:endParaRPr sz="1000">
              <a:solidFill>
                <a:srgbClr val="C72E0F"/>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columns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"sepal_length"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"sepal_width"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"petal_length"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"petal_width"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"species"</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Read the data into a Pandas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pd.</a:t>
            </a:r>
            <a:r>
              <a:rPr lang="en" sz="1000">
                <a:solidFill>
                  <a:srgbClr val="795E26"/>
                </a:solidFill>
                <a:highlight>
                  <a:srgbClr val="F6F7F9"/>
                </a:highlight>
                <a:latin typeface="Courier New"/>
                <a:ea typeface="Courier New"/>
                <a:cs typeface="Courier New"/>
                <a:sym typeface="Courier New"/>
              </a:rPr>
              <a:t>read_csv</a:t>
            </a:r>
            <a:r>
              <a:rPr lang="en" sz="1000">
                <a:solidFill>
                  <a:srgbClr val="3B3B3B"/>
                </a:solidFill>
                <a:highlight>
                  <a:srgbClr val="F6F7F9"/>
                </a:highlight>
                <a:latin typeface="Courier New"/>
                <a:ea typeface="Courier New"/>
                <a:cs typeface="Courier New"/>
                <a:sym typeface="Courier New"/>
              </a:rPr>
              <a:t>(file_path, </a:t>
            </a:r>
            <a:r>
              <a:rPr lang="en" sz="1000">
                <a:solidFill>
                  <a:srgbClr val="001080"/>
                </a:solidFill>
                <a:highlight>
                  <a:srgbClr val="F6F7F9"/>
                </a:highlight>
                <a:latin typeface="Courier New"/>
                <a:ea typeface="Courier New"/>
                <a:cs typeface="Courier New"/>
                <a:sym typeface="Courier New"/>
              </a:rPr>
              <a:t>names</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columns)</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Convert Pandas DataFrame to Spark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spark_df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spark.</a:t>
            </a:r>
            <a:r>
              <a:rPr lang="en" sz="1000">
                <a:solidFill>
                  <a:srgbClr val="795E26"/>
                </a:solidFill>
                <a:highlight>
                  <a:srgbClr val="F6F7F9"/>
                </a:highlight>
                <a:latin typeface="Courier New"/>
                <a:ea typeface="Courier New"/>
                <a:cs typeface="Courier New"/>
                <a:sym typeface="Courier New"/>
              </a:rPr>
              <a:t>createDataFrame</a:t>
            </a:r>
            <a:r>
              <a:rPr lang="en" sz="1000">
                <a:solidFill>
                  <a:srgbClr val="3B3B3B"/>
                </a:solidFill>
                <a:highlight>
                  <a:srgbClr val="F6F7F9"/>
                </a:highlight>
                <a:latin typeface="Courier New"/>
                <a:ea typeface="Courier New"/>
                <a:cs typeface="Courier New"/>
                <a:sym typeface="Courier New"/>
              </a:rPr>
              <a:t>(df)</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Show the first few rows of the dataset</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spark_df.</a:t>
            </a:r>
            <a:r>
              <a:rPr lang="en" sz="1000">
                <a:solidFill>
                  <a:srgbClr val="795E26"/>
                </a:solidFill>
                <a:highlight>
                  <a:srgbClr val="F6F7F9"/>
                </a:highlight>
                <a:latin typeface="Courier New"/>
                <a:ea typeface="Courier New"/>
                <a:cs typeface="Courier New"/>
                <a:sym typeface="Courier New"/>
              </a:rPr>
              <a:t>show</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Data Exploration</a:t>
            </a:r>
            <a:endParaRPr/>
          </a:p>
        </p:txBody>
      </p:sp>
      <p:sp>
        <p:nvSpPr>
          <p:cNvPr id="279" name="Google Shape;279;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Print the schema of the DataFrame</a:t>
            </a:r>
            <a:endParaRPr/>
          </a:p>
          <a:p>
            <a:pPr indent="0" lvl="0" marL="0" rtl="0" algn="l">
              <a:spcBef>
                <a:spcPts val="1200"/>
              </a:spcBef>
              <a:spcAft>
                <a:spcPts val="0"/>
              </a:spcAft>
              <a:buNone/>
            </a:pPr>
            <a:r>
              <a:rPr lang="en"/>
              <a:t>spark_df.printSchema()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Get summary statistics</a:t>
            </a:r>
            <a:endParaRPr/>
          </a:p>
          <a:p>
            <a:pPr indent="0" lvl="0" marL="0" rtl="0" algn="l">
              <a:spcBef>
                <a:spcPts val="1200"/>
              </a:spcBef>
              <a:spcAft>
                <a:spcPts val="0"/>
              </a:spcAft>
              <a:buNone/>
            </a:pPr>
            <a:r>
              <a:rPr lang="en"/>
              <a:t>spark_df.describe().show()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Data Exploration</a:t>
            </a:r>
            <a:endParaRPr/>
          </a:p>
        </p:txBody>
      </p:sp>
      <p:sp>
        <p:nvSpPr>
          <p:cNvPr id="285" name="Google Shape;285;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Count the number of rows</a:t>
            </a:r>
            <a:endParaRPr/>
          </a:p>
          <a:p>
            <a:pPr indent="0" lvl="0" marL="0" rtl="0" algn="l">
              <a:spcBef>
                <a:spcPts val="1200"/>
              </a:spcBef>
              <a:spcAft>
                <a:spcPts val="0"/>
              </a:spcAft>
              <a:buNone/>
            </a:pPr>
            <a:r>
              <a:rPr lang="en"/>
              <a:t>row_count = spark_df.count()</a:t>
            </a:r>
            <a:endParaRPr/>
          </a:p>
          <a:p>
            <a:pPr indent="0" lvl="0" marL="0" rtl="0" algn="l">
              <a:spcBef>
                <a:spcPts val="1200"/>
              </a:spcBef>
              <a:spcAft>
                <a:spcPts val="0"/>
              </a:spcAft>
              <a:buNone/>
            </a:pPr>
            <a:r>
              <a:rPr lang="en"/>
              <a:t>print(f"Number of rows: {row_count}")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distinct species</a:t>
            </a:r>
            <a:endParaRPr/>
          </a:p>
          <a:p>
            <a:pPr indent="0" lvl="0" marL="0" rtl="0" algn="l">
              <a:spcBef>
                <a:spcPts val="1200"/>
              </a:spcBef>
              <a:spcAft>
                <a:spcPts val="0"/>
              </a:spcAft>
              <a:buNone/>
            </a:pPr>
            <a:r>
              <a:rPr lang="en"/>
              <a:t>spark_df.select("species").distinct().show()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Filtering</a:t>
            </a:r>
            <a:endParaRPr/>
          </a:p>
        </p:txBody>
      </p:sp>
      <p:sp>
        <p:nvSpPr>
          <p:cNvPr id="291" name="Google Shape;291;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Filter rows where sepal_length is greater than 5.0</a:t>
            </a:r>
            <a:endParaRPr/>
          </a:p>
          <a:p>
            <a:pPr indent="0" lvl="0" marL="0" rtl="0" algn="l">
              <a:spcBef>
                <a:spcPts val="1200"/>
              </a:spcBef>
              <a:spcAft>
                <a:spcPts val="0"/>
              </a:spcAft>
              <a:buNone/>
            </a:pPr>
            <a:r>
              <a:rPr lang="en"/>
              <a:t>filtered_df = spark_df.filter(spark_df.sepal_length &gt; 5.0)</a:t>
            </a:r>
            <a:endParaRPr/>
          </a:p>
          <a:p>
            <a:pPr indent="0" lvl="0" marL="0" rtl="0" algn="l">
              <a:spcBef>
                <a:spcPts val="1200"/>
              </a:spcBef>
              <a:spcAft>
                <a:spcPts val="0"/>
              </a:spcAft>
              <a:buNone/>
            </a:pPr>
            <a:r>
              <a:rPr lang="en"/>
              <a:t>filtered_df.show()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Filter rows where sepal_length is greater than 5.0 and species is 'Iris-setosa'</a:t>
            </a:r>
            <a:endParaRPr/>
          </a:p>
          <a:p>
            <a:pPr indent="0" lvl="0" marL="0" rtl="0" algn="l">
              <a:spcBef>
                <a:spcPts val="1200"/>
              </a:spcBef>
              <a:spcAft>
                <a:spcPts val="0"/>
              </a:spcAft>
              <a:buNone/>
            </a:pPr>
            <a:r>
              <a:rPr lang="en"/>
              <a:t>filtered_df = spark_df.filter((spark_df.sepal_length &gt; 5.0) &amp; (spark_df.species == "Iris-setosa"))</a:t>
            </a:r>
            <a:endParaRPr/>
          </a:p>
          <a:p>
            <a:pPr indent="0" lvl="0" marL="0" rtl="0" algn="l">
              <a:spcBef>
                <a:spcPts val="1200"/>
              </a:spcBef>
              <a:spcAft>
                <a:spcPts val="0"/>
              </a:spcAft>
              <a:buNone/>
            </a:pPr>
            <a:r>
              <a:rPr lang="en"/>
              <a:t>filtered_df.show()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Timing</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Start time at 9 am IST</a:t>
            </a:r>
            <a:endParaRPr/>
          </a:p>
          <a:p>
            <a:pPr indent="-342900" lvl="0" marL="457200" rtl="0" algn="l">
              <a:spcBef>
                <a:spcPts val="0"/>
              </a:spcBef>
              <a:spcAft>
                <a:spcPts val="0"/>
              </a:spcAft>
              <a:buSzPts val="1800"/>
              <a:buChar char="-"/>
            </a:pPr>
            <a:r>
              <a:rPr lang="en"/>
              <a:t>Break -  11 am</a:t>
            </a:r>
            <a:endParaRPr/>
          </a:p>
          <a:p>
            <a:pPr indent="-342900" lvl="0" marL="457200" rtl="0" algn="l">
              <a:spcBef>
                <a:spcPts val="0"/>
              </a:spcBef>
              <a:spcAft>
                <a:spcPts val="0"/>
              </a:spcAft>
              <a:buSzPts val="1800"/>
              <a:buChar char="-"/>
            </a:pPr>
            <a:r>
              <a:rPr lang="en"/>
              <a:t>Lunch - 1pm to 2pm</a:t>
            </a:r>
            <a:endParaRPr/>
          </a:p>
          <a:p>
            <a:pPr indent="-342900" lvl="0" marL="457200" rtl="0" algn="l">
              <a:spcBef>
                <a:spcPts val="0"/>
              </a:spcBef>
              <a:spcAft>
                <a:spcPts val="0"/>
              </a:spcAft>
              <a:buSzPts val="1800"/>
              <a:buChar char="-"/>
            </a:pPr>
            <a:r>
              <a:rPr lang="en"/>
              <a:t>Break -  3 .30 pm</a:t>
            </a:r>
            <a:endParaRPr/>
          </a:p>
          <a:p>
            <a:pPr indent="-342900" lvl="0" marL="457200" rtl="0" algn="l">
              <a:spcBef>
                <a:spcPts val="0"/>
              </a:spcBef>
              <a:spcAft>
                <a:spcPts val="0"/>
              </a:spcAft>
              <a:buSzPts val="1800"/>
              <a:buChar char="-"/>
            </a:pPr>
            <a:r>
              <a:rPr lang="en"/>
              <a:t>End at 5 pm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Aggregation and Group By</a:t>
            </a:r>
            <a:endParaRPr/>
          </a:p>
        </p:txBody>
      </p:sp>
      <p:sp>
        <p:nvSpPr>
          <p:cNvPr id="297" name="Google Shape;297;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Group by species and calculate average sepal_length</a:t>
            </a:r>
            <a:endParaRPr/>
          </a:p>
          <a:p>
            <a:pPr indent="0" lvl="0" marL="0" rtl="0" algn="l">
              <a:spcBef>
                <a:spcPts val="1200"/>
              </a:spcBef>
              <a:spcAft>
                <a:spcPts val="0"/>
              </a:spcAft>
              <a:buNone/>
            </a:pPr>
            <a:r>
              <a:rPr lang="en"/>
              <a:t>avg_sepal_length_df = spark_df.groupBy("species").avg("sepal_length")</a:t>
            </a:r>
            <a:endParaRPr/>
          </a:p>
          <a:p>
            <a:pPr indent="0" lvl="0" marL="0" rtl="0" algn="l">
              <a:spcBef>
                <a:spcPts val="1200"/>
              </a:spcBef>
              <a:spcAft>
                <a:spcPts val="0"/>
              </a:spcAft>
              <a:buNone/>
            </a:pPr>
            <a:r>
              <a:rPr lang="en"/>
              <a:t>avg_sepal_length_df.show()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Group by species and count the number of rows</a:t>
            </a:r>
            <a:endParaRPr/>
          </a:p>
          <a:p>
            <a:pPr indent="0" lvl="0" marL="0" rtl="0" algn="l">
              <a:spcBef>
                <a:spcPts val="1200"/>
              </a:spcBef>
              <a:spcAft>
                <a:spcPts val="0"/>
              </a:spcAft>
              <a:buNone/>
            </a:pPr>
            <a:r>
              <a:rPr lang="en"/>
              <a:t>count_by_species_df = spark_df.groupBy("species").count()</a:t>
            </a:r>
            <a:endParaRPr/>
          </a:p>
          <a:p>
            <a:pPr indent="0" lvl="0" marL="0" rtl="0" algn="l">
              <a:spcBef>
                <a:spcPts val="1200"/>
              </a:spcBef>
              <a:spcAft>
                <a:spcPts val="0"/>
              </a:spcAft>
              <a:buNone/>
            </a:pPr>
            <a:r>
              <a:rPr lang="en"/>
              <a:t>count_by_species_df.show()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Transformation</a:t>
            </a:r>
            <a:endParaRPr/>
          </a:p>
        </p:txBody>
      </p:sp>
      <p:sp>
        <p:nvSpPr>
          <p:cNvPr id="303" name="Google Shape;303;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a:t># Add a new column that is the ratio of petal_length to petal_width</a:t>
            </a:r>
            <a:endParaRPr/>
          </a:p>
          <a:p>
            <a:pPr indent="0" lvl="0" marL="0" rtl="0" algn="l">
              <a:spcBef>
                <a:spcPts val="1200"/>
              </a:spcBef>
              <a:spcAft>
                <a:spcPts val="0"/>
              </a:spcAft>
              <a:buNone/>
            </a:pPr>
            <a:r>
              <a:rPr lang="en"/>
              <a:t>df_with_ratio = spark_df.withColumn("petal_length_width_ratio", spark_df.petal_length / spark_df.petal_width)</a:t>
            </a:r>
            <a:endParaRPr/>
          </a:p>
          <a:p>
            <a:pPr indent="0" lvl="0" marL="0" rtl="0" algn="l">
              <a:spcBef>
                <a:spcPts val="1200"/>
              </a:spcBef>
              <a:spcAft>
                <a:spcPts val="0"/>
              </a:spcAft>
              <a:buNone/>
            </a:pPr>
            <a:r>
              <a:rPr lang="en"/>
              <a:t>df_with_ratio.show()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Rename the column 'species' to 'flower_species'</a:t>
            </a:r>
            <a:endParaRPr/>
          </a:p>
          <a:p>
            <a:pPr indent="0" lvl="0" marL="0" rtl="0" algn="l">
              <a:spcBef>
                <a:spcPts val="1200"/>
              </a:spcBef>
              <a:spcAft>
                <a:spcPts val="0"/>
              </a:spcAft>
              <a:buNone/>
            </a:pPr>
            <a:r>
              <a:rPr lang="en"/>
              <a:t>renamed_df = spark_df.withColumnRenamed("species", "flower_species")</a:t>
            </a:r>
            <a:endParaRPr/>
          </a:p>
          <a:p>
            <a:pPr indent="0" lvl="0" marL="0" rtl="0" algn="l">
              <a:spcBef>
                <a:spcPts val="1200"/>
              </a:spcBef>
              <a:spcAft>
                <a:spcPts val="0"/>
              </a:spcAft>
              <a:buNone/>
            </a:pPr>
            <a:r>
              <a:rPr lang="en"/>
              <a:t>renamed_df.show()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Drop the column 'petal_width'</a:t>
            </a:r>
            <a:endParaRPr/>
          </a:p>
          <a:p>
            <a:pPr indent="0" lvl="0" marL="0" rtl="0" algn="l">
              <a:spcBef>
                <a:spcPts val="1200"/>
              </a:spcBef>
              <a:spcAft>
                <a:spcPts val="0"/>
              </a:spcAft>
              <a:buNone/>
            </a:pPr>
            <a:r>
              <a:rPr lang="en"/>
              <a:t>df_dropped = spark_df.drop("petal_width")</a:t>
            </a:r>
            <a:endParaRPr/>
          </a:p>
          <a:p>
            <a:pPr indent="0" lvl="0" marL="0" rtl="0" algn="l">
              <a:spcBef>
                <a:spcPts val="1200"/>
              </a:spcBef>
              <a:spcAft>
                <a:spcPts val="0"/>
              </a:spcAft>
              <a:buNone/>
            </a:pPr>
            <a:r>
              <a:rPr lang="en"/>
              <a:t>df_dropped.show()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Sort data by sepal_length in descending order</a:t>
            </a:r>
            <a:endParaRPr/>
          </a:p>
          <a:p>
            <a:pPr indent="0" lvl="0" marL="0" rtl="0" algn="l">
              <a:spcBef>
                <a:spcPts val="1200"/>
              </a:spcBef>
              <a:spcAft>
                <a:spcPts val="0"/>
              </a:spcAft>
              <a:buNone/>
            </a:pPr>
            <a:r>
              <a:rPr lang="en"/>
              <a:t>sorted_df = spark_df.orderBy(spark_df.sepal_length.desc())</a:t>
            </a:r>
            <a:endParaRPr/>
          </a:p>
          <a:p>
            <a:pPr indent="0" lvl="0" marL="0" rtl="0" algn="l">
              <a:spcBef>
                <a:spcPts val="1200"/>
              </a:spcBef>
              <a:spcAft>
                <a:spcPts val="1200"/>
              </a:spcAft>
              <a:buNone/>
            </a:pPr>
            <a:r>
              <a:rPr lang="en"/>
              <a:t>sorted_df.show()</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Analyzing Superstore Sales Data with PySpark</a:t>
            </a:r>
            <a:endParaRPr/>
          </a:p>
        </p:txBody>
      </p:sp>
      <p:sp>
        <p:nvSpPr>
          <p:cNvPr id="309" name="Google Shape;30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marR="0" rtl="0" algn="l">
              <a:lnSpc>
                <a:spcPct val="115000"/>
              </a:lnSpc>
              <a:spcBef>
                <a:spcPts val="0"/>
              </a:spcBef>
              <a:spcAft>
                <a:spcPts val="0"/>
              </a:spcAft>
              <a:buNone/>
            </a:pPr>
            <a:r>
              <a:rPr lang="en"/>
              <a:t>Objective: Use PySpark to analyze the Superstore Sales dataset. Perform basic data manipulation operations to gain insights into sales trends and customer behavior.</a:t>
            </a:r>
            <a:endParaRPr/>
          </a:p>
          <a:p>
            <a:pPr indent="0" lvl="0" marL="0" marR="0" rtl="0" algn="l">
              <a:lnSpc>
                <a:spcPct val="115000"/>
              </a:lnSpc>
              <a:spcBef>
                <a:spcPts val="1200"/>
              </a:spcBef>
              <a:spcAft>
                <a:spcPts val="0"/>
              </a:spcAft>
              <a:buNone/>
            </a:pPr>
            <a:r>
              <a:rPr lang="en"/>
              <a:t>Tasks:</a:t>
            </a:r>
            <a:endParaRPr/>
          </a:p>
          <a:p>
            <a:pPr indent="0" lvl="0" marL="0" marR="0" rtl="0" algn="l">
              <a:lnSpc>
                <a:spcPct val="115000"/>
              </a:lnSpc>
              <a:spcBef>
                <a:spcPts val="1200"/>
              </a:spcBef>
              <a:spcAft>
                <a:spcPts val="0"/>
              </a:spcAft>
              <a:buNone/>
            </a:pPr>
            <a:r>
              <a:rPr lang="en"/>
              <a:t>Load the Superstore Sales dataset into a PySpark DataFrame.</a:t>
            </a:r>
            <a:endParaRPr/>
          </a:p>
          <a:p>
            <a:pPr indent="0" lvl="0" marL="0" marR="0" rtl="0" algn="l">
              <a:lnSpc>
                <a:spcPct val="115000"/>
              </a:lnSpc>
              <a:spcBef>
                <a:spcPts val="1200"/>
              </a:spcBef>
              <a:spcAft>
                <a:spcPts val="0"/>
              </a:spcAft>
              <a:buNone/>
            </a:pPr>
            <a:r>
              <a:rPr lang="en"/>
              <a:t>Calculate total sales per category.</a:t>
            </a:r>
            <a:endParaRPr/>
          </a:p>
          <a:p>
            <a:pPr indent="0" lvl="0" marL="0" marR="0" rtl="0" algn="l">
              <a:lnSpc>
                <a:spcPct val="115000"/>
              </a:lnSpc>
              <a:spcBef>
                <a:spcPts val="1200"/>
              </a:spcBef>
              <a:spcAft>
                <a:spcPts val="0"/>
              </a:spcAft>
              <a:buNone/>
            </a:pPr>
            <a:r>
              <a:rPr lang="en"/>
              <a:t>Identify the top-selling products.</a:t>
            </a:r>
            <a:endParaRPr/>
          </a:p>
          <a:p>
            <a:pPr indent="0" lvl="0" marL="0" marR="0" rtl="0" algn="l">
              <a:lnSpc>
                <a:spcPct val="115000"/>
              </a:lnSpc>
              <a:spcBef>
                <a:spcPts val="1200"/>
              </a:spcBef>
              <a:spcAft>
                <a:spcPts val="0"/>
              </a:spcAft>
              <a:buNone/>
            </a:pPr>
            <a:r>
              <a:rPr lang="en"/>
              <a:t>Analyze sales trends over time.</a:t>
            </a:r>
            <a:endParaRPr/>
          </a:p>
          <a:p>
            <a:pPr indent="0" lvl="0" marL="0" marR="0" rtl="0" algn="l">
              <a:lnSpc>
                <a:spcPct val="115000"/>
              </a:lnSpc>
              <a:spcBef>
                <a:spcPts val="1200"/>
              </a:spcBef>
              <a:spcAft>
                <a:spcPts val="0"/>
              </a:spcAft>
              <a:buNone/>
            </a:pPr>
            <a:r>
              <a:rPr lang="en"/>
              <a:t>Segment customers based on purchasing behavior (optional).</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SQL</a:t>
            </a:r>
            <a:endParaRPr/>
          </a:p>
        </p:txBody>
      </p:sp>
      <p:sp>
        <p:nvSpPr>
          <p:cNvPr id="315" name="Google Shape;315;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Spark SQL is a component of Apache Spark designed for processing structured data. It allows you to run SQL queries directly on your data, providing an interface for data processing that is familiar to users of relational databases. </a:t>
            </a:r>
            <a:endParaRPr/>
          </a:p>
          <a:p>
            <a:pPr indent="0" lvl="0" marL="0" rtl="0" algn="l">
              <a:spcBef>
                <a:spcPts val="1200"/>
              </a:spcBef>
              <a:spcAft>
                <a:spcPts val="0"/>
              </a:spcAft>
              <a:buNone/>
            </a:pPr>
            <a:r>
              <a:rPr lang="en"/>
              <a:t>Spark SQL integrates with Spark's core API to allow seamless switching between SQL queries and complex analytics.</a:t>
            </a:r>
            <a:endParaRPr/>
          </a:p>
          <a:p>
            <a:pPr indent="0" lvl="0" marL="0" rtl="0" algn="l">
              <a:spcBef>
                <a:spcPts val="1200"/>
              </a:spcBef>
              <a:spcAft>
                <a:spcPts val="0"/>
              </a:spcAft>
              <a:buNone/>
            </a:pPr>
            <a:r>
              <a:rPr lang="en"/>
              <a:t>DataFrames:</a:t>
            </a:r>
            <a:endParaRPr/>
          </a:p>
          <a:p>
            <a:pPr indent="-287972" lvl="0" marL="457200" rtl="0" algn="l">
              <a:spcBef>
                <a:spcPts val="1200"/>
              </a:spcBef>
              <a:spcAft>
                <a:spcPts val="0"/>
              </a:spcAft>
              <a:buClr>
                <a:srgbClr val="000000"/>
              </a:buClr>
              <a:buSzPct val="61111"/>
              <a:buFont typeface="Arial"/>
              <a:buChar char="●"/>
            </a:pPr>
            <a:r>
              <a:rPr lang="en"/>
              <a:t>Similar to a table in a relational database or a data frame in R/Python.</a:t>
            </a:r>
            <a:endParaRPr/>
          </a:p>
          <a:p>
            <a:pPr indent="-287972" lvl="0" marL="457200" rtl="0" algn="l">
              <a:spcBef>
                <a:spcPts val="0"/>
              </a:spcBef>
              <a:spcAft>
                <a:spcPts val="0"/>
              </a:spcAft>
              <a:buClr>
                <a:srgbClr val="000000"/>
              </a:buClr>
              <a:buSzPct val="61111"/>
              <a:buFont typeface="Arial"/>
              <a:buChar char="●"/>
            </a:pPr>
            <a:r>
              <a:rPr lang="en"/>
              <a:t>A distributed collection of data organized into named columns.</a:t>
            </a:r>
            <a:endParaRPr/>
          </a:p>
          <a:p>
            <a:pPr indent="-287972" lvl="0" marL="457200" rtl="0" algn="l">
              <a:spcBef>
                <a:spcPts val="0"/>
              </a:spcBef>
              <a:spcAft>
                <a:spcPts val="0"/>
              </a:spcAft>
              <a:buClr>
                <a:srgbClr val="000000"/>
              </a:buClr>
              <a:buSzPct val="61111"/>
              <a:buFont typeface="Arial"/>
              <a:buChar char="●"/>
            </a:pPr>
            <a:r>
              <a:rPr lang="en"/>
              <a:t>Can be constructed from various data sources, such as structured data files, tables in Hive, external databases, or existing RDDs.</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Spark SQL</a:t>
            </a:r>
            <a:endParaRPr/>
          </a:p>
        </p:txBody>
      </p:sp>
      <p:sp>
        <p:nvSpPr>
          <p:cNvPr id="321" name="Google Shape;321;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marR="0" rtl="0" algn="l">
              <a:lnSpc>
                <a:spcPct val="115000"/>
              </a:lnSpc>
              <a:spcBef>
                <a:spcPts val="0"/>
              </a:spcBef>
              <a:spcAft>
                <a:spcPts val="0"/>
              </a:spcAft>
              <a:buNone/>
            </a:pPr>
            <a:r>
              <a:rPr lang="en"/>
              <a:t>SQL Queries:</a:t>
            </a:r>
            <a:endParaRPr/>
          </a:p>
          <a:p>
            <a:pPr indent="-308610" lvl="0" marL="457200" marR="0" rtl="0" algn="l">
              <a:lnSpc>
                <a:spcPct val="115000"/>
              </a:lnSpc>
              <a:spcBef>
                <a:spcPts val="1200"/>
              </a:spcBef>
              <a:spcAft>
                <a:spcPts val="0"/>
              </a:spcAft>
              <a:buSzPct val="100000"/>
              <a:buChar char="●"/>
            </a:pPr>
            <a:r>
              <a:rPr lang="en"/>
              <a:t>Allows querying data via SQL syntax.</a:t>
            </a:r>
            <a:endParaRPr/>
          </a:p>
          <a:p>
            <a:pPr indent="-308610" lvl="0" marL="457200" marR="0" rtl="0" algn="l">
              <a:lnSpc>
                <a:spcPct val="115000"/>
              </a:lnSpc>
              <a:spcBef>
                <a:spcPts val="0"/>
              </a:spcBef>
              <a:spcAft>
                <a:spcPts val="0"/>
              </a:spcAft>
              <a:buSzPct val="100000"/>
              <a:buChar char="●"/>
            </a:pPr>
            <a:r>
              <a:rPr lang="en"/>
              <a:t>Can be executed on DataFrames and datasets registered as temporary tables/views.</a:t>
            </a:r>
            <a:endParaRPr/>
          </a:p>
          <a:p>
            <a:pPr indent="0" lvl="0" marL="0" marR="0" rtl="0" algn="l">
              <a:lnSpc>
                <a:spcPct val="115000"/>
              </a:lnSpc>
              <a:spcBef>
                <a:spcPts val="1200"/>
              </a:spcBef>
              <a:spcAft>
                <a:spcPts val="0"/>
              </a:spcAft>
              <a:buNone/>
            </a:pPr>
            <a:r>
              <a:rPr lang="en"/>
              <a:t>Datasets:</a:t>
            </a:r>
            <a:endParaRPr/>
          </a:p>
          <a:p>
            <a:pPr indent="-308610" lvl="0" marL="457200" marR="0" rtl="0" algn="l">
              <a:lnSpc>
                <a:spcPct val="115000"/>
              </a:lnSpc>
              <a:spcBef>
                <a:spcPts val="1200"/>
              </a:spcBef>
              <a:spcAft>
                <a:spcPts val="0"/>
              </a:spcAft>
              <a:buSzPct val="100000"/>
              <a:buChar char="●"/>
            </a:pPr>
            <a:r>
              <a:rPr lang="en"/>
              <a:t>An extension of DataFrame API.</a:t>
            </a:r>
            <a:endParaRPr/>
          </a:p>
          <a:p>
            <a:pPr indent="-308610" lvl="0" marL="457200" marR="0" rtl="0" algn="l">
              <a:lnSpc>
                <a:spcPct val="115000"/>
              </a:lnSpc>
              <a:spcBef>
                <a:spcPts val="0"/>
              </a:spcBef>
              <a:spcAft>
                <a:spcPts val="0"/>
              </a:spcAft>
              <a:buSzPct val="100000"/>
              <a:buChar char="●"/>
            </a:pPr>
            <a:r>
              <a:rPr lang="en"/>
              <a:t>Provides the benefits of both RDD (resilient distributed dataset) and DataFrame APIs.</a:t>
            </a:r>
            <a:endParaRPr/>
          </a:p>
          <a:p>
            <a:pPr indent="-308610" lvl="0" marL="457200" marR="0" rtl="0" algn="l">
              <a:lnSpc>
                <a:spcPct val="115000"/>
              </a:lnSpc>
              <a:spcBef>
                <a:spcPts val="0"/>
              </a:spcBef>
              <a:spcAft>
                <a:spcPts val="0"/>
              </a:spcAft>
              <a:buSzPct val="100000"/>
              <a:buChar char="●"/>
            </a:pPr>
            <a:r>
              <a:rPr lang="en"/>
              <a:t>Uses JVM object types.</a:t>
            </a:r>
            <a:endParaRPr/>
          </a:p>
          <a:p>
            <a:pPr indent="0" lvl="0" marL="0" marR="0" rtl="0" algn="l">
              <a:lnSpc>
                <a:spcPct val="115000"/>
              </a:lnSpc>
              <a:spcBef>
                <a:spcPts val="1200"/>
              </a:spcBef>
              <a:spcAft>
                <a:spcPts val="0"/>
              </a:spcAft>
              <a:buNone/>
            </a:pPr>
            <a:r>
              <a:rPr lang="en"/>
              <a:t>Catalyst Optimizer:</a:t>
            </a:r>
            <a:endParaRPr/>
          </a:p>
          <a:p>
            <a:pPr indent="-308610" lvl="0" marL="457200" marR="0" rtl="0" algn="l">
              <a:lnSpc>
                <a:spcPct val="115000"/>
              </a:lnSpc>
              <a:spcBef>
                <a:spcPts val="1200"/>
              </a:spcBef>
              <a:spcAft>
                <a:spcPts val="0"/>
              </a:spcAft>
              <a:buSzPct val="100000"/>
              <a:buChar char="●"/>
            </a:pPr>
            <a:r>
              <a:rPr lang="en"/>
              <a:t>An advanced query optimizer used to analyze and optimize query plans.</a:t>
            </a:r>
            <a:endParaRPr/>
          </a:p>
          <a:p>
            <a:pPr indent="0" lvl="0" marL="0" rtl="0" algn="l">
              <a:spcBef>
                <a:spcPts val="1200"/>
              </a:spcBef>
              <a:spcAft>
                <a:spcPts val="0"/>
              </a:spcAft>
              <a:buNone/>
            </a:pPr>
            <a:r>
              <a:rPr lang="en"/>
              <a:t>Seamless Integration:</a:t>
            </a:r>
            <a:endParaRPr/>
          </a:p>
          <a:p>
            <a:pPr indent="-277495" lvl="0" marL="457200" rtl="0" algn="l">
              <a:spcBef>
                <a:spcPts val="1200"/>
              </a:spcBef>
              <a:spcAft>
                <a:spcPts val="0"/>
              </a:spcAft>
              <a:buClr>
                <a:srgbClr val="000000"/>
              </a:buClr>
              <a:buSzPct val="61111"/>
              <a:buFont typeface="Arial"/>
              <a:buChar char="●"/>
            </a:pPr>
            <a:r>
              <a:rPr lang="en"/>
              <a:t>Can be easily integrated with various data sources, including Hive, HDFS, JSON, JDBC, and more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Data Analysis</a:t>
            </a:r>
            <a:endParaRPr/>
          </a:p>
        </p:txBody>
      </p:sp>
      <p:sp>
        <p:nvSpPr>
          <p:cNvPr id="327" name="Google Shape;327;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%sql</a:t>
            </a:r>
            <a:endParaRPr/>
          </a:p>
          <a:p>
            <a:pPr indent="0" lvl="0" marL="0" rtl="0" algn="l">
              <a:spcBef>
                <a:spcPts val="1200"/>
              </a:spcBef>
              <a:spcAft>
                <a:spcPts val="0"/>
              </a:spcAft>
              <a:buNone/>
            </a:pPr>
            <a:r>
              <a:rPr lang="en"/>
              <a:t>SELECT * FROM iris_table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Select Specific Columns:</a:t>
            </a:r>
            <a:endParaRPr/>
          </a:p>
          <a:p>
            <a:pPr indent="0" lvl="0" marL="0" rtl="0" algn="l">
              <a:spcBef>
                <a:spcPts val="1200"/>
              </a:spcBef>
              <a:spcAft>
                <a:spcPts val="0"/>
              </a:spcAft>
              <a:buNone/>
            </a:pPr>
            <a:r>
              <a:rPr lang="en"/>
              <a:t>%sql</a:t>
            </a:r>
            <a:endParaRPr/>
          </a:p>
          <a:p>
            <a:pPr indent="0" lvl="0" marL="0" rtl="0" algn="l">
              <a:spcBef>
                <a:spcPts val="1200"/>
              </a:spcBef>
              <a:spcAft>
                <a:spcPts val="0"/>
              </a:spcAft>
              <a:buNone/>
            </a:pPr>
            <a:r>
              <a:rPr lang="en"/>
              <a:t>SELECT sepal_length, sepal_width, species FROM iris_table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Filter Rows:</a:t>
            </a:r>
            <a:endParaRPr/>
          </a:p>
          <a:p>
            <a:pPr indent="0" lvl="0" marL="0" rtl="0" algn="l">
              <a:spcBef>
                <a:spcPts val="1200"/>
              </a:spcBef>
              <a:spcAft>
                <a:spcPts val="0"/>
              </a:spcAft>
              <a:buNone/>
            </a:pPr>
            <a:r>
              <a:rPr lang="en"/>
              <a:t>%sql</a:t>
            </a:r>
            <a:endParaRPr/>
          </a:p>
          <a:p>
            <a:pPr indent="0" lvl="0" marL="0" rtl="0" algn="l">
              <a:spcBef>
                <a:spcPts val="1200"/>
              </a:spcBef>
              <a:spcAft>
                <a:spcPts val="1200"/>
              </a:spcAft>
              <a:buNone/>
            </a:pPr>
            <a:r>
              <a:rPr lang="en"/>
              <a:t>SELECT * FROM iris_table WHERE sepal_length &gt; 5.0</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Data Analysis</a:t>
            </a:r>
            <a:endParaRPr/>
          </a:p>
        </p:txBody>
      </p:sp>
      <p:sp>
        <p:nvSpPr>
          <p:cNvPr id="333" name="Google Shape;333;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Group By and Aggregate:</a:t>
            </a:r>
            <a:endParaRPr/>
          </a:p>
          <a:p>
            <a:pPr indent="0" lvl="0" marL="0" rtl="0" algn="l">
              <a:spcBef>
                <a:spcPts val="1200"/>
              </a:spcBef>
              <a:spcAft>
                <a:spcPts val="0"/>
              </a:spcAft>
              <a:buNone/>
            </a:pPr>
            <a:r>
              <a:rPr lang="en"/>
              <a:t>%sql</a:t>
            </a:r>
            <a:endParaRPr/>
          </a:p>
          <a:p>
            <a:pPr indent="0" lvl="0" marL="0" rtl="0" algn="l">
              <a:spcBef>
                <a:spcPts val="1200"/>
              </a:spcBef>
              <a:spcAft>
                <a:spcPts val="0"/>
              </a:spcAft>
              <a:buNone/>
            </a:pPr>
            <a:r>
              <a:rPr lang="en"/>
              <a:t>SELECT species, AVG(sepal_length) AS avg_sepal_length</a:t>
            </a:r>
            <a:endParaRPr/>
          </a:p>
          <a:p>
            <a:pPr indent="0" lvl="0" marL="0" rtl="0" algn="l">
              <a:spcBef>
                <a:spcPts val="1200"/>
              </a:spcBef>
              <a:spcAft>
                <a:spcPts val="0"/>
              </a:spcAft>
              <a:buNone/>
            </a:pPr>
            <a:r>
              <a:rPr lang="en"/>
              <a:t>FROM iris_table</a:t>
            </a:r>
            <a:endParaRPr/>
          </a:p>
          <a:p>
            <a:pPr indent="0" lvl="0" marL="0" rtl="0" algn="l">
              <a:spcBef>
                <a:spcPts val="1200"/>
              </a:spcBef>
              <a:spcAft>
                <a:spcPts val="0"/>
              </a:spcAft>
              <a:buNone/>
            </a:pPr>
            <a:r>
              <a:rPr lang="en"/>
              <a:t>GROUP BY species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Order By:</a:t>
            </a:r>
            <a:endParaRPr/>
          </a:p>
          <a:p>
            <a:pPr indent="0" lvl="0" marL="0" rtl="0" algn="l">
              <a:spcBef>
                <a:spcPts val="1200"/>
              </a:spcBef>
              <a:spcAft>
                <a:spcPts val="0"/>
              </a:spcAft>
              <a:buNone/>
            </a:pPr>
            <a:r>
              <a:rPr lang="en"/>
              <a:t>%sql</a:t>
            </a:r>
            <a:endParaRPr/>
          </a:p>
          <a:p>
            <a:pPr indent="0" lvl="0" marL="0" rtl="0" algn="l">
              <a:spcBef>
                <a:spcPts val="1200"/>
              </a:spcBef>
              <a:spcAft>
                <a:spcPts val="1200"/>
              </a:spcAft>
              <a:buNone/>
            </a:pPr>
            <a:r>
              <a:rPr lang="en"/>
              <a:t>SELECT * FROM iris_table ORDER BY sepal_length DESC</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Additional DataFrame for Species Details</a:t>
            </a:r>
            <a:endParaRPr/>
          </a:p>
        </p:txBody>
      </p:sp>
      <p:sp>
        <p:nvSpPr>
          <p:cNvPr id="339" name="Google Shape;339;p59"/>
          <p:cNvSpPr txBox="1"/>
          <p:nvPr>
            <p:ph idx="1" type="body"/>
          </p:nvPr>
        </p:nvSpPr>
        <p:spPr>
          <a:xfrm>
            <a:off x="311700" y="12688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 Create a Pandas DataFrame with species details</a:t>
            </a:r>
            <a:endParaRPr/>
          </a:p>
          <a:p>
            <a:pPr indent="0" lvl="0" marL="0" rtl="0" algn="l">
              <a:spcBef>
                <a:spcPts val="1200"/>
              </a:spcBef>
              <a:spcAft>
                <a:spcPts val="0"/>
              </a:spcAft>
              <a:buNone/>
            </a:pPr>
            <a:r>
              <a:rPr lang="en"/>
              <a:t>species_details_data = {</a:t>
            </a:r>
            <a:endParaRPr/>
          </a:p>
          <a:p>
            <a:pPr indent="0" lvl="0" marL="0" rtl="0" algn="l">
              <a:spcBef>
                <a:spcPts val="1200"/>
              </a:spcBef>
              <a:spcAft>
                <a:spcPts val="0"/>
              </a:spcAft>
              <a:buNone/>
            </a:pPr>
            <a:r>
              <a:rPr lang="en"/>
              <a:t>    "species": ["Iris-setosa", "Iris-versicolor", "Iris-virginica"],</a:t>
            </a:r>
            <a:endParaRPr/>
          </a:p>
          <a:p>
            <a:pPr indent="0" lvl="0" marL="0" rtl="0" algn="l">
              <a:spcBef>
                <a:spcPts val="1200"/>
              </a:spcBef>
              <a:spcAft>
                <a:spcPts val="0"/>
              </a:spcAft>
              <a:buNone/>
            </a:pPr>
            <a:r>
              <a:rPr lang="en"/>
              <a:t>    "scientific_name": ["Setosa", "Versicolor", "Virginica"],</a:t>
            </a:r>
            <a:endParaRPr/>
          </a:p>
          <a:p>
            <a:pPr indent="0" lvl="0" marL="0" rtl="0" algn="l">
              <a:spcBef>
                <a:spcPts val="1200"/>
              </a:spcBef>
              <a:spcAft>
                <a:spcPts val="0"/>
              </a:spcAft>
              <a:buNone/>
            </a:pPr>
            <a:r>
              <a:rPr lang="en"/>
              <a:t>    "common_name": ["Setosa Iris", "Versicolor Iris", "Virginica Iris"]</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species_details_df = pd.DataFrame(species_details_data)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Convert Pandas DataFrame to Spark DataFrame</a:t>
            </a:r>
            <a:endParaRPr/>
          </a:p>
          <a:p>
            <a:pPr indent="0" lvl="0" marL="0" rtl="0" algn="l">
              <a:spcBef>
                <a:spcPts val="1200"/>
              </a:spcBef>
              <a:spcAft>
                <a:spcPts val="0"/>
              </a:spcAft>
              <a:buNone/>
            </a:pPr>
            <a:r>
              <a:rPr lang="en"/>
              <a:t>species_details_spark_df = spark.createDataFrame(species_details_df)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the first few rows of the species details DataFrame</a:t>
            </a:r>
            <a:endParaRPr/>
          </a:p>
          <a:p>
            <a:pPr indent="0" lvl="0" marL="0" rtl="0" algn="l">
              <a:spcBef>
                <a:spcPts val="1200"/>
              </a:spcBef>
              <a:spcAft>
                <a:spcPts val="0"/>
              </a:spcAft>
              <a:buNone/>
            </a:pPr>
            <a:r>
              <a:rPr lang="en"/>
              <a:t>species_details_spark_df.show()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a temporary view for species details</a:t>
            </a:r>
            <a:endParaRPr/>
          </a:p>
          <a:p>
            <a:pPr indent="0" lvl="0" marL="0" rtl="0" algn="l">
              <a:spcBef>
                <a:spcPts val="1200"/>
              </a:spcBef>
              <a:spcAft>
                <a:spcPts val="0"/>
              </a:spcAft>
              <a:buNone/>
            </a:pPr>
            <a:r>
              <a:rPr lang="en"/>
              <a:t>species_details_spark_df.createOrReplaceTempView("species_details_table")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Join the DataFrames and show the first few rows</a:t>
            </a:r>
            <a:endParaRPr/>
          </a:p>
        </p:txBody>
      </p:sp>
      <p:sp>
        <p:nvSpPr>
          <p:cNvPr id="345" name="Google Shape;345;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%sql</a:t>
            </a:r>
            <a:endParaRPr/>
          </a:p>
          <a:p>
            <a:pPr indent="0" lvl="0" marL="0" rtl="0" algn="l">
              <a:spcBef>
                <a:spcPts val="1200"/>
              </a:spcBef>
              <a:spcAft>
                <a:spcPts val="0"/>
              </a:spcAft>
              <a:buNone/>
            </a:pPr>
            <a:r>
              <a:rPr lang="en"/>
              <a:t>SELECT *</a:t>
            </a:r>
            <a:endParaRPr/>
          </a:p>
          <a:p>
            <a:pPr indent="0" lvl="0" marL="0" rtl="0" algn="l">
              <a:spcBef>
                <a:spcPts val="1200"/>
              </a:spcBef>
              <a:spcAft>
                <a:spcPts val="0"/>
              </a:spcAft>
              <a:buNone/>
            </a:pPr>
            <a:r>
              <a:rPr lang="en"/>
              <a:t>FROM iris_table i</a:t>
            </a:r>
            <a:endParaRPr/>
          </a:p>
          <a:p>
            <a:pPr indent="0" lvl="0" marL="0" rtl="0" algn="l">
              <a:spcBef>
                <a:spcPts val="1200"/>
              </a:spcBef>
              <a:spcAft>
                <a:spcPts val="0"/>
              </a:spcAft>
              <a:buNone/>
            </a:pPr>
            <a:r>
              <a:rPr lang="en"/>
              <a:t>INNER JOIN species_details_table s</a:t>
            </a:r>
            <a:endParaRPr/>
          </a:p>
          <a:p>
            <a:pPr indent="0" lvl="0" marL="0" rtl="0" algn="l">
              <a:spcBef>
                <a:spcPts val="1200"/>
              </a:spcBef>
              <a:spcAft>
                <a:spcPts val="0"/>
              </a:spcAft>
              <a:buNone/>
            </a:pPr>
            <a:r>
              <a:rPr lang="en"/>
              <a:t>ON i.species = s.species</a:t>
            </a:r>
            <a:endParaRPr/>
          </a:p>
          <a:p>
            <a:pPr indent="0" lvl="0" marL="0" rtl="0" algn="l">
              <a:spcBef>
                <a:spcPts val="1200"/>
              </a:spcBef>
              <a:spcAft>
                <a:spcPts val="0"/>
              </a:spcAft>
              <a:buNone/>
            </a:pPr>
            <a:r>
              <a:rPr lang="en"/>
              <a:t>LIMIT 10</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Print the schema of the joined DataFrame</a:t>
            </a:r>
            <a:endParaRPr/>
          </a:p>
        </p:txBody>
      </p:sp>
      <p:sp>
        <p:nvSpPr>
          <p:cNvPr id="351" name="Google Shape;351;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a:t>
            </a:r>
            <a:endParaRPr/>
          </a:p>
          <a:p>
            <a:pPr indent="0" lvl="0" marL="0" rtl="0" algn="l">
              <a:spcBef>
                <a:spcPts val="1200"/>
              </a:spcBef>
              <a:spcAft>
                <a:spcPts val="0"/>
              </a:spcAft>
              <a:buNone/>
            </a:pPr>
            <a:r>
              <a:rPr lang="en"/>
              <a:t>DESCRIBE TABLE iris_table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chemeClr val="dk1"/>
                </a:solidFill>
              </a:rPr>
              <a:t>Infra setup </a:t>
            </a:r>
            <a:endParaRPr sz="2800">
              <a:solidFill>
                <a:schemeClr val="dk1"/>
              </a:solidFill>
            </a:endParaRPr>
          </a:p>
          <a:p>
            <a:pPr indent="-406400" lvl="0" marL="457200" rtl="0" algn="l">
              <a:spcBef>
                <a:spcPts val="1200"/>
              </a:spcBef>
              <a:spcAft>
                <a:spcPts val="0"/>
              </a:spcAft>
              <a:buClr>
                <a:schemeClr val="dk1"/>
              </a:buClr>
              <a:buSzPts val="2800"/>
              <a:buChar char="-"/>
            </a:pPr>
            <a:r>
              <a:rPr lang="en" sz="2800">
                <a:solidFill>
                  <a:schemeClr val="dk1"/>
                </a:solidFill>
              </a:rPr>
              <a:t>Databricks account</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AWS account</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Docker</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Jenkins</a:t>
            </a:r>
            <a:endParaRPr sz="28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 summary statistics</a:t>
            </a:r>
            <a:endParaRPr/>
          </a:p>
        </p:txBody>
      </p:sp>
      <p:sp>
        <p:nvSpPr>
          <p:cNvPr id="357" name="Google Shape;357;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%sql</a:t>
            </a:r>
            <a:endParaRPr/>
          </a:p>
          <a:p>
            <a:pPr indent="0" lvl="0" marL="0" rtl="0" algn="l">
              <a:spcBef>
                <a:spcPts val="1200"/>
              </a:spcBef>
              <a:spcAft>
                <a:spcPts val="0"/>
              </a:spcAft>
              <a:buNone/>
            </a:pPr>
            <a:r>
              <a:rPr lang="en"/>
              <a:t>SELECT species, AVG(sepal_length) AS avg_sepal_length, AVG(sepal_width) AS avg_sepal_width, AVG(petal_length) AS avg_petal_length, AVG(petal_width) AS avg_petal_width</a:t>
            </a:r>
            <a:endParaRPr/>
          </a:p>
          <a:p>
            <a:pPr indent="0" lvl="0" marL="0" rtl="0" algn="l">
              <a:spcBef>
                <a:spcPts val="1200"/>
              </a:spcBef>
              <a:spcAft>
                <a:spcPts val="0"/>
              </a:spcAft>
              <a:buNone/>
            </a:pPr>
            <a:r>
              <a:rPr lang="en"/>
              <a:t>FROM iris_table</a:t>
            </a:r>
            <a:endParaRPr/>
          </a:p>
          <a:p>
            <a:pPr indent="0" lvl="0" marL="0" rtl="0" algn="l">
              <a:spcBef>
                <a:spcPts val="1200"/>
              </a:spcBef>
              <a:spcAft>
                <a:spcPts val="0"/>
              </a:spcAft>
              <a:buNone/>
            </a:pPr>
            <a:r>
              <a:rPr lang="en"/>
              <a:t>GROUP BY species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 the number of rows</a:t>
            </a:r>
            <a:endParaRPr/>
          </a:p>
        </p:txBody>
      </p:sp>
      <p:sp>
        <p:nvSpPr>
          <p:cNvPr id="363" name="Google Shape;363;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a:t>
            </a:r>
            <a:endParaRPr/>
          </a:p>
          <a:p>
            <a:pPr indent="0" lvl="0" marL="0" rtl="0" algn="l">
              <a:spcBef>
                <a:spcPts val="1200"/>
              </a:spcBef>
              <a:spcAft>
                <a:spcPts val="0"/>
              </a:spcAft>
              <a:buNone/>
            </a:pPr>
            <a:r>
              <a:rPr lang="en"/>
              <a:t>SELECT COUNT(*) AS row_count</a:t>
            </a:r>
            <a:endParaRPr/>
          </a:p>
          <a:p>
            <a:pPr indent="0" lvl="0" marL="0" rtl="0" algn="l">
              <a:spcBef>
                <a:spcPts val="1200"/>
              </a:spcBef>
              <a:spcAft>
                <a:spcPts val="0"/>
              </a:spcAft>
              <a:buNone/>
            </a:pPr>
            <a:r>
              <a:rPr lang="en"/>
              <a:t>FROM iris_table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Show distinct species with their scientific and common names</a:t>
            </a:r>
            <a:endParaRPr/>
          </a:p>
        </p:txBody>
      </p:sp>
      <p:sp>
        <p:nvSpPr>
          <p:cNvPr id="369" name="Google Shape;369;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a:t>
            </a:r>
            <a:endParaRPr/>
          </a:p>
          <a:p>
            <a:pPr indent="0" lvl="0" marL="0" rtl="0" algn="l">
              <a:spcBef>
                <a:spcPts val="1200"/>
              </a:spcBef>
              <a:spcAft>
                <a:spcPts val="0"/>
              </a:spcAft>
              <a:buNone/>
            </a:pPr>
            <a:r>
              <a:rPr lang="en"/>
              <a:t>SELECT DISTINCT species, scientific_name, common_name</a:t>
            </a:r>
            <a:endParaRPr/>
          </a:p>
          <a:p>
            <a:pPr indent="0" lvl="0" marL="0" rtl="0" algn="l">
              <a:spcBef>
                <a:spcPts val="1200"/>
              </a:spcBef>
              <a:spcAft>
                <a:spcPts val="0"/>
              </a:spcAft>
              <a:buNone/>
            </a:pPr>
            <a:r>
              <a:rPr lang="en"/>
              <a:t>FROM species_details_table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Filter rows where sepal_length is greater than 5.0 and show species details</a:t>
            </a:r>
            <a:endParaRPr/>
          </a:p>
        </p:txBody>
      </p:sp>
      <p:sp>
        <p:nvSpPr>
          <p:cNvPr id="375" name="Google Shape;375;p65"/>
          <p:cNvSpPr txBox="1"/>
          <p:nvPr>
            <p:ph idx="1" type="body"/>
          </p:nvPr>
        </p:nvSpPr>
        <p:spPr>
          <a:xfrm>
            <a:off x="311700" y="1581150"/>
            <a:ext cx="8520600" cy="298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%sql SELECT * FROM iris_table i INNER JOIN species_details_table s ON i.species = s.species WHERE sepal_length &gt; 5.0</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by species and calculate average sepal_length</a:t>
            </a:r>
            <a:endParaRPr/>
          </a:p>
        </p:txBody>
      </p:sp>
      <p:sp>
        <p:nvSpPr>
          <p:cNvPr id="381" name="Google Shape;381;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%sql</a:t>
            </a:r>
            <a:endParaRPr/>
          </a:p>
          <a:p>
            <a:pPr indent="0" lvl="0" marL="0" rtl="0" algn="l">
              <a:spcBef>
                <a:spcPts val="1200"/>
              </a:spcBef>
              <a:spcAft>
                <a:spcPts val="0"/>
              </a:spcAft>
              <a:buNone/>
            </a:pPr>
            <a:r>
              <a:rPr lang="en"/>
              <a:t>SELECT i.species, s.scientific_name, s.common_name, AVG(i.sepal_length) AS avg_sepal_length</a:t>
            </a:r>
            <a:endParaRPr/>
          </a:p>
          <a:p>
            <a:pPr indent="0" lvl="0" marL="0" rtl="0" algn="l">
              <a:spcBef>
                <a:spcPts val="1200"/>
              </a:spcBef>
              <a:spcAft>
                <a:spcPts val="0"/>
              </a:spcAft>
              <a:buNone/>
            </a:pPr>
            <a:r>
              <a:rPr lang="en"/>
              <a:t>FROM iris_table i</a:t>
            </a:r>
            <a:endParaRPr/>
          </a:p>
          <a:p>
            <a:pPr indent="0" lvl="0" marL="0" rtl="0" algn="l">
              <a:spcBef>
                <a:spcPts val="1200"/>
              </a:spcBef>
              <a:spcAft>
                <a:spcPts val="0"/>
              </a:spcAft>
              <a:buNone/>
            </a:pPr>
            <a:r>
              <a:rPr lang="en"/>
              <a:t>INNER JOIN species_details_table s</a:t>
            </a:r>
            <a:endParaRPr/>
          </a:p>
          <a:p>
            <a:pPr indent="0" lvl="0" marL="0" rtl="0" algn="l">
              <a:spcBef>
                <a:spcPts val="1200"/>
              </a:spcBef>
              <a:spcAft>
                <a:spcPts val="0"/>
              </a:spcAft>
              <a:buNone/>
            </a:pPr>
            <a:r>
              <a:rPr lang="en"/>
              <a:t>ON i.species = s.species</a:t>
            </a:r>
            <a:endParaRPr/>
          </a:p>
          <a:p>
            <a:pPr indent="0" lvl="0" marL="0" rtl="0" algn="l">
              <a:spcBef>
                <a:spcPts val="1200"/>
              </a:spcBef>
              <a:spcAft>
                <a:spcPts val="0"/>
              </a:spcAft>
              <a:buNone/>
            </a:pPr>
            <a:r>
              <a:rPr lang="en"/>
              <a:t>GROUP BY i.species, s.scientific_name, s.common_name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 data by sepal_length in descending order</a:t>
            </a:r>
            <a:endParaRPr/>
          </a:p>
        </p:txBody>
      </p:sp>
      <p:sp>
        <p:nvSpPr>
          <p:cNvPr id="387" name="Google Shape;387;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%sql</a:t>
            </a:r>
            <a:endParaRPr/>
          </a:p>
          <a:p>
            <a:pPr indent="0" lvl="0" marL="0" rtl="0" algn="l">
              <a:spcBef>
                <a:spcPts val="1200"/>
              </a:spcBef>
              <a:spcAft>
                <a:spcPts val="0"/>
              </a:spcAft>
              <a:buNone/>
            </a:pPr>
            <a:r>
              <a:rPr lang="en"/>
              <a:t>SELECT *</a:t>
            </a:r>
            <a:endParaRPr/>
          </a:p>
          <a:p>
            <a:pPr indent="0" lvl="0" marL="0" rtl="0" algn="l">
              <a:spcBef>
                <a:spcPts val="1200"/>
              </a:spcBef>
              <a:spcAft>
                <a:spcPts val="0"/>
              </a:spcAft>
              <a:buNone/>
            </a:pPr>
            <a:r>
              <a:rPr lang="en"/>
              <a:t>FROM iris_table i</a:t>
            </a:r>
            <a:endParaRPr/>
          </a:p>
          <a:p>
            <a:pPr indent="0" lvl="0" marL="0" rtl="0" algn="l">
              <a:spcBef>
                <a:spcPts val="1200"/>
              </a:spcBef>
              <a:spcAft>
                <a:spcPts val="0"/>
              </a:spcAft>
              <a:buNone/>
            </a:pPr>
            <a:r>
              <a:rPr lang="en"/>
              <a:t>INNER JOIN species_details_table s</a:t>
            </a:r>
            <a:endParaRPr/>
          </a:p>
          <a:p>
            <a:pPr indent="0" lvl="0" marL="0" rtl="0" algn="l">
              <a:spcBef>
                <a:spcPts val="1200"/>
              </a:spcBef>
              <a:spcAft>
                <a:spcPts val="0"/>
              </a:spcAft>
              <a:buNone/>
            </a:pPr>
            <a:r>
              <a:rPr lang="en"/>
              <a:t>ON i.species = s.species</a:t>
            </a:r>
            <a:endParaRPr/>
          </a:p>
          <a:p>
            <a:pPr indent="0" lvl="0" marL="0" rtl="0" algn="l">
              <a:spcBef>
                <a:spcPts val="1200"/>
              </a:spcBef>
              <a:spcAft>
                <a:spcPts val="0"/>
              </a:spcAft>
              <a:buNone/>
            </a:pPr>
            <a:r>
              <a:rPr lang="en"/>
              <a:t>ORDER BY sepal_length DESC</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Analyzing Titanic Dataset with Spark SQL</a:t>
            </a:r>
            <a:endParaRPr/>
          </a:p>
        </p:txBody>
      </p:sp>
      <p:sp>
        <p:nvSpPr>
          <p:cNvPr id="393" name="Google Shape;393;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marR="0" rtl="0" algn="l">
              <a:lnSpc>
                <a:spcPct val="115000"/>
              </a:lnSpc>
              <a:spcBef>
                <a:spcPts val="0"/>
              </a:spcBef>
              <a:spcAft>
                <a:spcPts val="0"/>
              </a:spcAft>
              <a:buNone/>
            </a:pPr>
            <a:r>
              <a:rPr lang="en"/>
              <a:t>Objective: Use Spark SQL to analyze the Titanic dataset. Perform data exploration, aggregation, and derive insights from the dataset.</a:t>
            </a:r>
            <a:endParaRPr/>
          </a:p>
          <a:p>
            <a:pPr indent="0" lvl="0" marL="0" marR="0" rtl="0" algn="l">
              <a:lnSpc>
                <a:spcPct val="115000"/>
              </a:lnSpc>
              <a:spcBef>
                <a:spcPts val="1200"/>
              </a:spcBef>
              <a:spcAft>
                <a:spcPts val="0"/>
              </a:spcAft>
              <a:buNone/>
            </a:pPr>
            <a:r>
              <a:rPr lang="en"/>
              <a:t>Tasks:</a:t>
            </a:r>
            <a:endParaRPr/>
          </a:p>
          <a:p>
            <a:pPr indent="0" lvl="0" marL="0" marR="0" rtl="0" algn="l">
              <a:lnSpc>
                <a:spcPct val="115000"/>
              </a:lnSpc>
              <a:spcBef>
                <a:spcPts val="1200"/>
              </a:spcBef>
              <a:spcAft>
                <a:spcPts val="0"/>
              </a:spcAft>
              <a:buNone/>
            </a:pPr>
            <a:r>
              <a:rPr lang="en"/>
              <a:t>Load the Titanic dataset into Spark SQL.</a:t>
            </a:r>
            <a:endParaRPr/>
          </a:p>
          <a:p>
            <a:pPr indent="0" lvl="0" marL="0" marR="0" rtl="0" algn="l">
              <a:lnSpc>
                <a:spcPct val="115000"/>
              </a:lnSpc>
              <a:spcBef>
                <a:spcPts val="1200"/>
              </a:spcBef>
              <a:spcAft>
                <a:spcPts val="0"/>
              </a:spcAft>
              <a:buNone/>
            </a:pPr>
            <a:r>
              <a:rPr lang="en"/>
              <a:t>Write SQL queries to:</a:t>
            </a:r>
            <a:endParaRPr/>
          </a:p>
          <a:p>
            <a:pPr indent="0" lvl="0" marL="0" marR="0" rtl="0" algn="l">
              <a:lnSpc>
                <a:spcPct val="115000"/>
              </a:lnSpc>
              <a:spcBef>
                <a:spcPts val="1200"/>
              </a:spcBef>
              <a:spcAft>
                <a:spcPts val="0"/>
              </a:spcAft>
              <a:buNone/>
            </a:pPr>
            <a:r>
              <a:rPr lang="en" sz="1800"/>
              <a:t>Calculate the average age of passengers.</a:t>
            </a:r>
            <a:endParaRPr sz="1800"/>
          </a:p>
          <a:p>
            <a:pPr indent="0" lvl="0" marL="0" marR="0" rtl="0" algn="l">
              <a:lnSpc>
                <a:spcPct val="115000"/>
              </a:lnSpc>
              <a:spcBef>
                <a:spcPts val="1200"/>
              </a:spcBef>
              <a:spcAft>
                <a:spcPts val="0"/>
              </a:spcAft>
              <a:buNone/>
            </a:pPr>
            <a:r>
              <a:rPr lang="en" sz="1800"/>
              <a:t>Count the number of survivors and non-survivors.</a:t>
            </a:r>
            <a:endParaRPr sz="1800"/>
          </a:p>
          <a:p>
            <a:pPr indent="0" lvl="0" marL="0" marR="0" rtl="0" algn="l">
              <a:lnSpc>
                <a:spcPct val="115000"/>
              </a:lnSpc>
              <a:spcBef>
                <a:spcPts val="1200"/>
              </a:spcBef>
              <a:spcAft>
                <a:spcPts val="0"/>
              </a:spcAft>
              <a:buNone/>
            </a:pPr>
            <a:r>
              <a:rPr lang="en" sz="1800"/>
              <a:t>Find the percentage of passengers who survived.</a:t>
            </a:r>
            <a:endParaRPr sz="1800"/>
          </a:p>
          <a:p>
            <a:pPr indent="0" lvl="0" marL="0" marR="0" rtl="0" algn="l">
              <a:lnSpc>
                <a:spcPct val="115000"/>
              </a:lnSpc>
              <a:spcBef>
                <a:spcPts val="1200"/>
              </a:spcBef>
              <a:spcAft>
                <a:spcPts val="0"/>
              </a:spcAft>
              <a:buNone/>
            </a:pPr>
            <a:r>
              <a:rPr lang="en" sz="1800"/>
              <a:t>Identify the passenger class with the highest survival rate.</a:t>
            </a:r>
            <a:endParaRPr sz="1800"/>
          </a:p>
          <a:p>
            <a:pPr indent="0" lvl="0" marL="0" marR="0" rtl="0" algn="l">
              <a:lnSpc>
                <a:spcPct val="115000"/>
              </a:lnSpc>
              <a:spcBef>
                <a:spcPts val="1200"/>
              </a:spcBef>
              <a:spcAft>
                <a:spcPts val="0"/>
              </a:spcAft>
              <a:buNone/>
            </a:pPr>
            <a:r>
              <a:rPr lang="en" sz="1800"/>
              <a:t>Explore relationships between variables (e.g., survival rate by gender or age group).</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399" name="Google Shape;399;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Task 1: Calculate the average age of passengers</a:t>
            </a:r>
            <a:endParaRPr/>
          </a:p>
          <a:p>
            <a:pPr indent="0" lvl="0" marL="0" rtl="0" algn="l">
              <a:spcBef>
                <a:spcPts val="1200"/>
              </a:spcBef>
              <a:spcAft>
                <a:spcPts val="0"/>
              </a:spcAft>
              <a:buNone/>
            </a:pPr>
            <a:r>
              <a:rPr lang="en"/>
              <a:t>SELECT AVG(Age) AS avg_age</a:t>
            </a:r>
            <a:endParaRPr/>
          </a:p>
          <a:p>
            <a:pPr indent="0" lvl="0" marL="0" rtl="0" algn="l">
              <a:spcBef>
                <a:spcPts val="1200"/>
              </a:spcBef>
              <a:spcAft>
                <a:spcPts val="0"/>
              </a:spcAft>
              <a:buNone/>
            </a:pPr>
            <a:r>
              <a:rPr lang="en"/>
              <a:t>FROM titanic_table;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Task 2: Count the number of survivors and non-survivors</a:t>
            </a:r>
            <a:endParaRPr/>
          </a:p>
          <a:p>
            <a:pPr indent="0" lvl="0" marL="0" rtl="0" algn="l">
              <a:spcBef>
                <a:spcPts val="1200"/>
              </a:spcBef>
              <a:spcAft>
                <a:spcPts val="0"/>
              </a:spcAft>
              <a:buNone/>
            </a:pPr>
            <a:r>
              <a:rPr lang="en"/>
              <a:t>SELECT Survived, COUNT(*) AS count</a:t>
            </a:r>
            <a:endParaRPr/>
          </a:p>
          <a:p>
            <a:pPr indent="0" lvl="0" marL="0" rtl="0" algn="l">
              <a:spcBef>
                <a:spcPts val="1200"/>
              </a:spcBef>
              <a:spcAft>
                <a:spcPts val="0"/>
              </a:spcAft>
              <a:buNone/>
            </a:pPr>
            <a:r>
              <a:rPr lang="en"/>
              <a:t>FROM titanic_table</a:t>
            </a:r>
            <a:endParaRPr/>
          </a:p>
          <a:p>
            <a:pPr indent="0" lvl="0" marL="0" rtl="0" algn="l">
              <a:spcBef>
                <a:spcPts val="1200"/>
              </a:spcBef>
              <a:spcAft>
                <a:spcPts val="1200"/>
              </a:spcAft>
              <a:buNone/>
            </a:pPr>
            <a:r>
              <a:rPr lang="en"/>
              <a:t>GROUP BY Survived;</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405" name="Google Shape;405;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Task 3: Find the percentage of passengers who survived</a:t>
            </a:r>
            <a:endParaRPr/>
          </a:p>
          <a:p>
            <a:pPr indent="0" lvl="0" marL="0" rtl="0" algn="l">
              <a:spcBef>
                <a:spcPts val="1200"/>
              </a:spcBef>
              <a:spcAft>
                <a:spcPts val="0"/>
              </a:spcAft>
              <a:buNone/>
            </a:pPr>
            <a:r>
              <a:rPr lang="en"/>
              <a:t>SELECT (COUNT(CASE WHEN Survived = 1 THEN 1 END) / COUNT(*)) * 100 AS survival_percentage</a:t>
            </a:r>
            <a:endParaRPr/>
          </a:p>
          <a:p>
            <a:pPr indent="0" lvl="0" marL="0" rtl="0" algn="l">
              <a:spcBef>
                <a:spcPts val="1200"/>
              </a:spcBef>
              <a:spcAft>
                <a:spcPts val="0"/>
              </a:spcAft>
              <a:buNone/>
            </a:pPr>
            <a:r>
              <a:rPr lang="en"/>
              <a:t>FROM titanic_table;</a:t>
            </a:r>
            <a:endParaRPr/>
          </a:p>
          <a:p>
            <a:pPr indent="0" lvl="0" marL="0" rtl="0" algn="l">
              <a:spcBef>
                <a:spcPts val="1200"/>
              </a:spcBef>
              <a:spcAft>
                <a:spcPts val="0"/>
              </a:spcAft>
              <a:buNone/>
            </a:pPr>
            <a:r>
              <a:rPr lang="en"/>
              <a:t>Task 4: Identify the passenger class with the highest survival rate</a:t>
            </a:r>
            <a:endParaRPr/>
          </a:p>
          <a:p>
            <a:pPr indent="0" lvl="0" marL="0" rtl="0" algn="l">
              <a:spcBef>
                <a:spcPts val="1200"/>
              </a:spcBef>
              <a:spcAft>
                <a:spcPts val="0"/>
              </a:spcAft>
              <a:buNone/>
            </a:pPr>
            <a:r>
              <a:rPr lang="en"/>
              <a:t>SELECT Pclass, AVG(Survived) AS survival_rate</a:t>
            </a:r>
            <a:endParaRPr/>
          </a:p>
          <a:p>
            <a:pPr indent="0" lvl="0" marL="0" rtl="0" algn="l">
              <a:spcBef>
                <a:spcPts val="1200"/>
              </a:spcBef>
              <a:spcAft>
                <a:spcPts val="0"/>
              </a:spcAft>
              <a:buNone/>
            </a:pPr>
            <a:r>
              <a:rPr lang="en"/>
              <a:t>FROM titanic_table</a:t>
            </a:r>
            <a:endParaRPr/>
          </a:p>
          <a:p>
            <a:pPr indent="0" lvl="0" marL="0" rtl="0" algn="l">
              <a:spcBef>
                <a:spcPts val="1200"/>
              </a:spcBef>
              <a:spcAft>
                <a:spcPts val="0"/>
              </a:spcAft>
              <a:buNone/>
            </a:pPr>
            <a:r>
              <a:rPr lang="en"/>
              <a:t>GROUP BY Pclass</a:t>
            </a:r>
            <a:endParaRPr/>
          </a:p>
          <a:p>
            <a:pPr indent="0" lvl="0" marL="0" rtl="0" algn="l">
              <a:spcBef>
                <a:spcPts val="1200"/>
              </a:spcBef>
              <a:spcAft>
                <a:spcPts val="0"/>
              </a:spcAft>
              <a:buNone/>
            </a:pPr>
            <a:r>
              <a:rPr lang="en"/>
              <a:t>ORDER BY survival_rate DESC</a:t>
            </a:r>
            <a:endParaRPr/>
          </a:p>
          <a:p>
            <a:pPr indent="0" lvl="0" marL="0" rtl="0" algn="l">
              <a:spcBef>
                <a:spcPts val="1200"/>
              </a:spcBef>
              <a:spcAft>
                <a:spcPts val="1200"/>
              </a:spcAft>
              <a:buNone/>
            </a:pPr>
            <a:r>
              <a:rPr lang="en"/>
              <a:t>LIMIT 1;</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411" name="Google Shape;411;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lang="en"/>
              <a:t>Task 5: Explore relationships between variables (e.g., survival rate by gender or age group)</a:t>
            </a:r>
            <a:endParaRPr/>
          </a:p>
          <a:p>
            <a:pPr indent="0" lvl="0" marL="0" marR="0" rtl="0" algn="l">
              <a:lnSpc>
                <a:spcPct val="115000"/>
              </a:lnSpc>
              <a:spcBef>
                <a:spcPts val="1200"/>
              </a:spcBef>
              <a:spcAft>
                <a:spcPts val="0"/>
              </a:spcAft>
              <a:buNone/>
            </a:pPr>
            <a:r>
              <a:rPr lang="en"/>
              <a:t>Survival rate by gender</a:t>
            </a:r>
            <a:endParaRPr/>
          </a:p>
          <a:p>
            <a:pPr indent="0" lvl="0" marL="0" marR="0" rtl="0" algn="l">
              <a:lnSpc>
                <a:spcPct val="115000"/>
              </a:lnSpc>
              <a:spcBef>
                <a:spcPts val="1200"/>
              </a:spcBef>
              <a:spcAft>
                <a:spcPts val="0"/>
              </a:spcAft>
              <a:buNone/>
            </a:pPr>
            <a:r>
              <a:rPr lang="en"/>
              <a:t>SELECT Sex, AVG(Survived) AS survival_rate</a:t>
            </a:r>
            <a:endParaRPr/>
          </a:p>
          <a:p>
            <a:pPr indent="0" lvl="0" marL="0" marR="0" rtl="0" algn="l">
              <a:lnSpc>
                <a:spcPct val="115000"/>
              </a:lnSpc>
              <a:spcBef>
                <a:spcPts val="1200"/>
              </a:spcBef>
              <a:spcAft>
                <a:spcPts val="0"/>
              </a:spcAft>
              <a:buNone/>
            </a:pPr>
            <a:r>
              <a:rPr lang="en"/>
              <a:t>FROM titanic_table</a:t>
            </a:r>
            <a:endParaRPr/>
          </a:p>
          <a:p>
            <a:pPr indent="0" lvl="0" marL="0" marR="0" rtl="0" algn="l">
              <a:lnSpc>
                <a:spcPct val="115000"/>
              </a:lnSpc>
              <a:spcBef>
                <a:spcPts val="1200"/>
              </a:spcBef>
              <a:spcAft>
                <a:spcPts val="0"/>
              </a:spcAft>
              <a:buNone/>
            </a:pPr>
            <a:r>
              <a:rPr lang="en"/>
              <a:t>GROUP BY Sex;</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Early Days of Data:</a:t>
            </a:r>
            <a:endParaRPr b="1"/>
          </a:p>
          <a:p>
            <a:pPr indent="0" lvl="0" marL="0" rtl="0" algn="l">
              <a:spcBef>
                <a:spcPts val="1200"/>
              </a:spcBef>
              <a:spcAft>
                <a:spcPts val="0"/>
              </a:spcAft>
              <a:buNone/>
            </a:pPr>
            <a:r>
              <a:rPr lang="en"/>
              <a:t>Mainframes and Relational Databases: In the early days, data was primarily stored in mainframes and relational databases. Data was structured, and storage was limited.</a:t>
            </a:r>
            <a:endParaRPr/>
          </a:p>
          <a:p>
            <a:pPr indent="0" lvl="0" marL="0" rtl="0" algn="l">
              <a:spcBef>
                <a:spcPts val="1200"/>
              </a:spcBef>
              <a:spcAft>
                <a:spcPts val="0"/>
              </a:spcAft>
              <a:buNone/>
            </a:pPr>
            <a:r>
              <a:rPr lang="en"/>
              <a:t>Transactional Systems: The focus was on transactional systems that handled business operations like inventory management, payroll, and accounting.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The Internet Era:</a:t>
            </a:r>
            <a:endParaRPr b="1"/>
          </a:p>
          <a:p>
            <a:pPr indent="0" lvl="0" marL="0" rtl="0" algn="l">
              <a:spcBef>
                <a:spcPts val="1200"/>
              </a:spcBef>
              <a:spcAft>
                <a:spcPts val="0"/>
              </a:spcAft>
              <a:buNone/>
            </a:pPr>
            <a:r>
              <a:rPr lang="en"/>
              <a:t>Web Data: With the advent of the internet, there was an explosion of web data. Websites started generating massive amounts of clickstream data, log files, and user interactions.</a:t>
            </a:r>
            <a:endParaRPr/>
          </a:p>
          <a:p>
            <a:pPr indent="0" lvl="0" marL="0" rtl="0" algn="l">
              <a:spcBef>
                <a:spcPts val="1200"/>
              </a:spcBef>
              <a:spcAft>
                <a:spcPts val="1200"/>
              </a:spcAft>
              <a:buNone/>
            </a:pPr>
            <a:r>
              <a:rPr lang="en"/>
              <a:t>Semi-Structured Data: This period saw an increase in semi-structured data (e.g., JSON, XML), which was not as rigidly structured as relational data but still had some level of organization.</a:t>
            </a:r>
            <a:endParaRPr/>
          </a:p>
        </p:txBody>
      </p:sp>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Evolution and Engineering Needs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Delta Lake </a:t>
            </a:r>
            <a:endParaRPr/>
          </a:p>
        </p:txBody>
      </p:sp>
      <p:sp>
        <p:nvSpPr>
          <p:cNvPr id="417" name="Google Shape;417;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marR="0" rtl="0" algn="l">
              <a:lnSpc>
                <a:spcPct val="115000"/>
              </a:lnSpc>
              <a:spcBef>
                <a:spcPts val="0"/>
              </a:spcBef>
              <a:spcAft>
                <a:spcPts val="0"/>
              </a:spcAft>
              <a:buNone/>
            </a:pPr>
            <a:r>
              <a:rPr lang="en"/>
              <a:t>Delta Lake is an open-source storage layer that brings reliability to data lakes. It offers ACID (Atomicity, Consistency, Isolation, Durability) transactions, scalable metadata handling, and unifies streaming and batch data processing. Here are some key benefits of Delta Lake:</a:t>
            </a:r>
            <a:endParaRPr/>
          </a:p>
          <a:p>
            <a:pPr indent="0" lvl="0" marL="0" marR="0" rtl="0" algn="l">
              <a:lnSpc>
                <a:spcPct val="115000"/>
              </a:lnSpc>
              <a:spcBef>
                <a:spcPts val="1200"/>
              </a:spcBef>
              <a:spcAft>
                <a:spcPts val="0"/>
              </a:spcAft>
              <a:buNone/>
            </a:pPr>
            <a:r>
              <a:rPr lang="en"/>
              <a:t>ACID Transactions: </a:t>
            </a:r>
            <a:endParaRPr/>
          </a:p>
          <a:p>
            <a:pPr indent="0" lvl="0" marL="0" marR="0" rtl="0" algn="l">
              <a:lnSpc>
                <a:spcPct val="115000"/>
              </a:lnSpc>
              <a:spcBef>
                <a:spcPts val="1200"/>
              </a:spcBef>
              <a:spcAft>
                <a:spcPts val="0"/>
              </a:spcAft>
              <a:buNone/>
            </a:pPr>
            <a:r>
              <a:rPr lang="en"/>
              <a:t>Delta Lake ensures data integrity and reliability by supporting ACID transactions. This means that complex operations like merging data from different sources or updating records are handled consistently and atomically.</a:t>
            </a:r>
            <a:endParaRPr/>
          </a:p>
          <a:p>
            <a:pPr indent="0" lvl="0" marL="0" marR="0" rtl="0" algn="l">
              <a:lnSpc>
                <a:spcPct val="115000"/>
              </a:lnSpc>
              <a:spcBef>
                <a:spcPts val="1200"/>
              </a:spcBef>
              <a:spcAft>
                <a:spcPts val="0"/>
              </a:spcAft>
              <a:buNone/>
            </a:pPr>
            <a:r>
              <a:rPr lang="en"/>
              <a:t>Scalability: </a:t>
            </a:r>
            <a:endParaRPr/>
          </a:p>
          <a:p>
            <a:pPr indent="0" lvl="0" marL="0" marR="0" rtl="0" algn="l">
              <a:lnSpc>
                <a:spcPct val="115000"/>
              </a:lnSpc>
              <a:spcBef>
                <a:spcPts val="1200"/>
              </a:spcBef>
              <a:spcAft>
                <a:spcPts val="1200"/>
              </a:spcAft>
              <a:buNone/>
            </a:pPr>
            <a:r>
              <a:rPr lang="en"/>
              <a:t>Delta Lake's architecture is designed to handle large-scale data with ease. It efficiently manages metadata and optimizes query performance, making it suitable for big data workloads.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Delta Lake </a:t>
            </a:r>
            <a:endParaRPr/>
          </a:p>
        </p:txBody>
      </p:sp>
      <p:sp>
        <p:nvSpPr>
          <p:cNvPr id="423" name="Google Shape;423;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marR="0" rtl="0" algn="l">
              <a:lnSpc>
                <a:spcPct val="115000"/>
              </a:lnSpc>
              <a:spcBef>
                <a:spcPts val="0"/>
              </a:spcBef>
              <a:spcAft>
                <a:spcPts val="0"/>
              </a:spcAft>
              <a:buNone/>
            </a:pPr>
            <a:r>
              <a:rPr lang="en"/>
              <a:t>Unified Batch and Streaming: </a:t>
            </a:r>
            <a:endParaRPr/>
          </a:p>
          <a:p>
            <a:pPr indent="0" lvl="0" marL="0" marR="0" rtl="0" algn="l">
              <a:lnSpc>
                <a:spcPct val="115000"/>
              </a:lnSpc>
              <a:spcBef>
                <a:spcPts val="1200"/>
              </a:spcBef>
              <a:spcAft>
                <a:spcPts val="0"/>
              </a:spcAft>
              <a:buNone/>
            </a:pPr>
            <a:r>
              <a:rPr lang="en"/>
              <a:t>Delta Lake provides a unified approach to handle both batch and streaming data. This allows users to build robust data pipelines that can process real-time and historical data seamlessly.</a:t>
            </a:r>
            <a:endParaRPr/>
          </a:p>
          <a:p>
            <a:pPr indent="0" lvl="0" marL="0" marR="0" rtl="0" algn="l">
              <a:lnSpc>
                <a:spcPct val="115000"/>
              </a:lnSpc>
              <a:spcBef>
                <a:spcPts val="1200"/>
              </a:spcBef>
              <a:spcAft>
                <a:spcPts val="0"/>
              </a:spcAft>
              <a:buNone/>
            </a:pPr>
            <a:r>
              <a:rPr lang="en"/>
              <a:t>Schema Enforcement and Evolution: </a:t>
            </a:r>
            <a:endParaRPr/>
          </a:p>
          <a:p>
            <a:pPr indent="0" lvl="0" marL="0" marR="0" rtl="0" algn="l">
              <a:lnSpc>
                <a:spcPct val="115000"/>
              </a:lnSpc>
              <a:spcBef>
                <a:spcPts val="1200"/>
              </a:spcBef>
              <a:spcAft>
                <a:spcPts val="0"/>
              </a:spcAft>
              <a:buNone/>
            </a:pPr>
            <a:r>
              <a:rPr lang="en"/>
              <a:t>Delta Lake enforces schemas to ensure data quality and consistency. Additionally, it supports schema evolution, allowing users to easily update their data schema as requirements change without disrupting existing data.</a:t>
            </a:r>
            <a:endParaRPr/>
          </a:p>
          <a:p>
            <a:pPr indent="0" lvl="0" marL="0" marR="0" rtl="0" algn="l">
              <a:lnSpc>
                <a:spcPct val="115000"/>
              </a:lnSpc>
              <a:spcBef>
                <a:spcPts val="1200"/>
              </a:spcBef>
              <a:spcAft>
                <a:spcPts val="0"/>
              </a:spcAft>
              <a:buNone/>
            </a:pPr>
            <a:r>
              <a:rPr lang="en"/>
              <a:t>Time Travel: </a:t>
            </a:r>
            <a:endParaRPr/>
          </a:p>
          <a:p>
            <a:pPr indent="0" lvl="0" marL="0" marR="0" rtl="0" algn="l">
              <a:lnSpc>
                <a:spcPct val="115000"/>
              </a:lnSpc>
              <a:spcBef>
                <a:spcPts val="1200"/>
              </a:spcBef>
              <a:spcAft>
                <a:spcPts val="1200"/>
              </a:spcAft>
              <a:buNone/>
            </a:pPr>
            <a:r>
              <a:rPr lang="en"/>
              <a:t>Delta Lake supports time travel, enabling users to access and query previous versions of their data. This is useful for debugging, auditing, and rolling back changes if necessary.</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Delta Lake </a:t>
            </a:r>
            <a:endParaRPr/>
          </a:p>
        </p:txBody>
      </p:sp>
      <p:sp>
        <p:nvSpPr>
          <p:cNvPr id="429" name="Google Shape;429;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marR="0" rtl="0" algn="l">
              <a:lnSpc>
                <a:spcPct val="115000"/>
              </a:lnSpc>
              <a:spcBef>
                <a:spcPts val="0"/>
              </a:spcBef>
              <a:spcAft>
                <a:spcPts val="0"/>
              </a:spcAft>
              <a:buNone/>
            </a:pPr>
            <a:r>
              <a:rPr lang="en"/>
              <a:t>Upserts and Deletes: </a:t>
            </a:r>
            <a:endParaRPr/>
          </a:p>
          <a:p>
            <a:pPr indent="0" lvl="0" marL="0" marR="0" rtl="0" algn="l">
              <a:lnSpc>
                <a:spcPct val="115000"/>
              </a:lnSpc>
              <a:spcBef>
                <a:spcPts val="1200"/>
              </a:spcBef>
              <a:spcAft>
                <a:spcPts val="0"/>
              </a:spcAft>
              <a:buNone/>
            </a:pPr>
            <a:r>
              <a:rPr lang="en"/>
              <a:t>Unlike traditional data lakes, Delta Lake allows for upserts (inserts and updates) and deletes. This is particularly useful for maintaining the accuracy and freshness of data in scenarios like change data capture and GDPR compliance.</a:t>
            </a:r>
            <a:endParaRPr/>
          </a:p>
          <a:p>
            <a:pPr indent="0" lvl="0" marL="0" marR="0" rtl="0" algn="l">
              <a:lnSpc>
                <a:spcPct val="115000"/>
              </a:lnSpc>
              <a:spcBef>
                <a:spcPts val="1200"/>
              </a:spcBef>
              <a:spcAft>
                <a:spcPts val="0"/>
              </a:spcAft>
              <a:buNone/>
            </a:pPr>
            <a:r>
              <a:rPr lang="en"/>
              <a:t>Performance Optimization: </a:t>
            </a:r>
            <a:endParaRPr/>
          </a:p>
          <a:p>
            <a:pPr indent="0" lvl="0" marL="0" marR="0" rtl="0" algn="l">
              <a:lnSpc>
                <a:spcPct val="115000"/>
              </a:lnSpc>
              <a:spcBef>
                <a:spcPts val="1200"/>
              </a:spcBef>
              <a:spcAft>
                <a:spcPts val="0"/>
              </a:spcAft>
              <a:buNone/>
            </a:pPr>
            <a:r>
              <a:rPr lang="en"/>
              <a:t>Delta Lake optimizes data storage and query performance through techniques like data compaction, indexing, and data skipping. These optimizations help to reduce query times and improve overall system performance.</a:t>
            </a:r>
            <a:endParaRPr/>
          </a:p>
          <a:p>
            <a:pPr indent="0" lvl="0" marL="0" marR="0" rtl="0" algn="l">
              <a:lnSpc>
                <a:spcPct val="115000"/>
              </a:lnSpc>
              <a:spcBef>
                <a:spcPts val="1200"/>
              </a:spcBef>
              <a:spcAft>
                <a:spcPts val="0"/>
              </a:spcAft>
              <a:buNone/>
            </a:pPr>
            <a:r>
              <a:rPr lang="en"/>
              <a:t>Integration with Apache Spark: </a:t>
            </a:r>
            <a:endParaRPr/>
          </a:p>
          <a:p>
            <a:pPr indent="0" lvl="0" marL="0" marR="0" rtl="0" algn="l">
              <a:lnSpc>
                <a:spcPct val="115000"/>
              </a:lnSpc>
              <a:spcBef>
                <a:spcPts val="1200"/>
              </a:spcBef>
              <a:spcAft>
                <a:spcPts val="1200"/>
              </a:spcAft>
              <a:buNone/>
            </a:pPr>
            <a:r>
              <a:rPr lang="en"/>
              <a:t>Delta Lake is deeply integrated with Apache Spark, allowing users to leverage Spark's powerful data processing capabilities for their Delta Lake data. This integration makes it easy to build and manage scalable data pipelines.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Delta lake exercise: Create a Delta Table</a:t>
            </a:r>
            <a:endParaRPr/>
          </a:p>
        </p:txBody>
      </p:sp>
      <p:sp>
        <p:nvSpPr>
          <p:cNvPr id="435" name="Google Shape;435;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a:t># Create a DataFrame</a:t>
            </a:r>
            <a:endParaRPr/>
          </a:p>
          <a:p>
            <a:pPr indent="0" lvl="0" marL="0" rtl="0" algn="l">
              <a:spcBef>
                <a:spcPts val="1200"/>
              </a:spcBef>
              <a:spcAft>
                <a:spcPts val="0"/>
              </a:spcAft>
              <a:buNone/>
            </a:pPr>
            <a:r>
              <a:rPr lang="en"/>
              <a:t>data = [</a:t>
            </a:r>
            <a:endParaRPr/>
          </a:p>
          <a:p>
            <a:pPr indent="0" lvl="0" marL="0" rtl="0" algn="l">
              <a:spcBef>
                <a:spcPts val="1200"/>
              </a:spcBef>
              <a:spcAft>
                <a:spcPts val="0"/>
              </a:spcAft>
              <a:buNone/>
            </a:pPr>
            <a:r>
              <a:rPr lang="en"/>
              <a:t>    (1, "Alice", 28),</a:t>
            </a:r>
            <a:endParaRPr/>
          </a:p>
          <a:p>
            <a:pPr indent="0" lvl="0" marL="0" rtl="0" algn="l">
              <a:spcBef>
                <a:spcPts val="1200"/>
              </a:spcBef>
              <a:spcAft>
                <a:spcPts val="0"/>
              </a:spcAft>
              <a:buNone/>
            </a:pPr>
            <a:r>
              <a:rPr lang="en"/>
              <a:t>    (2, "Bob", 32),</a:t>
            </a:r>
            <a:endParaRPr/>
          </a:p>
          <a:p>
            <a:pPr indent="0" lvl="0" marL="0" rtl="0" algn="l">
              <a:spcBef>
                <a:spcPts val="1200"/>
              </a:spcBef>
              <a:spcAft>
                <a:spcPts val="0"/>
              </a:spcAft>
              <a:buNone/>
            </a:pPr>
            <a:r>
              <a:rPr lang="en"/>
              <a:t>    (3, "Catherine", 25)</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columns = ["id", "name", "age"]</a:t>
            </a:r>
            <a:endParaRPr/>
          </a:p>
          <a:p>
            <a:pPr indent="0" lvl="0" marL="0" rtl="0" algn="l">
              <a:spcBef>
                <a:spcPts val="1200"/>
              </a:spcBef>
              <a:spcAft>
                <a:spcPts val="0"/>
              </a:spcAft>
              <a:buNone/>
            </a:pPr>
            <a:r>
              <a:rPr lang="en"/>
              <a:t>df = spark.createDataFrame(data, columns)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Write the DataFrame to a Delta table</a:t>
            </a:r>
            <a:endParaRPr/>
          </a:p>
          <a:p>
            <a:pPr indent="0" lvl="0" marL="0" rtl="0" algn="l">
              <a:spcBef>
                <a:spcPts val="1200"/>
              </a:spcBef>
              <a:spcAft>
                <a:spcPts val="0"/>
              </a:spcAft>
              <a:buNone/>
            </a:pPr>
            <a:r>
              <a:rPr lang="en"/>
              <a:t>df.write.format("delta").save("/tmp/delta-table")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from a Delta Table</a:t>
            </a:r>
            <a:endParaRPr/>
          </a:p>
        </p:txBody>
      </p:sp>
      <p:sp>
        <p:nvSpPr>
          <p:cNvPr id="441" name="Google Shape;441;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Read data from the Delta table</a:t>
            </a:r>
            <a:endParaRPr/>
          </a:p>
          <a:p>
            <a:pPr indent="0" lvl="0" marL="0" rtl="0" algn="l">
              <a:spcBef>
                <a:spcPts val="1200"/>
              </a:spcBef>
              <a:spcAft>
                <a:spcPts val="0"/>
              </a:spcAft>
              <a:buNone/>
            </a:pPr>
            <a:r>
              <a:rPr lang="en"/>
              <a:t>delta_df = spark.read.format("delta").load("/tmp/delta-table")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the data</a:t>
            </a:r>
            <a:endParaRPr/>
          </a:p>
          <a:p>
            <a:pPr indent="0" lvl="0" marL="0" rtl="0" algn="l">
              <a:spcBef>
                <a:spcPts val="1200"/>
              </a:spcBef>
              <a:spcAft>
                <a:spcPts val="0"/>
              </a:spcAft>
              <a:buNone/>
            </a:pPr>
            <a:r>
              <a:rPr lang="en"/>
              <a:t>delta_df.show()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Upsert (Merge) Data into Delta Table</a:t>
            </a:r>
            <a:endParaRPr/>
          </a:p>
        </p:txBody>
      </p:sp>
      <p:sp>
        <p:nvSpPr>
          <p:cNvPr id="447" name="Google Shape;447;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 New data to merge</a:t>
            </a:r>
            <a:endParaRPr/>
          </a:p>
          <a:p>
            <a:pPr indent="0" lvl="0" marL="0" rtl="0" algn="l">
              <a:spcBef>
                <a:spcPts val="1200"/>
              </a:spcBef>
              <a:spcAft>
                <a:spcPts val="0"/>
              </a:spcAft>
              <a:buNone/>
            </a:pPr>
            <a:r>
              <a:rPr lang="en"/>
              <a:t>new_data = [</a:t>
            </a:r>
            <a:endParaRPr/>
          </a:p>
          <a:p>
            <a:pPr indent="0" lvl="0" marL="0" rtl="0" algn="l">
              <a:spcBef>
                <a:spcPts val="1200"/>
              </a:spcBef>
              <a:spcAft>
                <a:spcPts val="0"/>
              </a:spcAft>
              <a:buNone/>
            </a:pPr>
            <a:r>
              <a:rPr lang="en"/>
              <a:t>    (1, "Alice", 29),  # Update Alice's age</a:t>
            </a:r>
            <a:endParaRPr/>
          </a:p>
          <a:p>
            <a:pPr indent="0" lvl="0" marL="0" rtl="0" algn="l">
              <a:spcBef>
                <a:spcPts val="1200"/>
              </a:spcBef>
              <a:spcAft>
                <a:spcPts val="0"/>
              </a:spcAft>
              <a:buNone/>
            </a:pPr>
            <a:r>
              <a:rPr lang="en"/>
              <a:t>    (4, "David", 35)   # Insert new record for David</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new_df = spark.createDataFrame(new_data, columns)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from delta.tables import DeltaTable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Load the Delta table as a DeltaTable</a:t>
            </a:r>
            <a:endParaRPr/>
          </a:p>
          <a:p>
            <a:pPr indent="0" lvl="0" marL="0" rtl="0" algn="l">
              <a:spcBef>
                <a:spcPts val="1200"/>
              </a:spcBef>
              <a:spcAft>
                <a:spcPts val="0"/>
              </a:spcAft>
              <a:buNone/>
            </a:pPr>
            <a:r>
              <a:rPr lang="en"/>
              <a:t>delta_table = DeltaTable.forPath(spark, "/tmp/delta-table")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Perform the merge (upsert)</a:t>
            </a:r>
            <a:endParaRPr/>
          </a:p>
          <a:p>
            <a:pPr indent="0" lvl="0" marL="0" rtl="0" algn="l">
              <a:spcBef>
                <a:spcPts val="1200"/>
              </a:spcBef>
              <a:spcAft>
                <a:spcPts val="0"/>
              </a:spcAft>
              <a:buNone/>
            </a:pPr>
            <a:r>
              <a:rPr lang="en"/>
              <a:t>delta_table.alias("old_data").merge(</a:t>
            </a:r>
            <a:endParaRPr/>
          </a:p>
          <a:p>
            <a:pPr indent="0" lvl="0" marL="0" rtl="0" algn="l">
              <a:spcBef>
                <a:spcPts val="1200"/>
              </a:spcBef>
              <a:spcAft>
                <a:spcPts val="0"/>
              </a:spcAft>
              <a:buNone/>
            </a:pPr>
            <a:r>
              <a:rPr lang="en"/>
              <a:t>    new_df.alias("new_data"),</a:t>
            </a:r>
            <a:endParaRPr/>
          </a:p>
          <a:p>
            <a:pPr indent="0" lvl="0" marL="0" rtl="0" algn="l">
              <a:spcBef>
                <a:spcPts val="1200"/>
              </a:spcBef>
              <a:spcAft>
                <a:spcPts val="0"/>
              </a:spcAft>
              <a:buNone/>
            </a:pPr>
            <a:r>
              <a:rPr lang="en"/>
              <a:t>    "old_data.id = new_data.id"</a:t>
            </a:r>
            <a:endParaRPr/>
          </a:p>
          <a:p>
            <a:pPr indent="0" lvl="0" marL="0" rtl="0" algn="l">
              <a:spcBef>
                <a:spcPts val="1200"/>
              </a:spcBef>
              <a:spcAft>
                <a:spcPts val="0"/>
              </a:spcAft>
              <a:buNone/>
            </a:pPr>
            <a:r>
              <a:rPr lang="en"/>
              <a:t>).whenMatchedUpdateAll(</a:t>
            </a:r>
            <a:endParaRPr/>
          </a:p>
          <a:p>
            <a:pPr indent="0" lvl="0" marL="0" rtl="0" algn="l">
              <a:spcBef>
                <a:spcPts val="1200"/>
              </a:spcBef>
              <a:spcAft>
                <a:spcPts val="0"/>
              </a:spcAft>
              <a:buNone/>
            </a:pPr>
            <a:r>
              <a:rPr lang="en"/>
              <a:t>).whenNotMatchedInsertAll(</a:t>
            </a:r>
            <a:endParaRPr/>
          </a:p>
          <a:p>
            <a:pPr indent="0" lvl="0" marL="0" rtl="0" algn="l">
              <a:spcBef>
                <a:spcPts val="1200"/>
              </a:spcBef>
              <a:spcAft>
                <a:spcPts val="0"/>
              </a:spcAft>
              <a:buNone/>
            </a:pPr>
            <a:r>
              <a:rPr lang="en"/>
              <a:t>).execute()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the Delta Table after Upsert</a:t>
            </a:r>
            <a:endParaRPr/>
          </a:p>
        </p:txBody>
      </p:sp>
      <p:sp>
        <p:nvSpPr>
          <p:cNvPr id="453" name="Google Shape;453;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Read data from the Delta table again</a:t>
            </a:r>
            <a:endParaRPr/>
          </a:p>
          <a:p>
            <a:pPr indent="0" lvl="0" marL="0" rtl="0" algn="l">
              <a:spcBef>
                <a:spcPts val="1200"/>
              </a:spcBef>
              <a:spcAft>
                <a:spcPts val="0"/>
              </a:spcAft>
              <a:buNone/>
            </a:pPr>
            <a:r>
              <a:rPr lang="en"/>
              <a:t>updated_df = spark.read.format("delta").load("/tmp/delta-table")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the updated data</a:t>
            </a:r>
            <a:endParaRPr/>
          </a:p>
          <a:p>
            <a:pPr indent="0" lvl="0" marL="0" rtl="0" algn="l">
              <a:spcBef>
                <a:spcPts val="1200"/>
              </a:spcBef>
              <a:spcAft>
                <a:spcPts val="0"/>
              </a:spcAft>
              <a:buNone/>
            </a:pPr>
            <a:r>
              <a:rPr lang="en"/>
              <a:t>updated_df.show()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Travel</a:t>
            </a:r>
            <a:endParaRPr/>
          </a:p>
        </p:txBody>
      </p:sp>
      <p:sp>
        <p:nvSpPr>
          <p:cNvPr id="459" name="Google Shape;459;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 Query an earlier version of the Delta table</a:t>
            </a:r>
            <a:endParaRPr/>
          </a:p>
          <a:p>
            <a:pPr indent="0" lvl="0" marL="0" rtl="0" algn="l">
              <a:spcBef>
                <a:spcPts val="1200"/>
              </a:spcBef>
              <a:spcAft>
                <a:spcPts val="0"/>
              </a:spcAft>
              <a:buNone/>
            </a:pPr>
            <a:r>
              <a:rPr lang="en"/>
              <a:t>previous_version_df = spark.read.format("delta").option("versionAsOf", 0).load("/tmp/delta-table")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the data from the previous version</a:t>
            </a:r>
            <a:endParaRPr/>
          </a:p>
          <a:p>
            <a:pPr indent="0" lvl="0" marL="0" rtl="0" algn="l">
              <a:spcBef>
                <a:spcPts val="1200"/>
              </a:spcBef>
              <a:spcAft>
                <a:spcPts val="0"/>
              </a:spcAft>
              <a:buNone/>
            </a:pPr>
            <a:r>
              <a:rPr lang="en"/>
              <a:t>previous_version_df.show()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Enforcement and Evolution</a:t>
            </a:r>
            <a:endParaRPr/>
          </a:p>
        </p:txBody>
      </p:sp>
      <p:sp>
        <p:nvSpPr>
          <p:cNvPr id="465" name="Google Shape;465;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 Data with a new column</a:t>
            </a:r>
            <a:endParaRPr/>
          </a:p>
          <a:p>
            <a:pPr indent="0" lvl="0" marL="0" rtl="0" algn="l">
              <a:spcBef>
                <a:spcPts val="1200"/>
              </a:spcBef>
              <a:spcAft>
                <a:spcPts val="0"/>
              </a:spcAft>
              <a:buNone/>
            </a:pPr>
            <a:r>
              <a:rPr lang="en"/>
              <a:t>new_data_with_new_column = [</a:t>
            </a:r>
            <a:endParaRPr/>
          </a:p>
          <a:p>
            <a:pPr indent="0" lvl="0" marL="0" rtl="0" algn="l">
              <a:spcBef>
                <a:spcPts val="1200"/>
              </a:spcBef>
              <a:spcAft>
                <a:spcPts val="0"/>
              </a:spcAft>
              <a:buNone/>
            </a:pPr>
            <a:r>
              <a:rPr lang="en"/>
              <a:t>    (1, "Alice", 30, "F"), </a:t>
            </a:r>
            <a:endParaRPr/>
          </a:p>
          <a:p>
            <a:pPr indent="0" lvl="0" marL="0" rtl="0" algn="l">
              <a:spcBef>
                <a:spcPts val="1200"/>
              </a:spcBef>
              <a:spcAft>
                <a:spcPts val="0"/>
              </a:spcAft>
              <a:buNone/>
            </a:pPr>
            <a:r>
              <a:rPr lang="en"/>
              <a:t>    (4, "David", 36, "M")</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columns_with_new_column = ["id", "name", "age", "gender"]</a:t>
            </a:r>
            <a:endParaRPr/>
          </a:p>
          <a:p>
            <a:pPr indent="0" lvl="0" marL="0" rtl="0" algn="l">
              <a:spcBef>
                <a:spcPts val="1200"/>
              </a:spcBef>
              <a:spcAft>
                <a:spcPts val="0"/>
              </a:spcAft>
              <a:buNone/>
            </a:pPr>
            <a:r>
              <a:rPr lang="en"/>
              <a:t>new_df_with_new_column = spark.createDataFrame(new_data_with_new_column, columns_with_new_column)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Perform the merge with schema evolution</a:t>
            </a:r>
            <a:endParaRPr/>
          </a:p>
          <a:p>
            <a:pPr indent="0" lvl="0" marL="0" rtl="0" algn="l">
              <a:spcBef>
                <a:spcPts val="1200"/>
              </a:spcBef>
              <a:spcAft>
                <a:spcPts val="0"/>
              </a:spcAft>
              <a:buNone/>
            </a:pPr>
            <a:r>
              <a:rPr lang="en"/>
              <a:t>delta_table.alias("old_data").merge(</a:t>
            </a:r>
            <a:endParaRPr/>
          </a:p>
          <a:p>
            <a:pPr indent="0" lvl="0" marL="0" rtl="0" algn="l">
              <a:spcBef>
                <a:spcPts val="1200"/>
              </a:spcBef>
              <a:spcAft>
                <a:spcPts val="0"/>
              </a:spcAft>
              <a:buNone/>
            </a:pPr>
            <a:r>
              <a:rPr lang="en"/>
              <a:t>    new_df_with_new_column.alias("new_data"),</a:t>
            </a:r>
            <a:endParaRPr/>
          </a:p>
          <a:p>
            <a:pPr indent="0" lvl="0" marL="0" rtl="0" algn="l">
              <a:spcBef>
                <a:spcPts val="1200"/>
              </a:spcBef>
              <a:spcAft>
                <a:spcPts val="0"/>
              </a:spcAft>
              <a:buNone/>
            </a:pPr>
            <a:r>
              <a:rPr lang="en"/>
              <a:t>    "old_data.id = new_data.id"</a:t>
            </a:r>
            <a:endParaRPr/>
          </a:p>
          <a:p>
            <a:pPr indent="0" lvl="0" marL="0" rtl="0" algn="l">
              <a:spcBef>
                <a:spcPts val="1200"/>
              </a:spcBef>
              <a:spcAft>
                <a:spcPts val="0"/>
              </a:spcAft>
              <a:buNone/>
            </a:pPr>
            <a:r>
              <a:rPr lang="en"/>
              <a:t>).whenMatchedUpdateAll(</a:t>
            </a:r>
            <a:endParaRPr/>
          </a:p>
          <a:p>
            <a:pPr indent="0" lvl="0" marL="0" rtl="0" algn="l">
              <a:spcBef>
                <a:spcPts val="1200"/>
              </a:spcBef>
              <a:spcAft>
                <a:spcPts val="0"/>
              </a:spcAft>
              <a:buNone/>
            </a:pPr>
            <a:r>
              <a:rPr lang="en"/>
              <a:t>).whenNotMatchedInsertAll(</a:t>
            </a:r>
            <a:endParaRPr/>
          </a:p>
          <a:p>
            <a:pPr indent="0" lvl="0" marL="0" rtl="0" algn="l">
              <a:spcBef>
                <a:spcPts val="1200"/>
              </a:spcBef>
              <a:spcAft>
                <a:spcPts val="0"/>
              </a:spcAft>
              <a:buNone/>
            </a:pPr>
            <a:r>
              <a:rPr lang="en"/>
              <a:t>).execute()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the Delta Table after Schema Evolution</a:t>
            </a:r>
            <a:endParaRPr/>
          </a:p>
        </p:txBody>
      </p:sp>
      <p:sp>
        <p:nvSpPr>
          <p:cNvPr id="471" name="Google Shape;471;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Read data from the Delta table after schema evolution</a:t>
            </a:r>
            <a:endParaRPr/>
          </a:p>
          <a:p>
            <a:pPr indent="0" lvl="0" marL="0" rtl="0" algn="l">
              <a:spcBef>
                <a:spcPts val="1200"/>
              </a:spcBef>
              <a:spcAft>
                <a:spcPts val="0"/>
              </a:spcAft>
              <a:buNone/>
            </a:pPr>
            <a:r>
              <a:rPr lang="en"/>
              <a:t>updated_df_with_new_column = spark.read.format("delta").load("/tmp/delta-table")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Show the updated data</a:t>
            </a:r>
            <a:endParaRPr/>
          </a:p>
          <a:p>
            <a:pPr indent="0" lvl="0" marL="0" rtl="0" algn="l">
              <a:spcBef>
                <a:spcPts val="1200"/>
              </a:spcBef>
              <a:spcAft>
                <a:spcPts val="0"/>
              </a:spcAft>
              <a:buNone/>
            </a:pPr>
            <a:r>
              <a:rPr lang="en"/>
              <a:t>updated_df_with_new_column.show()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Evolution and Engineering Needs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The Big Data Revolution</a:t>
            </a:r>
            <a:endParaRPr b="1"/>
          </a:p>
          <a:p>
            <a:pPr indent="0" lvl="0" marL="0" rtl="0" algn="l">
              <a:spcBef>
                <a:spcPts val="1200"/>
              </a:spcBef>
              <a:spcAft>
                <a:spcPts val="0"/>
              </a:spcAft>
              <a:buNone/>
            </a:pPr>
            <a:r>
              <a:rPr lang="en"/>
              <a:t>Unstructured Data: The rise of social media, multimedia content, and IoT devices introduced vast amounts of unstructured data (e.g., text, images, videos, sensor data).</a:t>
            </a:r>
            <a:endParaRPr/>
          </a:p>
          <a:p>
            <a:pPr indent="0" lvl="0" marL="0" rtl="0" algn="l">
              <a:spcBef>
                <a:spcPts val="1200"/>
              </a:spcBef>
              <a:spcAft>
                <a:spcPts val="0"/>
              </a:spcAft>
              <a:buNone/>
            </a:pPr>
            <a:r>
              <a:rPr lang="en"/>
              <a:t>Volume, Velocity, Variety: Data started growing in volume, arriving at high velocity, and coming from a variety of sources, giving rise to the term "Big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The Cloud Era</a:t>
            </a:r>
            <a:endParaRPr b="1"/>
          </a:p>
          <a:p>
            <a:pPr indent="0" lvl="0" marL="0" rtl="0" algn="l">
              <a:spcBef>
                <a:spcPts val="1200"/>
              </a:spcBef>
              <a:spcAft>
                <a:spcPts val="1200"/>
              </a:spcAft>
              <a:buNone/>
            </a:pPr>
            <a:r>
              <a:rPr lang="en"/>
              <a:t>Cloud Storage and Computing: Cloud technologies enabled scalable storage and processing power, making it feasible to handle large datasets without significant upfront investments in infrastructure.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Delta table</a:t>
            </a:r>
            <a:endParaRPr/>
          </a:p>
        </p:txBody>
      </p:sp>
      <p:sp>
        <p:nvSpPr>
          <p:cNvPr id="477" name="Google Shape;477;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Using the Titanic dataset from Kaggle:</a:t>
            </a:r>
            <a:endParaRPr/>
          </a:p>
          <a:p>
            <a:pPr indent="-298450" lvl="0" marL="457200" rtl="0" algn="l">
              <a:spcBef>
                <a:spcPts val="1200"/>
              </a:spcBef>
              <a:spcAft>
                <a:spcPts val="0"/>
              </a:spcAft>
              <a:buClr>
                <a:srgbClr val="000000"/>
              </a:buClr>
              <a:buSzPts val="1100"/>
              <a:buFont typeface="Arial"/>
              <a:buAutoNum type="arabicPeriod"/>
            </a:pPr>
            <a:r>
              <a:rPr lang="en"/>
              <a:t>Create a Delta table in Databricks from the CSV file.</a:t>
            </a:r>
            <a:endParaRPr/>
          </a:p>
          <a:p>
            <a:pPr indent="-298450" lvl="0" marL="457200" rtl="0" algn="l">
              <a:spcBef>
                <a:spcPts val="0"/>
              </a:spcBef>
              <a:spcAft>
                <a:spcPts val="0"/>
              </a:spcAft>
              <a:buClr>
                <a:srgbClr val="000000"/>
              </a:buClr>
              <a:buSzPts val="1100"/>
              <a:buFont typeface="Arial"/>
              <a:buAutoNum type="arabicPeriod"/>
            </a:pPr>
            <a:r>
              <a:rPr lang="en"/>
              <a:t>Perform an upsert (merge) operation to update existing passenger records and insert new records based on a new dataset of passengers.</a:t>
            </a:r>
            <a:endParaRPr/>
          </a:p>
          <a:p>
            <a:pPr indent="-298450" lvl="0" marL="457200" rtl="0" algn="l">
              <a:spcBef>
                <a:spcPts val="0"/>
              </a:spcBef>
              <a:spcAft>
                <a:spcPts val="0"/>
              </a:spcAft>
              <a:buClr>
                <a:srgbClr val="000000"/>
              </a:buClr>
              <a:buSzPts val="1100"/>
              <a:buFont typeface="Arial"/>
              <a:buAutoNum type="arabicPeriod"/>
            </a:pPr>
            <a:r>
              <a:rPr lang="en"/>
              <a:t>Query the Delta table to display the updated passenger data after the merge operation.</a:t>
            </a:r>
            <a:endParaRPr/>
          </a:p>
          <a:p>
            <a:pPr indent="-298450" lvl="0" marL="457200" rtl="0" algn="l">
              <a:spcBef>
                <a:spcPts val="0"/>
              </a:spcBef>
              <a:spcAft>
                <a:spcPts val="0"/>
              </a:spcAft>
              <a:buClr>
                <a:srgbClr val="000000"/>
              </a:buClr>
              <a:buSzPts val="1100"/>
              <a:buFont typeface="Arial"/>
              <a:buAutoNum type="arabicPeriod"/>
            </a:pPr>
            <a:r>
              <a:rPr lang="en"/>
              <a:t>Explain how Delta Lake handles schema evolution and provide an example scenario using the Titanic dataset.</a:t>
            </a:r>
            <a:endParaRPr/>
          </a:p>
          <a:p>
            <a:pPr indent="0" lvl="0" marL="0" rtl="0" algn="l">
              <a:spcBef>
                <a:spcPts val="1200"/>
              </a:spcBef>
              <a:spcAft>
                <a:spcPts val="12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Delta table</a:t>
            </a:r>
            <a:endParaRPr/>
          </a:p>
        </p:txBody>
      </p:sp>
      <p:sp>
        <p:nvSpPr>
          <p:cNvPr id="483" name="Google Shape;483;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import pandas as pd</a:t>
            </a:r>
            <a:endParaRPr/>
          </a:p>
          <a:p>
            <a:pPr indent="0" lvl="0" marL="0" rtl="0" algn="l">
              <a:spcBef>
                <a:spcPts val="1200"/>
              </a:spcBef>
              <a:spcAft>
                <a:spcPts val="0"/>
              </a:spcAft>
              <a:buNone/>
            </a:pPr>
            <a:r>
              <a:rPr lang="en"/>
              <a:t>from pyspark.sql import SparkSession</a:t>
            </a:r>
            <a:endParaRPr/>
          </a:p>
          <a:p>
            <a:pPr indent="0" lvl="0" marL="0" rtl="0" algn="l">
              <a:spcBef>
                <a:spcPts val="1200"/>
              </a:spcBef>
              <a:spcAft>
                <a:spcPts val="0"/>
              </a:spcAft>
              <a:buNone/>
            </a:pPr>
            <a:r>
              <a:rPr lang="en"/>
              <a:t>from delta.tables import DeltaTable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spark =  SparkSession.builder.appName("titanicData").getOrCreate()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filepath = "/Workspace/training/day01/Titanic-Dataset.data"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df = pd.read_csv(filepath)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spark_df = spark.createDataFrame(df)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spark_df.show()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spark_df.createOrReplaceTempView("titanic_data")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spark_df.write.format("delta").mode("overwrite").save("/tmp/delta/titanic")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delta_df = spark.read.format("delta").load("/tmp/delta/titanic")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delta_df.show()</a:t>
            </a:r>
            <a:endParaRPr/>
          </a:p>
          <a:p>
            <a:pPr indent="0" lvl="0" marL="0" rtl="0" algn="l">
              <a:spcBef>
                <a:spcPts val="1200"/>
              </a:spcBef>
              <a:spcAft>
                <a:spcPts val="0"/>
              </a:spcAft>
              <a:buNone/>
            </a:pPr>
            <a:r>
              <a:rPr lang="en"/>
              <a:t>print(delta_df.count())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new_data = [</a:t>
            </a:r>
            <a:endParaRPr/>
          </a:p>
          <a:p>
            <a:pPr indent="0" lvl="0" marL="0" rtl="0" algn="l">
              <a:spcBef>
                <a:spcPts val="1200"/>
              </a:spcBef>
              <a:spcAft>
                <a:spcPts val="0"/>
              </a:spcAft>
              <a:buNone/>
            </a:pPr>
            <a:r>
              <a:rPr lang="en"/>
              <a:t>(1, 0, 3,"Braund, Mr. Owen Harris","male",25.0,1,0,"A/5 21171",7.25,0,"S"),</a:t>
            </a:r>
            <a:endParaRPr/>
          </a:p>
          <a:p>
            <a:pPr indent="0" lvl="0" marL="0" rtl="0" algn="l">
              <a:spcBef>
                <a:spcPts val="1200"/>
              </a:spcBef>
              <a:spcAft>
                <a:spcPts val="0"/>
              </a:spcAft>
              <a:buNone/>
            </a:pPr>
            <a:r>
              <a:rPr lang="en"/>
              <a:t>(893, 0, 3,"Alice","female",30.0,1,0,"A/5 21171",7.25,0,"S"),</a:t>
            </a:r>
            <a:endParaRPr/>
          </a:p>
          <a:p>
            <a:pPr indent="0" lvl="0" marL="0" rtl="0" algn="l">
              <a:spcBef>
                <a:spcPts val="1200"/>
              </a:spcBef>
              <a:spcAft>
                <a:spcPts val="0"/>
              </a:spcAft>
              <a:buNone/>
            </a:pPr>
            <a:r>
              <a:rPr lang="en"/>
              <a:t>(894, 0, 3,"Bob","male",35.0,1,0,"A/5 21171",7.25,0,"S"),</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columns = ["PassengerId","Survived","Pclass","Name","Sex","Age","SibSp","Parch","Ticket","Fare","Cabin","Embarked"]</a:t>
            </a:r>
            <a:endParaRPr/>
          </a:p>
          <a:p>
            <a:pPr indent="0" lvl="0" marL="0" rtl="0" algn="l">
              <a:spcBef>
                <a:spcPts val="1200"/>
              </a:spcBef>
              <a:spcAft>
                <a:spcPts val="0"/>
              </a:spcAft>
              <a:buNone/>
            </a:pPr>
            <a:r>
              <a:rPr lang="en"/>
              <a:t>new_df = spark.createDataFrame(new_data,columns)</a:t>
            </a:r>
            <a:endParaRPr/>
          </a:p>
          <a:p>
            <a:pPr indent="0" lvl="0" marL="0" rtl="0" algn="l">
              <a:spcBef>
                <a:spcPts val="1200"/>
              </a:spcBef>
              <a:spcAft>
                <a:spcPts val="0"/>
              </a:spcAft>
              <a:buNone/>
            </a:pPr>
            <a:r>
              <a:rPr lang="en"/>
              <a:t>new_df.show()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delta_table = DeltaTable.forPath(spark, "/tmp/delta/titanic")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delta_table.alias("old_data").merge(</a:t>
            </a:r>
            <a:endParaRPr/>
          </a:p>
          <a:p>
            <a:pPr indent="0" lvl="0" marL="0" rtl="0" algn="l">
              <a:spcBef>
                <a:spcPts val="1200"/>
              </a:spcBef>
              <a:spcAft>
                <a:spcPts val="0"/>
              </a:spcAft>
              <a:buNone/>
            </a:pPr>
            <a:r>
              <a:rPr lang="en"/>
              <a:t>new_df.alias("new_data"),</a:t>
            </a:r>
            <a:endParaRPr/>
          </a:p>
          <a:p>
            <a:pPr indent="0" lvl="0" marL="0" rtl="0" algn="l">
              <a:spcBef>
                <a:spcPts val="1200"/>
              </a:spcBef>
              <a:spcAft>
                <a:spcPts val="0"/>
              </a:spcAft>
              <a:buNone/>
            </a:pPr>
            <a:r>
              <a:rPr lang="en"/>
              <a:t>"old_data.PassengerId = new_data.PassengerId"</a:t>
            </a:r>
            <a:endParaRPr/>
          </a:p>
          <a:p>
            <a:pPr indent="0" lvl="0" marL="0" rtl="0" algn="l">
              <a:spcBef>
                <a:spcPts val="1200"/>
              </a:spcBef>
              <a:spcAft>
                <a:spcPts val="0"/>
              </a:spcAft>
              <a:buNone/>
            </a:pPr>
            <a:r>
              <a:rPr lang="en"/>
              <a:t>).whenMatchedUpdateAll(</a:t>
            </a:r>
            <a:endParaRPr/>
          </a:p>
          <a:p>
            <a:pPr indent="0" lvl="0" marL="0" rtl="0" algn="l">
              <a:spcBef>
                <a:spcPts val="1200"/>
              </a:spcBef>
              <a:spcAft>
                <a:spcPts val="0"/>
              </a:spcAft>
              <a:buNone/>
            </a:pPr>
            <a:r>
              <a:rPr lang="en"/>
              <a:t>).whenNotMatchedInsertAll(</a:t>
            </a:r>
            <a:endParaRPr/>
          </a:p>
          <a:p>
            <a:pPr indent="0" lvl="0" marL="0" rtl="0" algn="l">
              <a:spcBef>
                <a:spcPts val="1200"/>
              </a:spcBef>
              <a:spcAft>
                <a:spcPts val="0"/>
              </a:spcAft>
              <a:buNone/>
            </a:pPr>
            <a:r>
              <a:rPr lang="en"/>
              <a:t>).execute()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updated_df = spark.read.format("delta").load("/tmp/delta/titanic")</a:t>
            </a:r>
            <a:endParaRPr/>
          </a:p>
          <a:p>
            <a:pPr indent="0" lvl="0" marL="0" rtl="0" algn="l">
              <a:spcBef>
                <a:spcPts val="1200"/>
              </a:spcBef>
              <a:spcAft>
                <a:spcPts val="0"/>
              </a:spcAft>
              <a:buNone/>
            </a:pPr>
            <a:r>
              <a:rPr lang="en"/>
              <a:t>print(updated_df.count())</a:t>
            </a:r>
            <a:endParaRPr/>
          </a:p>
          <a:p>
            <a:pPr indent="0" lvl="0" marL="0" rtl="0" algn="l">
              <a:spcBef>
                <a:spcPts val="1200"/>
              </a:spcBef>
              <a:spcAft>
                <a:spcPts val="0"/>
              </a:spcAft>
              <a:buNone/>
            </a:pPr>
            <a:r>
              <a:rPr lang="en"/>
              <a:t>updated_df.show()</a:t>
            </a:r>
            <a:endParaRPr/>
          </a:p>
          <a:p>
            <a:pPr indent="0" lvl="0" marL="0" rtl="0" algn="l">
              <a:spcBef>
                <a:spcPts val="1200"/>
              </a:spcBef>
              <a:spcAft>
                <a:spcPts val="0"/>
              </a:spcAft>
              <a:buNone/>
            </a:pPr>
            <a:r>
              <a:rPr lang="en"/>
              <a:t>updated_df.createOrReplaceTempView("new_titanic_data")</a:t>
            </a:r>
            <a:endParaRPr/>
          </a:p>
          <a:p>
            <a:pPr indent="0" lvl="0" marL="0" rtl="0" algn="l">
              <a:spcBef>
                <a:spcPts val="1200"/>
              </a:spcBef>
              <a:spcAft>
                <a:spcPts val="12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Engineering Pipelines</a:t>
            </a:r>
            <a:endParaRPr/>
          </a:p>
        </p:txBody>
      </p:sp>
      <p:sp>
        <p:nvSpPr>
          <p:cNvPr id="489" name="Google Shape;489;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Data engineering pipelines are crucial components in data processing workflows, designed to ingest, transform, and deliver data reliably and efficiently. Here's a structured approach to understanding and building data engineering pipelines:</a:t>
            </a:r>
            <a:endParaRPr/>
          </a:p>
          <a:p>
            <a:pPr indent="0" lvl="0" marL="0" rtl="0" algn="l">
              <a:spcBef>
                <a:spcPts val="1200"/>
              </a:spcBef>
              <a:spcAft>
                <a:spcPts val="0"/>
              </a:spcAft>
              <a:buNone/>
            </a:pPr>
            <a:r>
              <a:rPr b="1" lang="en"/>
              <a:t>Data Ingestion: </a:t>
            </a:r>
            <a:endParaRPr b="1"/>
          </a:p>
          <a:p>
            <a:pPr indent="0" lvl="0" marL="0" rtl="0" algn="l">
              <a:spcBef>
                <a:spcPts val="1200"/>
              </a:spcBef>
              <a:spcAft>
                <a:spcPts val="0"/>
              </a:spcAft>
              <a:buNone/>
            </a:pPr>
            <a:r>
              <a:rPr lang="en"/>
              <a:t>This involves acquiring data from various sources such as databases, files (CSV, JSON, etc.), APIs, streaming platforms (like Kafka), or IoT devices. Tools like Apache Kafka, AWS Kinesis, or simple scripts in Python can be used for ingestion.</a:t>
            </a:r>
            <a:endParaRPr/>
          </a:p>
          <a:p>
            <a:pPr indent="0" lvl="0" marL="0" rtl="0" algn="l">
              <a:spcBef>
                <a:spcPts val="1200"/>
              </a:spcBef>
              <a:spcAft>
                <a:spcPts val="0"/>
              </a:spcAft>
              <a:buNone/>
            </a:pPr>
            <a:r>
              <a:rPr b="1" lang="en"/>
              <a:t>Data Storage: </a:t>
            </a:r>
            <a:endParaRPr b="1"/>
          </a:p>
          <a:p>
            <a:pPr indent="0" lvl="0" marL="0" rtl="0" algn="l">
              <a:spcBef>
                <a:spcPts val="1200"/>
              </a:spcBef>
              <a:spcAft>
                <a:spcPts val="1200"/>
              </a:spcAft>
              <a:buNone/>
            </a:pPr>
            <a:r>
              <a:rPr lang="en"/>
              <a:t>Once data is ingested, it needs to be stored reliably. Options include traditional databases (SQL or NoSQL), data lakes (like Amazon S3, Azure Data Lake), or specialized storage systems optimized for analytics (e.g., Google BigQuery).</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Engineering Pipelines</a:t>
            </a:r>
            <a:endParaRPr/>
          </a:p>
        </p:txBody>
      </p:sp>
      <p:sp>
        <p:nvSpPr>
          <p:cNvPr id="495" name="Google Shape;495;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Data Transformation: </a:t>
            </a:r>
            <a:endParaRPr b="1"/>
          </a:p>
          <a:p>
            <a:pPr indent="0" lvl="0" marL="0" rtl="0" algn="l">
              <a:spcBef>
                <a:spcPts val="1200"/>
              </a:spcBef>
              <a:spcAft>
                <a:spcPts val="0"/>
              </a:spcAft>
              <a:buNone/>
            </a:pPr>
            <a:r>
              <a:rPr lang="en"/>
              <a:t>This step involves cleaning, filtering, aggregating, and transforming raw data into a structured format suitable for analysis. Technologies like Apache Spark, Apache Flink, or cloud-native services like AWS Glue, Azure Data Factory are used here.</a:t>
            </a:r>
            <a:endParaRPr/>
          </a:p>
          <a:p>
            <a:pPr indent="0" lvl="0" marL="0" rtl="0" algn="l">
              <a:spcBef>
                <a:spcPts val="1200"/>
              </a:spcBef>
              <a:spcAft>
                <a:spcPts val="0"/>
              </a:spcAft>
              <a:buNone/>
            </a:pPr>
            <a:r>
              <a:rPr b="1" lang="en"/>
              <a:t>Data Orchestration: </a:t>
            </a:r>
            <a:endParaRPr b="1"/>
          </a:p>
          <a:p>
            <a:pPr indent="0" lvl="0" marL="0" rtl="0" algn="l">
              <a:spcBef>
                <a:spcPts val="1200"/>
              </a:spcBef>
              <a:spcAft>
                <a:spcPts val="0"/>
              </a:spcAft>
              <a:buNone/>
            </a:pPr>
            <a:r>
              <a:rPr lang="en"/>
              <a:t>Managing the execution of workflows and dependencies between different pipeline tasks. Tools like Apache Airflow, Luigi, or cloud services such as AWS Step Functions and Azure Data Factory are used for orchestration.</a:t>
            </a:r>
            <a:endParaRPr/>
          </a:p>
          <a:p>
            <a:pPr indent="0" lvl="0" marL="0" rtl="0" algn="l">
              <a:spcBef>
                <a:spcPts val="1200"/>
              </a:spcBef>
              <a:spcAft>
                <a:spcPts val="0"/>
              </a:spcAft>
              <a:buNone/>
            </a:pPr>
            <a:r>
              <a:rPr b="1" lang="en"/>
              <a:t>Data Quality and Monitoring: </a:t>
            </a:r>
            <a:endParaRPr b="1"/>
          </a:p>
          <a:p>
            <a:pPr indent="0" lvl="0" marL="0" rtl="0" algn="l">
              <a:spcBef>
                <a:spcPts val="1200"/>
              </a:spcBef>
              <a:spcAft>
                <a:spcPts val="1200"/>
              </a:spcAft>
              <a:buNone/>
            </a:pPr>
            <a:r>
              <a:rPr lang="en"/>
              <a:t>Ensuring data quality through validation checks, error handling, and monitoring pipeline performance (latency, throughput, etc.). This step is critical for maintaining reliable and accurate data pipelines.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Engineering Pipelines</a:t>
            </a:r>
            <a:endParaRPr/>
          </a:p>
        </p:txBody>
      </p:sp>
      <p:sp>
        <p:nvSpPr>
          <p:cNvPr id="501" name="Google Shape;501;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Data Delivery: </a:t>
            </a:r>
            <a:endParaRPr b="1"/>
          </a:p>
          <a:p>
            <a:pPr indent="0" lvl="0" marL="0" rtl="0" algn="l">
              <a:spcBef>
                <a:spcPts val="1200"/>
              </a:spcBef>
              <a:spcAft>
                <a:spcPts val="0"/>
              </a:spcAft>
              <a:buNone/>
            </a:pPr>
            <a:r>
              <a:rPr lang="en"/>
              <a:t>Once processed and validated, data can be delivered to downstream systems for consumption, such as business intelligence tools, machine learning models, or reporting dashboards.</a:t>
            </a:r>
            <a:endParaRPr/>
          </a:p>
          <a:p>
            <a:pPr indent="0" lvl="0" marL="0" rtl="0" algn="l">
              <a:spcBef>
                <a:spcPts val="1200"/>
              </a:spcBef>
              <a:spcAft>
                <a:spcPts val="0"/>
              </a:spcAft>
              <a:buNone/>
            </a:pPr>
            <a:r>
              <a:rPr b="1" lang="en"/>
              <a:t>Pipeline Automation and Scalability: </a:t>
            </a:r>
            <a:endParaRPr b="1"/>
          </a:p>
          <a:p>
            <a:pPr indent="0" lvl="0" marL="0" rtl="0" algn="l">
              <a:spcBef>
                <a:spcPts val="1200"/>
              </a:spcBef>
              <a:spcAft>
                <a:spcPts val="0"/>
              </a:spcAft>
              <a:buNone/>
            </a:pPr>
            <a:r>
              <a:rPr lang="en"/>
              <a:t>Automating pipeline execution to handle large volumes of data and scaling resources (compute and storage) based on workload demands. Cloud platforms like AWS, Azure, and Google Cloud provide scalable infrastructure for data pipelines.</a:t>
            </a:r>
            <a:endParaRPr/>
          </a:p>
          <a:p>
            <a:pPr indent="0" lvl="0" marL="0" rtl="0" algn="l">
              <a:spcBef>
                <a:spcPts val="1200"/>
              </a:spcBef>
              <a:spcAft>
                <a:spcPts val="0"/>
              </a:spcAft>
              <a:buNone/>
            </a:pPr>
            <a:r>
              <a:rPr b="1" lang="en"/>
              <a:t>Security and Compliance: </a:t>
            </a:r>
            <a:endParaRPr b="1"/>
          </a:p>
          <a:p>
            <a:pPr indent="0" lvl="0" marL="0" rtl="0" algn="l">
              <a:spcBef>
                <a:spcPts val="1200"/>
              </a:spcBef>
              <a:spcAft>
                <a:spcPts val="1200"/>
              </a:spcAft>
              <a:buNone/>
            </a:pPr>
            <a:r>
              <a:rPr lang="en"/>
              <a:t>Implementing measures to secure data during transit and at rest, ensuring compliance with data privacy regulations (e.g., GDPR, HIPAA).</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pipelines in databricks with AWS</a:t>
            </a:r>
            <a:endParaRPr/>
          </a:p>
        </p:txBody>
      </p:sp>
      <p:sp>
        <p:nvSpPr>
          <p:cNvPr id="507" name="Google Shape;507;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Building ETL (Extract, Transform, Load) pipelines in Databricks with AWS involves integrating various AWS services for data ingestion, storage, transformation, and orchestration.</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pipelines: Data Ingestion</a:t>
            </a:r>
            <a:endParaRPr/>
          </a:p>
        </p:txBody>
      </p:sp>
      <p:sp>
        <p:nvSpPr>
          <p:cNvPr id="513" name="Google Shape;513;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Sources: </a:t>
            </a:r>
            <a:endParaRPr b="1"/>
          </a:p>
          <a:p>
            <a:pPr indent="0" lvl="0" marL="0" rtl="0" algn="l">
              <a:spcBef>
                <a:spcPts val="1200"/>
              </a:spcBef>
              <a:spcAft>
                <a:spcPts val="0"/>
              </a:spcAft>
              <a:buNone/>
            </a:pPr>
            <a:r>
              <a:rPr lang="en"/>
              <a:t>Data can come from AWS S3 buckets, AWS Redshift, AWS RDS (Relational Database Service), AWS DynamoDB, or other AWS services.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Integration:</a:t>
            </a:r>
            <a:endParaRPr b="1"/>
          </a:p>
          <a:p>
            <a:pPr indent="0" lvl="0" marL="0" rtl="0" algn="l">
              <a:spcBef>
                <a:spcPts val="1200"/>
              </a:spcBef>
              <a:spcAft>
                <a:spcPts val="0"/>
              </a:spcAft>
              <a:buNone/>
            </a:pPr>
            <a:r>
              <a:rPr lang="en"/>
              <a:t>Use Databricks to read data directly from AWS S3 using Spark's built-in connectors or the aws-glue library.</a:t>
            </a:r>
            <a:endParaRPr/>
          </a:p>
          <a:p>
            <a:pPr indent="0" lvl="0" marL="0" rtl="0" algn="l">
              <a:spcBef>
                <a:spcPts val="1200"/>
              </a:spcBef>
              <a:spcAft>
                <a:spcPts val="0"/>
              </a:spcAft>
              <a:buNone/>
            </a:pPr>
            <a:r>
              <a:rPr lang="en"/>
              <a:t>For databases like Redshift or RDS, use JDBC connectors to pull data into Databricks.</a:t>
            </a:r>
            <a:endParaRPr/>
          </a:p>
          <a:p>
            <a:pPr indent="0" lvl="0" marL="0" rtl="0" algn="l">
              <a:spcBef>
                <a:spcPts val="1200"/>
              </a:spcBef>
              <a:spcAft>
                <a:spcPts val="12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pipelines: Data Ingestion</a:t>
            </a:r>
            <a:endParaRPr/>
          </a:p>
        </p:txBody>
      </p:sp>
      <p:sp>
        <p:nvSpPr>
          <p:cNvPr id="519" name="Google Shape;519;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 Example of reading data from S3</a:t>
            </a:r>
            <a:endParaRPr/>
          </a:p>
          <a:p>
            <a:pPr indent="0" lvl="0" marL="0" rtl="0" algn="l">
              <a:spcBef>
                <a:spcPts val="1200"/>
              </a:spcBef>
              <a:spcAft>
                <a:spcPts val="0"/>
              </a:spcAft>
              <a:buNone/>
            </a:pPr>
            <a:r>
              <a:rPr lang="en"/>
              <a:t>df = spark.read.format("csv").option("header", "true").load("s3://your-bucket/path/to/data.csv")</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Example of reading data from Redshift using JDBC</a:t>
            </a:r>
            <a:endParaRPr/>
          </a:p>
          <a:p>
            <a:pPr indent="0" lvl="0" marL="0" rtl="0" algn="l">
              <a:spcBef>
                <a:spcPts val="1200"/>
              </a:spcBef>
              <a:spcAft>
                <a:spcPts val="0"/>
              </a:spcAft>
              <a:buNone/>
            </a:pPr>
            <a:r>
              <a:rPr lang="en"/>
              <a:t>df_redshift = spark.read.format("jdbc") \</a:t>
            </a:r>
            <a:endParaRPr/>
          </a:p>
          <a:p>
            <a:pPr indent="0" lvl="0" marL="0" rtl="0" algn="l">
              <a:spcBef>
                <a:spcPts val="1200"/>
              </a:spcBef>
              <a:spcAft>
                <a:spcPts val="0"/>
              </a:spcAft>
              <a:buNone/>
            </a:pPr>
            <a:r>
              <a:rPr lang="en"/>
              <a:t>                  .option("url", "jdbc:redshift://redshift-cluster-name:5439/database-name") \</a:t>
            </a:r>
            <a:endParaRPr/>
          </a:p>
          <a:p>
            <a:pPr indent="0" lvl="0" marL="0" rtl="0" algn="l">
              <a:spcBef>
                <a:spcPts val="1200"/>
              </a:spcBef>
              <a:spcAft>
                <a:spcPts val="0"/>
              </a:spcAft>
              <a:buNone/>
            </a:pPr>
            <a:r>
              <a:rPr lang="en"/>
              <a:t>                  .option("dbtable", "table-name") \</a:t>
            </a:r>
            <a:endParaRPr/>
          </a:p>
          <a:p>
            <a:pPr indent="0" lvl="0" marL="0" rtl="0" algn="l">
              <a:spcBef>
                <a:spcPts val="1200"/>
              </a:spcBef>
              <a:spcAft>
                <a:spcPts val="0"/>
              </a:spcAft>
              <a:buNone/>
            </a:pPr>
            <a:r>
              <a:rPr lang="en"/>
              <a:t>                  .option("user", "username") \</a:t>
            </a:r>
            <a:endParaRPr/>
          </a:p>
          <a:p>
            <a:pPr indent="0" lvl="0" marL="0" rtl="0" algn="l">
              <a:spcBef>
                <a:spcPts val="1200"/>
              </a:spcBef>
              <a:spcAft>
                <a:spcPts val="0"/>
              </a:spcAft>
              <a:buNone/>
            </a:pPr>
            <a:r>
              <a:rPr lang="en"/>
              <a:t>                  .option("password", "password") \</a:t>
            </a:r>
            <a:endParaRPr/>
          </a:p>
          <a:p>
            <a:pPr indent="0" lvl="0" marL="0" rtl="0" algn="l">
              <a:spcBef>
                <a:spcPts val="1200"/>
              </a:spcBef>
              <a:spcAft>
                <a:spcPts val="1200"/>
              </a:spcAft>
              <a:buNone/>
            </a:pPr>
            <a:r>
              <a:rPr lang="en"/>
              <a:t>                  .load()</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pipelines: Data Storage</a:t>
            </a:r>
            <a:endParaRPr/>
          </a:p>
        </p:txBody>
      </p:sp>
      <p:sp>
        <p:nvSpPr>
          <p:cNvPr id="525" name="Google Shape;525;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Storage Options: </a:t>
            </a:r>
            <a:endParaRPr b="1"/>
          </a:p>
          <a:p>
            <a:pPr indent="0" lvl="0" marL="0" rtl="0" algn="l">
              <a:spcBef>
                <a:spcPts val="1200"/>
              </a:spcBef>
              <a:spcAft>
                <a:spcPts val="0"/>
              </a:spcAft>
              <a:buNone/>
            </a:pPr>
            <a:r>
              <a:rPr lang="en"/>
              <a:t>Store data in AWS S3 buckets or in Delta Lake format on AWS S3 for optimized performance and reliability.</a:t>
            </a:r>
            <a:endParaRPr/>
          </a:p>
          <a:p>
            <a:pPr indent="0" lvl="0" marL="0" rtl="0" algn="l">
              <a:spcBef>
                <a:spcPts val="1200"/>
              </a:spcBef>
              <a:spcAft>
                <a:spcPts val="0"/>
              </a:spcAft>
              <a:buNone/>
            </a:pPr>
            <a:r>
              <a:rPr b="1" lang="en"/>
              <a:t>Delta Lake: </a:t>
            </a:r>
            <a:endParaRPr b="1"/>
          </a:p>
          <a:p>
            <a:pPr indent="0" lvl="0" marL="0" rtl="0" algn="l">
              <a:spcBef>
                <a:spcPts val="1200"/>
              </a:spcBef>
              <a:spcAft>
                <a:spcPts val="0"/>
              </a:spcAft>
              <a:buNone/>
            </a:pPr>
            <a:r>
              <a:rPr lang="en"/>
              <a:t>Use Delta Lake for managing data reliability, schema enforcement, and performance optimizations.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Example of writing data to Delta Lake on S3</a:t>
            </a:r>
            <a:endParaRPr/>
          </a:p>
          <a:p>
            <a:pPr indent="0" lvl="0" marL="0" rtl="0" algn="l">
              <a:spcBef>
                <a:spcPts val="1200"/>
              </a:spcBef>
              <a:spcAft>
                <a:spcPts val="0"/>
              </a:spcAft>
              <a:buNone/>
            </a:pPr>
            <a:r>
              <a:rPr lang="en"/>
              <a:t>df.write.format("delta").mode("overwrite").save("s3://your-bucket/path/to/delta-table")</a:t>
            </a:r>
            <a:endParaRPr/>
          </a:p>
          <a:p>
            <a:pPr indent="0" lvl="0" marL="0" rtl="0" algn="l">
              <a:spcBef>
                <a:spcPts val="1200"/>
              </a:spcBef>
              <a:spcAft>
                <a:spcPts val="120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pipelines: </a:t>
            </a:r>
            <a:r>
              <a:rPr lang="en"/>
              <a:t>Data Transformation</a:t>
            </a:r>
            <a:endParaRPr/>
          </a:p>
        </p:txBody>
      </p:sp>
      <p:sp>
        <p:nvSpPr>
          <p:cNvPr id="531" name="Google Shape;531;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Spark Transformations: </a:t>
            </a:r>
            <a:endParaRPr b="1"/>
          </a:p>
          <a:p>
            <a:pPr indent="0" lvl="0" marL="0" rtl="0" algn="l">
              <a:spcBef>
                <a:spcPts val="1200"/>
              </a:spcBef>
              <a:spcAft>
                <a:spcPts val="0"/>
              </a:spcAft>
              <a:buNone/>
            </a:pPr>
            <a:r>
              <a:rPr lang="en"/>
              <a:t>Use Spark on Databricks for data cleaning, filtering, aggregation, and complex transformations.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Example transformation</a:t>
            </a:r>
            <a:endParaRPr/>
          </a:p>
          <a:p>
            <a:pPr indent="0" lvl="0" marL="0" rtl="0" algn="l">
              <a:spcBef>
                <a:spcPts val="1200"/>
              </a:spcBef>
              <a:spcAft>
                <a:spcPts val="1200"/>
              </a:spcAft>
              <a:buNone/>
            </a:pPr>
            <a:r>
              <a:rPr lang="en"/>
              <a:t>df_transformed = df.filter(df["column"] &gt; 100).groupBy("category").agg(avg("value"))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The Cloud Era</a:t>
            </a:r>
            <a:endParaRPr b="1"/>
          </a:p>
          <a:p>
            <a:pPr indent="0" lvl="0" marL="0" rtl="0" algn="l">
              <a:spcBef>
                <a:spcPts val="1200"/>
              </a:spcBef>
              <a:spcAft>
                <a:spcPts val="0"/>
              </a:spcAft>
              <a:buNone/>
            </a:pPr>
            <a:r>
              <a:rPr lang="en"/>
              <a:t>Data Lakes: Organizations began adopting data lakes to store vast amounts of raw data in its native format, making it easier to collect and store data without immediate structuring.</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The AI and Machine Learning Era</a:t>
            </a:r>
            <a:endParaRPr/>
          </a:p>
          <a:p>
            <a:pPr indent="0" lvl="0" marL="0" rtl="0" algn="l">
              <a:spcBef>
                <a:spcPts val="1200"/>
              </a:spcBef>
              <a:spcAft>
                <a:spcPts val="0"/>
              </a:spcAft>
              <a:buNone/>
            </a:pPr>
            <a:r>
              <a:rPr lang="en"/>
              <a:t>Advanced Analytics: The need for advanced analytics and real-time insights led to the development of machine learning and AI applications.</a:t>
            </a:r>
            <a:endParaRPr/>
          </a:p>
          <a:p>
            <a:pPr indent="0" lvl="0" marL="0" rtl="0" algn="l">
              <a:spcBef>
                <a:spcPts val="1200"/>
              </a:spcBef>
              <a:spcAft>
                <a:spcPts val="1200"/>
              </a:spcAft>
              <a:buNone/>
            </a:pPr>
            <a:r>
              <a:rPr lang="en"/>
              <a:t>Data-Driven Decision Making: Organizations started leveraging data for predictive analytics, personalization, and automation, driving business strategies and operations.</a:t>
            </a:r>
            <a:endParaRPr/>
          </a:p>
        </p:txBody>
      </p:sp>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Evolution and Engineering Needs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Databricks Workflows: </a:t>
            </a:r>
            <a:endParaRPr b="1"/>
          </a:p>
          <a:p>
            <a:pPr indent="0" lvl="0" marL="0" rtl="0" algn="l">
              <a:spcBef>
                <a:spcPts val="1200"/>
              </a:spcBef>
              <a:spcAft>
                <a:spcPts val="0"/>
              </a:spcAft>
              <a:buNone/>
            </a:pPr>
            <a:r>
              <a:rPr lang="en"/>
              <a:t>Schedule and automate ETL jobs within Databricks using Databricks Jobs or integrating with external schedulers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Example of scheduling a job in Databricks</a:t>
            </a:r>
            <a:endParaRPr/>
          </a:p>
          <a:p>
            <a:pPr indent="0" lvl="0" marL="0" rtl="0" algn="l">
              <a:spcBef>
                <a:spcPts val="1200"/>
              </a:spcBef>
              <a:spcAft>
                <a:spcPts val="0"/>
              </a:spcAft>
              <a:buNone/>
            </a:pPr>
            <a:r>
              <a:rPr lang="en"/>
              <a:t>from databricks import workflow</a:t>
            </a:r>
            <a:endParaRPr/>
          </a:p>
          <a:p>
            <a:pPr indent="0" lvl="0" marL="0" rtl="0" algn="l">
              <a:spcBef>
                <a:spcPts val="1200"/>
              </a:spcBef>
              <a:spcAft>
                <a:spcPts val="0"/>
              </a:spcAft>
              <a:buNone/>
            </a:pPr>
            <a:r>
              <a:rPr lang="en"/>
              <a:t>workflow.Job("ETLJob").set_tasks([task_extract, task_transform, task_load]).schedule("0 0 * * *")</a:t>
            </a:r>
            <a:endParaRPr/>
          </a:p>
          <a:p>
            <a:pPr indent="0" lvl="0" marL="0" rtl="0" algn="l">
              <a:spcBef>
                <a:spcPts val="1200"/>
              </a:spcBef>
              <a:spcAft>
                <a:spcPts val="1200"/>
              </a:spcAft>
              <a:buNone/>
            </a:pPr>
            <a:r>
              <a:t/>
            </a:r>
            <a:endParaRPr b="1"/>
          </a:p>
        </p:txBody>
      </p:sp>
      <p:sp>
        <p:nvSpPr>
          <p:cNvPr id="537" name="Google Shape;537;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pipelines: </a:t>
            </a:r>
            <a:r>
              <a:rPr lang="en"/>
              <a:t>Data Orchestration</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Delta Lake: </a:t>
            </a:r>
            <a:endParaRPr b="1"/>
          </a:p>
          <a:p>
            <a:pPr indent="0" lvl="0" marL="0" rtl="0" algn="l">
              <a:spcBef>
                <a:spcPts val="1200"/>
              </a:spcBef>
              <a:spcAft>
                <a:spcPts val="0"/>
              </a:spcAft>
              <a:buNone/>
            </a:pPr>
            <a:r>
              <a:rPr lang="en"/>
              <a:t>Utilize schema validation, data versioning, and integrity checks provided by Delta Lake.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Monitoring: </a:t>
            </a:r>
            <a:endParaRPr b="1"/>
          </a:p>
          <a:p>
            <a:pPr indent="0" lvl="0" marL="0" rtl="0" algn="l">
              <a:spcBef>
                <a:spcPts val="1200"/>
              </a:spcBef>
              <a:spcAft>
                <a:spcPts val="0"/>
              </a:spcAft>
              <a:buNone/>
            </a:pPr>
            <a:r>
              <a:rPr lang="en"/>
              <a:t>Integrate with AWS CloudWatch or third-party monitoring tools for performance monitoring and alerting.</a:t>
            </a:r>
            <a:endParaRPr/>
          </a:p>
          <a:p>
            <a:pPr indent="0" lvl="0" marL="0" rtl="0" algn="l">
              <a:spcBef>
                <a:spcPts val="1200"/>
              </a:spcBef>
              <a:spcAft>
                <a:spcPts val="1200"/>
              </a:spcAft>
              <a:buNone/>
            </a:pPr>
            <a:r>
              <a:t/>
            </a:r>
            <a:endParaRPr/>
          </a:p>
        </p:txBody>
      </p:sp>
      <p:sp>
        <p:nvSpPr>
          <p:cNvPr id="543" name="Google Shape;543;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pipelines: </a:t>
            </a:r>
            <a:r>
              <a:rPr lang="en"/>
              <a:t>Data Quality and Monitoring</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BI Tools: </a:t>
            </a:r>
            <a:endParaRPr b="1"/>
          </a:p>
          <a:p>
            <a:pPr indent="0" lvl="0" marL="0" rtl="0" algn="l">
              <a:spcBef>
                <a:spcPts val="1200"/>
              </a:spcBef>
              <a:spcAft>
                <a:spcPts val="0"/>
              </a:spcAft>
              <a:buNone/>
            </a:pPr>
            <a:r>
              <a:rPr lang="en"/>
              <a:t>Deliver processed data to BI tools like AWS QuickSight, Tableau, or Power BI for visualization and reporting.</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Databricks SQL: </a:t>
            </a:r>
            <a:endParaRPr b="1"/>
          </a:p>
          <a:p>
            <a:pPr indent="0" lvl="0" marL="0" rtl="0" algn="l">
              <a:spcBef>
                <a:spcPts val="1200"/>
              </a:spcBef>
              <a:spcAft>
                <a:spcPts val="0"/>
              </a:spcAft>
              <a:buNone/>
            </a:pPr>
            <a:r>
              <a:rPr lang="en"/>
              <a:t>Query and analyze data directly within Databricks using SQL or integrate with BI tools via JDBC/ODBC connections.</a:t>
            </a:r>
            <a:endParaRPr/>
          </a:p>
          <a:p>
            <a:pPr indent="0" lvl="0" marL="0" rtl="0" algn="l">
              <a:spcBef>
                <a:spcPts val="1200"/>
              </a:spcBef>
              <a:spcAft>
                <a:spcPts val="1200"/>
              </a:spcAft>
              <a:buNone/>
            </a:pPr>
            <a:r>
              <a:t/>
            </a:r>
            <a:endParaRPr b="1"/>
          </a:p>
        </p:txBody>
      </p:sp>
      <p:sp>
        <p:nvSpPr>
          <p:cNvPr id="549" name="Google Shape;549;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pipelines: </a:t>
            </a:r>
            <a:r>
              <a:rPr lang="en"/>
              <a:t>Data Delivery</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Data Ingestion: Data sourced from AWS S3, Redshift, or RDS.</a:t>
            </a:r>
            <a:endParaRPr/>
          </a:p>
          <a:p>
            <a:pPr indent="0" lvl="0" marL="0" rtl="0" algn="l">
              <a:spcBef>
                <a:spcPts val="1200"/>
              </a:spcBef>
              <a:spcAft>
                <a:spcPts val="0"/>
              </a:spcAft>
              <a:buNone/>
            </a:pPr>
            <a:r>
              <a:rPr lang="en"/>
              <a:t>Data Storage: Store raw and processed data in Delta Lake on AWS S3.</a:t>
            </a:r>
            <a:endParaRPr/>
          </a:p>
          <a:p>
            <a:pPr indent="0" lvl="0" marL="0" rtl="0" algn="l">
              <a:spcBef>
                <a:spcPts val="1200"/>
              </a:spcBef>
              <a:spcAft>
                <a:spcPts val="0"/>
              </a:spcAft>
              <a:buNone/>
            </a:pPr>
            <a:r>
              <a:rPr lang="en"/>
              <a:t>Data Transformation: Perform transformations using Spark on Databricks.</a:t>
            </a:r>
            <a:endParaRPr/>
          </a:p>
          <a:p>
            <a:pPr indent="0" lvl="0" marL="0" rtl="0" algn="l">
              <a:spcBef>
                <a:spcPts val="1200"/>
              </a:spcBef>
              <a:spcAft>
                <a:spcPts val="0"/>
              </a:spcAft>
              <a:buNone/>
            </a:pPr>
            <a:r>
              <a:rPr lang="en"/>
              <a:t>Data Orchestration: Schedule ETL workflows using Databricks Jobs or AWS Glue.</a:t>
            </a:r>
            <a:endParaRPr/>
          </a:p>
          <a:p>
            <a:pPr indent="0" lvl="0" marL="0" rtl="0" algn="l">
              <a:spcBef>
                <a:spcPts val="1200"/>
              </a:spcBef>
              <a:spcAft>
                <a:spcPts val="0"/>
              </a:spcAft>
              <a:buNone/>
            </a:pPr>
            <a:r>
              <a:rPr lang="en"/>
              <a:t>Data Quality and Monitoring: Ensure data quality using Delta Lake and monitor with AWS CloudWatch.</a:t>
            </a:r>
            <a:endParaRPr/>
          </a:p>
          <a:p>
            <a:pPr indent="0" lvl="0" marL="0" rtl="0" algn="l">
              <a:spcBef>
                <a:spcPts val="1200"/>
              </a:spcBef>
              <a:spcAft>
                <a:spcPts val="0"/>
              </a:spcAft>
              <a:buNone/>
            </a:pPr>
            <a:r>
              <a:rPr lang="en"/>
              <a:t>Data Delivery: Visualize and analyze data with BI tools connected to Databricks.</a:t>
            </a:r>
            <a:endParaRPr/>
          </a:p>
          <a:p>
            <a:pPr indent="0" lvl="0" marL="0" rtl="0" algn="l">
              <a:spcBef>
                <a:spcPts val="1200"/>
              </a:spcBef>
              <a:spcAft>
                <a:spcPts val="1200"/>
              </a:spcAft>
              <a:buNone/>
            </a:pPr>
            <a:r>
              <a:t/>
            </a:r>
            <a:endParaRPr/>
          </a:p>
        </p:txBody>
      </p:sp>
      <p:sp>
        <p:nvSpPr>
          <p:cNvPr id="555" name="Google Shape;555;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pipelines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a:t>
            </a:r>
            <a:r>
              <a:rPr lang="en"/>
              <a:t>Real-Life Use Case: Retail Sales Data Analysis</a:t>
            </a:r>
            <a:endParaRPr/>
          </a:p>
        </p:txBody>
      </p:sp>
      <p:sp>
        <p:nvSpPr>
          <p:cNvPr id="561" name="Google Shape;561;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a:t>
            </a:r>
            <a:endParaRPr/>
          </a:p>
          <a:p>
            <a:pPr indent="0" lvl="0" marL="0" rtl="0" algn="l">
              <a:spcBef>
                <a:spcPts val="1200"/>
              </a:spcBef>
              <a:spcAft>
                <a:spcPts val="0"/>
              </a:spcAft>
              <a:buNone/>
            </a:pPr>
            <a:r>
              <a:rPr lang="en"/>
              <a:t>A retail company wants to analyze its sales data to identify trends, optimize inventory, and improve customer satisfaction. </a:t>
            </a:r>
            <a:endParaRPr/>
          </a:p>
          <a:p>
            <a:pPr indent="0" lvl="0" marL="0" rtl="0" algn="l">
              <a:spcBef>
                <a:spcPts val="1200"/>
              </a:spcBef>
              <a:spcAft>
                <a:spcPts val="0"/>
              </a:spcAft>
              <a:buNone/>
            </a:pPr>
            <a:r>
              <a:rPr lang="en"/>
              <a:t>The data comes from various sources such as online sales platforms, in-store transactions, and third-party vendors. </a:t>
            </a:r>
            <a:endParaRPr/>
          </a:p>
          <a:p>
            <a:pPr indent="0" lvl="0" marL="0" rtl="0" algn="l">
              <a:spcBef>
                <a:spcPts val="1200"/>
              </a:spcBef>
              <a:spcAft>
                <a:spcPts val="0"/>
              </a:spcAft>
              <a:buNone/>
            </a:pPr>
            <a:r>
              <a:rPr lang="en"/>
              <a:t>The company needs a robust pipeline to ingest, process, analyze, and visualize this data to make informed business decisions.</a:t>
            </a:r>
            <a:endParaRPr/>
          </a:p>
          <a:p>
            <a:pPr indent="0" lvl="0" marL="0" rtl="0" algn="l">
              <a:spcBef>
                <a:spcPts val="1200"/>
              </a:spcBef>
              <a:spcAft>
                <a:spcPts val="120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Data Ingestion:</a:t>
            </a:r>
            <a:endParaRPr/>
          </a:p>
        </p:txBody>
      </p:sp>
      <p:sp>
        <p:nvSpPr>
          <p:cNvPr id="567" name="Google Shape;567;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b="1" lang="en"/>
              <a:t>Sources:</a:t>
            </a:r>
            <a:endParaRPr b="1"/>
          </a:p>
          <a:p>
            <a:pPr indent="0" lvl="0" marL="0" rtl="0" algn="l">
              <a:spcBef>
                <a:spcPts val="1200"/>
              </a:spcBef>
              <a:spcAft>
                <a:spcPts val="0"/>
              </a:spcAft>
              <a:buNone/>
            </a:pPr>
            <a:r>
              <a:rPr lang="en"/>
              <a:t> Data from online sales platforms (API), in-store transactions (CSV/JSON files), and third-party vendors (JDBC).</a:t>
            </a:r>
            <a:endParaRPr/>
          </a:p>
          <a:p>
            <a:pPr indent="0" lvl="0" marL="0" rtl="0" algn="l">
              <a:spcBef>
                <a:spcPts val="1200"/>
              </a:spcBef>
              <a:spcAft>
                <a:spcPts val="0"/>
              </a:spcAft>
              <a:buNone/>
            </a:pPr>
            <a:r>
              <a:rPr b="1" lang="en"/>
              <a:t>Databricks:</a:t>
            </a:r>
            <a:endParaRPr b="1"/>
          </a:p>
          <a:p>
            <a:pPr indent="0" lvl="0" marL="0" rtl="0" algn="l">
              <a:spcBef>
                <a:spcPts val="1200"/>
              </a:spcBef>
              <a:spcAft>
                <a:spcPts val="0"/>
              </a:spcAft>
              <a:buNone/>
            </a:pPr>
            <a:r>
              <a:rPr lang="en"/>
              <a:t>Use Databricks Auto Loader to ingest streaming data from online platforms and batch data from CSV/JSON files stored in S3 or Azure Blob Storage. For third-party vendor data, use JDBC connectors to pull data from databases.</a:t>
            </a:r>
            <a:endParaRPr/>
          </a:p>
          <a:p>
            <a:pPr indent="0" lvl="0" marL="0" rtl="0" algn="l">
              <a:spcBef>
                <a:spcPts val="1200"/>
              </a:spcBef>
              <a:spcAft>
                <a:spcPts val="0"/>
              </a:spcAft>
              <a:buNone/>
            </a:pPr>
            <a:r>
              <a:rPr lang="en"/>
              <a:t># Example of ingesting CSV data from S3</a:t>
            </a:r>
            <a:endParaRPr/>
          </a:p>
          <a:p>
            <a:pPr indent="0" lvl="0" marL="0" rtl="0" algn="l">
              <a:spcBef>
                <a:spcPts val="1200"/>
              </a:spcBef>
              <a:spcAft>
                <a:spcPts val="0"/>
              </a:spcAft>
              <a:buNone/>
            </a:pPr>
            <a:r>
              <a:rPr lang="en"/>
              <a:t>df_online_sales = spark.read.format("csv").option("header", "true").load("s3://path/to/online_sales.csv")</a:t>
            </a:r>
            <a:endParaRPr/>
          </a:p>
          <a:p>
            <a:pPr indent="0" lvl="0" marL="0" rtl="0" algn="l">
              <a:spcBef>
                <a:spcPts val="1200"/>
              </a:spcBef>
              <a:spcAft>
                <a:spcPts val="0"/>
              </a:spcAft>
              <a:buNone/>
            </a:pPr>
            <a:r>
              <a:rPr lang="en"/>
              <a:t>df_store_sales = spark.read.format("json").load("s3://path/to/store_sales.json")</a:t>
            </a:r>
            <a:endParaRPr/>
          </a:p>
          <a:p>
            <a:pPr indent="0" lvl="0" marL="0" rtl="0" algn="l">
              <a:spcBef>
                <a:spcPts val="1200"/>
              </a:spcBef>
              <a:spcAft>
                <a:spcPts val="1200"/>
              </a:spcAft>
              <a:buNone/>
            </a:pPr>
            <a:r>
              <a:rPr lang="en"/>
              <a:t>df_vendor_data = spark.read.format("jdbc").option("url", jdbc_url).option("dbtable", "vendor_sales").load()</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Delta Lake: </a:t>
            </a:r>
            <a:endParaRPr b="1"/>
          </a:p>
          <a:p>
            <a:pPr indent="0" lvl="0" marL="0" rtl="0" algn="l">
              <a:spcBef>
                <a:spcPts val="1200"/>
              </a:spcBef>
              <a:spcAft>
                <a:spcPts val="0"/>
              </a:spcAft>
              <a:buNone/>
            </a:pPr>
            <a:r>
              <a:rPr lang="en"/>
              <a:t>Store ingested data in Delta tables to ensure ACID transactions, schema enforcement, and efficient querying.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df_online_sales.write.format("delta").mode("append").save("/delta/online_sales")</a:t>
            </a:r>
            <a:endParaRPr/>
          </a:p>
          <a:p>
            <a:pPr indent="0" lvl="0" marL="0" rtl="0" algn="l">
              <a:spcBef>
                <a:spcPts val="1200"/>
              </a:spcBef>
              <a:spcAft>
                <a:spcPts val="0"/>
              </a:spcAft>
              <a:buNone/>
            </a:pPr>
            <a:r>
              <a:rPr lang="en"/>
              <a:t>df_store_sales.write.format("delta").mode("append").save("/delta/store_sales")</a:t>
            </a:r>
            <a:endParaRPr/>
          </a:p>
          <a:p>
            <a:pPr indent="0" lvl="0" marL="0" rtl="0" algn="l">
              <a:spcBef>
                <a:spcPts val="1200"/>
              </a:spcBef>
              <a:spcAft>
                <a:spcPts val="0"/>
              </a:spcAft>
              <a:buNone/>
            </a:pPr>
            <a:r>
              <a:rPr lang="en"/>
              <a:t>df_vendor_data.write.format("delta").mode("append").save("/delta/vendor_sales")</a:t>
            </a:r>
            <a:endParaRPr/>
          </a:p>
          <a:p>
            <a:pPr indent="0" lvl="0" marL="0" rtl="0" algn="l">
              <a:spcBef>
                <a:spcPts val="1200"/>
              </a:spcBef>
              <a:spcAft>
                <a:spcPts val="1200"/>
              </a:spcAft>
              <a:buNone/>
            </a:pPr>
            <a:r>
              <a:t/>
            </a:r>
            <a:endParaRPr b="1"/>
          </a:p>
        </p:txBody>
      </p:sp>
      <p:sp>
        <p:nvSpPr>
          <p:cNvPr id="573" name="Google Shape;573;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a:t>
            </a:r>
            <a:r>
              <a:rPr lang="en"/>
              <a:t>Data Storage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Spark on Databricks: </a:t>
            </a:r>
            <a:endParaRPr b="1"/>
          </a:p>
          <a:p>
            <a:pPr indent="0" lvl="0" marL="0" rtl="0" algn="l">
              <a:spcBef>
                <a:spcPts val="1200"/>
              </a:spcBef>
              <a:spcAft>
                <a:spcPts val="0"/>
              </a:spcAft>
              <a:buNone/>
            </a:pPr>
            <a:r>
              <a:rPr lang="en"/>
              <a:t>Perform transformations like cleaning, filtering, and aggregating data to prepare it for analysis.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Example transformation</a:t>
            </a:r>
            <a:endParaRPr/>
          </a:p>
          <a:p>
            <a:pPr indent="0" lvl="0" marL="0" rtl="0" algn="l">
              <a:spcBef>
                <a:spcPts val="1200"/>
              </a:spcBef>
              <a:spcAft>
                <a:spcPts val="0"/>
              </a:spcAft>
              <a:buNone/>
            </a:pPr>
            <a:r>
              <a:rPr lang="en"/>
              <a:t>df_sales = spark.read.format("delta").load("/delta/online_sales")</a:t>
            </a:r>
            <a:endParaRPr/>
          </a:p>
          <a:p>
            <a:pPr indent="0" lvl="0" marL="0" rtl="0" algn="l">
              <a:spcBef>
                <a:spcPts val="1200"/>
              </a:spcBef>
              <a:spcAft>
                <a:spcPts val="0"/>
              </a:spcAft>
              <a:buNone/>
            </a:pPr>
            <a:r>
              <a:rPr lang="en"/>
              <a:t>df_sales = df_sales.withColumn("total_amount", df_sales["quantity"] * df_sales["price"])</a:t>
            </a:r>
            <a:endParaRPr/>
          </a:p>
          <a:p>
            <a:pPr indent="0" lvl="0" marL="0" rtl="0" algn="l">
              <a:spcBef>
                <a:spcPts val="1200"/>
              </a:spcBef>
              <a:spcAft>
                <a:spcPts val="0"/>
              </a:spcAft>
              <a:buNone/>
            </a:pPr>
            <a:r>
              <a:rPr lang="en"/>
              <a:t>df_sales_cleaned = df_sales.dropna(subset=["product_id", "total_amount"])</a:t>
            </a:r>
            <a:endParaRPr/>
          </a:p>
          <a:p>
            <a:pPr indent="0" lvl="0" marL="0" rtl="0" algn="l">
              <a:spcBef>
                <a:spcPts val="1200"/>
              </a:spcBef>
              <a:spcAft>
                <a:spcPts val="1200"/>
              </a:spcAft>
              <a:buNone/>
            </a:pPr>
            <a:r>
              <a:rPr lang="en"/>
              <a:t>df_sales_aggregated = df_sales_cleaned.groupBy("product_id").agg(sum("total_amount").alias("total_sales"))</a:t>
            </a:r>
            <a:endParaRPr/>
          </a:p>
        </p:txBody>
      </p:sp>
      <p:sp>
        <p:nvSpPr>
          <p:cNvPr id="579" name="Google Shape;579;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a:t>
            </a:r>
            <a:r>
              <a:rPr lang="en"/>
              <a:t>Data Transformation</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1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Databricks Workflows: </a:t>
            </a:r>
            <a:endParaRPr b="1"/>
          </a:p>
          <a:p>
            <a:pPr indent="0" lvl="0" marL="0" rtl="0" algn="l">
              <a:spcBef>
                <a:spcPts val="1200"/>
              </a:spcBef>
              <a:spcAft>
                <a:spcPts val="0"/>
              </a:spcAft>
              <a:buNone/>
            </a:pPr>
            <a:r>
              <a:rPr lang="en"/>
              <a:t>Create workflows to automate the ingestion, transformation, and loading (ETL) processes. Schedule jobs to run at specific intervals or trigger them based on data availability.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from databricks import workflow</a:t>
            </a:r>
            <a:endParaRPr/>
          </a:p>
          <a:p>
            <a:pPr indent="0" lvl="0" marL="0" rtl="0" algn="l">
              <a:spcBef>
                <a:spcPts val="1200"/>
              </a:spcBef>
              <a:spcAft>
                <a:spcPts val="1200"/>
              </a:spcAft>
              <a:buNone/>
            </a:pPr>
            <a:r>
              <a:rPr lang="en"/>
              <a:t>workflow.Job("SalesDataETL").set_tasks([task_ingest, task_transform, task_load]).schedule("0 0 * * *")</a:t>
            </a:r>
            <a:endParaRPr/>
          </a:p>
        </p:txBody>
      </p:sp>
      <p:sp>
        <p:nvSpPr>
          <p:cNvPr id="585" name="Google Shape;585;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a:t>
            </a:r>
            <a:r>
              <a:rPr lang="en"/>
              <a:t>Data Orchestration:</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1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Delta Lake: </a:t>
            </a:r>
            <a:endParaRPr b="1"/>
          </a:p>
          <a:p>
            <a:pPr indent="0" lvl="0" marL="0" rtl="0" algn="l">
              <a:spcBef>
                <a:spcPts val="1200"/>
              </a:spcBef>
              <a:spcAft>
                <a:spcPts val="0"/>
              </a:spcAft>
              <a:buNone/>
            </a:pPr>
            <a:r>
              <a:rPr lang="en"/>
              <a:t>Use schema enforcement and data validation checks to ensure data quality.</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Monitoring: </a:t>
            </a:r>
            <a:endParaRPr b="1"/>
          </a:p>
          <a:p>
            <a:pPr indent="0" lvl="0" marL="0" rtl="0" algn="l">
              <a:spcBef>
                <a:spcPts val="1200"/>
              </a:spcBef>
              <a:spcAft>
                <a:spcPts val="0"/>
              </a:spcAft>
              <a:buNone/>
            </a:pPr>
            <a:r>
              <a:rPr lang="en"/>
              <a:t>Integrate with monitoring tools like Datadog to track pipeline performance.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Example data quality check</a:t>
            </a:r>
            <a:endParaRPr/>
          </a:p>
          <a:p>
            <a:pPr indent="0" lvl="0" marL="0" rtl="0" algn="l">
              <a:spcBef>
                <a:spcPts val="1200"/>
              </a:spcBef>
              <a:spcAft>
                <a:spcPts val="0"/>
              </a:spcAft>
              <a:buNone/>
            </a:pPr>
            <a:r>
              <a:rPr lang="en"/>
              <a:t>if df_sales_cleaned.filter("total_amount &lt;= 0").count() &gt; 0:</a:t>
            </a:r>
            <a:endParaRPr/>
          </a:p>
          <a:p>
            <a:pPr indent="0" lvl="0" marL="0" rtl="0" algn="l">
              <a:spcBef>
                <a:spcPts val="1200"/>
              </a:spcBef>
              <a:spcAft>
                <a:spcPts val="1200"/>
              </a:spcAft>
              <a:buNone/>
            </a:pPr>
            <a:r>
              <a:rPr lang="en"/>
              <a:t>    raise ValueError("Invalid sales data: total_amount must be greater than 0")</a:t>
            </a:r>
            <a:endParaRPr b="1"/>
          </a:p>
        </p:txBody>
      </p:sp>
      <p:sp>
        <p:nvSpPr>
          <p:cNvPr id="591" name="Google Shape;591;p1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a:t>
            </a:r>
            <a:r>
              <a:rPr lang="en"/>
              <a:t>Data Quality and Monitoring: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t>Handling Large Volumes of Data</a:t>
            </a:r>
            <a:endParaRPr b="1"/>
          </a:p>
          <a:p>
            <a:pPr indent="0" lvl="0" marL="0" rtl="0" algn="l">
              <a:spcBef>
                <a:spcPts val="1200"/>
              </a:spcBef>
              <a:spcAft>
                <a:spcPts val="0"/>
              </a:spcAft>
              <a:buNone/>
            </a:pPr>
            <a:r>
              <a:rPr lang="en"/>
              <a:t>Scalability: As data volumes grew, it became essential to develop scalable solutions for storage and processing.</a:t>
            </a:r>
            <a:endParaRPr/>
          </a:p>
          <a:p>
            <a:pPr indent="0" lvl="0" marL="0" rtl="0" algn="l">
              <a:spcBef>
                <a:spcPts val="1200"/>
              </a:spcBef>
              <a:spcAft>
                <a:spcPts val="0"/>
              </a:spcAft>
              <a:buNone/>
            </a:pPr>
            <a:r>
              <a:rPr lang="en"/>
              <a:t>Efficiency: Efficient data handling mechanisms are required to ensure timely access and processing of large datasets.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Diverse Data Sources</a:t>
            </a:r>
            <a:endParaRPr b="1"/>
          </a:p>
          <a:p>
            <a:pPr indent="0" lvl="0" marL="0" rtl="0" algn="l">
              <a:spcBef>
                <a:spcPts val="1200"/>
              </a:spcBef>
              <a:spcAft>
                <a:spcPts val="0"/>
              </a:spcAft>
              <a:buNone/>
            </a:pPr>
            <a:r>
              <a:rPr lang="en"/>
              <a:t>Integration: Data comes from a variety of sources, including databases, web services, IoT devices, and third-party APIs. Integrating these diverse data sources is crucial for comprehensive analysis.</a:t>
            </a:r>
            <a:endParaRPr/>
          </a:p>
          <a:p>
            <a:pPr indent="0" lvl="0" marL="0" rtl="0" algn="l">
              <a:spcBef>
                <a:spcPts val="1200"/>
              </a:spcBef>
              <a:spcAft>
                <a:spcPts val="1200"/>
              </a:spcAft>
              <a:buNone/>
            </a:pPr>
            <a:r>
              <a:rPr lang="en"/>
              <a:t>Normalization: Data from different sources often needs to be normalized and transformed to be useful for analysis.</a:t>
            </a:r>
            <a:endParaRPr/>
          </a:p>
        </p:txBody>
      </p:sp>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for Data Engineering</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BI Tools: </a:t>
            </a:r>
            <a:endParaRPr b="1"/>
          </a:p>
          <a:p>
            <a:pPr indent="0" lvl="0" marL="0" rtl="0" algn="l">
              <a:spcBef>
                <a:spcPts val="1200"/>
              </a:spcBef>
              <a:spcAft>
                <a:spcPts val="0"/>
              </a:spcAft>
              <a:buNone/>
            </a:pPr>
            <a:r>
              <a:rPr lang="en"/>
              <a:t>Deliver processed data to BI tools like Power BI or Tableau for visualization and reporting.</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Databricks: </a:t>
            </a:r>
            <a:endParaRPr b="1"/>
          </a:p>
          <a:p>
            <a:pPr indent="0" lvl="0" marL="0" rtl="0" algn="l">
              <a:spcBef>
                <a:spcPts val="1200"/>
              </a:spcBef>
              <a:spcAft>
                <a:spcPts val="0"/>
              </a:spcAft>
              <a:buNone/>
            </a:pPr>
            <a:r>
              <a:rPr lang="en"/>
              <a:t>Use Databricks SQL to create dashboards and reports within the platform.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SELECT product_id, SUM(total_sales) AS total_sales FROM delta.`/delta/online_sales` GROUP BY product_id</a:t>
            </a:r>
            <a:endParaRPr/>
          </a:p>
          <a:p>
            <a:pPr indent="0" lvl="0" marL="0" rtl="0" algn="l">
              <a:spcBef>
                <a:spcPts val="1200"/>
              </a:spcBef>
              <a:spcAft>
                <a:spcPts val="1200"/>
              </a:spcAft>
              <a:buNone/>
            </a:pPr>
            <a:r>
              <a:t/>
            </a:r>
            <a:endParaRPr b="1"/>
          </a:p>
        </p:txBody>
      </p:sp>
      <p:sp>
        <p:nvSpPr>
          <p:cNvPr id="597" name="Google Shape;597;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a:t>
            </a:r>
            <a:r>
              <a:rPr lang="en"/>
              <a:t>Data Delivery</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Write ETL process</a:t>
            </a:r>
            <a:endParaRPr/>
          </a:p>
        </p:txBody>
      </p:sp>
      <p:sp>
        <p:nvSpPr>
          <p:cNvPr id="603" name="Google Shape;603;p1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a:t>
            </a:r>
            <a:endParaRPr/>
          </a:p>
          <a:p>
            <a:pPr indent="0" lvl="0" marL="0" rtl="0" algn="l">
              <a:spcBef>
                <a:spcPts val="1200"/>
              </a:spcBef>
              <a:spcAft>
                <a:spcPts val="0"/>
              </a:spcAft>
              <a:buNone/>
            </a:pPr>
            <a:r>
              <a:rPr lang="en"/>
              <a:t>Cisco data engineers are tasked with analyzing network traffic data to identify patterns, optimize network performance, and predict potential issues before they impact users. This involves processing large volumes of data from various network devices, logs, and sensors in real-time and applying machine learning models for predictive analytics.</a:t>
            </a:r>
            <a:endParaRPr/>
          </a:p>
          <a:p>
            <a:pPr indent="0" lvl="0" marL="0" rtl="0" algn="l">
              <a:spcBef>
                <a:spcPts val="1200"/>
              </a:spcBef>
              <a:spcAft>
                <a:spcPts val="120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Excercise</a:t>
            </a:r>
            <a:endParaRPr/>
          </a:p>
        </p:txBody>
      </p:sp>
      <p:sp>
        <p:nvSpPr>
          <p:cNvPr id="609" name="Google Shape;609;p10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Import necessary libraries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import</a:t>
            </a:r>
            <a:r>
              <a:rPr lang="en" sz="1000">
                <a:solidFill>
                  <a:srgbClr val="3B3B3B"/>
                </a:solidFill>
                <a:highlight>
                  <a:srgbClr val="F6F7F9"/>
                </a:highlight>
                <a:latin typeface="Courier New"/>
                <a:ea typeface="Courier New"/>
                <a:cs typeface="Courier New"/>
                <a:sym typeface="Courier New"/>
              </a:rPr>
              <a:t> pandas </a:t>
            </a:r>
            <a:r>
              <a:rPr lang="en" sz="1000">
                <a:solidFill>
                  <a:srgbClr val="0A6FBF"/>
                </a:solidFill>
                <a:highlight>
                  <a:srgbClr val="F6F7F9"/>
                </a:highlight>
                <a:latin typeface="Courier New"/>
                <a:ea typeface="Courier New"/>
                <a:cs typeface="Courier New"/>
                <a:sym typeface="Courier New"/>
              </a:rPr>
              <a:t>as</a:t>
            </a:r>
            <a:r>
              <a:rPr lang="en" sz="1000">
                <a:solidFill>
                  <a:srgbClr val="3B3B3B"/>
                </a:solidFill>
                <a:highlight>
                  <a:srgbClr val="F6F7F9"/>
                </a:highlight>
                <a:latin typeface="Courier New"/>
                <a:ea typeface="Courier New"/>
                <a:cs typeface="Courier New"/>
                <a:sym typeface="Courier New"/>
              </a:rPr>
              <a:t> pd</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from</a:t>
            </a:r>
            <a:r>
              <a:rPr lang="en" sz="1000">
                <a:solidFill>
                  <a:srgbClr val="3B3B3B"/>
                </a:solidFill>
                <a:highlight>
                  <a:srgbClr val="F6F7F9"/>
                </a:highlight>
                <a:latin typeface="Courier New"/>
                <a:ea typeface="Courier New"/>
                <a:cs typeface="Courier New"/>
                <a:sym typeface="Courier New"/>
              </a:rPr>
              <a:t> pyspark.sql </a:t>
            </a:r>
            <a:r>
              <a:rPr lang="en" sz="1000">
                <a:solidFill>
                  <a:srgbClr val="0A6FBF"/>
                </a:solidFill>
                <a:highlight>
                  <a:srgbClr val="F6F7F9"/>
                </a:highlight>
                <a:latin typeface="Courier New"/>
                <a:ea typeface="Courier New"/>
                <a:cs typeface="Courier New"/>
                <a:sym typeface="Courier New"/>
              </a:rPr>
              <a:t>import</a:t>
            </a:r>
            <a:r>
              <a:rPr lang="en" sz="1000">
                <a:solidFill>
                  <a:srgbClr val="3B3B3B"/>
                </a:solidFill>
                <a:highlight>
                  <a:srgbClr val="F6F7F9"/>
                </a:highlight>
                <a:latin typeface="Courier New"/>
                <a:ea typeface="Courier New"/>
                <a:cs typeface="Courier New"/>
                <a:sym typeface="Courier New"/>
              </a:rPr>
              <a:t> SparkSession</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from</a:t>
            </a:r>
            <a:r>
              <a:rPr lang="en" sz="1000">
                <a:solidFill>
                  <a:srgbClr val="3B3B3B"/>
                </a:solidFill>
                <a:highlight>
                  <a:srgbClr val="F6F7F9"/>
                </a:highlight>
                <a:latin typeface="Courier New"/>
                <a:ea typeface="Courier New"/>
                <a:cs typeface="Courier New"/>
                <a:sym typeface="Courier New"/>
              </a:rPr>
              <a:t> pyspark.sql.functions </a:t>
            </a:r>
            <a:r>
              <a:rPr lang="en" sz="1000">
                <a:solidFill>
                  <a:srgbClr val="0A6FBF"/>
                </a:solidFill>
                <a:highlight>
                  <a:srgbClr val="F6F7F9"/>
                </a:highlight>
                <a:latin typeface="Courier New"/>
                <a:ea typeface="Courier New"/>
                <a:cs typeface="Courier New"/>
                <a:sym typeface="Courier New"/>
              </a:rPr>
              <a:t>import</a:t>
            </a:r>
            <a:r>
              <a:rPr lang="en" sz="1000">
                <a:solidFill>
                  <a:srgbClr val="3B3B3B"/>
                </a:solidFill>
                <a:highlight>
                  <a:srgbClr val="F6F7F9"/>
                </a:highlight>
                <a:latin typeface="Courier New"/>
                <a:ea typeface="Courier New"/>
                <a:cs typeface="Courier New"/>
                <a:sym typeface="Courier New"/>
              </a:rPr>
              <a:t> col</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Initialize Spark session</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SparkSession.builder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appName</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"IrisDataAnalysis"</a:t>
            </a:r>
            <a:r>
              <a:rPr lang="en" sz="1000">
                <a:solidFill>
                  <a:srgbClr val="3B3B3B"/>
                </a:solidFill>
                <a:highlight>
                  <a:srgbClr val="F6F7F9"/>
                </a:highlight>
                <a:latin typeface="Courier New"/>
                <a:ea typeface="Courier New"/>
                <a:cs typeface="Courier New"/>
                <a:sym typeface="Courier New"/>
              </a:rPr>
              <a:t>)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getOrCreate</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Define file path and column names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file_path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"/Workspace/tstd/iris.data"</a:t>
            </a:r>
            <a:endParaRPr sz="1000">
              <a:solidFill>
                <a:srgbClr val="C72E0F"/>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columns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"sepal_length"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"sepal_width"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"petal_length"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"petal_width"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"species"</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Extract: Load the Iris dataset into a Pandas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pd.</a:t>
            </a:r>
            <a:r>
              <a:rPr lang="en" sz="1000">
                <a:solidFill>
                  <a:srgbClr val="795E26"/>
                </a:solidFill>
                <a:highlight>
                  <a:srgbClr val="F6F7F9"/>
                </a:highlight>
                <a:latin typeface="Courier New"/>
                <a:ea typeface="Courier New"/>
                <a:cs typeface="Courier New"/>
                <a:sym typeface="Courier New"/>
              </a:rPr>
              <a:t>read_csv</a:t>
            </a:r>
            <a:r>
              <a:rPr lang="en" sz="1000">
                <a:solidFill>
                  <a:srgbClr val="3B3B3B"/>
                </a:solidFill>
                <a:highlight>
                  <a:srgbClr val="F6F7F9"/>
                </a:highlight>
                <a:latin typeface="Courier New"/>
                <a:ea typeface="Courier New"/>
                <a:cs typeface="Courier New"/>
                <a:sym typeface="Courier New"/>
              </a:rPr>
              <a:t>(file_path, </a:t>
            </a:r>
            <a:r>
              <a:rPr lang="en" sz="1000">
                <a:solidFill>
                  <a:srgbClr val="001080"/>
                </a:solidFill>
                <a:highlight>
                  <a:srgbClr val="F6F7F9"/>
                </a:highlight>
                <a:latin typeface="Courier New"/>
                <a:ea typeface="Courier New"/>
                <a:cs typeface="Courier New"/>
                <a:sym typeface="Courier New"/>
              </a:rPr>
              <a:t>names</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columns)</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Convert Pandas DataFrame to Spark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spark_df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spark.</a:t>
            </a:r>
            <a:r>
              <a:rPr lang="en" sz="1000">
                <a:solidFill>
                  <a:srgbClr val="795E26"/>
                </a:solidFill>
                <a:highlight>
                  <a:srgbClr val="F6F7F9"/>
                </a:highlight>
                <a:latin typeface="Courier New"/>
                <a:ea typeface="Courier New"/>
                <a:cs typeface="Courier New"/>
                <a:sym typeface="Courier New"/>
              </a:rPr>
              <a:t>createDataFrame</a:t>
            </a:r>
            <a:r>
              <a:rPr lang="en" sz="1000">
                <a:solidFill>
                  <a:srgbClr val="3B3B3B"/>
                </a:solidFill>
                <a:highlight>
                  <a:srgbClr val="F6F7F9"/>
                </a:highlight>
                <a:latin typeface="Courier New"/>
                <a:ea typeface="Courier New"/>
                <a:cs typeface="Courier New"/>
                <a:sym typeface="Courier New"/>
              </a:rPr>
              <a:t>(df)</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Show the DataFrame and its schema</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spark_df.</a:t>
            </a:r>
            <a:r>
              <a:rPr lang="en" sz="1000">
                <a:solidFill>
                  <a:srgbClr val="795E26"/>
                </a:solidFill>
                <a:highlight>
                  <a:srgbClr val="F6F7F9"/>
                </a:highlight>
                <a:latin typeface="Courier New"/>
                <a:ea typeface="Courier New"/>
                <a:cs typeface="Courier New"/>
                <a:sym typeface="Courier New"/>
              </a:rPr>
              <a:t>show</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spark_df.</a:t>
            </a:r>
            <a:r>
              <a:rPr lang="en" sz="1000">
                <a:solidFill>
                  <a:srgbClr val="795E26"/>
                </a:solidFill>
                <a:highlight>
                  <a:srgbClr val="F6F7F9"/>
                </a:highlight>
                <a:latin typeface="Courier New"/>
                <a:ea typeface="Courier New"/>
                <a:cs typeface="Courier New"/>
                <a:sym typeface="Courier New"/>
              </a:rPr>
              <a:t>printSchema</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Register the DataFrame as a temporary view</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spark_df.</a:t>
            </a:r>
            <a:r>
              <a:rPr lang="en" sz="1000">
                <a:solidFill>
                  <a:srgbClr val="795E26"/>
                </a:solidFill>
                <a:highlight>
                  <a:srgbClr val="F6F7F9"/>
                </a:highlight>
                <a:latin typeface="Courier New"/>
                <a:ea typeface="Courier New"/>
                <a:cs typeface="Courier New"/>
                <a:sym typeface="Courier New"/>
              </a:rPr>
              <a:t>createOrReplaceTempView</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"iris_table"</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Describe the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spark_df.</a:t>
            </a:r>
            <a:r>
              <a:rPr lang="en" sz="1000">
                <a:solidFill>
                  <a:srgbClr val="795E26"/>
                </a:solidFill>
                <a:highlight>
                  <a:srgbClr val="F6F7F9"/>
                </a:highlight>
                <a:latin typeface="Courier New"/>
                <a:ea typeface="Courier New"/>
                <a:cs typeface="Courier New"/>
                <a:sym typeface="Courier New"/>
              </a:rPr>
              <a:t>describe</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show</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Transform: Rename columns to make them more readable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df_transformed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spark_df.</a:t>
            </a:r>
            <a:r>
              <a:rPr lang="en" sz="1000">
                <a:solidFill>
                  <a:srgbClr val="795E26"/>
                </a:solidFill>
                <a:highlight>
                  <a:srgbClr val="F6F7F9"/>
                </a:highlight>
                <a:latin typeface="Courier New"/>
                <a:ea typeface="Courier New"/>
                <a:cs typeface="Courier New"/>
                <a:sym typeface="Courier New"/>
              </a:rPr>
              <a:t>select</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col</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"sepal_length"</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col</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"sepal_width"</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col</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"petal_length"</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col</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"petal_width"</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col</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"species"</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Show transformed DataFrame</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795E26"/>
                </a:solidFill>
                <a:highlight>
                  <a:srgbClr val="F6F7F9"/>
                </a:highlight>
                <a:latin typeface="Courier New"/>
                <a:ea typeface="Courier New"/>
                <a:cs typeface="Courier New"/>
                <a:sym typeface="Courier New"/>
              </a:rPr>
              <a:t>print</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"Transformed Iris DataFrame:"</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df_transformed.</a:t>
            </a:r>
            <a:r>
              <a:rPr lang="en" sz="1000">
                <a:solidFill>
                  <a:srgbClr val="795E26"/>
                </a:solidFill>
                <a:highlight>
                  <a:srgbClr val="F6F7F9"/>
                </a:highlight>
                <a:latin typeface="Courier New"/>
                <a:ea typeface="Courier New"/>
                <a:cs typeface="Courier New"/>
                <a:sym typeface="Courier New"/>
              </a:rPr>
              <a:t>show</a:t>
            </a:r>
            <a:r>
              <a:rPr lang="en" sz="1000">
                <a:solidFill>
                  <a:srgbClr val="3B3B3B"/>
                </a:solidFill>
                <a:highlight>
                  <a:srgbClr val="F6F7F9"/>
                </a:highlight>
                <a:latin typeface="Courier New"/>
                <a:ea typeface="Courier New"/>
                <a:cs typeface="Courier New"/>
                <a:sym typeface="Courier New"/>
              </a:rPr>
              <a:t>(</a:t>
            </a:r>
            <a:r>
              <a:rPr lang="en" sz="1000">
                <a:solidFill>
                  <a:srgbClr val="098658"/>
                </a:solidFill>
                <a:highlight>
                  <a:srgbClr val="F6F7F9"/>
                </a:highlight>
                <a:latin typeface="Courier New"/>
                <a:ea typeface="Courier New"/>
                <a:cs typeface="Courier New"/>
                <a:sym typeface="Courier New"/>
              </a:rPr>
              <a:t>5</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Handle missing values (if any) by replacing them with the mean of the column</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df_transformed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df_transformed.na.</a:t>
            </a:r>
            <a:r>
              <a:rPr lang="en" sz="1000">
                <a:solidFill>
                  <a:srgbClr val="795E26"/>
                </a:solidFill>
                <a:highlight>
                  <a:srgbClr val="F6F7F9"/>
                </a:highlight>
                <a:latin typeface="Courier New"/>
                <a:ea typeface="Courier New"/>
                <a:cs typeface="Courier New"/>
                <a:sym typeface="Courier New"/>
              </a:rPr>
              <a:t>fill</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"sepal_length"</a:t>
            </a:r>
            <a:r>
              <a:rPr lang="en" sz="1000">
                <a:solidFill>
                  <a:srgbClr val="3B3B3B"/>
                </a:solidFill>
                <a:highlight>
                  <a:srgbClr val="F6F7F9"/>
                </a:highlight>
                <a:latin typeface="Courier New"/>
                <a:ea typeface="Courier New"/>
                <a:cs typeface="Courier New"/>
                <a:sym typeface="Courier New"/>
              </a:rPr>
              <a:t>: df_transformed.</a:t>
            </a:r>
            <a:r>
              <a:rPr lang="en" sz="1000">
                <a:solidFill>
                  <a:srgbClr val="795E26"/>
                </a:solidFill>
                <a:highlight>
                  <a:srgbClr val="F6F7F9"/>
                </a:highlight>
                <a:latin typeface="Courier New"/>
                <a:ea typeface="Courier New"/>
                <a:cs typeface="Courier New"/>
                <a:sym typeface="Courier New"/>
              </a:rPr>
              <a:t>agg</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"sepal_length"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"mean"</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first</a:t>
            </a:r>
            <a:r>
              <a:rPr lang="en" sz="1000">
                <a:solidFill>
                  <a:srgbClr val="3B3B3B"/>
                </a:solidFill>
                <a:highlight>
                  <a:srgbClr val="F6F7F9"/>
                </a:highlight>
                <a:latin typeface="Courier New"/>
                <a:ea typeface="Courier New"/>
                <a:cs typeface="Courier New"/>
                <a:sym typeface="Courier New"/>
              </a:rPr>
              <a:t>()[</a:t>
            </a:r>
            <a:r>
              <a:rPr lang="en" sz="1000">
                <a:solidFill>
                  <a:srgbClr val="098658"/>
                </a:solidFill>
                <a:highlight>
                  <a:srgbClr val="F6F7F9"/>
                </a:highlight>
                <a:latin typeface="Courier New"/>
                <a:ea typeface="Courier New"/>
                <a:cs typeface="Courier New"/>
                <a:sym typeface="Courier New"/>
              </a:rPr>
              <a:t>0</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"sepal_width"</a:t>
            </a:r>
            <a:r>
              <a:rPr lang="en" sz="1000">
                <a:solidFill>
                  <a:srgbClr val="3B3B3B"/>
                </a:solidFill>
                <a:highlight>
                  <a:srgbClr val="F6F7F9"/>
                </a:highlight>
                <a:latin typeface="Courier New"/>
                <a:ea typeface="Courier New"/>
                <a:cs typeface="Courier New"/>
                <a:sym typeface="Courier New"/>
              </a:rPr>
              <a:t>: df_transformed.</a:t>
            </a:r>
            <a:r>
              <a:rPr lang="en" sz="1000">
                <a:solidFill>
                  <a:srgbClr val="795E26"/>
                </a:solidFill>
                <a:highlight>
                  <a:srgbClr val="F6F7F9"/>
                </a:highlight>
                <a:latin typeface="Courier New"/>
                <a:ea typeface="Courier New"/>
                <a:cs typeface="Courier New"/>
                <a:sym typeface="Courier New"/>
              </a:rPr>
              <a:t>agg</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"sepal_width"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"mean"</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first</a:t>
            </a:r>
            <a:r>
              <a:rPr lang="en" sz="1000">
                <a:solidFill>
                  <a:srgbClr val="3B3B3B"/>
                </a:solidFill>
                <a:highlight>
                  <a:srgbClr val="F6F7F9"/>
                </a:highlight>
                <a:latin typeface="Courier New"/>
                <a:ea typeface="Courier New"/>
                <a:cs typeface="Courier New"/>
                <a:sym typeface="Courier New"/>
              </a:rPr>
              <a:t>()[</a:t>
            </a:r>
            <a:r>
              <a:rPr lang="en" sz="1000">
                <a:solidFill>
                  <a:srgbClr val="098658"/>
                </a:solidFill>
                <a:highlight>
                  <a:srgbClr val="F6F7F9"/>
                </a:highlight>
                <a:latin typeface="Courier New"/>
                <a:ea typeface="Courier New"/>
                <a:cs typeface="Courier New"/>
                <a:sym typeface="Courier New"/>
              </a:rPr>
              <a:t>0</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"petal_length"</a:t>
            </a:r>
            <a:r>
              <a:rPr lang="en" sz="1000">
                <a:solidFill>
                  <a:srgbClr val="3B3B3B"/>
                </a:solidFill>
                <a:highlight>
                  <a:srgbClr val="F6F7F9"/>
                </a:highlight>
                <a:latin typeface="Courier New"/>
                <a:ea typeface="Courier New"/>
                <a:cs typeface="Courier New"/>
                <a:sym typeface="Courier New"/>
              </a:rPr>
              <a:t>: df_transformed.</a:t>
            </a:r>
            <a:r>
              <a:rPr lang="en" sz="1000">
                <a:solidFill>
                  <a:srgbClr val="795E26"/>
                </a:solidFill>
                <a:highlight>
                  <a:srgbClr val="F6F7F9"/>
                </a:highlight>
                <a:latin typeface="Courier New"/>
                <a:ea typeface="Courier New"/>
                <a:cs typeface="Courier New"/>
                <a:sym typeface="Courier New"/>
              </a:rPr>
              <a:t>agg</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"petal_length"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"mean"</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first</a:t>
            </a:r>
            <a:r>
              <a:rPr lang="en" sz="1000">
                <a:solidFill>
                  <a:srgbClr val="3B3B3B"/>
                </a:solidFill>
                <a:highlight>
                  <a:srgbClr val="F6F7F9"/>
                </a:highlight>
                <a:latin typeface="Courier New"/>
                <a:ea typeface="Courier New"/>
                <a:cs typeface="Courier New"/>
                <a:sym typeface="Courier New"/>
              </a:rPr>
              <a:t>()[</a:t>
            </a:r>
            <a:r>
              <a:rPr lang="en" sz="1000">
                <a:solidFill>
                  <a:srgbClr val="098658"/>
                </a:solidFill>
                <a:highlight>
                  <a:srgbClr val="F6F7F9"/>
                </a:highlight>
                <a:latin typeface="Courier New"/>
                <a:ea typeface="Courier New"/>
                <a:cs typeface="Courier New"/>
                <a:sym typeface="Courier New"/>
              </a:rPr>
              <a:t>0</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"petal_width"</a:t>
            </a:r>
            <a:r>
              <a:rPr lang="en" sz="1000">
                <a:solidFill>
                  <a:srgbClr val="3B3B3B"/>
                </a:solidFill>
                <a:highlight>
                  <a:srgbClr val="F6F7F9"/>
                </a:highlight>
                <a:latin typeface="Courier New"/>
                <a:ea typeface="Courier New"/>
                <a:cs typeface="Courier New"/>
                <a:sym typeface="Courier New"/>
              </a:rPr>
              <a:t>: df_transformed.</a:t>
            </a:r>
            <a:r>
              <a:rPr lang="en" sz="1000">
                <a:solidFill>
                  <a:srgbClr val="795E26"/>
                </a:solidFill>
                <a:highlight>
                  <a:srgbClr val="F6F7F9"/>
                </a:highlight>
                <a:latin typeface="Courier New"/>
                <a:ea typeface="Courier New"/>
                <a:cs typeface="Courier New"/>
                <a:sym typeface="Courier New"/>
              </a:rPr>
              <a:t>agg</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"petal_width"</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"mean"</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first</a:t>
            </a:r>
            <a:r>
              <a:rPr lang="en" sz="1000">
                <a:solidFill>
                  <a:srgbClr val="3B3B3B"/>
                </a:solidFill>
                <a:highlight>
                  <a:srgbClr val="F6F7F9"/>
                </a:highlight>
                <a:latin typeface="Courier New"/>
                <a:ea typeface="Courier New"/>
                <a:cs typeface="Courier New"/>
                <a:sym typeface="Courier New"/>
              </a:rPr>
              <a:t>()[</a:t>
            </a:r>
            <a:r>
              <a:rPr lang="en" sz="1000">
                <a:solidFill>
                  <a:srgbClr val="098658"/>
                </a:solidFill>
                <a:highlight>
                  <a:srgbClr val="F6F7F9"/>
                </a:highlight>
                <a:latin typeface="Courier New"/>
                <a:ea typeface="Courier New"/>
                <a:cs typeface="Courier New"/>
                <a:sym typeface="Courier New"/>
              </a:rPr>
              <a:t>0</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Create a mapping of species names to numeric values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species_mapping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{value: idx </a:t>
            </a:r>
            <a:r>
              <a:rPr lang="en" sz="1000">
                <a:solidFill>
                  <a:srgbClr val="0A6FBF"/>
                </a:solidFill>
                <a:highlight>
                  <a:srgbClr val="F6F7F9"/>
                </a:highlight>
                <a:latin typeface="Courier New"/>
                <a:ea typeface="Courier New"/>
                <a:cs typeface="Courier New"/>
                <a:sym typeface="Courier New"/>
              </a:rPr>
              <a:t>for</a:t>
            </a:r>
            <a:r>
              <a:rPr lang="en" sz="1000">
                <a:solidFill>
                  <a:srgbClr val="3B3B3B"/>
                </a:solidFill>
                <a:highlight>
                  <a:srgbClr val="F6F7F9"/>
                </a:highlight>
                <a:latin typeface="Courier New"/>
                <a:ea typeface="Courier New"/>
                <a:cs typeface="Courier New"/>
                <a:sym typeface="Courier New"/>
              </a:rPr>
              <a:t> idx, value </a:t>
            </a:r>
            <a:r>
              <a:rPr lang="en" sz="1000">
                <a:solidFill>
                  <a:srgbClr val="0A6FBF"/>
                </a:solidFill>
                <a:highlight>
                  <a:srgbClr val="F6F7F9"/>
                </a:highlight>
                <a:latin typeface="Courier New"/>
                <a:ea typeface="Courier New"/>
                <a:cs typeface="Courier New"/>
                <a:sym typeface="Courier New"/>
              </a:rPr>
              <a:t>in</a:t>
            </a: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enumerate</a:t>
            </a:r>
            <a:r>
              <a:rPr lang="en" sz="1000">
                <a:solidFill>
                  <a:srgbClr val="3B3B3B"/>
                </a:solidFill>
                <a:highlight>
                  <a:srgbClr val="F6F7F9"/>
                </a:highlight>
                <a:latin typeface="Courier New"/>
                <a:ea typeface="Courier New"/>
                <a:cs typeface="Courier New"/>
                <a:sym typeface="Courier New"/>
              </a:rPr>
              <a:t>(df_transformed.</a:t>
            </a:r>
            <a:r>
              <a:rPr lang="en" sz="1000">
                <a:solidFill>
                  <a:srgbClr val="795E26"/>
                </a:solidFill>
                <a:highlight>
                  <a:srgbClr val="F6F7F9"/>
                </a:highlight>
                <a:latin typeface="Courier New"/>
                <a:ea typeface="Courier New"/>
                <a:cs typeface="Courier New"/>
                <a:sym typeface="Courier New"/>
              </a:rPr>
              <a:t>select</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"species"</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distinct</a:t>
            </a:r>
            <a:r>
              <a:rPr lang="en" sz="1000">
                <a:solidFill>
                  <a:srgbClr val="3B3B3B"/>
                </a:solidFill>
                <a:highlight>
                  <a:srgbClr val="F6F7F9"/>
                </a:highlight>
                <a:latin typeface="Courier New"/>
                <a:ea typeface="Courier New"/>
                <a:cs typeface="Courier New"/>
                <a:sym typeface="Courier New"/>
              </a:rPr>
              <a:t>().rdd.</a:t>
            </a:r>
            <a:r>
              <a:rPr lang="en" sz="1000">
                <a:solidFill>
                  <a:srgbClr val="795E26"/>
                </a:solidFill>
                <a:highlight>
                  <a:srgbClr val="F6F7F9"/>
                </a:highlight>
                <a:latin typeface="Courier New"/>
                <a:ea typeface="Courier New"/>
                <a:cs typeface="Courier New"/>
                <a:sym typeface="Courier New"/>
              </a:rPr>
              <a:t>flatMap</a:t>
            </a:r>
            <a:r>
              <a:rPr lang="en" sz="1000">
                <a:solidFill>
                  <a:srgbClr val="3B3B3B"/>
                </a:solidFill>
                <a:highlight>
                  <a:srgbClr val="F6F7F9"/>
                </a:highlight>
                <a:latin typeface="Courier New"/>
                <a:ea typeface="Courier New"/>
                <a:cs typeface="Courier New"/>
                <a:sym typeface="Courier New"/>
              </a:rPr>
              <a:t>(</a:t>
            </a:r>
            <a:r>
              <a:rPr lang="en" sz="1000">
                <a:solidFill>
                  <a:srgbClr val="0A6FBF"/>
                </a:solidFill>
                <a:highlight>
                  <a:srgbClr val="F6F7F9"/>
                </a:highlight>
                <a:latin typeface="Courier New"/>
                <a:ea typeface="Courier New"/>
                <a:cs typeface="Courier New"/>
                <a:sym typeface="Courier New"/>
              </a:rPr>
              <a:t>lambda</a:t>
            </a:r>
            <a:r>
              <a:rPr lang="en" sz="1000">
                <a:solidFill>
                  <a:srgbClr val="3B3B3B"/>
                </a:solidFill>
                <a:highlight>
                  <a:srgbClr val="F6F7F9"/>
                </a:highlight>
                <a:latin typeface="Courier New"/>
                <a:ea typeface="Courier New"/>
                <a:cs typeface="Courier New"/>
                <a:sym typeface="Courier New"/>
              </a:rPr>
              <a:t> </a:t>
            </a:r>
            <a:r>
              <a:rPr lang="en" sz="1000">
                <a:solidFill>
                  <a:srgbClr val="001080"/>
                </a:solidFill>
                <a:highlight>
                  <a:srgbClr val="F6F7F9"/>
                </a:highlight>
                <a:latin typeface="Courier New"/>
                <a:ea typeface="Courier New"/>
                <a:cs typeface="Courier New"/>
                <a:sym typeface="Courier New"/>
              </a:rPr>
              <a:t>x</a:t>
            </a:r>
            <a:r>
              <a:rPr lang="en" sz="1000">
                <a:solidFill>
                  <a:srgbClr val="3B3B3B"/>
                </a:solidFill>
                <a:highlight>
                  <a:srgbClr val="F6F7F9"/>
                </a:highlight>
                <a:latin typeface="Courier New"/>
                <a:ea typeface="Courier New"/>
                <a:cs typeface="Courier New"/>
                <a:sym typeface="Courier New"/>
              </a:rPr>
              <a:t>: x).</a:t>
            </a:r>
            <a:r>
              <a:rPr lang="en" sz="1000">
                <a:solidFill>
                  <a:srgbClr val="795E26"/>
                </a:solidFill>
                <a:highlight>
                  <a:srgbClr val="F6F7F9"/>
                </a:highlight>
                <a:latin typeface="Courier New"/>
                <a:ea typeface="Courier New"/>
                <a:cs typeface="Courier New"/>
                <a:sym typeface="Courier New"/>
              </a:rPr>
              <a:t>collect</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Convert species to numeric values using the mapping</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species_mapping_expr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col</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"species"</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cast</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"string"</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A6FBF"/>
                </a:solidFill>
                <a:highlight>
                  <a:srgbClr val="F6F7F9"/>
                </a:highlight>
                <a:latin typeface="Courier New"/>
                <a:ea typeface="Courier New"/>
                <a:cs typeface="Courier New"/>
                <a:sym typeface="Courier New"/>
              </a:rPr>
              <a:t>for</a:t>
            </a:r>
            <a:r>
              <a:rPr lang="en" sz="1000">
                <a:solidFill>
                  <a:srgbClr val="3B3B3B"/>
                </a:solidFill>
                <a:highlight>
                  <a:srgbClr val="F6F7F9"/>
                </a:highlight>
                <a:latin typeface="Courier New"/>
                <a:ea typeface="Courier New"/>
                <a:cs typeface="Courier New"/>
                <a:sym typeface="Courier New"/>
              </a:rPr>
              <a:t> species, index </a:t>
            </a:r>
            <a:r>
              <a:rPr lang="en" sz="1000">
                <a:solidFill>
                  <a:srgbClr val="0A6FBF"/>
                </a:solidFill>
                <a:highlight>
                  <a:srgbClr val="F6F7F9"/>
                </a:highlight>
                <a:latin typeface="Courier New"/>
                <a:ea typeface="Courier New"/>
                <a:cs typeface="Courier New"/>
                <a:sym typeface="Courier New"/>
              </a:rPr>
              <a:t>in</a:t>
            </a:r>
            <a:r>
              <a:rPr lang="en" sz="1000">
                <a:solidFill>
                  <a:srgbClr val="3B3B3B"/>
                </a:solidFill>
                <a:highlight>
                  <a:srgbClr val="F6F7F9"/>
                </a:highlight>
                <a:latin typeface="Courier New"/>
                <a:ea typeface="Courier New"/>
                <a:cs typeface="Courier New"/>
                <a:sym typeface="Courier New"/>
              </a:rPr>
              <a:t> species_mapping.</a:t>
            </a:r>
            <a:r>
              <a:rPr lang="en" sz="1000">
                <a:solidFill>
                  <a:srgbClr val="795E26"/>
                </a:solidFill>
                <a:highlight>
                  <a:srgbClr val="F6F7F9"/>
                </a:highlight>
                <a:latin typeface="Courier New"/>
                <a:ea typeface="Courier New"/>
                <a:cs typeface="Courier New"/>
                <a:sym typeface="Courier New"/>
              </a:rPr>
              <a:t>items</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species_mapping_expr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when</a:t>
            </a:r>
            <a:r>
              <a:rPr lang="en" sz="1000">
                <a:solidFill>
                  <a:srgbClr val="3B3B3B"/>
                </a:solidFill>
                <a:highlight>
                  <a:srgbClr val="F6F7F9"/>
                </a:highlight>
                <a:latin typeface="Courier New"/>
                <a:ea typeface="Courier New"/>
                <a:cs typeface="Courier New"/>
                <a:sym typeface="Courier New"/>
              </a:rPr>
              <a:t>(</a:t>
            </a:r>
            <a:r>
              <a:rPr lang="en" sz="1000">
                <a:solidFill>
                  <a:srgbClr val="795E26"/>
                </a:solidFill>
                <a:highlight>
                  <a:srgbClr val="F6F7F9"/>
                </a:highlight>
                <a:latin typeface="Courier New"/>
                <a:ea typeface="Courier New"/>
                <a:cs typeface="Courier New"/>
                <a:sym typeface="Courier New"/>
              </a:rPr>
              <a:t>col</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"species"</a:t>
            </a:r>
            <a:r>
              <a:rPr lang="en" sz="1000">
                <a:solidFill>
                  <a:srgbClr val="3B3B3B"/>
                </a:solidFill>
                <a:highlight>
                  <a:srgbClr val="F6F7F9"/>
                </a:highlight>
                <a:latin typeface="Courier New"/>
                <a:ea typeface="Courier New"/>
                <a:cs typeface="Courier New"/>
                <a:sym typeface="Courier New"/>
              </a:rPr>
              <a:t>) </a:t>
            </a:r>
            <a:r>
              <a:rPr lang="en" sz="1000">
                <a:solidFill>
                  <a:srgbClr val="000000"/>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species, index).</a:t>
            </a:r>
            <a:r>
              <a:rPr lang="en" sz="1000">
                <a:solidFill>
                  <a:srgbClr val="795E26"/>
                </a:solidFill>
                <a:highlight>
                  <a:srgbClr val="F6F7F9"/>
                </a:highlight>
                <a:latin typeface="Courier New"/>
                <a:ea typeface="Courier New"/>
                <a:cs typeface="Courier New"/>
                <a:sym typeface="Courier New"/>
              </a:rPr>
              <a:t>otherwise</a:t>
            </a:r>
            <a:r>
              <a:rPr lang="en" sz="1000">
                <a:solidFill>
                  <a:srgbClr val="3B3B3B"/>
                </a:solidFill>
                <a:highlight>
                  <a:srgbClr val="F6F7F9"/>
                </a:highlight>
                <a:latin typeface="Courier New"/>
                <a:ea typeface="Courier New"/>
                <a:cs typeface="Courier New"/>
                <a:sym typeface="Courier New"/>
              </a:rPr>
              <a:t>(species_mapping_expr)</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df_transformed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df_transformed.</a:t>
            </a:r>
            <a:r>
              <a:rPr lang="en" sz="1000">
                <a:solidFill>
                  <a:srgbClr val="795E26"/>
                </a:solidFill>
                <a:highlight>
                  <a:srgbClr val="F6F7F9"/>
                </a:highlight>
                <a:latin typeface="Courier New"/>
                <a:ea typeface="Courier New"/>
                <a:cs typeface="Courier New"/>
                <a:sym typeface="Courier New"/>
              </a:rPr>
              <a:t>withColumn</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"species_index"</a:t>
            </a:r>
            <a:r>
              <a:rPr lang="en" sz="1000">
                <a:solidFill>
                  <a:srgbClr val="3B3B3B"/>
                </a:solidFill>
                <a:highlight>
                  <a:srgbClr val="F6F7F9"/>
                </a:highlight>
                <a:latin typeface="Courier New"/>
                <a:ea typeface="Courier New"/>
                <a:cs typeface="Courier New"/>
                <a:sym typeface="Courier New"/>
              </a:rPr>
              <a:t>, species_mapping_expr.</a:t>
            </a:r>
            <a:r>
              <a:rPr lang="en" sz="1000">
                <a:solidFill>
                  <a:srgbClr val="795E26"/>
                </a:solidFill>
                <a:highlight>
                  <a:srgbClr val="F6F7F9"/>
                </a:highlight>
                <a:latin typeface="Courier New"/>
                <a:ea typeface="Courier New"/>
                <a:cs typeface="Courier New"/>
                <a:sym typeface="Courier New"/>
              </a:rPr>
              <a:t>cast</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"int"</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Show the transformed DataFrame after handling missing values and converting species</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df_transformed.</a:t>
            </a:r>
            <a:r>
              <a:rPr lang="en" sz="1000">
                <a:solidFill>
                  <a:srgbClr val="795E26"/>
                </a:solidFill>
                <a:highlight>
                  <a:srgbClr val="F6F7F9"/>
                </a:highlight>
                <a:latin typeface="Courier New"/>
                <a:ea typeface="Courier New"/>
                <a:cs typeface="Courier New"/>
                <a:sym typeface="Courier New"/>
              </a:rPr>
              <a:t>show</a:t>
            </a:r>
            <a:r>
              <a:rPr lang="en" sz="1000">
                <a:solidFill>
                  <a:srgbClr val="3B3B3B"/>
                </a:solidFill>
                <a:highlight>
                  <a:srgbClr val="F6F7F9"/>
                </a:highlight>
                <a:latin typeface="Courier New"/>
                <a:ea typeface="Courier New"/>
                <a:cs typeface="Courier New"/>
                <a:sym typeface="Courier New"/>
              </a:rPr>
              <a:t>()</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Define Delta table path in DBFS (Databricks File System)</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delta_path </a:t>
            </a:r>
            <a:r>
              <a:rPr lang="en" sz="1000">
                <a:solidFill>
                  <a:srgbClr val="687687"/>
                </a:solidFill>
                <a:highlight>
                  <a:srgbClr val="F6F7F9"/>
                </a:highlight>
                <a:latin typeface="Courier New"/>
                <a:ea typeface="Courier New"/>
                <a:cs typeface="Courier New"/>
                <a:sym typeface="Courier New"/>
              </a:rPr>
              <a:t>=</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"dbfs:/tmp/delta/iris"</a:t>
            </a:r>
            <a:endParaRPr sz="1000">
              <a:solidFill>
                <a:srgbClr val="C72E0F"/>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008000"/>
                </a:solidFill>
                <a:highlight>
                  <a:srgbClr val="F6F7F9"/>
                </a:highlight>
                <a:latin typeface="Courier New"/>
                <a:ea typeface="Courier New"/>
                <a:cs typeface="Courier New"/>
                <a:sym typeface="Courier New"/>
              </a:rPr>
              <a:t># Write transformed DataFrame to Delta format</a:t>
            </a:r>
            <a:endParaRPr sz="1000">
              <a:solidFill>
                <a:srgbClr val="008000"/>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df_transformed.write.</a:t>
            </a:r>
            <a:r>
              <a:rPr lang="en" sz="1000">
                <a:solidFill>
                  <a:srgbClr val="795E26"/>
                </a:solidFill>
                <a:highlight>
                  <a:srgbClr val="F6F7F9"/>
                </a:highlight>
                <a:latin typeface="Courier New"/>
                <a:ea typeface="Courier New"/>
                <a:cs typeface="Courier New"/>
                <a:sym typeface="Courier New"/>
              </a:rPr>
              <a:t>format</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"delta"</a:t>
            </a:r>
            <a:r>
              <a:rPr lang="en" sz="1000">
                <a:solidFill>
                  <a:srgbClr val="3B3B3B"/>
                </a:solidFill>
                <a:highlight>
                  <a:srgbClr val="F6F7F9"/>
                </a:highlight>
                <a:latin typeface="Courier New"/>
                <a:ea typeface="Courier New"/>
                <a:cs typeface="Courier New"/>
                <a:sym typeface="Courier New"/>
              </a:rPr>
              <a:t>)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mode</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"overwrite"</a:t>
            </a:r>
            <a:r>
              <a:rPr lang="en" sz="1000">
                <a:solidFill>
                  <a:srgbClr val="3B3B3B"/>
                </a:solidFill>
                <a:highlight>
                  <a:srgbClr val="F6F7F9"/>
                </a:highlight>
                <a:latin typeface="Courier New"/>
                <a:ea typeface="Courier New"/>
                <a:cs typeface="Courier New"/>
                <a:sym typeface="Courier New"/>
              </a:rPr>
              <a:t>)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option</a:t>
            </a:r>
            <a:r>
              <a:rPr lang="en" sz="1000">
                <a:solidFill>
                  <a:srgbClr val="3B3B3B"/>
                </a:solidFill>
                <a:highlight>
                  <a:srgbClr val="F6F7F9"/>
                </a:highlight>
                <a:latin typeface="Courier New"/>
                <a:ea typeface="Courier New"/>
                <a:cs typeface="Courier New"/>
                <a:sym typeface="Courier New"/>
              </a:rPr>
              <a:t>(</a:t>
            </a:r>
            <a:r>
              <a:rPr lang="en" sz="1000">
                <a:solidFill>
                  <a:srgbClr val="C72E0F"/>
                </a:solidFill>
                <a:highlight>
                  <a:srgbClr val="F6F7F9"/>
                </a:highlight>
                <a:latin typeface="Courier New"/>
                <a:ea typeface="Courier New"/>
                <a:cs typeface="Courier New"/>
                <a:sym typeface="Courier New"/>
              </a:rPr>
              <a:t>"mergeSchema"</a:t>
            </a:r>
            <a:r>
              <a:rPr lang="en" sz="1000">
                <a:solidFill>
                  <a:srgbClr val="3B3B3B"/>
                </a:solidFill>
                <a:highlight>
                  <a:srgbClr val="F6F7F9"/>
                </a:highlight>
                <a:latin typeface="Courier New"/>
                <a:ea typeface="Courier New"/>
                <a:cs typeface="Courier New"/>
                <a:sym typeface="Courier New"/>
              </a:rPr>
              <a:t>, </a:t>
            </a:r>
            <a:r>
              <a:rPr lang="en" sz="1000">
                <a:solidFill>
                  <a:srgbClr val="C72E0F"/>
                </a:solidFill>
                <a:highlight>
                  <a:srgbClr val="F6F7F9"/>
                </a:highlight>
                <a:latin typeface="Courier New"/>
                <a:ea typeface="Courier New"/>
                <a:cs typeface="Courier New"/>
                <a:sym typeface="Courier New"/>
              </a:rPr>
              <a:t>"true"</a:t>
            </a:r>
            <a:r>
              <a:rPr lang="en" sz="1000">
                <a:solidFill>
                  <a:srgbClr val="3B3B3B"/>
                </a:solidFill>
                <a:highlight>
                  <a:srgbClr val="F6F7F9"/>
                </a:highlight>
                <a:latin typeface="Courier New"/>
                <a:ea typeface="Courier New"/>
                <a:cs typeface="Courier New"/>
                <a:sym typeface="Courier New"/>
              </a:rPr>
              <a:t>)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solidFill>
                  <a:srgbClr val="3B3B3B"/>
                </a:solidFill>
                <a:highlight>
                  <a:srgbClr val="F6F7F9"/>
                </a:highlight>
                <a:latin typeface="Courier New"/>
                <a:ea typeface="Courier New"/>
                <a:cs typeface="Courier New"/>
                <a:sym typeface="Courier New"/>
              </a:rPr>
              <a:t>    .</a:t>
            </a:r>
            <a:r>
              <a:rPr lang="en" sz="1000">
                <a:solidFill>
                  <a:srgbClr val="795E26"/>
                </a:solidFill>
                <a:highlight>
                  <a:srgbClr val="F6F7F9"/>
                </a:highlight>
                <a:latin typeface="Courier New"/>
                <a:ea typeface="Courier New"/>
                <a:cs typeface="Courier New"/>
                <a:sym typeface="Courier New"/>
              </a:rPr>
              <a:t>save</a:t>
            </a:r>
            <a:r>
              <a:rPr lang="en" sz="1000">
                <a:solidFill>
                  <a:srgbClr val="3B3B3B"/>
                </a:solidFill>
                <a:highlight>
                  <a:srgbClr val="F6F7F9"/>
                </a:highlight>
                <a:latin typeface="Courier New"/>
                <a:ea typeface="Courier New"/>
                <a:cs typeface="Courier New"/>
                <a:sym typeface="Courier New"/>
              </a:rPr>
              <a:t>(delta_path)</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solidFill>
                <a:srgbClr val="3B3B3B"/>
              </a:solidFill>
              <a:highlight>
                <a:srgbClr val="F6F7F9"/>
              </a:highlight>
              <a:latin typeface="Courier New"/>
              <a:ea typeface="Courier New"/>
              <a:cs typeface="Courier New"/>
              <a:sym typeface="Courier New"/>
            </a:endParaRPr>
          </a:p>
          <a:p>
            <a:pPr indent="0" lvl="0" marL="0" rtl="0" algn="l">
              <a:spcBef>
                <a:spcPts val="0"/>
              </a:spcBef>
              <a:spcAft>
                <a:spcPts val="1200"/>
              </a:spcAft>
              <a:buNone/>
            </a:pPr>
            <a:r>
              <a:t/>
            </a:r>
            <a:endParaRPr sz="1000">
              <a:solidFill>
                <a:srgbClr val="008000"/>
              </a:solidFill>
              <a:highlight>
                <a:srgbClr val="F6F7F9"/>
              </a:highlight>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Scheduling jobs in databricks</a:t>
            </a:r>
            <a:endParaRPr/>
          </a:p>
        </p:txBody>
      </p:sp>
      <p:sp>
        <p:nvSpPr>
          <p:cNvPr id="615" name="Google Shape;615;p10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Create a Job:</a:t>
            </a:r>
            <a:endParaRPr/>
          </a:p>
          <a:p>
            <a:pPr indent="0" lvl="0" marL="0" rtl="0" algn="l">
              <a:spcBef>
                <a:spcPts val="1200"/>
              </a:spcBef>
              <a:spcAft>
                <a:spcPts val="0"/>
              </a:spcAft>
              <a:buNone/>
            </a:pPr>
            <a:r>
              <a:rPr lang="en"/>
              <a:t>Navigate to the Jobs page in the Databricks workspace.</a:t>
            </a:r>
            <a:endParaRPr/>
          </a:p>
          <a:p>
            <a:pPr indent="0" lvl="0" marL="0" rtl="0" algn="l">
              <a:spcBef>
                <a:spcPts val="1200"/>
              </a:spcBef>
              <a:spcAft>
                <a:spcPts val="0"/>
              </a:spcAft>
              <a:buNone/>
            </a:pPr>
            <a:r>
              <a:rPr lang="en"/>
              <a:t>Click on "Create Job" to start defining a new job.</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Define Job Details:</a:t>
            </a:r>
            <a:endParaRPr/>
          </a:p>
          <a:p>
            <a:pPr indent="0" lvl="0" marL="0" rtl="0" algn="l">
              <a:spcBef>
                <a:spcPts val="1200"/>
              </a:spcBef>
              <a:spcAft>
                <a:spcPts val="0"/>
              </a:spcAft>
              <a:buNone/>
            </a:pPr>
            <a:r>
              <a:rPr lang="en"/>
              <a:t>Provide a name and description for the job.</a:t>
            </a:r>
            <a:endParaRPr/>
          </a:p>
          <a:p>
            <a:pPr indent="0" lvl="0" marL="0" rtl="0" algn="l">
              <a:spcBef>
                <a:spcPts val="1200"/>
              </a:spcBef>
              <a:spcAft>
                <a:spcPts val="0"/>
              </a:spcAft>
              <a:buNone/>
            </a:pPr>
            <a:r>
              <a:rPr lang="en"/>
              <a:t>Select the type of task you want to run (notebook, jar, or Python script).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Configure Job Settings:</a:t>
            </a:r>
            <a:endParaRPr/>
          </a:p>
          <a:p>
            <a:pPr indent="0" lvl="0" marL="0" rtl="0" algn="l">
              <a:spcBef>
                <a:spcPts val="1200"/>
              </a:spcBef>
              <a:spcAft>
                <a:spcPts val="0"/>
              </a:spcAft>
              <a:buNone/>
            </a:pPr>
            <a:r>
              <a:rPr lang="en"/>
              <a:t>Specify the notebook, jar, or script path that the job should execute.</a:t>
            </a:r>
            <a:endParaRPr/>
          </a:p>
          <a:p>
            <a:pPr indent="0" lvl="0" marL="0" rtl="0" algn="l">
              <a:spcBef>
                <a:spcPts val="1200"/>
              </a:spcBef>
              <a:spcAft>
                <a:spcPts val="1200"/>
              </a:spcAft>
              <a:buNone/>
            </a:pPr>
            <a:r>
              <a:rPr lang="en"/>
              <a:t>Set up any parameters or environment variables required by your task.</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Scheduling jobs in databricks</a:t>
            </a:r>
            <a:endParaRPr/>
          </a:p>
        </p:txBody>
      </p:sp>
      <p:sp>
        <p:nvSpPr>
          <p:cNvPr id="621" name="Google Shape;621;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Schedule the Job:</a:t>
            </a:r>
            <a:endParaRPr/>
          </a:p>
          <a:p>
            <a:pPr indent="0" lvl="0" marL="0" rtl="0" algn="l">
              <a:spcBef>
                <a:spcPts val="1200"/>
              </a:spcBef>
              <a:spcAft>
                <a:spcPts val="0"/>
              </a:spcAft>
              <a:buNone/>
            </a:pPr>
            <a:r>
              <a:rPr lang="en"/>
              <a:t>Choose the schedule frequency (e.g., hourly, daily) and start time.</a:t>
            </a:r>
            <a:endParaRPr/>
          </a:p>
          <a:p>
            <a:pPr indent="0" lvl="0" marL="0" rtl="0" algn="l">
              <a:spcBef>
                <a:spcPts val="1200"/>
              </a:spcBef>
              <a:spcAft>
                <a:spcPts val="0"/>
              </a:spcAft>
              <a:buNone/>
            </a:pPr>
            <a:r>
              <a:rPr lang="en"/>
              <a:t>Optionally, set advanced scheduling options like retries, timeouts, and notification settings.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Manage and Monitor Jobs:</a:t>
            </a:r>
            <a:endParaRPr/>
          </a:p>
          <a:p>
            <a:pPr indent="0" lvl="0" marL="0" rtl="0" algn="l">
              <a:spcBef>
                <a:spcPts val="1200"/>
              </a:spcBef>
              <a:spcAft>
                <a:spcPts val="0"/>
              </a:spcAft>
              <a:buNone/>
            </a:pPr>
            <a:r>
              <a:rPr lang="en"/>
              <a:t>Once scheduled, you can view and manage jobs from the Jobs page.</a:t>
            </a:r>
            <a:endParaRPr/>
          </a:p>
          <a:p>
            <a:pPr indent="0" lvl="0" marL="0" rtl="0" algn="l">
              <a:spcBef>
                <a:spcPts val="1200"/>
              </a:spcBef>
              <a:spcAft>
                <a:spcPts val="0"/>
              </a:spcAft>
              <a:buNone/>
            </a:pPr>
            <a:r>
              <a:rPr lang="en"/>
              <a:t>Monitor job runs, view logs, and adjust settings as needed.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Permissions and Access:</a:t>
            </a:r>
            <a:endParaRPr/>
          </a:p>
          <a:p>
            <a:pPr indent="0" lvl="0" marL="0" rtl="0" algn="l">
              <a:spcBef>
                <a:spcPts val="1200"/>
              </a:spcBef>
              <a:spcAft>
                <a:spcPts val="1200"/>
              </a:spcAft>
              <a:buNone/>
            </a:pPr>
            <a:r>
              <a:rPr lang="en"/>
              <a:t>Ensure that the appropriate permissions are set for users who need to create, manage, or view jobs.</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0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Scheduling Job</a:t>
            </a:r>
            <a:endParaRPr/>
          </a:p>
        </p:txBody>
      </p:sp>
      <p:sp>
        <p:nvSpPr>
          <p:cNvPr id="627" name="Google Shape;627;p10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Databricks job is a way to run your data processing and analysis applications in a Databricks workspace. </a:t>
            </a:r>
            <a:endParaRPr/>
          </a:p>
          <a:p>
            <a:pPr indent="0" lvl="0" marL="0" rtl="0" algn="l">
              <a:spcBef>
                <a:spcPts val="1200"/>
              </a:spcBef>
              <a:spcAft>
                <a:spcPts val="0"/>
              </a:spcAft>
              <a:buNone/>
            </a:pPr>
            <a:r>
              <a:rPr lang="en"/>
              <a:t>Your job can consist of a single task or can be a large, multi-task workflow with complex dependencies. Databricks manages the task orchestration, cluster management, monitoring, and error reporting for all of your jobs. </a:t>
            </a:r>
            <a:endParaRPr/>
          </a:p>
          <a:p>
            <a:pPr indent="0" lvl="0" marL="0" rtl="0" algn="l">
              <a:spcBef>
                <a:spcPts val="1200"/>
              </a:spcBef>
              <a:spcAft>
                <a:spcPts val="1200"/>
              </a:spcAft>
              <a:buNone/>
            </a:pPr>
            <a:r>
              <a:rPr lang="en"/>
              <a:t>You can run your jobs immediately, periodically through an easy-to-use scheduling system, whenever new files arrive in an external location, or continuously to ensure an instance of the job is always running.</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Databricks Workflows</a:t>
            </a:r>
            <a:endParaRPr/>
          </a:p>
        </p:txBody>
      </p:sp>
      <p:sp>
        <p:nvSpPr>
          <p:cNvPr id="633" name="Google Shape;633;p1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Databricks Workflows orchestrates data processing, machine learning, and analytics pipelines on the Databricks Data Intelligence Platform. </a:t>
            </a:r>
            <a:endParaRPr/>
          </a:p>
          <a:p>
            <a:pPr indent="0" lvl="0" marL="0" rtl="0" algn="l">
              <a:spcBef>
                <a:spcPts val="1200"/>
              </a:spcBef>
              <a:spcAft>
                <a:spcPts val="1200"/>
              </a:spcAft>
              <a:buNone/>
            </a:pPr>
            <a:r>
              <a:rPr lang="en"/>
              <a:t>Workflows has fully managed orchestration services integrated with the Databricks platform, including Databricks Jobs to run non-interactive code in your Databricks workspace and Delta Live Tables to build reliable and maintainable ETL pipelines</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0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Databricks workflow</a:t>
            </a:r>
            <a:endParaRPr/>
          </a:p>
        </p:txBody>
      </p:sp>
      <p:pic>
        <p:nvPicPr>
          <p:cNvPr id="639" name="Google Shape;639;p109"/>
          <p:cNvPicPr preferRelativeResize="0"/>
          <p:nvPr/>
        </p:nvPicPr>
        <p:blipFill>
          <a:blip r:embed="rId3">
            <a:alphaModFix/>
          </a:blip>
          <a:stretch>
            <a:fillRect/>
          </a:stretch>
        </p:blipFill>
        <p:spPr>
          <a:xfrm>
            <a:off x="152400" y="1170125"/>
            <a:ext cx="8096250" cy="367665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Databricks workflow</a:t>
            </a:r>
            <a:endParaRPr/>
          </a:p>
        </p:txBody>
      </p:sp>
      <p:sp>
        <p:nvSpPr>
          <p:cNvPr id="645" name="Google Shape;645;p1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Run a Delta Live Tables pipeline that ingests raw clickstream data from cloud storage, cleans and prepares the data, sessionizes the data, and persists the final sessionized data set to Delta Lake.</a:t>
            </a:r>
            <a:endParaRPr/>
          </a:p>
          <a:p>
            <a:pPr indent="-342900" lvl="0" marL="457200" rtl="0" algn="l">
              <a:spcBef>
                <a:spcPts val="0"/>
              </a:spcBef>
              <a:spcAft>
                <a:spcPts val="0"/>
              </a:spcAft>
              <a:buSzPts val="1800"/>
              <a:buAutoNum type="arabicPeriod"/>
            </a:pPr>
            <a:r>
              <a:rPr lang="en"/>
              <a:t>Run a Delta Live Tables pipeline that ingests order data from cloud storage, cleans and transforms the data for processing, and persist the final data set to Delta Lake.</a:t>
            </a:r>
            <a:endParaRPr/>
          </a:p>
          <a:p>
            <a:pPr indent="-342900" lvl="0" marL="457200" rtl="0" algn="l">
              <a:spcBef>
                <a:spcPts val="0"/>
              </a:spcBef>
              <a:spcAft>
                <a:spcPts val="0"/>
              </a:spcAft>
              <a:buSzPts val="1800"/>
              <a:buAutoNum type="arabicPeriod"/>
            </a:pPr>
            <a:r>
              <a:rPr lang="en"/>
              <a:t>Join the order and sessionized clickstream data to create a new data set for analysis.</a:t>
            </a:r>
            <a:endParaRPr/>
          </a:p>
          <a:p>
            <a:pPr indent="-342900" lvl="0" marL="457200" rtl="0" algn="l">
              <a:spcBef>
                <a:spcPts val="0"/>
              </a:spcBef>
              <a:spcAft>
                <a:spcPts val="0"/>
              </a:spcAft>
              <a:buSzPts val="1800"/>
              <a:buAutoNum type="arabicPeriod"/>
            </a:pPr>
            <a:r>
              <a:rPr lang="en"/>
              <a:t>Extract features from the prepared data.</a:t>
            </a:r>
            <a:endParaRPr/>
          </a:p>
          <a:p>
            <a:pPr indent="-342900" lvl="0" marL="457200" rtl="0" algn="l">
              <a:spcBef>
                <a:spcPts val="0"/>
              </a:spcBef>
              <a:spcAft>
                <a:spcPts val="0"/>
              </a:spcAft>
              <a:buSzPts val="1800"/>
              <a:buAutoNum type="arabicPeriod"/>
            </a:pPr>
            <a:r>
              <a:rPr lang="en"/>
              <a:t>Perform tasks in parallel to persist the features and train a machine learning model.</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651" name="Google Shape;651;p1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Create a job and schedule it on Workflow and add trigger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