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Lst>
  <p:sldSz cy="5143500" cx="9144000"/>
  <p:notesSz cx="6858000" cy="9144000"/>
  <p:embeddedFontLst>
    <p:embeddedFont>
      <p:font typeface="Average"/>
      <p:regular r:id="rId295"/>
    </p:embeddedFont>
    <p:embeddedFont>
      <p:font typeface="Oswald"/>
      <p:regular r:id="rId296"/>
      <p:bold r:id="rId2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font" Target="fonts/Oswald-bold.fntdata"/><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font" Target="fonts/Oswald-regular.fntdata"/><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font" Target="fonts/Average-regular.fntdata"/><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9b55e1a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9b55e1a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ea41253c5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ea41253c5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ea41253c5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ea41253c5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ea41253c5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ea41253c5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ea41253c5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ea41253c5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ea41253c5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ea41253c5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ea41253c5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ea41253c5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ea41253c5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ea41253c5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ea41253c5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ea41253c5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ea41253c5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ea41253c5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ea41253c5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ea41253c5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9b55e1a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9b55e1a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ea41253c5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ea41253c5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ea46c6e4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ea46c6e4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ea41253c5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ea41253c5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ea46c6e4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ea46c6e4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ea46c6e4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ea46c6e4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ea46c6e4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ea46c6e4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ea46c6e4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ea46c6e4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ea46c6e4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ea46c6e4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ea41253c5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ea41253c5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ea41253c5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ea41253c5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9b55e1a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9b55e1a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ea41253c5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ea41253c5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ea41253c5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ea41253c5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ea41253c5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ea41253c5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ea41253c5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ea41253c5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ea41253c5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ea41253c5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ea46c6e43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ea46c6e43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ea41253c5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ea41253c5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ea41253c56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ea41253c56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ea41253c5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ea41253c5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ea41253c5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ea41253c5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b55e1a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9b55e1a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ea46c6e4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ea46c6e4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ea46c6e43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ea46c6e43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ea46c6e43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ea46c6e43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ea46c6e43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ea46c6e43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ea46c6e43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ea46c6e43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ea46c6e4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ea46c6e4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ea46c6e43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ea46c6e43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ea46c6e43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ea46c6e43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ea46c6e43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ea46c6e43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ea46c6e43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ea46c6e43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9b55e1a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9b55e1a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ea9bbd15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ea9bbd1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ea9bbd15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ea9bbd15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ea9bbd15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ea9bbd15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ea9bbd15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ea9bbd15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ea9bbd15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ea9bbd15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ea9bbd159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ea9bbd159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ea9bbd159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ea9bbd159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ea9bbd159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ea9bbd159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ea9bbd15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ea9bbd15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ea9bbd15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ea9bbd15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9b55e1ad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9b55e1a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ea9bbd159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ea9bbd159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ea9bbd15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ea9bbd15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ea9bbd159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ea9bbd159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ea9bbd159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ea9bbd159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ea9bbd159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ea9bbd159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ea9bbd159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ea9bbd159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ea9bbd159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ea9bbd159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ea9bbd159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2ea9bbd159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ea9bbd159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ea9bbd159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ea9bbd159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ea9bbd15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9b55e1a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9b55e1a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ea9bbd159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ea9bbd159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ea9bbd159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ea9bbd159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ea9bbd159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ea9bbd159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ea9bbd159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ea9bbd159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ea9bbd159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ea9bbd159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ea9bbd159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ea9bbd159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ea9bbd159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ea9bbd159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ea9bbd159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ea9bbd159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ea9bbd159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ea9bbd159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ea9bbd159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ea9bbd159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9b55e1a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9b55e1a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ea9bbd159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ea9bbd159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ea9bbd159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ea9bbd159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ea9bbd159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ea9bbd159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ea9bbd159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2ea9bbd159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eab9f868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eab9f868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ea9bbd159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ea9bbd159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ea9bbd159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ea9bbd159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ea9bbd159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ea9bbd159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ea9bbd159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ea9bbd159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2ea9bbd159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2ea9bbd159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9b55e1ad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9b55e1ad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ea9bbd159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ea9bbd159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ea9bbd159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ea9bbd159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ea9bbd159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2ea9bbd159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2ea9bbd159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2ea9bbd159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ea9bbd159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ea9bbd159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ea9bbd159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2ea9bbd159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eac46a6e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eac46a6e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2eac46a6e7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2eac46a6e7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ea9bbd159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ea9bbd159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ea9bbd159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ea9bbd159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9b55e1a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9b55e1a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ea9bbd159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ea9bbd159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ea9bbd159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2ea9bbd159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ea9bbd159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ea9bbd159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2eac46a6e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2eac46a6e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eac46a6e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eac46a6e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eac46a6e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eac46a6e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eac46a6e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2eac46a6e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eac46a6e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eac46a6e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eac46a6e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eac46a6e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2eac46a6e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2eac46a6e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1bd8bc9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1bd8bc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9b55e1a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9b55e1a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ea9bbd159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ea9bbd159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ea9bbd159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2ea9bbd159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ea9bbd159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ea9bbd159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ea9bbd1593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ea9bbd159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ea9bbd159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ea9bbd159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ea9bbd159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ea9bbd159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2ea9bbd159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2ea9bbd159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2ea9bbd159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2ea9bbd159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2eacd66691a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2eacd66691a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2eacd66691a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2eacd66691a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9b55e1ad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9b55e1a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2eacd66691a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2eacd66691a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2eacd66691a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2eacd66691a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2eacd66691a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2eacd66691a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2eacd66691a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2eacd66691a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eacd66691a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2eacd66691a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eacd66691a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2eacd66691a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eacd66691a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eacd66691a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eacd66691a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2eacd66691a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2eacd66691a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2eacd66691a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2eacd66691a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2eacd66691a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9b55e1ad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9b55e1ad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2eacd66691a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2eacd66691a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2eacd66691a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2eacd66691a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eacd66691a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eacd66691a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eacd66691a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eacd66691a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eacd66691a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eacd66691a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eafb28f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eafb28f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eafb28fd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eafb28fd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eafb28fd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eafb28fd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eafb28fd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2eafb28fd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eafb28fd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eafb28fd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9b55e1ad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9b55e1ad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eafb28fd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eafb28fd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2eafb28fda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2eafb28fda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eafb28fda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2eafb28fda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2eafb28fda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2eafb28fda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2eafb28fda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2eafb28fda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2eafb28fda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2eafb28fda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2eafb28fda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2eafb28fda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eafb28fda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eafb28fda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eafb28fda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2eafb28fda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eafb28fda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eafb28fda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a0c81ad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a0c81ad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2eafb28fda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2eafb28fda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2eafb28fda6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2eafb28fda6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2eacd6669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2eacd6669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eacd66691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2eacd66691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2eacd66691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2eacd66691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eacd66691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2eacd66691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2eacd66691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2eacd66691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eacd66691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2eacd66691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2eacd66691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2eacd66691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2eacd66691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2eacd66691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9b55e1ad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9b55e1ad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2eacd66691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2eacd66691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eacd66691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eacd66691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eacd66691a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eacd66691a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eacd66691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eacd66691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2eacd66691a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2eacd66691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2eacd66691a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2eacd66691a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2eacd66691a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2eacd66691a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2eacd66691a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2eacd66691a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2eafb28fd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2eafb28fd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2eacd66691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2eacd66691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a0c81ad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a0c81ad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2eacd66691a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2eacd66691a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2eacd66691a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2eacd66691a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2eacd66691a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2eacd66691a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2eacd66691a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2eacd66691a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2eacd66691a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2eacd66691a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eacd66691a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2eacd66691a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eacd66691a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2eacd66691a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eacd66691a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eacd66691a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2eacd66691a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2eacd66691a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2eacd66691a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2eacd66691a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a0c81ad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a0c81ad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eacd66691a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2eacd66691a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2eacd66691a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2eacd66691a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2eacd66691a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2eacd66691a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2eacd66691a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2eacd66691a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2eacd66691a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2eacd66691a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2eacd66691a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2eacd66691a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2eacd66691a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2eacd66691a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eacd66691a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2eacd66691a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2eacd66691a_1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2eacd66691a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2eacd66691a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2eacd66691a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a0c81ad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a0c81ad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2eacd66691a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2eacd66691a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2eacd66691a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2eacd66691a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2eacd66691a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2eacd66691a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2eacd66691a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2eacd66691a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2eacd66691a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2eacd66691a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eacd66691a_1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eacd66691a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2eacd66691a_1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2eacd66691a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2eacd66691a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2eacd66691a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g2eacd66691a_1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2eacd66691a_1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2eacd66691a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2eacd66691a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a0c81ad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a0c81ad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9b55e1ad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9b55e1ad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a0c81ad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a0c81ad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a0c81ad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a0c81ad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9b55e1ad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9b55e1ad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100eca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a100eca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a100ec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a100ec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a100eca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a100eca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a100eca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a100eca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a100ecada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a100ecada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a100ecad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a100ecad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a100eca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a100eca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a100ecad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a100ecad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a100eca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a100eca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a100eca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a100eca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a100ecad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a100ecad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a100eca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a100eca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a100eca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a100ecad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a100ecad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a100ecad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a100ecad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a100ecad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a100ecad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a100ecad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7259232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7259232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a100ecad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a100ecad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a100ecad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a100ecad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a100ecad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a100ecada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a100ecad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ea100ecad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a100ecada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a100ecada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a100ecada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a100ecada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a100ecad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a100ecad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a100ecada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a100ecada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a100ecada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a100ecada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a100ecada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a100ecada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03f679d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03f679d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a100ecada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ea100ecada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a100ecada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a100ecada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ea100ecada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ea100ecada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a100ecada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a100ecada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a100ecada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a100ecada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a100ecada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a100ecada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ea100ecada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ea100ecada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ea100ecada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ea100ecada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ea100ecada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a100ecada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ea100ecada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ea100ecada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b55e1a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9b55e1a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ea100ecada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ea100ecada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a41253c5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ea41253c5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ea41253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ea41253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ea41253c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ea41253c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a41253c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ea41253c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ea41253c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ea41253c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ea41253c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ea41253c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ea41253c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ea41253c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a41253c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a41253c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ea41253c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ea41253c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9b55e1a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9b55e1a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a41253c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ea41253c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a41253c5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ea41253c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ea41253c5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ea41253c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ea41253c5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ea41253c5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ea41253c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ea41253c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ea41253c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ea41253c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ea41253c5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ea41253c5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ea41253c5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ea41253c5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ea41253c5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ea41253c5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ea41253c5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ea41253c5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9b55e1a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9b55e1a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ea41253c5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ea41253c5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ea41253c5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ea41253c5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ea41253c5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ea41253c5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ea41253c5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ea41253c5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ea41253c5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ea41253c5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ea41253c5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ea41253c5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ea41253c5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ea41253c5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ea41253c5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ea41253c5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ea41253c5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ea41253c5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ea41253c5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ea41253c5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hyperlink" Target="https://docs.databricks.com/en/security/auth-authz/index.html" TargetMode="External"/><Relationship Id="rId4" Type="http://schemas.openxmlformats.org/officeDocument/2006/relationships/hyperlink" Target="https://docs.databricks.com/en/security/keys/index.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hyperlink" Target="https://www.databricks.com/discover/data-governance"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hyperlink" Target="https://docs.databricks.com/api/workspace/introduction"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hyperlink" Target="https://www.databricks.com/spark/jdbc-drivers-download"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databricks.com/en/workflows/index.html" TargetMode="External"/><Relationship Id="rId4" Type="http://schemas.openxmlformats.org/officeDocument/2006/relationships/hyperlink" Target="https://docs.databricks.com/en/data-governance/unity-catalog/index.html" TargetMode="External"/><Relationship Id="rId5" Type="http://schemas.openxmlformats.org/officeDocument/2006/relationships/hyperlink" Target="https://docs.databricks.com/en/delta-live-tables/index.html" TargetMode="External"/><Relationship Id="rId6" Type="http://schemas.openxmlformats.org/officeDocument/2006/relationships/hyperlink" Target="https://docs.databricks.com/en/sql/index.html" TargetMode="External"/><Relationship Id="rId7" Type="http://schemas.openxmlformats.org/officeDocument/2006/relationships/hyperlink" Target="https://docs.databricks.com/en/compute/photon.html"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rhDELxkYGjXBqLmI_Swl4jhEI7ewDUCB/edit#heading=h.gjdgx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databricks.com/en/security/network/serverless-network-security/index.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databricks.com/"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ccounts.cloud.databricks.com/workspaces" TargetMode="External"/><Relationship Id="rId4" Type="http://schemas.openxmlformats.org/officeDocument/2006/relationships/hyperlink" Target="https://dbc-e27e5207-8dc7.cloud.databricks.com/?o=1131529641380775" TargetMode="Externa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 Id="rId3" Type="http://schemas.openxmlformats.org/officeDocument/2006/relationships/hyperlink" Target="https://www.databricks.com/product/pricing/product-pricing/instance-types" TargetMode="External"/><Relationship Id="rId4" Type="http://schemas.openxmlformats.org/officeDocument/2006/relationships/hyperlink" Target="https://calculator.aws/#/" TargetMode="External"/><Relationship Id="rId5" Type="http://schemas.openxmlformats.org/officeDocument/2006/relationships/hyperlink" Target="https://docs.databricks.com/en/lakehouse-architecture/cost-optimization/best-practices.html" TargetMode="Externa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png"/></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 Id="rId3" Type="http://schemas.openxmlformats.org/officeDocument/2006/relationships/image" Target="../media/image12.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archive.ics.uci.edu/ml/machine-learning-databases/iris/iris.data" TargetMode="Externa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arjunachari12/learn-pyth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Databricks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Data Quality and Reliability</a:t>
            </a:r>
            <a:endParaRPr b="1"/>
          </a:p>
          <a:p>
            <a:pPr indent="0" lvl="0" marL="0" rtl="0" algn="l">
              <a:spcBef>
                <a:spcPts val="1200"/>
              </a:spcBef>
              <a:spcAft>
                <a:spcPts val="0"/>
              </a:spcAft>
              <a:buNone/>
            </a:pPr>
            <a:r>
              <a:rPr lang="en"/>
              <a:t>Consistency: Ensuring data consistency and reliability is critical for accurate analysis. Data engineering helps maintain data quality through validation, cleaning, and enrichment processes.</a:t>
            </a:r>
            <a:endParaRPr/>
          </a:p>
          <a:p>
            <a:pPr indent="0" lvl="0" marL="0" rtl="0" algn="l">
              <a:spcBef>
                <a:spcPts val="1200"/>
              </a:spcBef>
              <a:spcAft>
                <a:spcPts val="0"/>
              </a:spcAft>
              <a:buNone/>
            </a:pPr>
            <a:r>
              <a:rPr lang="en"/>
              <a:t>Reliability: Robust data pipelines ensure that data is reliably ingested, processed, and stored, minimizing errors and downtime.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Real-Time Data Processing</a:t>
            </a:r>
            <a:endParaRPr b="1"/>
          </a:p>
          <a:p>
            <a:pPr indent="0" lvl="0" marL="0" rtl="0" algn="l">
              <a:spcBef>
                <a:spcPts val="1200"/>
              </a:spcBef>
              <a:spcAft>
                <a:spcPts val="0"/>
              </a:spcAft>
              <a:buNone/>
            </a:pPr>
            <a:r>
              <a:rPr lang="en"/>
              <a:t>Streaming Data: Many modern applications require real-time data processing to provide immediate insights and responses (e.g., fraud detection, recommendation systems).</a:t>
            </a:r>
            <a:endParaRPr/>
          </a:p>
          <a:p>
            <a:pPr indent="0" lvl="0" marL="0" rtl="0" algn="l">
              <a:spcBef>
                <a:spcPts val="1200"/>
              </a:spcBef>
              <a:spcAft>
                <a:spcPts val="1200"/>
              </a:spcAft>
              <a:buNone/>
            </a:pPr>
            <a:r>
              <a:rPr lang="en"/>
              <a:t>Low Latency: Data engineering enables low-latency data processing, crucial for real-time analytics and decision-making.</a:t>
            </a:r>
            <a:endParaRPr/>
          </a:p>
        </p:txBody>
      </p:sp>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657" name="Google Shape;657;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PySpark is the Python API for Apache Spark, a powerful open-source distributed computing system widely used for big data processing and analytics.</a:t>
            </a:r>
            <a:endParaRPr/>
          </a:p>
          <a:p>
            <a:pPr indent="0" lvl="0" marL="0" rtl="0" algn="l">
              <a:spcBef>
                <a:spcPts val="1200"/>
              </a:spcBef>
              <a:spcAft>
                <a:spcPts val="1200"/>
              </a:spcAft>
              <a:buNone/>
            </a:pPr>
            <a:r>
              <a:rPr lang="en"/>
              <a:t>PySpark is the Python API for Spark. It allows Python programmers to interface with the Spark framework and its ecosystem of libraries like Spark SQL, MLlib (Machine Learning Library), GraphX (Graph Processing), and Spark Streaming.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663" name="Google Shape;663;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Processing: PySpark leverages distributed computing, meaning it can process large volumes of data across a cluster of computers.</a:t>
            </a:r>
            <a:endParaRPr/>
          </a:p>
          <a:p>
            <a:pPr indent="0" lvl="0" marL="0" rtl="0" algn="l">
              <a:spcBef>
                <a:spcPts val="1200"/>
              </a:spcBef>
              <a:spcAft>
                <a:spcPts val="0"/>
              </a:spcAft>
              <a:buNone/>
            </a:pPr>
            <a:r>
              <a:rPr lang="en"/>
              <a:t>In-Memory Computation: Data is stored in memory as much as possible, enabling fast iterative processing and interactive querying.</a:t>
            </a:r>
            <a:endParaRPr/>
          </a:p>
          <a:p>
            <a:pPr indent="0" lvl="0" marL="0" rtl="0" algn="l">
              <a:spcBef>
                <a:spcPts val="1200"/>
              </a:spcBef>
              <a:spcAft>
                <a:spcPts val="0"/>
              </a:spcAft>
              <a:buNone/>
            </a:pPr>
            <a:r>
              <a:rPr lang="en"/>
              <a:t>Ease of Use: Python developers can use familiar Python constructs and libraries while taking advantage of Spark's scalability.</a:t>
            </a:r>
            <a:endParaRPr/>
          </a:p>
          <a:p>
            <a:pPr indent="0" lvl="0" marL="0" rtl="0" algn="l">
              <a:spcBef>
                <a:spcPts val="1200"/>
              </a:spcBef>
              <a:spcAft>
                <a:spcPts val="1200"/>
              </a:spcAft>
              <a:buNone/>
            </a:pPr>
            <a:r>
              <a:rPr lang="en"/>
              <a:t>Integration: PySpark integrates well with other Python libraries like Pandas for data manipulation and Matplotlib for visualization.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669" name="Google Shape;669;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Loading: Data can be loaded from various sources like HDFS, S3, relational databases, etc.</a:t>
            </a:r>
            <a:endParaRPr/>
          </a:p>
          <a:p>
            <a:pPr indent="0" lvl="0" marL="0" rtl="0" algn="l">
              <a:spcBef>
                <a:spcPts val="1200"/>
              </a:spcBef>
              <a:spcAft>
                <a:spcPts val="0"/>
              </a:spcAft>
              <a:buNone/>
            </a:pPr>
            <a:r>
              <a:rPr lang="en"/>
              <a:t>Data Transformation: Use Spark transformations (e.g., map, filter, reduce, join) to manipulate data.</a:t>
            </a:r>
            <a:endParaRPr/>
          </a:p>
          <a:p>
            <a:pPr indent="0" lvl="0" marL="0" rtl="0" algn="l">
              <a:spcBef>
                <a:spcPts val="1200"/>
              </a:spcBef>
              <a:spcAft>
                <a:spcPts val="0"/>
              </a:spcAft>
              <a:buNone/>
            </a:pPr>
            <a:r>
              <a:rPr lang="en"/>
              <a:t>Data Analysis: Perform complex analytics using built-in functions or custom Python code.</a:t>
            </a:r>
            <a:endParaRPr/>
          </a:p>
          <a:p>
            <a:pPr indent="0" lvl="0" marL="0" rtl="0" algn="l">
              <a:spcBef>
                <a:spcPts val="1200"/>
              </a:spcBef>
              <a:spcAft>
                <a:spcPts val="0"/>
              </a:spcAft>
              <a:buNone/>
            </a:pPr>
            <a:r>
              <a:rPr lang="en"/>
              <a:t>Model Training and Evaluation: Utilize MLlib for machine learning tasks, including model training and evaluation.</a:t>
            </a:r>
            <a:endParaRPr/>
          </a:p>
          <a:p>
            <a:pPr indent="0" lvl="0" marL="0" rtl="0" algn="l">
              <a:spcBef>
                <a:spcPts val="1200"/>
              </a:spcBef>
              <a:spcAft>
                <a:spcPts val="1200"/>
              </a:spcAft>
              <a:buNone/>
            </a:pPr>
            <a:r>
              <a:rPr lang="en"/>
              <a:t>Output: Save results back to storage or visualize them using external libraries.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Use cases</a:t>
            </a:r>
            <a:endParaRPr/>
          </a:p>
        </p:txBody>
      </p:sp>
      <p:sp>
        <p:nvSpPr>
          <p:cNvPr id="675" name="Google Shape;675;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Processing large-scale datasets for analytics.</a:t>
            </a:r>
            <a:endParaRPr/>
          </a:p>
          <a:p>
            <a:pPr indent="0" lvl="0" marL="0" rtl="0" algn="l">
              <a:spcBef>
                <a:spcPts val="1200"/>
              </a:spcBef>
              <a:spcAft>
                <a:spcPts val="0"/>
              </a:spcAft>
              <a:buNone/>
            </a:pPr>
            <a:r>
              <a:rPr lang="en"/>
              <a:t>Machine learning tasks such as classification, regression, clustering, etc.</a:t>
            </a:r>
            <a:endParaRPr/>
          </a:p>
          <a:p>
            <a:pPr indent="0" lvl="0" marL="0" rtl="0" algn="l">
              <a:spcBef>
                <a:spcPts val="1200"/>
              </a:spcBef>
              <a:spcAft>
                <a:spcPts val="0"/>
              </a:spcAft>
              <a:buNone/>
            </a:pPr>
            <a:r>
              <a:rPr lang="en"/>
              <a:t>Real-time data processing and streaming analytics.</a:t>
            </a:r>
            <a:endParaRPr/>
          </a:p>
          <a:p>
            <a:pPr indent="0" lvl="0" marL="0" rtl="0" algn="l">
              <a:spcBef>
                <a:spcPts val="1200"/>
              </a:spcBef>
              <a:spcAft>
                <a:spcPts val="1200"/>
              </a:spcAft>
              <a:buNone/>
            </a:pPr>
            <a:r>
              <a:rPr lang="en"/>
              <a:t>Graph analytics and processing.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a:t>
            </a:r>
            <a:endParaRPr/>
          </a:p>
        </p:txBody>
      </p:sp>
      <p:sp>
        <p:nvSpPr>
          <p:cNvPr id="681" name="Google Shape;681;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RDD stands for Resilient Distributed Dataset, and it is the fundamental data structure in Apache Spark, including PySpark (the Python API for Spark).</a:t>
            </a:r>
            <a:endParaRPr/>
          </a:p>
          <a:p>
            <a:pPr indent="0" lvl="0" marL="0" rtl="0" algn="l">
              <a:spcBef>
                <a:spcPts val="1200"/>
              </a:spcBef>
              <a:spcAft>
                <a:spcPts val="0"/>
              </a:spcAft>
              <a:buNone/>
            </a:pPr>
            <a:r>
              <a:rPr lang="en"/>
              <a:t>Basic Abstraction: RDD is the fundamental data abstraction in Spark.</a:t>
            </a:r>
            <a:endParaRPr/>
          </a:p>
          <a:p>
            <a:pPr indent="0" lvl="0" marL="0" rtl="0" algn="l">
              <a:spcBef>
                <a:spcPts val="1200"/>
              </a:spcBef>
              <a:spcAft>
                <a:spcPts val="0"/>
              </a:spcAft>
              <a:buNone/>
            </a:pPr>
            <a:r>
              <a:rPr lang="en"/>
              <a:t>Low-Level: RDDs offer a low-level API that provides control over data partitioning, memory management, and fault tolerance.</a:t>
            </a:r>
            <a:endParaRPr/>
          </a:p>
          <a:p>
            <a:pPr indent="0" lvl="0" marL="0" rtl="0" algn="l">
              <a:spcBef>
                <a:spcPts val="1200"/>
              </a:spcBef>
              <a:spcAft>
                <a:spcPts val="1200"/>
              </a:spcAft>
              <a:buNone/>
            </a:pPr>
            <a:r>
              <a:rPr lang="en"/>
              <a:t>No Schema: RDDs do not have a predefined schema, meaning each element can be of any Python object.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a:t>
            </a:r>
            <a:endParaRPr/>
          </a:p>
        </p:txBody>
      </p:sp>
      <p:sp>
        <p:nvSpPr>
          <p:cNvPr id="687" name="Google Shape;687;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Unstructured Data: Ideal for processing unstructured data or when fine-grained control over transformations and actions is necessary.</a:t>
            </a:r>
            <a:endParaRPr/>
          </a:p>
          <a:p>
            <a:pPr indent="0" lvl="0" marL="0" rtl="0" algn="l">
              <a:spcBef>
                <a:spcPts val="1200"/>
              </a:spcBef>
              <a:spcAft>
                <a:spcPts val="0"/>
              </a:spcAft>
              <a:buNone/>
            </a:pPr>
            <a:r>
              <a:rPr lang="en"/>
              <a:t>Pythonic: RDDs are more Pythonic and allow complex operations with arbitrary Python functions.</a:t>
            </a:r>
            <a:endParaRPr/>
          </a:p>
          <a:p>
            <a:pPr indent="0" lvl="0" marL="0" rtl="0" algn="l">
              <a:spcBef>
                <a:spcPts val="1200"/>
              </a:spcBef>
              <a:spcAft>
                <a:spcPts val="0"/>
              </a:spcAft>
              <a:buNone/>
            </a:pPr>
            <a:r>
              <a:rPr lang="en"/>
              <a:t>Performance: Offers less optimization compared to DataFrames and Datasets.</a:t>
            </a:r>
            <a:endParaRPr/>
          </a:p>
          <a:p>
            <a:pPr indent="0" lvl="0" marL="0" rtl="0" algn="l">
              <a:spcBef>
                <a:spcPts val="120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DataFrame</a:t>
            </a:r>
            <a:endParaRPr/>
          </a:p>
        </p:txBody>
      </p:sp>
      <p:sp>
        <p:nvSpPr>
          <p:cNvPr id="693" name="Google Shape;693;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Structured Data: DataFrames are higher-level abstractions that provide a structured representation of data, similar to a table in a relational database.</a:t>
            </a:r>
            <a:endParaRPr/>
          </a:p>
          <a:p>
            <a:pPr indent="0" lvl="0" marL="0" rtl="0" algn="l">
              <a:spcBef>
                <a:spcPts val="1200"/>
              </a:spcBef>
              <a:spcAft>
                <a:spcPts val="0"/>
              </a:spcAft>
              <a:buNone/>
            </a:pPr>
            <a:r>
              <a:rPr lang="en"/>
              <a:t>Schema: DataFrames have a schema that defines the names and types of columns, offering type safety and optimizations.</a:t>
            </a:r>
            <a:endParaRPr/>
          </a:p>
          <a:p>
            <a:pPr indent="0" lvl="0" marL="0" rtl="0" algn="l">
              <a:spcBef>
                <a:spcPts val="1200"/>
              </a:spcBef>
              <a:spcAft>
                <a:spcPts val="0"/>
              </a:spcAft>
              <a:buNone/>
            </a:pPr>
            <a:r>
              <a:rPr lang="en"/>
              <a:t>Optimized Execution: Operations on DataFrames are optimized by Spark’s Catalyst optimizer, leading to better performance than RDDs for most use cases.</a:t>
            </a:r>
            <a:endParaRPr/>
          </a:p>
          <a:p>
            <a:pPr indent="0" lvl="0" marL="0" rtl="0" algn="l">
              <a:spcBef>
                <a:spcPts val="1200"/>
              </a:spcBef>
              <a:spcAft>
                <a:spcPts val="0"/>
              </a:spcAft>
              <a:buNone/>
            </a:pPr>
            <a:r>
              <a:rPr lang="en"/>
              <a:t>Ease of Use: Provides a simpler API for common data operations like filtering, grouping, and aggregation.</a:t>
            </a:r>
            <a:endParaRPr/>
          </a:p>
          <a:p>
            <a:pPr indent="0" lvl="0" marL="0" rtl="0" algn="l">
              <a:spcBef>
                <a:spcPts val="1200"/>
              </a:spcBef>
              <a:spcAft>
                <a:spcPts val="0"/>
              </a:spcAft>
              <a:buNone/>
            </a:pPr>
            <a:r>
              <a:rPr lang="en"/>
              <a:t>Interoperability: DataFrames seamlessly integrate with Spark SQL and external data sources, making them suitable for SQL queries and data integration tasks.</a:t>
            </a:r>
            <a:endParaRPr/>
          </a:p>
          <a:p>
            <a:pPr indent="0" lvl="0" marL="0" rtl="0" algn="l">
              <a:spcBef>
                <a:spcPts val="1200"/>
              </a:spcBef>
              <a:spcAft>
                <a:spcPts val="1200"/>
              </a:spcAft>
              <a:buNone/>
            </a:pPr>
            <a:r>
              <a:rPr lang="en"/>
              <a:t>Python, Scala, Java: Available in Python, Scala, and Java APIs.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99" name="Google Shape;699;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Strongly Typed: Datasets combine the type safety of RDDs with the optimization benefits of DataFrames.</a:t>
            </a:r>
            <a:endParaRPr/>
          </a:p>
          <a:p>
            <a:pPr indent="0" lvl="0" marL="0" rtl="0" algn="l">
              <a:spcBef>
                <a:spcPts val="1200"/>
              </a:spcBef>
              <a:spcAft>
                <a:spcPts val="0"/>
              </a:spcAft>
              <a:buNone/>
            </a:pPr>
            <a:r>
              <a:rPr lang="en"/>
              <a:t>Structured and Semi-structured Data: Supports both structured (using a defined schema) and semi-structured data.</a:t>
            </a:r>
            <a:endParaRPr/>
          </a:p>
          <a:p>
            <a:pPr indent="0" lvl="0" marL="0" rtl="0" algn="l">
              <a:spcBef>
                <a:spcPts val="1200"/>
              </a:spcBef>
              <a:spcAft>
                <a:spcPts val="0"/>
              </a:spcAft>
              <a:buNone/>
            </a:pPr>
            <a:r>
              <a:rPr lang="en"/>
              <a:t>High-Level API: Offers a high-level API similar to DataFrames but with compile-time type safety and optimization opportunities.</a:t>
            </a:r>
            <a:endParaRPr/>
          </a:p>
          <a:p>
            <a:pPr indent="0" lvl="0" marL="0" rtl="0" algn="l">
              <a:spcBef>
                <a:spcPts val="1200"/>
              </a:spcBef>
              <a:spcAft>
                <a:spcPts val="0"/>
              </a:spcAft>
              <a:buNone/>
            </a:pPr>
            <a:r>
              <a:rPr lang="en"/>
              <a:t>Interoperability: Datasets can interoperate with RDDs and DataFrames, providing flexibility in data processing workflows.</a:t>
            </a:r>
            <a:endParaRPr/>
          </a:p>
          <a:p>
            <a:pPr indent="0" lvl="0" marL="0" rtl="0" algn="l">
              <a:spcBef>
                <a:spcPts val="1200"/>
              </a:spcBef>
              <a:spcAft>
                <a:spcPts val="1200"/>
              </a:spcAft>
              <a:buNone/>
            </a:pPr>
            <a:r>
              <a:rPr lang="en"/>
              <a:t>Performance: Optimized execution plans similar to DataFrames, suitable for complex data processing tasks requiring type safety.</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Between Them</a:t>
            </a:r>
            <a:endParaRPr/>
          </a:p>
        </p:txBody>
      </p:sp>
      <p:sp>
        <p:nvSpPr>
          <p:cNvPr id="705" name="Google Shape;705;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RDD: Use RDDs when you need fine-grained control over data partitioning, memory management, and operations with unstructured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DataFrame: Prefer DataFrames for structured data processing tasks, SQL queries, and when performance optimization and ease of use are important.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Dataset: Choose Datasets when you need type safety, structured and semi-structured data support, and optimization opportunities similar to DataFrames but with stronger typing.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 Example</a:t>
            </a:r>
            <a:endParaRPr/>
          </a:p>
        </p:txBody>
      </p:sp>
      <p:sp>
        <p:nvSpPr>
          <p:cNvPr id="711" name="Google Shape;711;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modules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SparkConf, SparkContext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a SparkConf and SparkContext (already created in Databricks cluster)</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conf = SparkConf().setAppName("RDD Example")  # Note: Not needed in Databricks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sc = SparkContext(conf=conf)  # Note: Not needed in Databricks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Sample data</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data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1</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2</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3</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4</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5</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an RDD from a list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rdd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sc.</a:t>
            </a:r>
            <a:r>
              <a:rPr lang="en" sz="1000">
                <a:solidFill>
                  <a:srgbClr val="795E26"/>
                </a:solidFill>
                <a:highlight>
                  <a:srgbClr val="F6F7F9"/>
                </a:highlight>
                <a:latin typeface="Courier New"/>
                <a:ea typeface="Courier New"/>
                <a:cs typeface="Courier New"/>
                <a:sym typeface="Courier New"/>
              </a:rPr>
              <a:t>parallelize</a:t>
            </a:r>
            <a:r>
              <a:rPr lang="en" sz="1000">
                <a:solidFill>
                  <a:srgbClr val="3B3B3B"/>
                </a:solidFill>
                <a:highlight>
                  <a:srgbClr val="F6F7F9"/>
                </a:highlight>
                <a:latin typeface="Courier New"/>
                <a:ea typeface="Courier New"/>
                <a:cs typeface="Courier New"/>
                <a:sym typeface="Courier New"/>
              </a:rPr>
              <a:t>(data)</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Perform transformations and actions on RDD</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1: Compute sum of squares of elements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sum_of_squares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map</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x</a:t>
            </a:r>
            <a:r>
              <a:rPr lang="en" sz="1000">
                <a:solidFill>
                  <a:srgbClr val="687687"/>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2</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reduce</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y</a:t>
            </a:r>
            <a:r>
              <a:rPr lang="en" sz="1000">
                <a:solidFill>
                  <a:srgbClr val="3B3B3B"/>
                </a:solidFill>
                <a:highlight>
                  <a:srgbClr val="F6F7F9"/>
                </a:highlight>
                <a:latin typeface="Courier New"/>
                <a:ea typeface="Courier New"/>
                <a:cs typeface="Courier New"/>
                <a:sym typeface="Courier New"/>
              </a:rPr>
              <a:t>: x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y)</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"Sum of squares:"</a:t>
            </a:r>
            <a:r>
              <a:rPr lang="en" sz="1000">
                <a:solidFill>
                  <a:srgbClr val="3B3B3B"/>
                </a:solidFill>
                <a:highlight>
                  <a:srgbClr val="F6F7F9"/>
                </a:highlight>
                <a:latin typeface="Courier New"/>
                <a:ea typeface="Courier New"/>
                <a:cs typeface="Courier New"/>
                <a:sym typeface="Courier New"/>
              </a:rPr>
              <a:t>, sum_of_squares)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2: Filter elements greater than 3</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filtered_rdd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.filter</a:t>
            </a:r>
            <a:r>
              <a:rPr lang="en" sz="1000">
                <a:solidFill>
                  <a:srgbClr val="3B3B3B"/>
                </a:solidFill>
                <a:highlight>
                  <a:srgbClr val="F6F7F9"/>
                </a:highlight>
                <a:latin typeface="Courier New"/>
                <a:ea typeface="Courier New"/>
                <a:cs typeface="Courier New"/>
                <a:sym typeface="Courier New"/>
              </a:rPr>
              <a:t>(lambda x: x &gt; 3)</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filtered_elements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filtered_rdd.</a:t>
            </a:r>
            <a:r>
              <a:rPr lang="en" sz="1000">
                <a:solidFill>
                  <a:srgbClr val="795E26"/>
                </a:solidFill>
                <a:highlight>
                  <a:srgbClr val="F6F7F9"/>
                </a:highlight>
                <a:latin typeface="Courier New"/>
                <a:ea typeface="Courier New"/>
                <a:cs typeface="Courier New"/>
                <a:sym typeface="Courier New"/>
              </a:rPr>
              <a:t>collect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"Filtered elements greater than 3:"</a:t>
            </a:r>
            <a:r>
              <a:rPr lang="en" sz="1000">
                <a:solidFill>
                  <a:srgbClr val="3B3B3B"/>
                </a:solidFill>
                <a:highlight>
                  <a:srgbClr val="F6F7F9"/>
                </a:highlight>
                <a:latin typeface="Courier New"/>
                <a:ea typeface="Courier New"/>
                <a:cs typeface="Courier New"/>
                <a:sym typeface="Courier New"/>
              </a:rPr>
              <a:t>, filtered_elements)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3: Calculate average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avg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reduce</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y</a:t>
            </a:r>
            <a:r>
              <a:rPr lang="en" sz="1000">
                <a:solidFill>
                  <a:srgbClr val="3B3B3B"/>
                </a:solidFill>
                <a:highlight>
                  <a:srgbClr val="F6F7F9"/>
                </a:highlight>
                <a:latin typeface="Courier New"/>
                <a:ea typeface="Courier New"/>
                <a:cs typeface="Courier New"/>
                <a:sym typeface="Courier New"/>
              </a:rPr>
              <a:t>: x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y)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count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"Average:"</a:t>
            </a:r>
            <a:r>
              <a:rPr lang="en" sz="1000">
                <a:solidFill>
                  <a:srgbClr val="3B3B3B"/>
                </a:solidFill>
                <a:highlight>
                  <a:srgbClr val="F6F7F9"/>
                </a:highlight>
                <a:latin typeface="Courier New"/>
                <a:ea typeface="Courier New"/>
                <a:cs typeface="Courier New"/>
                <a:sym typeface="Courier New"/>
              </a:rPr>
              <a:t>, avg)</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Stop SparkContext (not necessary in Databricks as it manages the SparkContext)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sc.stop()</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Complex Data Transformations</a:t>
            </a:r>
            <a:endParaRPr b="1"/>
          </a:p>
          <a:p>
            <a:pPr indent="0" lvl="0" marL="0" rtl="0" algn="l">
              <a:spcBef>
                <a:spcPts val="1200"/>
              </a:spcBef>
              <a:spcAft>
                <a:spcPts val="0"/>
              </a:spcAft>
              <a:buNone/>
            </a:pPr>
            <a:r>
              <a:rPr lang="en"/>
              <a:t>ETL Pipelines: Extract, Transform, Load (ETL) pipelines are essential for transforming raw data into structured formats suitable for analysis.</a:t>
            </a:r>
            <a:endParaRPr/>
          </a:p>
          <a:p>
            <a:pPr indent="0" lvl="0" marL="0" rtl="0" algn="l">
              <a:spcBef>
                <a:spcPts val="1200"/>
              </a:spcBef>
              <a:spcAft>
                <a:spcPts val="0"/>
              </a:spcAft>
              <a:buNone/>
            </a:pPr>
            <a:r>
              <a:rPr lang="en"/>
              <a:t>Data Enrichment: Data often needs to be enriched with additional context or combined with other datasets to provide meaningful insights.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Advanced Analytics and Machine Learning</a:t>
            </a:r>
            <a:endParaRPr b="1"/>
          </a:p>
          <a:p>
            <a:pPr indent="0" lvl="0" marL="0" rtl="0" algn="l">
              <a:spcBef>
                <a:spcPts val="1200"/>
              </a:spcBef>
              <a:spcAft>
                <a:spcPts val="0"/>
              </a:spcAft>
              <a:buNone/>
            </a:pPr>
            <a:r>
              <a:rPr lang="en"/>
              <a:t>Preprocessing: Preparing data for machine learning models requires significant preprocessing, including feature engineering, normalization, and splitting datasets.</a:t>
            </a:r>
            <a:endParaRPr/>
          </a:p>
          <a:p>
            <a:pPr indent="0" lvl="0" marL="0" rtl="0" algn="l">
              <a:spcBef>
                <a:spcPts val="1200"/>
              </a:spcBef>
              <a:spcAft>
                <a:spcPts val="1200"/>
              </a:spcAft>
              <a:buNone/>
            </a:pPr>
            <a:r>
              <a:rPr lang="en"/>
              <a:t>Model Training and Deployment: Data engineering supports the entire machine learning lifecycle, from data preparation to model training and deployment.</a:t>
            </a:r>
            <a:endParaRPr/>
          </a:p>
        </p:txBody>
      </p:sp>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17" name="Google Shape;717;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modules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SparkSession</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pyspark.sql.types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StructType, StructField, StringType, IntegerType</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Initialize SparkSession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SparkSession.builder.</a:t>
            </a:r>
            <a:r>
              <a:rPr lang="en" sz="1000">
                <a:solidFill>
                  <a:srgbClr val="795E26"/>
                </a:solidFill>
                <a:highlight>
                  <a:srgbClr val="F6F7F9"/>
                </a:highlight>
                <a:latin typeface="Courier New"/>
                <a:ea typeface="Courier New"/>
                <a:cs typeface="Courier New"/>
                <a:sym typeface="Courier New"/>
              </a:rPr>
              <a:t>appName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"DataFrame Example"</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getOrCreate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Sample data</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data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"John"</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25</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"Alice"</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30</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"Bob"</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35</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schema for the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schema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StructType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StructField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"name"</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StringType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StructField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"age"</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IntegerType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a:t>
            </a:r>
            <a:r>
              <a:rPr lang="en" sz="1000">
                <a:solidFill>
                  <a:srgbClr val="795E26"/>
                </a:solidFill>
                <a:highlight>
                  <a:srgbClr val="F6F7F9"/>
                </a:highlight>
                <a:latin typeface="Courier New"/>
                <a:ea typeface="Courier New"/>
                <a:cs typeface="Courier New"/>
                <a:sym typeface="Courier New"/>
              </a:rPr>
              <a:t>createDataFrame</a:t>
            </a:r>
            <a:r>
              <a:rPr lang="en" sz="1000">
                <a:solidFill>
                  <a:srgbClr val="3B3B3B"/>
                </a:solidFill>
                <a:highlight>
                  <a:srgbClr val="F6F7F9"/>
                </a:highlight>
                <a:latin typeface="Courier New"/>
                <a:ea typeface="Courier New"/>
                <a:cs typeface="Courier New"/>
                <a:sym typeface="Courier New"/>
              </a:rPr>
              <a:t>(data, schema)</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content of the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Perform operations on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Filter data where age is greater than 30</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df</a:t>
            </a:r>
            <a:r>
              <a:rPr lang="en" sz="1000">
                <a:solidFill>
                  <a:srgbClr val="795E26"/>
                </a:solidFill>
                <a:highlight>
                  <a:srgbClr val="F6F7F9"/>
                </a:highlight>
                <a:latin typeface="Courier New"/>
                <a:ea typeface="Courier New"/>
                <a:cs typeface="Courier New"/>
                <a:sym typeface="Courier New"/>
              </a:rPr>
              <a:t>.filter</a:t>
            </a:r>
            <a:r>
              <a:rPr lang="en" sz="1000">
                <a:solidFill>
                  <a:srgbClr val="3B3B3B"/>
                </a:solidFill>
                <a:highlight>
                  <a:srgbClr val="F6F7F9"/>
                </a:highlight>
                <a:latin typeface="Courier New"/>
                <a:ea typeface="Courier New"/>
                <a:cs typeface="Courier New"/>
                <a:sym typeface="Courier New"/>
              </a:rPr>
              <a:t>(df[</a:t>
            </a:r>
            <a:r>
              <a:rPr lang="en" sz="1000">
                <a:solidFill>
                  <a:srgbClr val="C72E0F"/>
                </a:solidFill>
                <a:highlight>
                  <a:srgbClr val="F6F7F9"/>
                </a:highlight>
                <a:latin typeface="Courier New"/>
                <a:ea typeface="Courier New"/>
                <a:cs typeface="Courier New"/>
                <a:sym typeface="Courier New"/>
              </a:rPr>
              <a:t>"</a:t>
            </a:r>
            <a:r>
              <a:rPr lang="en" sz="1000">
                <a:solidFill>
                  <a:srgbClr val="000A6F"/>
                </a:solidFill>
                <a:highlight>
                  <a:srgbClr val="F6F7F9"/>
                </a:highlight>
                <a:latin typeface="Courier New"/>
                <a:ea typeface="Courier New"/>
                <a:cs typeface="Courier New"/>
                <a:sym typeface="Courier New"/>
              </a:rPr>
              <a:t>age</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&gt; 30)</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723" name="Google Shape;723;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Databricks, security and governance are essential aspects of managing data, ensuring compliance, and protecting sensitive information.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Authentication and Access Control:</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Single Sign-On (SSO): Integration with SSO providers like SAML and OpenID Connect for centralized authentication.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729" name="Google Shape;729;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Authentication and Access Control:</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Role-Based Access Control (RBAC): Fine-grained permissions at the workspace, cluster, notebook, and table levels.</a:t>
            </a:r>
            <a:endParaRPr/>
          </a:p>
          <a:p>
            <a:pPr indent="0" lvl="0" marL="0" rtl="0" algn="l">
              <a:spcBef>
                <a:spcPts val="1200"/>
              </a:spcBef>
              <a:spcAft>
                <a:spcPts val="0"/>
              </a:spcAft>
              <a:buNone/>
            </a:pPr>
            <a:r>
              <a:rPr lang="en" u="sng">
                <a:solidFill>
                  <a:schemeClr val="hlink"/>
                </a:solidFill>
                <a:hlinkClick r:id="rId3"/>
              </a:rPr>
              <a:t>https://docs.databricks.com/en/security/auth-authz/index.html</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Data Protection:</a:t>
            </a:r>
            <a:endParaRPr b="1"/>
          </a:p>
          <a:p>
            <a:pPr indent="0" lvl="0" marL="0" rtl="0" algn="l">
              <a:spcBef>
                <a:spcPts val="1200"/>
              </a:spcBef>
              <a:spcAft>
                <a:spcPts val="0"/>
              </a:spcAft>
              <a:buNone/>
            </a:pPr>
            <a:r>
              <a:rPr lang="en"/>
              <a:t>Encryption: Data is encrypted both at rest and in transit. Databricks uses AES-256 encryption for data at rest.</a:t>
            </a:r>
            <a:endParaRPr/>
          </a:p>
          <a:p>
            <a:pPr indent="0" lvl="0" marL="0" rtl="0" algn="l">
              <a:spcBef>
                <a:spcPts val="1200"/>
              </a:spcBef>
              <a:spcAft>
                <a:spcPts val="1200"/>
              </a:spcAft>
              <a:buNone/>
            </a:pPr>
            <a:r>
              <a:rPr lang="en" u="sng">
                <a:solidFill>
                  <a:schemeClr val="accent5"/>
                </a:solidFill>
                <a:hlinkClick r:id="rId4">
                  <a:extLst>
                    <a:ext uri="{A12FA001-AC4F-418D-AE19-62706E023703}">
                      <ahyp:hlinkClr val="tx"/>
                    </a:ext>
                  </a:extLst>
                </a:hlinkClick>
              </a:rPr>
              <a:t>https://docs.databricks.com/en/security/keys/index.html</a:t>
            </a:r>
            <a:r>
              <a:rPr lang="en"/>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735" name="Google Shape;735;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 Security: Secure cluster connectivity via Virtual Private Cloud (VPC) and private links. Support for firewall rules to restrict access.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Cluster Security:</a:t>
            </a:r>
            <a:endParaRPr/>
          </a:p>
          <a:p>
            <a:pPr indent="0" lvl="0" marL="0" rtl="0" algn="l">
              <a:spcBef>
                <a:spcPts val="1200"/>
              </a:spcBef>
              <a:spcAft>
                <a:spcPts val="0"/>
              </a:spcAft>
              <a:buNone/>
            </a:pPr>
            <a:r>
              <a:rPr lang="en"/>
              <a:t>Secure Clusters: Configuration options to ensure that clusters are isolated and secure, including control over network access and cluster-scoped credentials.</a:t>
            </a:r>
            <a:endParaRPr/>
          </a:p>
          <a:p>
            <a:pPr indent="0" lvl="0" marL="0" rtl="0" algn="l">
              <a:spcBef>
                <a:spcPts val="1200"/>
              </a:spcBef>
              <a:spcAft>
                <a:spcPts val="1200"/>
              </a:spcAft>
              <a:buNone/>
            </a:pPr>
            <a:r>
              <a:rPr lang="en"/>
              <a:t>Init Scripts: Securely manage initialization scripts and packages to ensure consistency and compliance across clusters.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41" name="Google Shape;741;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Governance in Databricks refers to the set of processes, policies, and controls implemented to manage and protect data assets effectively. It encompasses various aspects aimed at ensuring data quality, security, compliance, and overall management across the Databricks platform.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Data Security:</a:t>
            </a:r>
            <a:endParaRPr b="1"/>
          </a:p>
          <a:p>
            <a:pPr indent="0" lvl="0" marL="0" rtl="0" algn="l">
              <a:spcBef>
                <a:spcPts val="1200"/>
              </a:spcBef>
              <a:spcAft>
                <a:spcPts val="0"/>
              </a:spcAft>
              <a:buNone/>
            </a:pPr>
            <a:r>
              <a:rPr lang="en"/>
              <a:t>Encryption: Ensuring data is encrypted at rest and in transit to protect against unauthorized access.</a:t>
            </a:r>
            <a:endParaRPr/>
          </a:p>
          <a:p>
            <a:pPr indent="0" lvl="0" marL="0" rtl="0" algn="l">
              <a:spcBef>
                <a:spcPts val="1200"/>
              </a:spcBef>
              <a:spcAft>
                <a:spcPts val="0"/>
              </a:spcAft>
              <a:buNone/>
            </a:pPr>
            <a:r>
              <a:rPr lang="en"/>
              <a:t>Access Control: Implementing role-based access control (RBAC) to manage permissions and restrict access to sensitive data and resources.</a:t>
            </a:r>
            <a:endParaRPr/>
          </a:p>
          <a:p>
            <a:pPr indent="0" lvl="0" marL="0" rtl="0" algn="l">
              <a:spcBef>
                <a:spcPts val="1200"/>
              </a:spcBef>
              <a:spcAft>
                <a:spcPts val="1200"/>
              </a:spcAft>
              <a:buNone/>
            </a:pPr>
            <a:r>
              <a:rPr lang="en"/>
              <a:t>Authentication: Integrating with identity providers (e.g., Azure Active Directory, AWS IAM) for secure authentication and single sign-on (SSO) capabilities.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47" name="Google Shape;747;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Data Quality:</a:t>
            </a:r>
            <a:endParaRPr b="1"/>
          </a:p>
          <a:p>
            <a:pPr indent="0" lvl="0" marL="0" rtl="0" algn="l">
              <a:spcBef>
                <a:spcPts val="1200"/>
              </a:spcBef>
              <a:spcAft>
                <a:spcPts val="0"/>
              </a:spcAft>
              <a:buNone/>
            </a:pPr>
            <a:r>
              <a:rPr lang="en"/>
              <a:t>Data Lineage: Tracking data flow and transformations to understand data origin, usage, and dependencies.</a:t>
            </a:r>
            <a:endParaRPr/>
          </a:p>
          <a:p>
            <a:pPr indent="0" lvl="0" marL="0" rtl="0" algn="l">
              <a:spcBef>
                <a:spcPts val="1200"/>
              </a:spcBef>
              <a:spcAft>
                <a:spcPts val="0"/>
              </a:spcAft>
              <a:buNone/>
            </a:pPr>
            <a:r>
              <a:rPr lang="en"/>
              <a:t>Data Catalog: Utilizing metadata management to document and catalog datasets, schemas, and their relationships.</a:t>
            </a:r>
            <a:endParaRPr/>
          </a:p>
          <a:p>
            <a:pPr indent="0" lvl="0" marL="0" rtl="0" algn="l">
              <a:spcBef>
                <a:spcPts val="1200"/>
              </a:spcBef>
              <a:spcAft>
                <a:spcPts val="0"/>
              </a:spcAft>
              <a:buNone/>
            </a:pPr>
            <a:r>
              <a:rPr lang="en"/>
              <a:t>Data Profiling: Analyzing data to assess its quality, completeness, and consistency.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Compliance and Regulatory Requirements:</a:t>
            </a:r>
            <a:endParaRPr/>
          </a:p>
          <a:p>
            <a:pPr indent="0" lvl="0" marL="0" rtl="0" algn="l">
              <a:spcBef>
                <a:spcPts val="1200"/>
              </a:spcBef>
              <a:spcAft>
                <a:spcPts val="0"/>
              </a:spcAft>
              <a:buNone/>
            </a:pPr>
            <a:r>
              <a:rPr lang="en"/>
              <a:t>Auditing: Capturing and analyzing audit logs to monitor user activities, data access, and changes for compliance with regulatory standards (e.g., GDPR, HIPAA).</a:t>
            </a:r>
            <a:endParaRPr/>
          </a:p>
          <a:p>
            <a:pPr indent="0" lvl="0" marL="0" rtl="0" algn="l">
              <a:spcBef>
                <a:spcPts val="1200"/>
              </a:spcBef>
              <a:spcAft>
                <a:spcPts val="1200"/>
              </a:spcAft>
              <a:buNone/>
            </a:pPr>
            <a:r>
              <a:rPr lang="en"/>
              <a:t>Data Retention Policies: Defining and enforcing policies for data retention and deletion to comply with legal and regulatory requirements.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53" name="Google Shape;753;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Data Quality:</a:t>
            </a:r>
            <a:endParaRPr b="1"/>
          </a:p>
          <a:p>
            <a:pPr indent="0" lvl="0" marL="0" rtl="0" algn="l">
              <a:spcBef>
                <a:spcPts val="1200"/>
              </a:spcBef>
              <a:spcAft>
                <a:spcPts val="0"/>
              </a:spcAft>
              <a:buNone/>
            </a:pPr>
            <a:r>
              <a:rPr lang="en"/>
              <a:t>Data Lineage: Tracking data flow and transformations to understand data origin, usage, and dependencies.</a:t>
            </a:r>
            <a:endParaRPr/>
          </a:p>
          <a:p>
            <a:pPr indent="0" lvl="0" marL="0" rtl="0" algn="l">
              <a:spcBef>
                <a:spcPts val="1200"/>
              </a:spcBef>
              <a:spcAft>
                <a:spcPts val="0"/>
              </a:spcAft>
              <a:buNone/>
            </a:pPr>
            <a:r>
              <a:rPr lang="en"/>
              <a:t>Data Catalog: Utilizing metadata management to document and catalog datasets, schemas, and their relationships.</a:t>
            </a:r>
            <a:endParaRPr/>
          </a:p>
          <a:p>
            <a:pPr indent="0" lvl="0" marL="0" rtl="0" algn="l">
              <a:spcBef>
                <a:spcPts val="1200"/>
              </a:spcBef>
              <a:spcAft>
                <a:spcPts val="0"/>
              </a:spcAft>
              <a:buNone/>
            </a:pPr>
            <a:r>
              <a:rPr lang="en"/>
              <a:t>Data Profiling: Analyzing data to assess its quality, completeness, and consistency.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Compliance and Regulatory Requirements:</a:t>
            </a:r>
            <a:endParaRPr/>
          </a:p>
          <a:p>
            <a:pPr indent="0" lvl="0" marL="0" rtl="0" algn="l">
              <a:spcBef>
                <a:spcPts val="1200"/>
              </a:spcBef>
              <a:spcAft>
                <a:spcPts val="0"/>
              </a:spcAft>
              <a:buNone/>
            </a:pPr>
            <a:r>
              <a:rPr lang="en"/>
              <a:t>Auditing: Capturing and analyzing audit logs to monitor user activities, data access, and changes for compliance with regulatory standards (e.g., GDPR, HIPAA).</a:t>
            </a:r>
            <a:endParaRPr/>
          </a:p>
          <a:p>
            <a:pPr indent="0" lvl="0" marL="0" rtl="0" algn="l">
              <a:spcBef>
                <a:spcPts val="1200"/>
              </a:spcBef>
              <a:spcAft>
                <a:spcPts val="1200"/>
              </a:spcAft>
              <a:buNone/>
            </a:pPr>
            <a:r>
              <a:rPr lang="en"/>
              <a:t>Data Retention Policies: Defining and enforcing policies for data retention and deletion to comply with legal and regulatory requirements.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59" name="Google Shape;759;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Operational Control and Monitoring:</a:t>
            </a:r>
            <a:endParaRPr/>
          </a:p>
          <a:p>
            <a:pPr indent="0" lvl="0" marL="0" rtl="0" algn="l">
              <a:spcBef>
                <a:spcPts val="1200"/>
              </a:spcBef>
              <a:spcAft>
                <a:spcPts val="0"/>
              </a:spcAft>
              <a:buNone/>
            </a:pPr>
            <a:r>
              <a:rPr lang="en"/>
              <a:t>Monitoring: Monitoring system performance, resource usage, and data access patterns to ensure efficient operations and detect anomalies.</a:t>
            </a:r>
            <a:endParaRPr/>
          </a:p>
          <a:p>
            <a:pPr indent="0" lvl="0" marL="0" rtl="0" algn="l">
              <a:spcBef>
                <a:spcPts val="1200"/>
              </a:spcBef>
              <a:spcAft>
                <a:spcPts val="0"/>
              </a:spcAft>
              <a:buNone/>
            </a:pPr>
            <a:r>
              <a:rPr lang="en"/>
              <a:t>Cost Management: Implementing cost management practices to optimize resource usage and control expenses associated with data processing and storage.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Collaboration and Governance Frameworks:</a:t>
            </a:r>
            <a:endParaRPr/>
          </a:p>
          <a:p>
            <a:pPr indent="0" lvl="0" marL="0" rtl="0" algn="l">
              <a:spcBef>
                <a:spcPts val="1200"/>
              </a:spcBef>
              <a:spcAft>
                <a:spcPts val="0"/>
              </a:spcAft>
              <a:buNone/>
            </a:pPr>
            <a:r>
              <a:rPr lang="en"/>
              <a:t>Governance Frameworks: Establishing governance frameworks and best practices tailored to organizational needs and regulatory environments.</a:t>
            </a:r>
            <a:endParaRPr/>
          </a:p>
          <a:p>
            <a:pPr indent="0" lvl="0" marL="0" rtl="0" algn="l">
              <a:spcBef>
                <a:spcPts val="1200"/>
              </a:spcBef>
              <a:spcAft>
                <a:spcPts val="0"/>
              </a:spcAft>
              <a:buNone/>
            </a:pPr>
            <a:r>
              <a:rPr lang="en"/>
              <a:t>Collaboration: Facilitating collaboration among data teams, data engineers, data scientists, and business users while maintaining governance standards.</a:t>
            </a:r>
            <a:endParaRPr/>
          </a:p>
          <a:p>
            <a:pPr indent="0" lvl="0" marL="0" rtl="0" algn="l">
              <a:spcBef>
                <a:spcPts val="1200"/>
              </a:spcBef>
              <a:spcAft>
                <a:spcPts val="1200"/>
              </a:spcAft>
              <a:buNone/>
            </a:pPr>
            <a:r>
              <a:rPr lang="en" u="sng">
                <a:solidFill>
                  <a:schemeClr val="hlink"/>
                </a:solidFill>
                <a:hlinkClick r:id="rId3"/>
              </a:rPr>
              <a:t>https://www.databricks.com/discover/data-governance</a:t>
            </a:r>
            <a:r>
              <a:rPr lang="en"/>
              <a:t>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a:t>
            </a:r>
            <a:endParaRPr/>
          </a:p>
        </p:txBody>
      </p:sp>
      <p:sp>
        <p:nvSpPr>
          <p:cNvPr id="765" name="Google Shape;765;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partitioning in Databricks is a technique used to improve query performance and optimize data management. By dividing a large dataset into smaller, more manageable parts (partitions), Databricks can process data more efficiently.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Partitioning Benefits:</a:t>
            </a:r>
            <a:endParaRPr b="1"/>
          </a:p>
          <a:p>
            <a:pPr indent="0" lvl="0" marL="0" rtl="0" algn="l">
              <a:spcBef>
                <a:spcPts val="1200"/>
              </a:spcBef>
              <a:spcAft>
                <a:spcPts val="0"/>
              </a:spcAft>
              <a:buNone/>
            </a:pPr>
            <a:r>
              <a:rPr lang="en"/>
              <a:t>Improved Query Performance: Queries can skip entire partitions if the partition key is not relevant to the query, reducing the amount of data scanned.</a:t>
            </a:r>
            <a:endParaRPr/>
          </a:p>
          <a:p>
            <a:pPr indent="0" lvl="0" marL="0" rtl="0" algn="l">
              <a:spcBef>
                <a:spcPts val="1200"/>
              </a:spcBef>
              <a:spcAft>
                <a:spcPts val="0"/>
              </a:spcAft>
              <a:buNone/>
            </a:pPr>
            <a:r>
              <a:rPr lang="en"/>
              <a:t>Enhanced Parallelism: Multiple partitions can be processed in parallel, leveraging the distributed nature of Databricks.</a:t>
            </a:r>
            <a:endParaRPr/>
          </a:p>
          <a:p>
            <a:pPr indent="0" lvl="0" marL="0" rtl="0" algn="l">
              <a:spcBef>
                <a:spcPts val="1200"/>
              </a:spcBef>
              <a:spcAft>
                <a:spcPts val="1200"/>
              </a:spcAft>
              <a:buNone/>
            </a:pPr>
            <a:r>
              <a:rPr lang="en"/>
              <a:t>Efficient Data Management: Easier to manage and maintain data as each partition can be handled independently.</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 Partitioning Strategies</a:t>
            </a:r>
            <a:endParaRPr/>
          </a:p>
        </p:txBody>
      </p:sp>
      <p:sp>
        <p:nvSpPr>
          <p:cNvPr id="771" name="Google Shape;771;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Range Partitioning: Data is divided based on a specific range of values, often used for time-series data.</a:t>
            </a:r>
            <a:endParaRPr/>
          </a:p>
          <a:p>
            <a:pPr indent="0" lvl="0" marL="0" rtl="0" algn="l">
              <a:spcBef>
                <a:spcPts val="1200"/>
              </a:spcBef>
              <a:spcAft>
                <a:spcPts val="0"/>
              </a:spcAft>
              <a:buNone/>
            </a:pPr>
            <a:r>
              <a:rPr lang="en"/>
              <a:t>Hash Partitioning: Data is distributed based on the hash value of one or more columns, ensuring an even distribution of data across partitions.</a:t>
            </a:r>
            <a:endParaRPr/>
          </a:p>
          <a:p>
            <a:pPr indent="0" lvl="0" marL="0" rtl="0" algn="l">
              <a:spcBef>
                <a:spcPts val="1200"/>
              </a:spcBef>
              <a:spcAft>
                <a:spcPts val="1200"/>
              </a:spcAft>
              <a:buNone/>
            </a:pPr>
            <a:r>
              <a:rPr lang="en"/>
              <a:t>List Partitioning: Data is partitioned based on a list of discrete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Security and Compliance</a:t>
            </a:r>
            <a:endParaRPr b="1"/>
          </a:p>
          <a:p>
            <a:pPr indent="0" lvl="0" marL="0" rtl="0" algn="l">
              <a:spcBef>
                <a:spcPts val="1200"/>
              </a:spcBef>
              <a:spcAft>
                <a:spcPts val="0"/>
              </a:spcAft>
              <a:buNone/>
            </a:pPr>
            <a:r>
              <a:rPr lang="en"/>
              <a:t>Data Governance: Ensuring data governance and compliance with regulations (e.g., GDPR, HIPAA) is crucial for protecting sensitive data and avoiding legal issues.</a:t>
            </a:r>
            <a:endParaRPr/>
          </a:p>
          <a:p>
            <a:pPr indent="0" lvl="0" marL="0" rtl="0" algn="l">
              <a:spcBef>
                <a:spcPts val="1200"/>
              </a:spcBef>
              <a:spcAft>
                <a:spcPts val="0"/>
              </a:spcAft>
              <a:buNone/>
            </a:pPr>
            <a:r>
              <a:rPr lang="en"/>
              <a:t>Access Control: Data engineering helps implement robust access control mechanisms to secure data against unauthorized access and breaches.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Collaboration and Workflow Management</a:t>
            </a:r>
            <a:endParaRPr b="1"/>
          </a:p>
          <a:p>
            <a:pPr indent="0" lvl="0" marL="0" rtl="0" algn="l">
              <a:spcBef>
                <a:spcPts val="1200"/>
              </a:spcBef>
              <a:spcAft>
                <a:spcPts val="0"/>
              </a:spcAft>
              <a:buNone/>
            </a:pPr>
            <a:r>
              <a:rPr lang="en"/>
              <a:t>Cross-Functional Teams: Data engineering enables collaboration between data engineers, data scientists, analysts, and business stakeholders by providing shared tools and environments.</a:t>
            </a:r>
            <a:endParaRPr/>
          </a:p>
          <a:p>
            <a:pPr indent="0" lvl="0" marL="0" rtl="0" algn="l">
              <a:spcBef>
                <a:spcPts val="1200"/>
              </a:spcBef>
              <a:spcAft>
                <a:spcPts val="1200"/>
              </a:spcAft>
              <a:buNone/>
            </a:pPr>
            <a:r>
              <a:rPr lang="en"/>
              <a:t>Automated Workflows: Automating data workflows and processes improves efficiency and reduces manual intervention, allowing teams to focus on higher-value tasks.</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 </a:t>
            </a:r>
            <a:r>
              <a:rPr lang="en"/>
              <a:t>Implementing Partitioning</a:t>
            </a:r>
            <a:endParaRPr/>
          </a:p>
        </p:txBody>
      </p:sp>
      <p:sp>
        <p:nvSpPr>
          <p:cNvPr id="777" name="Google Shape;777;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When writing data to a Delta table </a:t>
            </a:r>
            <a:r>
              <a:rPr lang="en"/>
              <a:t>in Databricks, you can specify partition columns using the partitionBy option.</a:t>
            </a:r>
            <a:endParaRPr/>
          </a:p>
          <a:p>
            <a:pPr indent="0" lvl="0" marL="0" rtl="0" algn="l">
              <a:spcBef>
                <a:spcPts val="1200"/>
              </a:spcBef>
              <a:spcAft>
                <a:spcPts val="0"/>
              </a:spcAft>
              <a:buNone/>
            </a:pPr>
            <a:r>
              <a:rPr lang="en"/>
              <a:t>df.write.format("delta").partitionBy("column_name").save("path/to/delta/table")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For existing tables</a:t>
            </a:r>
            <a:r>
              <a:rPr lang="en"/>
              <a:t>, you can optimize partitioning using the OPTIMIZE command with ZORDER:</a:t>
            </a:r>
            <a:endParaRPr/>
          </a:p>
          <a:p>
            <a:pPr indent="0" lvl="0" marL="0" rtl="0" algn="l">
              <a:spcBef>
                <a:spcPts val="1200"/>
              </a:spcBef>
              <a:spcAft>
                <a:spcPts val="0"/>
              </a:spcAft>
              <a:buNone/>
            </a:pPr>
            <a:r>
              <a:rPr lang="en"/>
              <a:t>OPTIMIZE delta.`path/to/table` ZORDER BY (column_name)</a:t>
            </a:r>
            <a:endParaRPr/>
          </a:p>
          <a:p>
            <a:pPr indent="0" lvl="0" marL="0" rtl="0" algn="l">
              <a:spcBef>
                <a:spcPts val="1200"/>
              </a:spcBef>
              <a:spcAft>
                <a:spcPts val="1200"/>
              </a:spcAft>
              <a:buNone/>
            </a:pPr>
            <a:r>
              <a:rPr lang="en"/>
              <a:t>The OPTIMIZE command with ZORDER BY in Delta Lake is used to improve query performance by organizing data within each partition based on the specified column(s). Here's a detailed explanation of each part of the command:</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a:t>
            </a:r>
            <a:endParaRPr/>
          </a:p>
        </p:txBody>
      </p:sp>
      <p:sp>
        <p:nvSpPr>
          <p:cNvPr id="783" name="Google Shape;783;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Partition Pruning:</a:t>
            </a:r>
            <a:endParaRPr/>
          </a:p>
          <a:p>
            <a:pPr indent="0" lvl="0" marL="0" rtl="0" algn="l">
              <a:spcBef>
                <a:spcPts val="1200"/>
              </a:spcBef>
              <a:spcAft>
                <a:spcPts val="0"/>
              </a:spcAft>
              <a:buNone/>
            </a:pPr>
            <a:r>
              <a:rPr lang="en"/>
              <a:t>Databricks automatically prunes partitions at query time, which means it will skip reading partitions that do not satisfy the query predicates.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Considerations:</a:t>
            </a:r>
            <a:endParaRPr/>
          </a:p>
          <a:p>
            <a:pPr indent="0" lvl="0" marL="0" rtl="0" algn="l">
              <a:spcBef>
                <a:spcPts val="1200"/>
              </a:spcBef>
              <a:spcAft>
                <a:spcPts val="0"/>
              </a:spcAft>
              <a:buNone/>
            </a:pPr>
            <a:r>
              <a:rPr lang="en"/>
              <a:t>Partition Size: Aim for a balance in partition size. Too many small partitions can lead to overhead, while too large partitions can slow down query performance.</a:t>
            </a:r>
            <a:endParaRPr/>
          </a:p>
          <a:p>
            <a:pPr indent="0" lvl="0" marL="0" rtl="0" algn="l">
              <a:spcBef>
                <a:spcPts val="1200"/>
              </a:spcBef>
              <a:spcAft>
                <a:spcPts val="1200"/>
              </a:spcAft>
              <a:buNone/>
            </a:pPr>
            <a:r>
              <a:rPr lang="en"/>
              <a:t>Skew: Ensure the partitioning key does not lead to skew, where some partitions are significantly larger than others.</a:t>
            </a:r>
            <a:endParaRPr b="1"/>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Partition</a:t>
            </a:r>
            <a:endParaRPr/>
          </a:p>
        </p:txBody>
      </p:sp>
      <p:sp>
        <p:nvSpPr>
          <p:cNvPr id="789" name="Google Shape;789;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to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 names for the dataset</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data into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Spark DataFrame from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Range partitioning logic</a:t>
            </a:r>
            <a:endParaRPr/>
          </a:p>
          <a:p>
            <a:pPr indent="0" lvl="0" marL="0" rtl="0" algn="l">
              <a:spcBef>
                <a:spcPts val="1200"/>
              </a:spcBef>
              <a:spcAft>
                <a:spcPts val="0"/>
              </a:spcAft>
              <a:buNone/>
            </a:pPr>
            <a:r>
              <a:rPr lang="en"/>
              <a:t>range_partition_columns = ["sepal_length", "sepal_width"]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DataFrame with range partitioning using Delta Lake format</a:t>
            </a:r>
            <a:endParaRPr/>
          </a:p>
          <a:p>
            <a:pPr indent="0" lvl="0" marL="0" rtl="0" algn="l">
              <a:spcBef>
                <a:spcPts val="1200"/>
              </a:spcBef>
              <a:spcAft>
                <a:spcPts val="0"/>
              </a:spcAft>
              <a:buNone/>
            </a:pPr>
            <a:r>
              <a:rPr lang="en"/>
              <a:t>spark_df.write.partitionBy(range_partition_columns).format("delta").save("/Workspace/tstd/iris_delta_range_partitioned")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DataFrame content</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DataFrame schema</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temporary view for querying</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Partition</a:t>
            </a:r>
            <a:endParaRPr/>
          </a:p>
        </p:txBody>
      </p:sp>
      <p:sp>
        <p:nvSpPr>
          <p:cNvPr id="795" name="Google Shape;795;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to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 names for the dataset</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data into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Spark DataFrame from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Hash partitioning logic</a:t>
            </a:r>
            <a:endParaRPr/>
          </a:p>
          <a:p>
            <a:pPr indent="0" lvl="0" marL="0" rtl="0" algn="l">
              <a:spcBef>
                <a:spcPts val="1200"/>
              </a:spcBef>
              <a:spcAft>
                <a:spcPts val="0"/>
              </a:spcAft>
              <a:buNone/>
            </a:pPr>
            <a:r>
              <a:rPr lang="en"/>
              <a:t>hash_partition_column =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DataFrame with hash partitioning using Delta Lake format</a:t>
            </a:r>
            <a:endParaRPr/>
          </a:p>
          <a:p>
            <a:pPr indent="0" lvl="0" marL="0" rtl="0" algn="l">
              <a:spcBef>
                <a:spcPts val="1200"/>
              </a:spcBef>
              <a:spcAft>
                <a:spcPts val="0"/>
              </a:spcAft>
              <a:buNone/>
            </a:pPr>
            <a:r>
              <a:rPr lang="en"/>
              <a:t>spark_df.write.partitionBy(hash_partition_column).format("delta").save("/Workspace/tstd/iris_delta_hash_partitioned")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DataFrame content</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DataFrame schema</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temporary view for querying</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Partition</a:t>
            </a:r>
            <a:endParaRPr/>
          </a:p>
        </p:txBody>
      </p:sp>
      <p:sp>
        <p:nvSpPr>
          <p:cNvPr id="801" name="Google Shape;801;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to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 names for the dataset</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data into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Spark DataFrame from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List partitioning logic</a:t>
            </a:r>
            <a:endParaRPr/>
          </a:p>
          <a:p>
            <a:pPr indent="0" lvl="0" marL="0" rtl="0" algn="l">
              <a:spcBef>
                <a:spcPts val="1200"/>
              </a:spcBef>
              <a:spcAft>
                <a:spcPts val="0"/>
              </a:spcAft>
              <a:buNone/>
            </a:pPr>
            <a:r>
              <a:rPr lang="en"/>
              <a:t>list_partition_column =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partition values for list partitioning</a:t>
            </a:r>
            <a:endParaRPr/>
          </a:p>
          <a:p>
            <a:pPr indent="0" lvl="0" marL="0" rtl="0" algn="l">
              <a:spcBef>
                <a:spcPts val="1200"/>
              </a:spcBef>
              <a:spcAft>
                <a:spcPts val="0"/>
              </a:spcAft>
              <a:buNone/>
            </a:pPr>
            <a:r>
              <a:rPr lang="en"/>
              <a:t>partition_values = ["setosa", "versicolor", "virginica"]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Filter DataFrame for each partition value and save separately</a:t>
            </a:r>
            <a:endParaRPr/>
          </a:p>
          <a:p>
            <a:pPr indent="0" lvl="0" marL="0" rtl="0" algn="l">
              <a:spcBef>
                <a:spcPts val="1200"/>
              </a:spcBef>
              <a:spcAft>
                <a:spcPts val="0"/>
              </a:spcAft>
              <a:buNone/>
            </a:pPr>
            <a:r>
              <a:rPr lang="en"/>
              <a:t>for value in partition_values:</a:t>
            </a:r>
            <a:endParaRPr/>
          </a:p>
          <a:p>
            <a:pPr indent="0" lvl="0" marL="0" rtl="0" algn="l">
              <a:spcBef>
                <a:spcPts val="1200"/>
              </a:spcBef>
              <a:spcAft>
                <a:spcPts val="0"/>
              </a:spcAft>
              <a:buNone/>
            </a:pPr>
            <a:r>
              <a:rPr lang="en"/>
              <a:t>    partitioned_df = spark_df.filter(spark_df[list_partition_column] == value)</a:t>
            </a:r>
            <a:endParaRPr/>
          </a:p>
          <a:p>
            <a:pPr indent="0" lvl="0" marL="0" rtl="0" algn="l">
              <a:spcBef>
                <a:spcPts val="1200"/>
              </a:spcBef>
              <a:spcAft>
                <a:spcPts val="0"/>
              </a:spcAft>
              <a:buNone/>
            </a:pPr>
            <a:r>
              <a:rPr lang="en"/>
              <a:t>    partitioned_df.write.format("delta").save(f"/Workspace/tstd/iris_delta_list_partitioned/{value}")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DataFrame content</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DataFrame schema</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temporary view for querying</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807" name="Google Shape;807;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Implement</a:t>
            </a:r>
            <a:r>
              <a:rPr lang="en"/>
              <a:t> Partitioning on Sales data and identify the difference in performance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databricks</a:t>
            </a:r>
            <a:endParaRPr/>
          </a:p>
        </p:txBody>
      </p:sp>
      <p:sp>
        <p:nvSpPr>
          <p:cNvPr id="813" name="Google Shape;813;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Databricks, caching is a technique used to improve the performance of Spark jobs by storing intermediate data in memory.</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Caching Mechanism: Databricks allows you to cache DataFrames, RDDs (Resilient Distributed Datasets), and other Spark objects in memory. This is particularly useful when you have iterative or interactive workloads where the same data is accessed multiple times.</a:t>
            </a:r>
            <a:endParaRPr/>
          </a:p>
          <a:p>
            <a:pPr indent="-325755" lvl="0" marL="457200" rtl="0" algn="l">
              <a:spcBef>
                <a:spcPts val="0"/>
              </a:spcBef>
              <a:spcAft>
                <a:spcPts val="0"/>
              </a:spcAft>
              <a:buSzPct val="100000"/>
              <a:buChar char="●"/>
            </a:pPr>
            <a:r>
              <a:rPr lang="en"/>
              <a:t>Syntax: To cache a DataFrame in Databricks, you typically use the cache() method. For example:</a:t>
            </a:r>
            <a:endParaRPr/>
          </a:p>
          <a:p>
            <a:pPr indent="0" lvl="0" marL="457200" rtl="0" algn="l">
              <a:spcBef>
                <a:spcPts val="1200"/>
              </a:spcBef>
              <a:spcAft>
                <a:spcPts val="0"/>
              </a:spcAft>
              <a:buNone/>
            </a:pPr>
            <a:r>
              <a:rPr lang="en"/>
              <a:t>df.cache()</a:t>
            </a:r>
            <a:endParaRPr/>
          </a:p>
          <a:p>
            <a:pPr indent="-325755" lvl="0" marL="457200" rtl="0" algn="l">
              <a:spcBef>
                <a:spcPts val="1200"/>
              </a:spcBef>
              <a:spcAft>
                <a:spcPts val="0"/>
              </a:spcAft>
              <a:buSzPct val="100000"/>
              <a:buChar char="●"/>
            </a:pPr>
            <a:r>
              <a:rPr lang="en"/>
              <a:t>Persistence Levels: Databricks supports different persistence levels (MEMORY_ONLY, MEMORY_AND_DISK, etc.) which determine how the data is stored in memory and/or on disk. This allows you to control the trade-off between memory usage and fault tolerance.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databricks</a:t>
            </a:r>
            <a:endParaRPr/>
          </a:p>
        </p:txBody>
      </p:sp>
      <p:sp>
        <p:nvSpPr>
          <p:cNvPr id="819" name="Google Shape;819;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Automatic Caching: Databricks can automatically cache data when certain actions are performed, such as count() or show(), if the DataFrame has not been cached yet. This can optimize performance by avoiding recomputation of the same data.</a:t>
            </a:r>
            <a:endParaRPr/>
          </a:p>
          <a:p>
            <a:pPr indent="-342900" lvl="0" marL="457200" rtl="0" algn="l">
              <a:spcBef>
                <a:spcPts val="0"/>
              </a:spcBef>
              <a:spcAft>
                <a:spcPts val="0"/>
              </a:spcAft>
              <a:buSzPts val="1800"/>
              <a:buChar char="●"/>
            </a:pPr>
            <a:r>
              <a:rPr lang="en"/>
              <a:t>Managing Cache: It's important to manage your cache to avoid excessive memory usage. You can unpersist cached data using the unpersist() method.</a:t>
            </a:r>
            <a:endParaRPr/>
          </a:p>
          <a:p>
            <a:pPr indent="-342900" lvl="0" marL="457200" rtl="0" algn="l">
              <a:spcBef>
                <a:spcPts val="0"/>
              </a:spcBef>
              <a:spcAft>
                <a:spcPts val="0"/>
              </a:spcAft>
              <a:buSzPts val="1800"/>
              <a:buChar char="●"/>
            </a:pPr>
            <a:r>
              <a:rPr lang="en"/>
              <a:t>df.unpersist()</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Cache only the data that is reused in subsequent operations.</a:t>
            </a:r>
            <a:endParaRPr/>
          </a:p>
          <a:p>
            <a:pPr indent="-342900" lvl="0" marL="457200" rtl="0" algn="l">
              <a:spcBef>
                <a:spcPts val="0"/>
              </a:spcBef>
              <a:spcAft>
                <a:spcPts val="0"/>
              </a:spcAft>
              <a:buSzPts val="1800"/>
              <a:buChar char="●"/>
            </a:pPr>
            <a:r>
              <a:rPr lang="en"/>
              <a:t>Consider the size of your data and available memory when deciding on caching strategies.</a:t>
            </a:r>
            <a:endParaRPr/>
          </a:p>
          <a:p>
            <a:pPr indent="-342900" lvl="0" marL="457200" rtl="0" algn="l">
              <a:spcBef>
                <a:spcPts val="0"/>
              </a:spcBef>
              <a:spcAft>
                <a:spcPts val="0"/>
              </a:spcAft>
              <a:buSzPts val="1800"/>
              <a:buChar char="●"/>
            </a:pPr>
            <a:r>
              <a:rPr lang="en"/>
              <a:t>Monitor memory usage and performance to optimize caching effectiveness.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databricks</a:t>
            </a:r>
            <a:endParaRPr/>
          </a:p>
        </p:txBody>
      </p:sp>
      <p:sp>
        <p:nvSpPr>
          <p:cNvPr id="825" name="Google Shape;825;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Apache Spark, when you cache a DataFrame using df.cache() or df.persist(), the cached data remains in memory until one of the following happens: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Manually Unpersisted: You explicitly call df.unpersist() to remove the DataFrame from the cache. This releases the memory occupied by the DataFrame immediately.</a:t>
            </a:r>
            <a:endParaRPr/>
          </a:p>
          <a:p>
            <a:pPr indent="-325755" lvl="0" marL="457200" rtl="0" algn="l">
              <a:spcBef>
                <a:spcPts val="0"/>
              </a:spcBef>
              <a:spcAft>
                <a:spcPts val="0"/>
              </a:spcAft>
              <a:buSzPct val="100000"/>
              <a:buChar char="●"/>
            </a:pPr>
            <a:r>
              <a:rPr lang="en"/>
              <a:t>Spark Session Ends: The cached DataFrame is automatically unpersisted when the Spark session ends or when you explicitly stop the Spark context (spark.stop()). This happens because the memory allocated to the Spark session, including cached data, is released when the session is terminated.</a:t>
            </a:r>
            <a:endParaRPr/>
          </a:p>
          <a:p>
            <a:pPr indent="-325755" lvl="0" marL="457200" rtl="0" algn="l">
              <a:spcBef>
                <a:spcPts val="0"/>
              </a:spcBef>
              <a:spcAft>
                <a:spcPts val="0"/>
              </a:spcAft>
              <a:buSzPct val="100000"/>
              <a:buChar char="●"/>
            </a:pPr>
            <a:r>
              <a:rPr lang="en"/>
              <a:t>Memory Management by Spark: Spark manages memory dynamically and may evict cached data from memory based on its memory management policies. This can happen if Spark needs to free up memory for other operations or if the cached data hasn't been accessed for a long time (LRU - Least Recently Used caching policy).</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831" name="Google Shape;831;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File path for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columns for the DataFrame</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Read the CSV into a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Spark DataFrame from the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Cache the Spark DataFrame</a:t>
            </a:r>
            <a:endParaRPr/>
          </a:p>
          <a:p>
            <a:pPr indent="0" lvl="0" marL="0" rtl="0" algn="l">
              <a:spcBef>
                <a:spcPts val="1200"/>
              </a:spcBef>
              <a:spcAft>
                <a:spcPts val="0"/>
              </a:spcAft>
              <a:buNone/>
            </a:pPr>
            <a:r>
              <a:rPr lang="en"/>
              <a:t>spark_df.cache()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first few rows of the Spark DataFrame</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the schema of the Spark DataFrame</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temporary view for SQL queries</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 of the DataFrame</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Unpersist the Spark DataFrame when done with caching (optional)</a:t>
            </a:r>
            <a:endParaRPr/>
          </a:p>
          <a:p>
            <a:pPr indent="0" lvl="0" marL="0" rtl="0" algn="l">
              <a:spcBef>
                <a:spcPts val="1200"/>
              </a:spcBef>
              <a:spcAft>
                <a:spcPts val="0"/>
              </a:spcAft>
              <a:buNone/>
            </a:pPr>
            <a:r>
              <a:rPr lang="en"/>
              <a:t># spark_df.unpersist()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Stop the Spark session</a:t>
            </a:r>
            <a:endParaRPr/>
          </a:p>
          <a:p>
            <a:pPr indent="0" lvl="0" marL="0" rtl="0" algn="l">
              <a:spcBef>
                <a:spcPts val="1200"/>
              </a:spcBef>
              <a:spcAft>
                <a:spcPts val="0"/>
              </a:spcAft>
              <a:buNone/>
            </a:pPr>
            <a:r>
              <a:rPr lang="en"/>
              <a:t>spark.stop()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Databricks?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Unified Analytics Platform:</a:t>
            </a:r>
            <a:endParaRPr/>
          </a:p>
          <a:p>
            <a:pPr indent="0" lvl="0" marL="0" rtl="0" algn="l">
              <a:spcBef>
                <a:spcPts val="1200"/>
              </a:spcBef>
              <a:spcAft>
                <a:spcPts val="0"/>
              </a:spcAft>
              <a:buNone/>
            </a:pPr>
            <a:r>
              <a:rPr lang="en"/>
              <a:t>Databricks is a cloud-based platform designed to handle the entire data lifecycle, from ingestion and transformation to analysis and machine learning. It unifies data engineering, data science, and machine learning in a single environment, making it easier for teams to collaborate and innovate.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Built on Apache Spark:</a:t>
            </a:r>
            <a:endParaRPr/>
          </a:p>
          <a:p>
            <a:pPr indent="0" lvl="0" marL="0" rtl="0" algn="l">
              <a:spcBef>
                <a:spcPts val="1200"/>
              </a:spcBef>
              <a:spcAft>
                <a:spcPts val="1200"/>
              </a:spcAft>
              <a:buNone/>
            </a:pPr>
            <a:r>
              <a:rPr lang="en"/>
              <a:t>Databricks is built on Apache Spark, an open-source distributed computing system known for its speed and ease of use in big data processing. Spark provides Databricks with powerful capabilities for large-scale data processing, allowing for high-performance batch and streaming data operations.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37" name="Google Shape;837;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Building scalable solutions in Databricks for data engineering involves a combination of best practices spanning architecture, data management, processing efficiency, and operational considerations.</a:t>
            </a:r>
            <a:endParaRPr/>
          </a:p>
          <a:p>
            <a:pPr indent="0" lvl="0" marL="0" rtl="0" algn="l">
              <a:spcBef>
                <a:spcPts val="1200"/>
              </a:spcBef>
              <a:spcAft>
                <a:spcPts val="0"/>
              </a:spcAft>
              <a:buNone/>
            </a:pPr>
            <a:r>
              <a:rPr b="1" lang="en"/>
              <a:t>Optimized Cluster Configuration: </a:t>
            </a:r>
            <a:endParaRPr b="1"/>
          </a:p>
          <a:p>
            <a:pPr indent="0" lvl="0" marL="0" rtl="0" algn="l">
              <a:spcBef>
                <a:spcPts val="1200"/>
              </a:spcBef>
              <a:spcAft>
                <a:spcPts val="0"/>
              </a:spcAft>
              <a:buNone/>
            </a:pPr>
            <a:r>
              <a:rPr lang="en"/>
              <a:t>Configure Databricks clusters with appropriate instance types, number of nodes, and auto-scaling settings based on workload characteristics. Monitor and adjust cluster configurations to optimize performance and cost efficiency.</a:t>
            </a:r>
            <a:endParaRPr/>
          </a:p>
          <a:p>
            <a:pPr indent="0" lvl="0" marL="0" rtl="0" algn="l">
              <a:spcBef>
                <a:spcPts val="1200"/>
              </a:spcBef>
              <a:spcAft>
                <a:spcPts val="0"/>
              </a:spcAft>
              <a:buNone/>
            </a:pPr>
            <a:r>
              <a:rPr b="1" lang="en"/>
              <a:t>Data Partitioning and Indexing: </a:t>
            </a:r>
            <a:endParaRPr b="1"/>
          </a:p>
          <a:p>
            <a:pPr indent="0" lvl="0" marL="0" rtl="0" algn="l">
              <a:spcBef>
                <a:spcPts val="1200"/>
              </a:spcBef>
              <a:spcAft>
                <a:spcPts val="0"/>
              </a:spcAft>
              <a:buNone/>
            </a:pPr>
            <a:r>
              <a:rPr lang="en"/>
              <a:t>Partition large datasets based on frequently used columns to optimize data retrieval and processing efficiency. Use indexing where applicable to speed up query execution, especially for complex joins and aggregations.</a:t>
            </a:r>
            <a:endParaRPr/>
          </a:p>
          <a:p>
            <a:pPr indent="0" lvl="0" marL="0" rtl="0" algn="l">
              <a:spcBef>
                <a:spcPts val="1200"/>
              </a:spcBef>
              <a:spcAft>
                <a:spcPts val="0"/>
              </a:spcAft>
              <a:buNone/>
            </a:pPr>
            <a:r>
              <a:rPr b="1" lang="en"/>
              <a:t>Use of Delta Lake: </a:t>
            </a:r>
            <a:endParaRPr b="1"/>
          </a:p>
          <a:p>
            <a:pPr indent="0" lvl="0" marL="0" rtl="0" algn="l">
              <a:spcBef>
                <a:spcPts val="1200"/>
              </a:spcBef>
              <a:spcAft>
                <a:spcPts val="1200"/>
              </a:spcAft>
              <a:buNone/>
            </a:pPr>
            <a:r>
              <a:rPr lang="en"/>
              <a:t>Utilize Delta Lake for managing large-scale datasets. Delta Lake provides ACID transactions, schema</a:t>
            </a:r>
            <a:r>
              <a:rPr lang="en"/>
              <a:t> </a:t>
            </a:r>
            <a:r>
              <a:rPr lang="en"/>
              <a:t>enforcement, and data versioning capabilities, ensuring data reliability and consistency across ETL and analytics workflows.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43" name="Google Shape;843;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Advanced Data Pipelines: </a:t>
            </a:r>
            <a:endParaRPr b="1"/>
          </a:p>
          <a:p>
            <a:pPr indent="0" lvl="0" marL="0" rtl="0" algn="l">
              <a:spcBef>
                <a:spcPts val="1200"/>
              </a:spcBef>
              <a:spcAft>
                <a:spcPts val="0"/>
              </a:spcAft>
              <a:buNone/>
            </a:pPr>
            <a:r>
              <a:rPr lang="en"/>
              <a:t>Design efficient data pipelines using Databricks Jobs or Apache Airflow for orchestration. Implement incremental data processing, where possible, to handle updates and additions efficiently without reprocessing entire datasets.</a:t>
            </a:r>
            <a:endParaRPr/>
          </a:p>
          <a:p>
            <a:pPr indent="0" lvl="0" marL="0" rtl="0" algn="l">
              <a:spcBef>
                <a:spcPts val="1200"/>
              </a:spcBef>
              <a:spcAft>
                <a:spcPts val="0"/>
              </a:spcAft>
              <a:buNone/>
            </a:pPr>
            <a:r>
              <a:rPr b="1" lang="en"/>
              <a:t>Performance Optimization: </a:t>
            </a:r>
            <a:endParaRPr b="1"/>
          </a:p>
          <a:p>
            <a:pPr indent="0" lvl="0" marL="0" rtl="0" algn="l">
              <a:spcBef>
                <a:spcPts val="1200"/>
              </a:spcBef>
              <a:spcAft>
                <a:spcPts val="0"/>
              </a:spcAft>
              <a:buNone/>
            </a:pPr>
            <a:r>
              <a:rPr lang="en"/>
              <a:t>Leverage Spark SQL optimizations such as predicate pushdown, column pruning, and caching to improve query performance. Monitor query execution plans using Spark UI to identify and address performance bottlenecks.</a:t>
            </a:r>
            <a:endParaRPr/>
          </a:p>
          <a:p>
            <a:pPr indent="0" lvl="0" marL="0" rtl="0" algn="l">
              <a:spcBef>
                <a:spcPts val="1200"/>
              </a:spcBef>
              <a:spcAft>
                <a:spcPts val="0"/>
              </a:spcAft>
              <a:buNone/>
            </a:pPr>
            <a:r>
              <a:rPr b="1" lang="en"/>
              <a:t>Data Compression and Storage Optimization: </a:t>
            </a:r>
            <a:endParaRPr b="1"/>
          </a:p>
          <a:p>
            <a:pPr indent="0" lvl="0" marL="0" rtl="0" algn="l">
              <a:spcBef>
                <a:spcPts val="1200"/>
              </a:spcBef>
              <a:spcAft>
                <a:spcPts val="1200"/>
              </a:spcAft>
              <a:buNone/>
            </a:pPr>
            <a:r>
              <a:rPr lang="en"/>
              <a:t>Choose efficient file formats like Parquet or ORC for storing data, which offer columnar storage and compression. Compress data using codecs like Snappy or GZip to reduce storage costs and improve query performance.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49" name="Google Shape;849;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Scalable Data Sources and Sinks: </a:t>
            </a:r>
            <a:endParaRPr/>
          </a:p>
          <a:p>
            <a:pPr indent="0" lvl="0" marL="0" rtl="0" algn="l">
              <a:spcBef>
                <a:spcPts val="1200"/>
              </a:spcBef>
              <a:spcAft>
                <a:spcPts val="0"/>
              </a:spcAft>
              <a:buNone/>
            </a:pPr>
            <a:r>
              <a:rPr lang="en"/>
              <a:t>Integrate with scalable data sources such as AWS S3, Azure Blob Storage, or Google Cloud Storage. Use Databricks connectors and optimized libraries for seamless data integration and efficient data transfer.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Error Handling and Monitoring: </a:t>
            </a:r>
            <a:endParaRPr/>
          </a:p>
          <a:p>
            <a:pPr indent="0" lvl="0" marL="0" rtl="0" algn="l">
              <a:spcBef>
                <a:spcPts val="1200"/>
              </a:spcBef>
              <a:spcAft>
                <a:spcPts val="0"/>
              </a:spcAft>
              <a:buNone/>
            </a:pPr>
            <a:r>
              <a:rPr lang="en"/>
              <a:t>Implement robust error handling mechanisms and data quality checks within ETL pipelines. Monitor pipeline execution using Databricks' monitoring tools to detect failures, bottlenecks, or data anomalies early and take corrective actions.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55" name="Google Shape;855;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Security and Compliance: </a:t>
            </a:r>
            <a:endParaRPr/>
          </a:p>
          <a:p>
            <a:pPr indent="0" lvl="0" marL="0" rtl="0" algn="l">
              <a:spcBef>
                <a:spcPts val="1200"/>
              </a:spcBef>
              <a:spcAft>
                <a:spcPts val="0"/>
              </a:spcAft>
              <a:buNone/>
            </a:pPr>
            <a:r>
              <a:rPr lang="en"/>
              <a:t>Implement data encryption, access controls, and compliance policies to protect sensitive data. Utilize Databricks' security features and integrate with identity management systems to ensure data security and regulatory compliance.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Documentation and Collaboration: </a:t>
            </a:r>
            <a:endParaRPr/>
          </a:p>
          <a:p>
            <a:pPr indent="0" lvl="0" marL="0" rtl="0" algn="l">
              <a:spcBef>
                <a:spcPts val="1200"/>
              </a:spcBef>
              <a:spcAft>
                <a:spcPts val="0"/>
              </a:spcAft>
              <a:buNone/>
            </a:pPr>
            <a:r>
              <a:rPr lang="en"/>
              <a:t>Document data pipelines, schemas, and transformations thoroughly using Databricks notebooks. Collaborate effectively with team members using Databricks Workspace and version control systems like Git for maintaining codebase integrity and traceability.</a:t>
            </a:r>
            <a:endParaRPr/>
          </a:p>
          <a:p>
            <a:pPr indent="0" lvl="0" marL="0" rtl="0" algn="l">
              <a:spcBef>
                <a:spcPts val="1200"/>
              </a:spcBef>
              <a:spcAft>
                <a:spcPts val="12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 Repo with GitHub</a:t>
            </a:r>
            <a:endParaRPr/>
          </a:p>
        </p:txBody>
      </p:sp>
      <p:sp>
        <p:nvSpPr>
          <p:cNvPr id="861" name="Google Shape;861;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Link your GitHub Account:</a:t>
            </a:r>
            <a:endParaRPr/>
          </a:p>
          <a:p>
            <a:pPr indent="0" lvl="0" marL="0" rtl="0" algn="l">
              <a:spcBef>
                <a:spcPts val="1200"/>
              </a:spcBef>
              <a:spcAft>
                <a:spcPts val="0"/>
              </a:spcAft>
              <a:buNone/>
            </a:pPr>
            <a:r>
              <a:rPr lang="en"/>
              <a:t>Log in to your Databricks workspace.</a:t>
            </a:r>
            <a:endParaRPr/>
          </a:p>
          <a:p>
            <a:pPr indent="0" lvl="0" marL="0" rtl="0" algn="l">
              <a:spcBef>
                <a:spcPts val="1200"/>
              </a:spcBef>
              <a:spcAft>
                <a:spcPts val="0"/>
              </a:spcAft>
              <a:buNone/>
            </a:pPr>
            <a:r>
              <a:rPr lang="en"/>
              <a:t>Click on your username in the top right corner and select "Settings" from the dropdown menu.</a:t>
            </a:r>
            <a:endParaRPr/>
          </a:p>
          <a:p>
            <a:pPr indent="0" lvl="0" marL="0" rtl="0" algn="l">
              <a:spcBef>
                <a:spcPts val="1200"/>
              </a:spcBef>
              <a:spcAft>
                <a:spcPts val="0"/>
              </a:spcAft>
              <a:buNone/>
            </a:pPr>
            <a:r>
              <a:rPr lang="en"/>
              <a:t>Click on the "Linked accounts" tab.</a:t>
            </a:r>
            <a:endParaRPr/>
          </a:p>
          <a:p>
            <a:pPr indent="0" lvl="0" marL="0" rtl="0" algn="l">
              <a:spcBef>
                <a:spcPts val="1200"/>
              </a:spcBef>
              <a:spcAft>
                <a:spcPts val="1200"/>
              </a:spcAft>
              <a:buNone/>
            </a:pPr>
            <a:r>
              <a:rPr lang="en"/>
              <a:t>Change the provider to "GitHub" and select "Link Git account".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 Repo with GitHub</a:t>
            </a:r>
            <a:endParaRPr/>
          </a:p>
        </p:txBody>
      </p:sp>
      <p:sp>
        <p:nvSpPr>
          <p:cNvPr id="867" name="Google Shape;867;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Authorize the Databricks GitHub App:</a:t>
            </a:r>
            <a:endParaRPr/>
          </a:p>
          <a:p>
            <a:pPr indent="0" lvl="0" marL="0" rtl="0" algn="l">
              <a:spcBef>
                <a:spcPts val="1200"/>
              </a:spcBef>
              <a:spcAft>
                <a:spcPts val="0"/>
              </a:spcAft>
              <a:buNone/>
            </a:pPr>
            <a:r>
              <a:rPr lang="en"/>
              <a:t>The Databricks GitHub App authorization page will appear in a new window.</a:t>
            </a:r>
            <a:endParaRPr/>
          </a:p>
          <a:p>
            <a:pPr indent="0" lvl="0" marL="0" rtl="0" algn="l">
              <a:spcBef>
                <a:spcPts val="1200"/>
              </a:spcBef>
              <a:spcAft>
                <a:spcPts val="0"/>
              </a:spcAft>
              <a:buNone/>
            </a:pPr>
            <a:r>
              <a:rPr lang="en"/>
              <a:t>Choose the GitHub account that owns the repositories you want to access. (If you are not the owner, you'll need the account owner to perform this step for you.)</a:t>
            </a:r>
            <a:endParaRPr/>
          </a:p>
          <a:p>
            <a:pPr indent="0" lvl="0" marL="0" rtl="0" algn="l">
              <a:spcBef>
                <a:spcPts val="1200"/>
              </a:spcBef>
              <a:spcAft>
                <a:spcPts val="0"/>
              </a:spcAft>
              <a:buNone/>
            </a:pPr>
            <a:r>
              <a:rPr lang="en"/>
              <a:t>Review the permissions requested by the Databricks GitHub App (read and write access to code).</a:t>
            </a:r>
            <a:endParaRPr/>
          </a:p>
          <a:p>
            <a:pPr indent="0" lvl="0" marL="0" rtl="0" algn="l">
              <a:spcBef>
                <a:spcPts val="1200"/>
              </a:spcBef>
              <a:spcAft>
                <a:spcPts val="1200"/>
              </a:spcAft>
              <a:buNone/>
            </a:pPr>
            <a:r>
              <a:rPr lang="en"/>
              <a:t>Click "Authorize" to grant access.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 Repo with GitHub</a:t>
            </a:r>
            <a:endParaRPr/>
          </a:p>
        </p:txBody>
      </p:sp>
      <p:sp>
        <p:nvSpPr>
          <p:cNvPr id="873" name="Google Shape;873;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Repo under Workspace</a:t>
            </a:r>
            <a:endParaRPr/>
          </a:p>
          <a:p>
            <a:pPr indent="-342900" lvl="0" marL="457200" rtl="0" algn="l">
              <a:spcBef>
                <a:spcPts val="0"/>
              </a:spcBef>
              <a:spcAft>
                <a:spcPts val="0"/>
              </a:spcAft>
              <a:buSzPts val="1800"/>
              <a:buChar char="-"/>
            </a:pPr>
            <a:r>
              <a:rPr lang="en"/>
              <a:t>Create a sample notebook and commit</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Delta tables from external systems</a:t>
            </a:r>
            <a:endParaRPr/>
          </a:p>
        </p:txBody>
      </p:sp>
      <p:sp>
        <p:nvSpPr>
          <p:cNvPr id="879" name="Google Shape;879;p1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Databricks Connect: This allows you to connect your favorite IDE (e.g., PyCharm, IntelliJ, Eclipse) to your Databricks cluster. You can run Delta Lake queries using your local machine but execute them on the Databricks cluster.</a:t>
            </a:r>
            <a:endParaRPr/>
          </a:p>
          <a:p>
            <a:pPr indent="0" lvl="0" marL="0" rtl="0" algn="l">
              <a:spcBef>
                <a:spcPts val="1200"/>
              </a:spcBef>
              <a:spcAft>
                <a:spcPts val="0"/>
              </a:spcAft>
              <a:buNone/>
            </a:pPr>
            <a:r>
              <a:rPr lang="en"/>
              <a:t>JDBC/ODBC Drivers: Databricks provides JDBC and ODBC drivers to connect to your Databricks cluster from other systems or applications.</a:t>
            </a:r>
            <a:endParaRPr/>
          </a:p>
          <a:p>
            <a:pPr indent="0" lvl="0" marL="0" rtl="0" algn="l">
              <a:spcBef>
                <a:spcPts val="1200"/>
              </a:spcBef>
              <a:spcAft>
                <a:spcPts val="0"/>
              </a:spcAft>
              <a:buNone/>
            </a:pPr>
            <a:r>
              <a:rPr lang="en"/>
              <a:t>REST API: Databricks REST API allows programmatic access to Databricks resources, including Delta tables.</a:t>
            </a:r>
            <a:endParaRPr/>
          </a:p>
          <a:p>
            <a:pPr indent="0" lvl="0" marL="0" rtl="0" algn="l">
              <a:spcBef>
                <a:spcPts val="1200"/>
              </a:spcBef>
              <a:spcAft>
                <a:spcPts val="0"/>
              </a:spcAft>
              <a:buNone/>
            </a:pPr>
            <a:r>
              <a:rPr lang="en"/>
              <a:t>Spark SQL Thrift Server: Databricks provides a Spark SQL Thrift Server which allows you to connect to Spark SQL from BI tools like Tableau, Power BI, or any other tool that supports JDBC/ODBC.</a:t>
            </a:r>
            <a:endParaRPr/>
          </a:p>
          <a:p>
            <a:pPr indent="0" lvl="0" marL="0" rtl="0" algn="l">
              <a:spcBef>
                <a:spcPts val="1200"/>
              </a:spcBef>
              <a:spcAft>
                <a:spcPts val="0"/>
              </a:spcAft>
              <a:buNone/>
            </a:pPr>
            <a:r>
              <a:rPr lang="en"/>
              <a:t>AWS Glue</a:t>
            </a:r>
            <a:endParaRPr/>
          </a:p>
          <a:p>
            <a:pPr indent="0" lvl="0" marL="0" rtl="0" algn="l">
              <a:spcBef>
                <a:spcPts val="1200"/>
              </a:spcBef>
              <a:spcAft>
                <a:spcPts val="1200"/>
              </a:spcAft>
              <a:buNone/>
            </a:pPr>
            <a:r>
              <a:rPr lang="en"/>
              <a:t>Delta Sharing: This allows secure sharing of live data from your Delta Lake with other organizations. Recipients can access the shared data using Delta Sharing clients or tools that support Delta Sharing.</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on VS Code</a:t>
            </a:r>
            <a:endParaRPr/>
          </a:p>
        </p:txBody>
      </p:sp>
      <p:sp>
        <p:nvSpPr>
          <p:cNvPr id="885" name="Google Shape;885;p1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Generate PAT in Databricks</a:t>
            </a:r>
            <a:endParaRPr b="1"/>
          </a:p>
          <a:p>
            <a:pPr indent="-342900" lvl="0" marL="457200" rtl="0" algn="l">
              <a:spcBef>
                <a:spcPts val="1200"/>
              </a:spcBef>
              <a:spcAft>
                <a:spcPts val="0"/>
              </a:spcAft>
              <a:buSzPts val="1800"/>
              <a:buChar char="●"/>
            </a:pPr>
            <a:r>
              <a:rPr lang="en"/>
              <a:t>In your Databricks workspace, click your Databricks username in the top bar, and then select Settings from the drop down.</a:t>
            </a:r>
            <a:endParaRPr/>
          </a:p>
          <a:p>
            <a:pPr indent="-342900" lvl="0" marL="457200" rtl="0" algn="l">
              <a:spcBef>
                <a:spcPts val="0"/>
              </a:spcBef>
              <a:spcAft>
                <a:spcPts val="0"/>
              </a:spcAft>
              <a:buSzPts val="1800"/>
              <a:buChar char="●"/>
            </a:pPr>
            <a:r>
              <a:rPr lang="en"/>
              <a:t>Click Developer.</a:t>
            </a:r>
            <a:endParaRPr/>
          </a:p>
          <a:p>
            <a:pPr indent="-342900" lvl="0" marL="457200" rtl="0" algn="l">
              <a:spcBef>
                <a:spcPts val="0"/>
              </a:spcBef>
              <a:spcAft>
                <a:spcPts val="0"/>
              </a:spcAft>
              <a:buSzPts val="1800"/>
              <a:buChar char="●"/>
            </a:pPr>
            <a:r>
              <a:rPr lang="en"/>
              <a:t>Next to Access tokens, click Manage.</a:t>
            </a:r>
            <a:endParaRPr/>
          </a:p>
          <a:p>
            <a:pPr indent="-342900" lvl="0" marL="457200" rtl="0" algn="l">
              <a:spcBef>
                <a:spcPts val="0"/>
              </a:spcBef>
              <a:spcAft>
                <a:spcPts val="0"/>
              </a:spcAft>
              <a:buSzPts val="1800"/>
              <a:buChar char="●"/>
            </a:pPr>
            <a:r>
              <a:rPr lang="en"/>
              <a:t>Click Generate new token.</a:t>
            </a:r>
            <a:endParaRPr/>
          </a:p>
          <a:p>
            <a:pPr indent="-342900" lvl="0" marL="457200" rtl="0" algn="l">
              <a:spcBef>
                <a:spcPts val="0"/>
              </a:spcBef>
              <a:spcAft>
                <a:spcPts val="0"/>
              </a:spcAft>
              <a:buSzPts val="1800"/>
              <a:buChar char="●"/>
            </a:pPr>
            <a:r>
              <a:rPr lang="en"/>
              <a:t>(Optional) Enter a comment that helps you to identify this token in the future, and change the token’s default lifetime of 90 days. To create a token with no lifetime (not recommended), leave the Lifetime (days) box empty (blank).</a:t>
            </a:r>
            <a:endParaRPr/>
          </a:p>
          <a:p>
            <a:pPr indent="-342900" lvl="0" marL="457200" rtl="0" algn="l">
              <a:spcBef>
                <a:spcPts val="0"/>
              </a:spcBef>
              <a:spcAft>
                <a:spcPts val="0"/>
              </a:spcAft>
              <a:buSzPts val="1800"/>
              <a:buChar char="●"/>
            </a:pPr>
            <a:r>
              <a:rPr lang="en"/>
              <a:t>Click Generate.</a:t>
            </a:r>
            <a:endParaRPr/>
          </a:p>
          <a:p>
            <a:pPr indent="-342900" lvl="0" marL="457200" rtl="0" algn="l">
              <a:spcBef>
                <a:spcPts val="0"/>
              </a:spcBef>
              <a:spcAft>
                <a:spcPts val="0"/>
              </a:spcAft>
              <a:buSzPts val="1800"/>
              <a:buChar char="●"/>
            </a:pPr>
            <a:r>
              <a:rPr lang="en"/>
              <a:t>Copy the displayed token to a secure location, and then click Done.</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on VS Code</a:t>
            </a:r>
            <a:endParaRPr/>
          </a:p>
        </p:txBody>
      </p:sp>
      <p:sp>
        <p:nvSpPr>
          <p:cNvPr id="891" name="Google Shape;891;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Generate PAT in Databricks</a:t>
            </a:r>
            <a:endParaRPr/>
          </a:p>
          <a:p>
            <a:pPr indent="-342900" lvl="0" marL="457200" rtl="0" algn="l">
              <a:spcBef>
                <a:spcPts val="0"/>
              </a:spcBef>
              <a:spcAft>
                <a:spcPts val="0"/>
              </a:spcAft>
              <a:buSzPts val="1800"/>
              <a:buChar char="-"/>
            </a:pPr>
            <a:r>
              <a:rPr lang="en"/>
              <a:t>Install the extension</a:t>
            </a:r>
            <a:endParaRPr/>
          </a:p>
          <a:p>
            <a:pPr indent="-342900" lvl="0" marL="457200" rtl="0" algn="l">
              <a:spcBef>
                <a:spcPts val="0"/>
              </a:spcBef>
              <a:spcAft>
                <a:spcPts val="0"/>
              </a:spcAft>
              <a:buSzPts val="1800"/>
              <a:buChar char="-"/>
            </a:pPr>
            <a:r>
              <a:rPr lang="en"/>
              <a:t>Open extension</a:t>
            </a:r>
            <a:endParaRPr/>
          </a:p>
          <a:p>
            <a:pPr indent="-342900" lvl="0" marL="457200" rtl="0" algn="l">
              <a:spcBef>
                <a:spcPts val="0"/>
              </a:spcBef>
              <a:spcAft>
                <a:spcPts val="0"/>
              </a:spcAft>
              <a:buSzPts val="1800"/>
              <a:buChar char="-"/>
            </a:pPr>
            <a:r>
              <a:rPr lang="en"/>
              <a:t>Click on Configure Databricks</a:t>
            </a:r>
            <a:endParaRPr/>
          </a:p>
          <a:p>
            <a:pPr indent="-342900" lvl="0" marL="457200" rtl="0" algn="l">
              <a:spcBef>
                <a:spcPts val="0"/>
              </a:spcBef>
              <a:spcAft>
                <a:spcPts val="0"/>
              </a:spcAft>
              <a:buSzPts val="1800"/>
              <a:buChar char="-"/>
            </a:pPr>
            <a:r>
              <a:rPr lang="en"/>
              <a:t>Select databrickscfg and add below details</a:t>
            </a:r>
            <a:endParaRPr/>
          </a:p>
          <a:p>
            <a:pPr indent="-317500" lvl="1" marL="914400" rtl="0" algn="l">
              <a:spcBef>
                <a:spcPts val="0"/>
              </a:spcBef>
              <a:spcAft>
                <a:spcPts val="0"/>
              </a:spcAft>
              <a:buSzPts val="1400"/>
              <a:buChar char="-"/>
            </a:pPr>
            <a:r>
              <a:rPr lang="en"/>
              <a:t>[arjun-ws]</a:t>
            </a:r>
            <a:endParaRPr/>
          </a:p>
          <a:p>
            <a:pPr indent="-317500" lvl="1" marL="914400" rtl="0" algn="l">
              <a:spcBef>
                <a:spcPts val="0"/>
              </a:spcBef>
              <a:spcAft>
                <a:spcPts val="0"/>
              </a:spcAft>
              <a:buSzPts val="1400"/>
              <a:buChar char="-"/>
            </a:pPr>
            <a:r>
              <a:rPr lang="en"/>
              <a:t>host = https://dbc-e27e5207-8c7.cloud.databricks.com/</a:t>
            </a:r>
            <a:endParaRPr/>
          </a:p>
          <a:p>
            <a:pPr indent="-317500" lvl="1" marL="914400" rtl="0" algn="l">
              <a:spcBef>
                <a:spcPts val="0"/>
              </a:spcBef>
              <a:spcAft>
                <a:spcPts val="0"/>
              </a:spcAft>
              <a:buSzPts val="1400"/>
              <a:buChar char="-"/>
            </a:pPr>
            <a:r>
              <a:rPr lang="en"/>
              <a:t>token = dapi039cecf9315b88e186445de0e30XXXX</a:t>
            </a:r>
            <a:endParaRPr/>
          </a:p>
        </p:txBody>
      </p:sp>
      <p:pic>
        <p:nvPicPr>
          <p:cNvPr id="892" name="Google Shape;892;p151"/>
          <p:cNvPicPr preferRelativeResize="0"/>
          <p:nvPr/>
        </p:nvPicPr>
        <p:blipFill>
          <a:blip r:embed="rId3">
            <a:alphaModFix/>
          </a:blip>
          <a:stretch>
            <a:fillRect/>
          </a:stretch>
        </p:blipFill>
        <p:spPr>
          <a:xfrm>
            <a:off x="6236825" y="1017724"/>
            <a:ext cx="2761126" cy="136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a:t>Interactive Notebooks:</a:t>
            </a:r>
            <a:endParaRPr b="1"/>
          </a:p>
          <a:p>
            <a:pPr indent="0" lvl="0" marL="0" rtl="0" algn="l">
              <a:spcBef>
                <a:spcPts val="1200"/>
              </a:spcBef>
              <a:spcAft>
                <a:spcPts val="0"/>
              </a:spcAft>
              <a:buNone/>
            </a:pPr>
            <a:r>
              <a:rPr lang="en"/>
              <a:t>Multi-Language Support: Databricks notebooks support multiple programming languages including Python, R, Scala, and SQL, allowing users to choose the best language for their tasks.</a:t>
            </a:r>
            <a:endParaRPr/>
          </a:p>
          <a:p>
            <a:pPr indent="0" lvl="0" marL="0" rtl="0" algn="l">
              <a:spcBef>
                <a:spcPts val="1200"/>
              </a:spcBef>
              <a:spcAft>
                <a:spcPts val="0"/>
              </a:spcAft>
              <a:buNone/>
            </a:pPr>
            <a:r>
              <a:rPr lang="en"/>
              <a:t>Real-Time Collaboration: Multiple users can work on the same notebook simultaneously, enabling real-time collaboration and sharing of insights.</a:t>
            </a:r>
            <a:endParaRPr/>
          </a:p>
          <a:p>
            <a:pPr indent="0" lvl="0" marL="0" rtl="0" algn="l">
              <a:spcBef>
                <a:spcPts val="1200"/>
              </a:spcBef>
              <a:spcAft>
                <a:spcPts val="0"/>
              </a:spcAft>
              <a:buNone/>
            </a:pPr>
            <a:r>
              <a:rPr lang="en"/>
              <a:t>Visualization: Built-in visualizations help users to quickly interpret data and share results through interactive plots and graphs.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Delta Lake:</a:t>
            </a:r>
            <a:endParaRPr b="1"/>
          </a:p>
          <a:p>
            <a:pPr indent="0" lvl="0" marL="0" rtl="0" algn="l">
              <a:spcBef>
                <a:spcPts val="1200"/>
              </a:spcBef>
              <a:spcAft>
                <a:spcPts val="0"/>
              </a:spcAft>
              <a:buNone/>
            </a:pPr>
            <a:r>
              <a:rPr lang="en"/>
              <a:t>ACID Transactions: Delta Lake brings ACID (Atomicity, Consistency, Isolation, Durability) transactions to big data workloads, ensuring data integrity and reliability.</a:t>
            </a:r>
            <a:endParaRPr/>
          </a:p>
          <a:p>
            <a:pPr indent="0" lvl="0" marL="0" rtl="0" algn="l">
              <a:spcBef>
                <a:spcPts val="1200"/>
              </a:spcBef>
              <a:spcAft>
                <a:spcPts val="0"/>
              </a:spcAft>
              <a:buNone/>
            </a:pPr>
            <a:r>
              <a:rPr lang="en"/>
              <a:t>Data Reliability: It provides a mechanism for handling data versioning and ensuring consistency, which simplifies the management of large datasets.</a:t>
            </a:r>
            <a:endParaRPr/>
          </a:p>
          <a:p>
            <a:pPr indent="0" lvl="0" marL="0" rtl="0" algn="l">
              <a:spcBef>
                <a:spcPts val="1200"/>
              </a:spcBef>
              <a:spcAft>
                <a:spcPts val="1200"/>
              </a:spcAft>
              <a:buNone/>
            </a:pPr>
            <a:r>
              <a:rPr lang="en"/>
              <a:t>Simplified Data Pipelines: Delta Lake makes it easier to build and maintain data pipelines by providing features like schema enforcement, data indexing, and efficient upserts (inserts and updates).</a:t>
            </a:r>
            <a:endParaRPr/>
          </a:p>
        </p:txBody>
      </p:sp>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 of Databricks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REST API</a:t>
            </a:r>
            <a:endParaRPr/>
          </a:p>
        </p:txBody>
      </p:sp>
      <p:sp>
        <p:nvSpPr>
          <p:cNvPr id="898" name="Google Shape;898;p1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Databricks REST API provides a way to interact with Databricks programmatically. It allows you to perform a variety of operations such as managing clusters, jobs, and workspace objects, as well as accessing data and running notebooks.</a:t>
            </a:r>
            <a:endParaRPr/>
          </a:p>
          <a:p>
            <a:pPr indent="0" lvl="0" marL="0" rtl="0" algn="l">
              <a:spcBef>
                <a:spcPts val="1200"/>
              </a:spcBef>
              <a:spcAft>
                <a:spcPts val="0"/>
              </a:spcAft>
              <a:buNone/>
            </a:pPr>
            <a:r>
              <a:rPr lang="en"/>
              <a:t>Authentication: You need a Databricks personal access token to authenticate API requests. This token can be generated from your Databricks workspace.</a:t>
            </a:r>
            <a:endParaRPr/>
          </a:p>
          <a:p>
            <a:pPr indent="0" lvl="0" marL="0" rtl="0" algn="l">
              <a:spcBef>
                <a:spcPts val="1200"/>
              </a:spcBef>
              <a:spcAft>
                <a:spcPts val="0"/>
              </a:spcAft>
              <a:buNone/>
            </a:pPr>
            <a:r>
              <a:rPr lang="en"/>
              <a:t>Include the token in the Authorization header of your HTTP requests.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Endpoints: The API has several endpoints, each corresponding to different resources and operations within Databricks. Some common endpoints include:</a:t>
            </a:r>
            <a:endParaRPr/>
          </a:p>
          <a:p>
            <a:pPr indent="0" lvl="0" marL="0" rtl="0" algn="l">
              <a:spcBef>
                <a:spcPts val="1200"/>
              </a:spcBef>
              <a:spcAft>
                <a:spcPts val="0"/>
              </a:spcAft>
              <a:buNone/>
            </a:pPr>
            <a:r>
              <a:rPr lang="en"/>
              <a:t>Clusters: Manage clusters.</a:t>
            </a:r>
            <a:endParaRPr/>
          </a:p>
          <a:p>
            <a:pPr indent="0" lvl="0" marL="0" rtl="0" algn="l">
              <a:spcBef>
                <a:spcPts val="1200"/>
              </a:spcBef>
              <a:spcAft>
                <a:spcPts val="0"/>
              </a:spcAft>
              <a:buNone/>
            </a:pPr>
            <a:r>
              <a:rPr lang="en"/>
              <a:t>Jobs: Create, run, and manage jobs.</a:t>
            </a:r>
            <a:endParaRPr/>
          </a:p>
          <a:p>
            <a:pPr indent="0" lvl="0" marL="0" rtl="0" algn="l">
              <a:spcBef>
                <a:spcPts val="1200"/>
              </a:spcBef>
              <a:spcAft>
                <a:spcPts val="0"/>
              </a:spcAft>
              <a:buNone/>
            </a:pPr>
            <a:r>
              <a:rPr lang="en"/>
              <a:t>DBFS: Interact with the Databricks File System.</a:t>
            </a:r>
            <a:endParaRPr/>
          </a:p>
          <a:p>
            <a:pPr indent="0" lvl="0" marL="0" rtl="0" algn="l">
              <a:spcBef>
                <a:spcPts val="1200"/>
              </a:spcBef>
              <a:spcAft>
                <a:spcPts val="1200"/>
              </a:spcAft>
              <a:buNone/>
            </a:pPr>
            <a:r>
              <a:rPr lang="en"/>
              <a:t>Workspace: Manage notebooks and other workspace objects.</a:t>
            </a:r>
            <a:endParaRPr/>
          </a:p>
        </p:txBody>
      </p:sp>
      <p:sp>
        <p:nvSpPr>
          <p:cNvPr id="899" name="Google Shape;899;p152"/>
          <p:cNvSpPr txBox="1"/>
          <p:nvPr/>
        </p:nvSpPr>
        <p:spPr>
          <a:xfrm>
            <a:off x="402175" y="4568875"/>
            <a:ext cx="63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https://docs.databricks.com/api/workspace/introduction</a:t>
            </a:r>
            <a:r>
              <a:rPr lang="en"/>
              <a:t>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REST API</a:t>
            </a:r>
            <a:endParaRPr/>
          </a:p>
        </p:txBody>
      </p:sp>
      <p:sp>
        <p:nvSpPr>
          <p:cNvPr id="905" name="Google Shape;905;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Create a new cluster:</a:t>
            </a:r>
            <a:endParaRPr/>
          </a:p>
          <a:p>
            <a:pPr indent="0" lvl="0" marL="0" rtl="0" algn="l">
              <a:spcBef>
                <a:spcPts val="1200"/>
              </a:spcBef>
              <a:spcAft>
                <a:spcPts val="0"/>
              </a:spcAft>
              <a:buNone/>
            </a:pPr>
            <a:r>
              <a:rPr lang="en"/>
              <a:t>curl -X POST https://&lt;databricks-instance&gt;/api/2.0/clusters/create \</a:t>
            </a:r>
            <a:endParaRPr/>
          </a:p>
          <a:p>
            <a:pPr indent="0" lvl="0" marL="0" rtl="0" algn="l">
              <a:spcBef>
                <a:spcPts val="1200"/>
              </a:spcBef>
              <a:spcAft>
                <a:spcPts val="0"/>
              </a:spcAft>
              <a:buNone/>
            </a:pPr>
            <a:r>
              <a:rPr lang="en"/>
              <a:t>     -H "Authorization: Bearer &lt;your-access-token&gt;" \</a:t>
            </a:r>
            <a:endParaRPr/>
          </a:p>
          <a:p>
            <a:pPr indent="0" lvl="0" marL="0" rtl="0" algn="l">
              <a:spcBef>
                <a:spcPts val="1200"/>
              </a:spcBef>
              <a:spcAft>
                <a:spcPts val="0"/>
              </a:spcAft>
              <a:buNone/>
            </a:pPr>
            <a:r>
              <a:rPr lang="en"/>
              <a:t>     -H "Content-Type: application/json" \</a:t>
            </a:r>
            <a:endParaRPr/>
          </a:p>
          <a:p>
            <a:pPr indent="0" lvl="0" marL="0" rtl="0" algn="l">
              <a:spcBef>
                <a:spcPts val="1200"/>
              </a:spcBef>
              <a:spcAft>
                <a:spcPts val="0"/>
              </a:spcAft>
              <a:buNone/>
            </a:pPr>
            <a:r>
              <a:rPr lang="en"/>
              <a:t>     -d '{</a:t>
            </a:r>
            <a:endParaRPr/>
          </a:p>
          <a:p>
            <a:pPr indent="0" lvl="0" marL="0" rtl="0" algn="l">
              <a:spcBef>
                <a:spcPts val="1200"/>
              </a:spcBef>
              <a:spcAft>
                <a:spcPts val="0"/>
              </a:spcAft>
              <a:buNone/>
            </a:pPr>
            <a:r>
              <a:rPr lang="en"/>
              <a:t>           "cluster_name": "my-cluster",</a:t>
            </a:r>
            <a:endParaRPr/>
          </a:p>
          <a:p>
            <a:pPr indent="0" lvl="0" marL="0" rtl="0" algn="l">
              <a:spcBef>
                <a:spcPts val="1200"/>
              </a:spcBef>
              <a:spcAft>
                <a:spcPts val="0"/>
              </a:spcAft>
              <a:buNone/>
            </a:pPr>
            <a:r>
              <a:rPr lang="en"/>
              <a:t>           "spark_version": "7.3.x-scala2.12",</a:t>
            </a:r>
            <a:endParaRPr/>
          </a:p>
          <a:p>
            <a:pPr indent="0" lvl="0" marL="0" rtl="0" algn="l">
              <a:spcBef>
                <a:spcPts val="1200"/>
              </a:spcBef>
              <a:spcAft>
                <a:spcPts val="0"/>
              </a:spcAft>
              <a:buNone/>
            </a:pPr>
            <a:r>
              <a:rPr lang="en"/>
              <a:t>           "node_type_id": "i3.xlarge",</a:t>
            </a:r>
            <a:endParaRPr/>
          </a:p>
          <a:p>
            <a:pPr indent="0" lvl="0" marL="0" rtl="0" algn="l">
              <a:spcBef>
                <a:spcPts val="1200"/>
              </a:spcBef>
              <a:spcAft>
                <a:spcPts val="0"/>
              </a:spcAft>
              <a:buNone/>
            </a:pPr>
            <a:r>
              <a:rPr lang="en"/>
              <a:t>           "num_workers": 2</a:t>
            </a:r>
            <a:endParaRPr/>
          </a:p>
          <a:p>
            <a:pPr indent="0" lvl="0" marL="0" rtl="0" algn="l">
              <a:spcBef>
                <a:spcPts val="1200"/>
              </a:spcBef>
              <a:spcAft>
                <a:spcPts val="1200"/>
              </a:spcAft>
              <a:buNone/>
            </a:pPr>
            <a:r>
              <a:rPr lang="en"/>
              <a:t>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REST API</a:t>
            </a:r>
            <a:endParaRPr/>
          </a:p>
        </p:txBody>
      </p:sp>
      <p:sp>
        <p:nvSpPr>
          <p:cNvPr id="911" name="Google Shape;911;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a:t>Create and run a job</a:t>
            </a:r>
            <a:endParaRPr/>
          </a:p>
          <a:p>
            <a:pPr indent="0" lvl="0" marL="0" rtl="0" algn="l">
              <a:spcBef>
                <a:spcPts val="1200"/>
              </a:spcBef>
              <a:spcAft>
                <a:spcPts val="0"/>
              </a:spcAft>
              <a:buNone/>
            </a:pPr>
            <a:r>
              <a:rPr lang="en"/>
              <a:t>curl -X POST https://&lt;databricks-instance&gt;/api/2.0/jobs/create \</a:t>
            </a:r>
            <a:endParaRPr/>
          </a:p>
          <a:p>
            <a:pPr indent="0" lvl="0" marL="0" rtl="0" algn="l">
              <a:spcBef>
                <a:spcPts val="1200"/>
              </a:spcBef>
              <a:spcAft>
                <a:spcPts val="0"/>
              </a:spcAft>
              <a:buNone/>
            </a:pPr>
            <a:r>
              <a:rPr lang="en"/>
              <a:t>     -H "Authorization: Bearer &lt;your-access-token&gt;" \</a:t>
            </a:r>
            <a:endParaRPr/>
          </a:p>
          <a:p>
            <a:pPr indent="0" lvl="0" marL="0" rtl="0" algn="l">
              <a:spcBef>
                <a:spcPts val="1200"/>
              </a:spcBef>
              <a:spcAft>
                <a:spcPts val="0"/>
              </a:spcAft>
              <a:buNone/>
            </a:pPr>
            <a:r>
              <a:rPr lang="en"/>
              <a:t>     -H "Content-Type: application/json" \</a:t>
            </a:r>
            <a:endParaRPr/>
          </a:p>
          <a:p>
            <a:pPr indent="0" lvl="0" marL="0" rtl="0" algn="l">
              <a:spcBef>
                <a:spcPts val="1200"/>
              </a:spcBef>
              <a:spcAft>
                <a:spcPts val="0"/>
              </a:spcAft>
              <a:buNone/>
            </a:pPr>
            <a:r>
              <a:rPr lang="en"/>
              <a:t>     -d '{</a:t>
            </a:r>
            <a:endParaRPr/>
          </a:p>
          <a:p>
            <a:pPr indent="0" lvl="0" marL="0" rtl="0" algn="l">
              <a:spcBef>
                <a:spcPts val="1200"/>
              </a:spcBef>
              <a:spcAft>
                <a:spcPts val="0"/>
              </a:spcAft>
              <a:buNone/>
            </a:pPr>
            <a:r>
              <a:rPr lang="en"/>
              <a:t>           "name": "my-job",</a:t>
            </a:r>
            <a:endParaRPr/>
          </a:p>
          <a:p>
            <a:pPr indent="0" lvl="0" marL="0" rtl="0" algn="l">
              <a:spcBef>
                <a:spcPts val="1200"/>
              </a:spcBef>
              <a:spcAft>
                <a:spcPts val="0"/>
              </a:spcAft>
              <a:buNone/>
            </a:pPr>
            <a:r>
              <a:rPr lang="en"/>
              <a:t>           "new_cluster": {</a:t>
            </a:r>
            <a:endParaRPr/>
          </a:p>
          <a:p>
            <a:pPr indent="0" lvl="0" marL="0" rtl="0" algn="l">
              <a:spcBef>
                <a:spcPts val="1200"/>
              </a:spcBef>
              <a:spcAft>
                <a:spcPts val="0"/>
              </a:spcAft>
              <a:buNone/>
            </a:pPr>
            <a:r>
              <a:rPr lang="en"/>
              <a:t>             "spark_version": "7.3.x-scala2.12",</a:t>
            </a:r>
            <a:endParaRPr/>
          </a:p>
          <a:p>
            <a:pPr indent="0" lvl="0" marL="0" rtl="0" algn="l">
              <a:spcBef>
                <a:spcPts val="1200"/>
              </a:spcBef>
              <a:spcAft>
                <a:spcPts val="0"/>
              </a:spcAft>
              <a:buNone/>
            </a:pPr>
            <a:r>
              <a:rPr lang="en"/>
              <a:t>             "node_type_id": "i3.xlarge",</a:t>
            </a:r>
            <a:endParaRPr/>
          </a:p>
          <a:p>
            <a:pPr indent="0" lvl="0" marL="0" rtl="0" algn="l">
              <a:spcBef>
                <a:spcPts val="1200"/>
              </a:spcBef>
              <a:spcAft>
                <a:spcPts val="0"/>
              </a:spcAft>
              <a:buNone/>
            </a:pPr>
            <a:r>
              <a:rPr lang="en"/>
              <a:t>             "num_workers": 2</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"notebook_task": {</a:t>
            </a:r>
            <a:endParaRPr/>
          </a:p>
          <a:p>
            <a:pPr indent="0" lvl="0" marL="0" rtl="0" algn="l">
              <a:spcBef>
                <a:spcPts val="1200"/>
              </a:spcBef>
              <a:spcAft>
                <a:spcPts val="0"/>
              </a:spcAft>
              <a:buNone/>
            </a:pPr>
            <a:r>
              <a:rPr lang="en"/>
              <a:t>             "notebook_path": "/Users/&lt;username&gt;/MyNotebook"</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Run notebook with Postman</a:t>
            </a:r>
            <a:endParaRPr/>
          </a:p>
        </p:txBody>
      </p:sp>
      <p:sp>
        <p:nvSpPr>
          <p:cNvPr id="917" name="Google Shape;917;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Add a Request to Your Collection: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Select your collection in Postman.</a:t>
            </a:r>
            <a:endParaRPr b="1"/>
          </a:p>
          <a:p>
            <a:pPr indent="0" lvl="0" marL="0" rtl="0" algn="l">
              <a:spcBef>
                <a:spcPts val="1200"/>
              </a:spcBef>
              <a:spcAft>
                <a:spcPts val="0"/>
              </a:spcAft>
              <a:buNone/>
            </a:pPr>
            <a:r>
              <a:rPr lang="en"/>
              <a:t>Click "Add Request".</a:t>
            </a:r>
            <a:endParaRPr/>
          </a:p>
          <a:p>
            <a:pPr indent="0" lvl="0" marL="0" rtl="0" algn="l">
              <a:spcBef>
                <a:spcPts val="1200"/>
              </a:spcBef>
              <a:spcAft>
                <a:spcPts val="0"/>
              </a:spcAft>
              <a:buNone/>
            </a:pPr>
            <a:r>
              <a:rPr lang="en"/>
              <a:t>Name your request (e.g., "Create Job with Existing Cluster").</a:t>
            </a:r>
            <a:endParaRPr/>
          </a:p>
          <a:p>
            <a:pPr indent="0" lvl="0" marL="0" rtl="0" algn="l">
              <a:spcBef>
                <a:spcPts val="1200"/>
              </a:spcBef>
              <a:spcAft>
                <a:spcPts val="0"/>
              </a:spcAft>
              <a:buNone/>
            </a:pPr>
            <a:r>
              <a:rPr lang="en"/>
              <a:t>Set the Request URL:</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Set the URL to: </a:t>
            </a:r>
            <a:endParaRPr b="1"/>
          </a:p>
          <a:p>
            <a:pPr indent="0" lvl="0" marL="0" rtl="0" algn="l">
              <a:spcBef>
                <a:spcPts val="1200"/>
              </a:spcBef>
              <a:spcAft>
                <a:spcPts val="0"/>
              </a:spcAft>
              <a:buNone/>
            </a:pPr>
            <a:r>
              <a:rPr lang="en"/>
              <a:t>https://&lt;databricks-instance&gt;/api/2.0/jobs/create</a:t>
            </a:r>
            <a:endParaRPr/>
          </a:p>
          <a:p>
            <a:pPr indent="0" lvl="0" marL="0" rtl="0" algn="l">
              <a:spcBef>
                <a:spcPts val="1200"/>
              </a:spcBef>
              <a:spcAft>
                <a:spcPts val="1200"/>
              </a:spcAft>
              <a:buNone/>
            </a:pPr>
            <a:r>
              <a:rPr lang="en"/>
              <a:t>Replace &lt;databricks-instance&gt; with your Databricks instance URL.</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Set the HTTP Method:</a:t>
            </a:r>
            <a:endParaRPr/>
          </a:p>
          <a:p>
            <a:pPr indent="0" lvl="0" marL="0" rtl="0" algn="l">
              <a:spcBef>
                <a:spcPts val="1200"/>
              </a:spcBef>
              <a:spcAft>
                <a:spcPts val="0"/>
              </a:spcAft>
              <a:buNone/>
            </a:pPr>
            <a:r>
              <a:rPr lang="en"/>
              <a:t>Select POST.\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 Authorization:</a:t>
            </a:r>
            <a:endParaRPr/>
          </a:p>
          <a:p>
            <a:pPr indent="0" lvl="0" marL="0" rtl="0" algn="l">
              <a:spcBef>
                <a:spcPts val="1200"/>
              </a:spcBef>
              <a:spcAft>
                <a:spcPts val="0"/>
              </a:spcAft>
              <a:buNone/>
            </a:pPr>
            <a:r>
              <a:rPr lang="en"/>
              <a:t>Go to the "Authorization" tab.</a:t>
            </a:r>
            <a:endParaRPr/>
          </a:p>
          <a:p>
            <a:pPr indent="0" lvl="0" marL="0" rtl="0" algn="l">
              <a:spcBef>
                <a:spcPts val="1200"/>
              </a:spcBef>
              <a:spcAft>
                <a:spcPts val="0"/>
              </a:spcAft>
              <a:buNone/>
            </a:pPr>
            <a:r>
              <a:rPr lang="en"/>
              <a:t>Select "Bearer Token" and paste your token.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 Headers:</a:t>
            </a:r>
            <a:endParaRPr/>
          </a:p>
          <a:p>
            <a:pPr indent="0" lvl="0" marL="0" rtl="0" algn="l">
              <a:spcBef>
                <a:spcPts val="1200"/>
              </a:spcBef>
              <a:spcAft>
                <a:spcPts val="0"/>
              </a:spcAft>
              <a:buNone/>
            </a:pPr>
            <a:r>
              <a:rPr lang="en"/>
              <a:t>Go to the "Headers" tab.</a:t>
            </a:r>
            <a:endParaRPr/>
          </a:p>
          <a:p>
            <a:pPr indent="0" lvl="0" marL="0" rtl="0" algn="l">
              <a:spcBef>
                <a:spcPts val="1200"/>
              </a:spcBef>
              <a:spcAft>
                <a:spcPts val="1200"/>
              </a:spcAft>
              <a:buNone/>
            </a:pPr>
            <a:r>
              <a:rPr lang="en"/>
              <a:t>Add a header with key Content-Type and value application/json.</a:t>
            </a:r>
            <a:endParaRPr/>
          </a:p>
        </p:txBody>
      </p:sp>
      <p:sp>
        <p:nvSpPr>
          <p:cNvPr id="923" name="Google Shape;923;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Run notebook with Postman</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Add Request Body:</a:t>
            </a:r>
            <a:endParaRPr/>
          </a:p>
          <a:p>
            <a:pPr indent="0" lvl="0" marL="0" rtl="0" algn="l">
              <a:spcBef>
                <a:spcPts val="1200"/>
              </a:spcBef>
              <a:spcAft>
                <a:spcPts val="0"/>
              </a:spcAft>
              <a:buNone/>
            </a:pPr>
            <a:r>
              <a:rPr lang="en"/>
              <a:t>Go to the "Body" tab.</a:t>
            </a:r>
            <a:endParaRPr/>
          </a:p>
          <a:p>
            <a:pPr indent="0" lvl="0" marL="0" rtl="0" algn="l">
              <a:spcBef>
                <a:spcPts val="1200"/>
              </a:spcBef>
              <a:spcAft>
                <a:spcPts val="0"/>
              </a:spcAft>
              <a:buNone/>
            </a:pPr>
            <a:r>
              <a:rPr lang="en"/>
              <a:t>Select "raw" and choose JSON.</a:t>
            </a:r>
            <a:endParaRPr/>
          </a:p>
          <a:p>
            <a:pPr indent="0" lvl="0" marL="0" rtl="0" algn="l">
              <a:spcBef>
                <a:spcPts val="1200"/>
              </a:spcBef>
              <a:spcAft>
                <a:spcPts val="0"/>
              </a:spcAft>
              <a:buNone/>
            </a:pPr>
            <a:r>
              <a:rPr lang="en"/>
              <a:t>Add the JSON payload:</a:t>
            </a:r>
            <a:endParaRPr/>
          </a:p>
          <a:p>
            <a:pPr indent="0" lvl="0" marL="0" rtl="0" algn="l">
              <a:spcBef>
                <a:spcPts val="1200"/>
              </a:spcBef>
              <a:spcAft>
                <a:spcPts val="0"/>
              </a:spcAft>
              <a:buNone/>
            </a:pPr>
            <a:r>
              <a:rPr lang="en"/>
              <a:t>json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"name": "run-my-notebook",</a:t>
            </a:r>
            <a:endParaRPr/>
          </a:p>
          <a:p>
            <a:pPr indent="0" lvl="0" marL="0" rtl="0" algn="l">
              <a:spcBef>
                <a:spcPts val="1200"/>
              </a:spcBef>
              <a:spcAft>
                <a:spcPts val="0"/>
              </a:spcAft>
              <a:buNone/>
            </a:pPr>
            <a:r>
              <a:rPr lang="en"/>
              <a:t>  "existing_cluster_id": "&lt;your-existing-cluster-id&gt;",</a:t>
            </a:r>
            <a:endParaRPr/>
          </a:p>
          <a:p>
            <a:pPr indent="0" lvl="0" marL="0" rtl="0" algn="l">
              <a:spcBef>
                <a:spcPts val="1200"/>
              </a:spcBef>
              <a:spcAft>
                <a:spcPts val="0"/>
              </a:spcAft>
              <a:buNone/>
            </a:pPr>
            <a:r>
              <a:rPr lang="en"/>
              <a:t>  "notebook_task": {</a:t>
            </a:r>
            <a:endParaRPr/>
          </a:p>
          <a:p>
            <a:pPr indent="0" lvl="0" marL="0" rtl="0" algn="l">
              <a:spcBef>
                <a:spcPts val="1200"/>
              </a:spcBef>
              <a:spcAft>
                <a:spcPts val="0"/>
              </a:spcAft>
              <a:buNone/>
            </a:pPr>
            <a:r>
              <a:rPr lang="en"/>
              <a:t>    "notebook_path": "/Users/&lt;username&gt;/&lt;path-to-notebook&gt;"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Replace &lt;your-existing-cluster-id&gt; with the cluster ID, &lt;username&gt; with your Databricks username, and &lt;path-to-notebook&gt; with the notebook path.</a:t>
            </a:r>
            <a:endParaRPr/>
          </a:p>
          <a:p>
            <a:pPr indent="0" lvl="0" marL="0" rtl="0" algn="l">
              <a:spcBef>
                <a:spcPts val="1200"/>
              </a:spcBef>
              <a:spcAft>
                <a:spcPts val="0"/>
              </a:spcAft>
              <a:buNone/>
            </a:pPr>
            <a:r>
              <a:rPr lang="en"/>
              <a:t>Send the Request: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Click "Send" and note the job_id from the response.</a:t>
            </a:r>
            <a:endParaRPr/>
          </a:p>
          <a:p>
            <a:pPr indent="0" lvl="0" marL="0" rtl="0" algn="l">
              <a:spcBef>
                <a:spcPts val="1200"/>
              </a:spcBef>
              <a:spcAft>
                <a:spcPts val="1200"/>
              </a:spcAft>
              <a:buNone/>
            </a:pPr>
            <a:r>
              <a:t/>
            </a:r>
            <a:endParaRPr/>
          </a:p>
        </p:txBody>
      </p:sp>
      <p:sp>
        <p:nvSpPr>
          <p:cNvPr id="929" name="Google Shape;929;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Run notebook with Postman</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Add Request Body:</a:t>
            </a:r>
            <a:endParaRPr/>
          </a:p>
          <a:p>
            <a:pPr indent="0" lvl="0" marL="0" rtl="0" algn="l">
              <a:spcBef>
                <a:spcPts val="1200"/>
              </a:spcBef>
              <a:spcAft>
                <a:spcPts val="0"/>
              </a:spcAft>
              <a:buNone/>
            </a:pPr>
            <a:r>
              <a:rPr lang="en"/>
              <a:t>Go to the "Body" tab.</a:t>
            </a:r>
            <a:endParaRPr/>
          </a:p>
          <a:p>
            <a:pPr indent="0" lvl="0" marL="0" rtl="0" algn="l">
              <a:spcBef>
                <a:spcPts val="1200"/>
              </a:spcBef>
              <a:spcAft>
                <a:spcPts val="0"/>
              </a:spcAft>
              <a:buNone/>
            </a:pPr>
            <a:r>
              <a:rPr lang="en"/>
              <a:t>Select "raw" and choose JSON.</a:t>
            </a:r>
            <a:endParaRPr/>
          </a:p>
          <a:p>
            <a:pPr indent="0" lvl="0" marL="0" rtl="0" algn="l">
              <a:spcBef>
                <a:spcPts val="1200"/>
              </a:spcBef>
              <a:spcAft>
                <a:spcPts val="0"/>
              </a:spcAft>
              <a:buNone/>
            </a:pPr>
            <a:r>
              <a:rPr lang="en"/>
              <a:t>Add the JSON payload:</a:t>
            </a:r>
            <a:endParaRPr/>
          </a:p>
          <a:p>
            <a:pPr indent="0" lvl="0" marL="0" rtl="0" algn="l">
              <a:lnSpc>
                <a:spcPct val="150000"/>
              </a:lnSpc>
              <a:spcBef>
                <a:spcPts val="1200"/>
              </a:spcBef>
              <a:spcAft>
                <a:spcPts val="0"/>
              </a:spcAft>
              <a:buNone/>
            </a:pPr>
            <a:r>
              <a:rPr lang="en" sz="900">
                <a:solidFill>
                  <a:srgbClr val="000000"/>
                </a:solidFill>
                <a:highlight>
                  <a:srgbClr val="FFFFFE"/>
                </a:highlight>
                <a:latin typeface="Arial"/>
                <a:ea typeface="Arial"/>
                <a:cs typeface="Arial"/>
                <a:sym typeface="Arial"/>
              </a:rPr>
              <a:t>{</a:t>
            </a:r>
            <a:endParaRPr sz="900">
              <a:solidFill>
                <a:srgbClr val="000000"/>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highlight>
                  <a:srgbClr val="FFFFFE"/>
                </a:highlight>
                <a:latin typeface="Arial"/>
                <a:ea typeface="Arial"/>
                <a:cs typeface="Arial"/>
                <a:sym typeface="Arial"/>
              </a:rPr>
              <a:t>  </a:t>
            </a:r>
            <a:r>
              <a:rPr lang="en" sz="900">
                <a:solidFill>
                  <a:srgbClr val="A31515"/>
                </a:solidFill>
                <a:highlight>
                  <a:srgbClr val="FFFFFE"/>
                </a:highlight>
                <a:latin typeface="Arial"/>
                <a:ea typeface="Arial"/>
                <a:cs typeface="Arial"/>
                <a:sym typeface="Arial"/>
              </a:rPr>
              <a:t>"name"</a:t>
            </a:r>
            <a:r>
              <a:rPr lang="en" sz="900">
                <a:solidFill>
                  <a:srgbClr val="000000"/>
                </a:solidFill>
                <a:highlight>
                  <a:srgbClr val="FFFFFE"/>
                </a:highlight>
                <a:latin typeface="Arial"/>
                <a:ea typeface="Arial"/>
                <a:cs typeface="Arial"/>
                <a:sym typeface="Arial"/>
              </a:rPr>
              <a:t>: </a:t>
            </a:r>
            <a:r>
              <a:rPr lang="en" sz="900">
                <a:solidFill>
                  <a:srgbClr val="0451A5"/>
                </a:solidFill>
                <a:highlight>
                  <a:srgbClr val="FFFFFE"/>
                </a:highlight>
                <a:latin typeface="Arial"/>
                <a:ea typeface="Arial"/>
                <a:cs typeface="Arial"/>
                <a:sym typeface="Arial"/>
              </a:rPr>
              <a:t>"run-my-notebook"</a:t>
            </a:r>
            <a:r>
              <a:rPr lang="en" sz="900">
                <a:solidFill>
                  <a:srgbClr val="000000"/>
                </a:solidFill>
                <a:highlight>
                  <a:srgbClr val="FFFFFE"/>
                </a:highlight>
                <a:latin typeface="Arial"/>
                <a:ea typeface="Arial"/>
                <a:cs typeface="Arial"/>
                <a:sym typeface="Arial"/>
              </a:rPr>
              <a:t>,</a:t>
            </a:r>
            <a:endParaRPr sz="900">
              <a:solidFill>
                <a:srgbClr val="000000"/>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highlight>
                  <a:srgbClr val="FFFFFE"/>
                </a:highlight>
                <a:latin typeface="Arial"/>
                <a:ea typeface="Arial"/>
                <a:cs typeface="Arial"/>
                <a:sym typeface="Arial"/>
              </a:rPr>
              <a:t>  </a:t>
            </a:r>
            <a:r>
              <a:rPr lang="en" sz="900">
                <a:solidFill>
                  <a:srgbClr val="A31515"/>
                </a:solidFill>
                <a:highlight>
                  <a:srgbClr val="FFFFFE"/>
                </a:highlight>
                <a:latin typeface="Arial"/>
                <a:ea typeface="Arial"/>
                <a:cs typeface="Arial"/>
                <a:sym typeface="Arial"/>
              </a:rPr>
              <a:t>"existing_cluster_id"</a:t>
            </a:r>
            <a:r>
              <a:rPr lang="en" sz="900">
                <a:solidFill>
                  <a:srgbClr val="000000"/>
                </a:solidFill>
                <a:highlight>
                  <a:srgbClr val="FFFFFE"/>
                </a:highlight>
                <a:latin typeface="Arial"/>
                <a:ea typeface="Arial"/>
                <a:cs typeface="Arial"/>
                <a:sym typeface="Arial"/>
              </a:rPr>
              <a:t>: </a:t>
            </a:r>
            <a:r>
              <a:rPr lang="en" sz="900">
                <a:solidFill>
                  <a:srgbClr val="0451A5"/>
                </a:solidFill>
                <a:highlight>
                  <a:srgbClr val="FFFFFE"/>
                </a:highlight>
                <a:latin typeface="Arial"/>
                <a:ea typeface="Arial"/>
                <a:cs typeface="Arial"/>
                <a:sym typeface="Arial"/>
              </a:rPr>
              <a:t>"0703-095341-4u89mcl9"</a:t>
            </a:r>
            <a:r>
              <a:rPr lang="en" sz="900">
                <a:solidFill>
                  <a:srgbClr val="000000"/>
                </a:solidFill>
                <a:highlight>
                  <a:srgbClr val="FFFFFE"/>
                </a:highlight>
                <a:latin typeface="Arial"/>
                <a:ea typeface="Arial"/>
                <a:cs typeface="Arial"/>
                <a:sym typeface="Arial"/>
              </a:rPr>
              <a:t>,</a:t>
            </a:r>
            <a:endParaRPr sz="900">
              <a:solidFill>
                <a:srgbClr val="000000"/>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highlight>
                  <a:srgbClr val="FFFFFE"/>
                </a:highlight>
                <a:latin typeface="Arial"/>
                <a:ea typeface="Arial"/>
                <a:cs typeface="Arial"/>
                <a:sym typeface="Arial"/>
              </a:rPr>
              <a:t>  </a:t>
            </a:r>
            <a:r>
              <a:rPr lang="en" sz="900">
                <a:solidFill>
                  <a:srgbClr val="A31515"/>
                </a:solidFill>
                <a:highlight>
                  <a:srgbClr val="FFFFFE"/>
                </a:highlight>
                <a:latin typeface="Arial"/>
                <a:ea typeface="Arial"/>
                <a:cs typeface="Arial"/>
                <a:sym typeface="Arial"/>
              </a:rPr>
              <a:t>"notebook_task"</a:t>
            </a:r>
            <a:r>
              <a:rPr lang="en" sz="900">
                <a:solidFill>
                  <a:srgbClr val="000000"/>
                </a:solidFill>
                <a:highlight>
                  <a:srgbClr val="FFFFFE"/>
                </a:highlight>
                <a:latin typeface="Arial"/>
                <a:ea typeface="Arial"/>
                <a:cs typeface="Arial"/>
                <a:sym typeface="Arial"/>
              </a:rPr>
              <a:t>: {</a:t>
            </a:r>
            <a:endParaRPr sz="900">
              <a:solidFill>
                <a:srgbClr val="000000"/>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highlight>
                  <a:srgbClr val="FFFFFE"/>
                </a:highlight>
                <a:latin typeface="Arial"/>
                <a:ea typeface="Arial"/>
                <a:cs typeface="Arial"/>
                <a:sym typeface="Arial"/>
              </a:rPr>
              <a:t>    </a:t>
            </a:r>
            <a:r>
              <a:rPr lang="en" sz="900">
                <a:solidFill>
                  <a:srgbClr val="A31515"/>
                </a:solidFill>
                <a:highlight>
                  <a:srgbClr val="FFFFFE"/>
                </a:highlight>
                <a:latin typeface="Arial"/>
                <a:ea typeface="Arial"/>
                <a:cs typeface="Arial"/>
                <a:sym typeface="Arial"/>
              </a:rPr>
              <a:t>"notebook_path"</a:t>
            </a:r>
            <a:r>
              <a:rPr lang="en" sz="900">
                <a:solidFill>
                  <a:srgbClr val="000000"/>
                </a:solidFill>
                <a:highlight>
                  <a:srgbClr val="FFFFFE"/>
                </a:highlight>
                <a:latin typeface="Arial"/>
                <a:ea typeface="Arial"/>
                <a:cs typeface="Arial"/>
                <a:sym typeface="Arial"/>
              </a:rPr>
              <a:t>: </a:t>
            </a:r>
            <a:r>
              <a:rPr lang="en" sz="900">
                <a:solidFill>
                  <a:srgbClr val="0451A5"/>
                </a:solidFill>
                <a:highlight>
                  <a:srgbClr val="FFFFFE"/>
                </a:highlight>
                <a:latin typeface="Arial"/>
                <a:ea typeface="Arial"/>
                <a:cs typeface="Arial"/>
                <a:sym typeface="Arial"/>
              </a:rPr>
              <a:t>"/Users/arjun.achari12@gmail.com/arjun-read-from-file"</a:t>
            </a:r>
            <a:endParaRPr sz="900">
              <a:solidFill>
                <a:srgbClr val="0451A5"/>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highlight>
                  <a:srgbClr val="FFFFFE"/>
                </a:highlight>
                <a:latin typeface="Arial"/>
                <a:ea typeface="Arial"/>
                <a:cs typeface="Arial"/>
                <a:sym typeface="Arial"/>
              </a:rPr>
              <a:t>  }</a:t>
            </a:r>
            <a:endParaRPr sz="900">
              <a:solidFill>
                <a:srgbClr val="000000"/>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highlight>
                  <a:srgbClr val="FFFFFE"/>
                </a:highlight>
                <a:latin typeface="Arial"/>
                <a:ea typeface="Arial"/>
                <a:cs typeface="Arial"/>
                <a:sym typeface="Arial"/>
              </a:rPr>
              <a:t>}</a:t>
            </a:r>
            <a:endParaRPr sz="900">
              <a:solidFill>
                <a:srgbClr val="000000"/>
              </a:solidFill>
              <a:highlight>
                <a:srgbClr val="FFFFFE"/>
              </a:highlight>
              <a:latin typeface="Arial"/>
              <a:ea typeface="Arial"/>
              <a:cs typeface="Arial"/>
              <a:sym typeface="Arial"/>
            </a:endParaRPr>
          </a:p>
          <a:p>
            <a:pPr indent="0" lvl="0" marL="0" rtl="0" algn="l">
              <a:lnSpc>
                <a:spcPct val="150000"/>
              </a:lnSpc>
              <a:spcBef>
                <a:spcPts val="0"/>
              </a:spcBef>
              <a:spcAft>
                <a:spcPts val="0"/>
              </a:spcAft>
              <a:buNone/>
            </a:pPr>
            <a:r>
              <a:t/>
            </a:r>
            <a:endParaRPr sz="900">
              <a:solidFill>
                <a:srgbClr val="000000"/>
              </a:solidFill>
              <a:highlight>
                <a:srgbClr val="FFFFF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a:t>Replace &lt;your-existing-cluster-id&gt; with the cluster ID, &lt;username&gt; with your Databricks username, and &lt;path-to-notebook&gt; with the notebook path.</a:t>
            </a:r>
            <a:endParaRPr/>
          </a:p>
          <a:p>
            <a:pPr indent="0" lvl="0" marL="0" rtl="0" algn="l">
              <a:spcBef>
                <a:spcPts val="1200"/>
              </a:spcBef>
              <a:spcAft>
                <a:spcPts val="0"/>
              </a:spcAft>
              <a:buNone/>
            </a:pPr>
            <a:r>
              <a:rPr lang="en"/>
              <a:t>Click "Send" and note the job_id from the response.</a:t>
            </a:r>
            <a:endParaRPr/>
          </a:p>
          <a:p>
            <a:pPr indent="0" lvl="0" marL="0" rtl="0" algn="l">
              <a:spcBef>
                <a:spcPts val="1200"/>
              </a:spcBef>
              <a:spcAft>
                <a:spcPts val="1200"/>
              </a:spcAft>
              <a:buNone/>
            </a:pPr>
            <a:r>
              <a:t/>
            </a:r>
            <a:endParaRPr/>
          </a:p>
        </p:txBody>
      </p:sp>
      <p:sp>
        <p:nvSpPr>
          <p:cNvPr id="935" name="Google Shape;935;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Run notebook with Postman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1" name="Google Shape;941;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2" name="Google Shape;942;p159"/>
          <p:cNvPicPr preferRelativeResize="0"/>
          <p:nvPr/>
        </p:nvPicPr>
        <p:blipFill>
          <a:blip r:embed="rId3">
            <a:alphaModFix/>
          </a:blip>
          <a:stretch>
            <a:fillRect/>
          </a:stretch>
        </p:blipFill>
        <p:spPr>
          <a:xfrm>
            <a:off x="0" y="528260"/>
            <a:ext cx="9143998" cy="4086978"/>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JDBC, ODBC</a:t>
            </a:r>
            <a:endParaRPr/>
          </a:p>
        </p:txBody>
      </p:sp>
      <p:sp>
        <p:nvSpPr>
          <p:cNvPr id="948" name="Google Shape;948;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Install Java</a:t>
            </a:r>
            <a:endParaRPr/>
          </a:p>
          <a:p>
            <a:pPr indent="-342900" lvl="0" marL="457200" rtl="0" algn="l">
              <a:spcBef>
                <a:spcPts val="0"/>
              </a:spcBef>
              <a:spcAft>
                <a:spcPts val="0"/>
              </a:spcAft>
              <a:buSzPts val="1800"/>
              <a:buChar char="-"/>
            </a:pPr>
            <a:r>
              <a:rPr lang="en"/>
              <a:t>Create Personal Access Token</a:t>
            </a:r>
            <a:endParaRPr/>
          </a:p>
          <a:p>
            <a:pPr indent="-317500" lvl="1" marL="914400" rtl="0" algn="l">
              <a:spcBef>
                <a:spcPts val="0"/>
              </a:spcBef>
              <a:spcAft>
                <a:spcPts val="0"/>
              </a:spcAft>
              <a:buSzPts val="1400"/>
              <a:buChar char="-"/>
            </a:pPr>
            <a:r>
              <a:rPr lang="en"/>
              <a:t>Click on your user profile icon in the top right corner.</a:t>
            </a:r>
            <a:endParaRPr/>
          </a:p>
          <a:p>
            <a:pPr indent="-317500" lvl="1" marL="914400" rtl="0" algn="l">
              <a:spcBef>
                <a:spcPts val="0"/>
              </a:spcBef>
              <a:spcAft>
                <a:spcPts val="0"/>
              </a:spcAft>
              <a:buSzPts val="1400"/>
              <a:buChar char="-"/>
            </a:pPr>
            <a:r>
              <a:rPr lang="en"/>
              <a:t>Select "User Settings".</a:t>
            </a:r>
            <a:endParaRPr/>
          </a:p>
          <a:p>
            <a:pPr indent="-317500" lvl="1" marL="914400" rtl="0" algn="l">
              <a:spcBef>
                <a:spcPts val="0"/>
              </a:spcBef>
              <a:spcAft>
                <a:spcPts val="0"/>
              </a:spcAft>
              <a:buSzPts val="1400"/>
              <a:buChar char="-"/>
            </a:pPr>
            <a:r>
              <a:rPr lang="en"/>
              <a:t>Click on "Access Tokens" and then "Generate New Token".</a:t>
            </a:r>
            <a:endParaRPr/>
          </a:p>
          <a:p>
            <a:pPr indent="-317500" lvl="1" marL="914400" rtl="0" algn="l">
              <a:spcBef>
                <a:spcPts val="0"/>
              </a:spcBef>
              <a:spcAft>
                <a:spcPts val="0"/>
              </a:spcAft>
              <a:buSzPts val="1400"/>
              <a:buChar char="-"/>
            </a:pPr>
            <a:r>
              <a:rPr lang="en"/>
              <a:t>Name your token and set the expiration date, then click "Generate".</a:t>
            </a:r>
            <a:endParaRPr/>
          </a:p>
          <a:p>
            <a:pPr indent="-317500" lvl="1" marL="914400" rtl="0" algn="l">
              <a:spcBef>
                <a:spcPts val="0"/>
              </a:spcBef>
              <a:spcAft>
                <a:spcPts val="0"/>
              </a:spcAft>
              <a:buSzPts val="1400"/>
              <a:buChar char="-"/>
            </a:pPr>
            <a:r>
              <a:rPr lang="en"/>
              <a:t>Copy the generated token.</a:t>
            </a:r>
            <a:endParaRPr/>
          </a:p>
          <a:p>
            <a:pPr indent="-342900" lvl="0" marL="457200" rtl="0" algn="l">
              <a:spcBef>
                <a:spcPts val="0"/>
              </a:spcBef>
              <a:spcAft>
                <a:spcPts val="0"/>
              </a:spcAft>
              <a:buSzPts val="1800"/>
              <a:buChar char="-"/>
            </a:pPr>
            <a:r>
              <a:rPr lang="en"/>
              <a:t>Download Drivers: </a:t>
            </a:r>
            <a:r>
              <a:rPr lang="en" u="sng">
                <a:solidFill>
                  <a:schemeClr val="hlink"/>
                </a:solidFill>
                <a:hlinkClick r:id="rId3"/>
              </a:rPr>
              <a:t>https://www.databricks.com/spark/jdbc-drivers-download</a:t>
            </a:r>
            <a:endParaRPr/>
          </a:p>
          <a:p>
            <a:pPr indent="-342900" lvl="0" marL="457200" rtl="0" algn="l">
              <a:spcBef>
                <a:spcPts val="0"/>
              </a:spcBef>
              <a:spcAft>
                <a:spcPts val="0"/>
              </a:spcAft>
              <a:buSzPts val="1800"/>
              <a:buChar char="-"/>
            </a:pPr>
            <a:r>
              <a:rPr lang="en"/>
              <a:t>Add Driver as System Env Variable in windows</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JDBC, ODBC</a:t>
            </a:r>
            <a:endParaRPr/>
          </a:p>
        </p:txBody>
      </p:sp>
      <p:sp>
        <p:nvSpPr>
          <p:cNvPr id="954" name="Google Shape;954;p161"/>
          <p:cNvSpPr txBox="1"/>
          <p:nvPr>
            <p:ph idx="1" type="body"/>
          </p:nvPr>
        </p:nvSpPr>
        <p:spPr>
          <a:xfrm>
            <a:off x="311700" y="1152475"/>
            <a:ext cx="3970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Copy JDBC connection</a:t>
            </a:r>
            <a:endParaRPr/>
          </a:p>
          <a:p>
            <a:pPr indent="-342900" lvl="0" marL="457200" rtl="0" algn="l">
              <a:spcBef>
                <a:spcPts val="0"/>
              </a:spcBef>
              <a:spcAft>
                <a:spcPts val="0"/>
              </a:spcAft>
              <a:buSzPts val="1800"/>
              <a:buChar char="-"/>
            </a:pPr>
            <a:r>
              <a:rPr lang="en"/>
              <a:t>Replace TOKEN</a:t>
            </a:r>
            <a:endParaRPr/>
          </a:p>
        </p:txBody>
      </p:sp>
      <p:pic>
        <p:nvPicPr>
          <p:cNvPr id="955" name="Google Shape;955;p161"/>
          <p:cNvPicPr preferRelativeResize="0"/>
          <p:nvPr/>
        </p:nvPicPr>
        <p:blipFill>
          <a:blip r:embed="rId3">
            <a:alphaModFix/>
          </a:blip>
          <a:stretch>
            <a:fillRect/>
          </a:stretch>
        </p:blipFill>
        <p:spPr>
          <a:xfrm>
            <a:off x="4282549" y="1077500"/>
            <a:ext cx="4861451" cy="374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t>Structured Streaming:</a:t>
            </a:r>
            <a:endParaRPr b="1"/>
          </a:p>
          <a:p>
            <a:pPr indent="0" lvl="0" marL="0" rtl="0" algn="l">
              <a:spcBef>
                <a:spcPts val="1200"/>
              </a:spcBef>
              <a:spcAft>
                <a:spcPts val="0"/>
              </a:spcAft>
              <a:buNone/>
            </a:pPr>
            <a:r>
              <a:rPr lang="en"/>
              <a:t>Real-Time Data Processing: Databricks supports Structured Streaming, which allows for the real-time processing of streaming data with the same API used for batch processing.</a:t>
            </a:r>
            <a:endParaRPr/>
          </a:p>
          <a:p>
            <a:pPr indent="0" lvl="0" marL="0" rtl="0" algn="l">
              <a:spcBef>
                <a:spcPts val="1200"/>
              </a:spcBef>
              <a:spcAft>
                <a:spcPts val="0"/>
              </a:spcAft>
              <a:buNone/>
            </a:pPr>
            <a:r>
              <a:rPr lang="en"/>
              <a:t>Low Latency: This feature ensures low-latency data processing, making it suitable for applications that require real-time analytics and insights.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MLflow:</a:t>
            </a:r>
            <a:endParaRPr b="1"/>
          </a:p>
          <a:p>
            <a:pPr indent="0" lvl="0" marL="0" rtl="0" algn="l">
              <a:spcBef>
                <a:spcPts val="1200"/>
              </a:spcBef>
              <a:spcAft>
                <a:spcPts val="0"/>
              </a:spcAft>
              <a:buNone/>
            </a:pPr>
            <a:r>
              <a:rPr lang="en"/>
              <a:t>Lifecycle Management: MLflow is an open-source platform integrated with Databricks that manages the entire machine learning lifecycle, including experiment tracking, model management, and deployment.</a:t>
            </a:r>
            <a:endParaRPr/>
          </a:p>
          <a:p>
            <a:pPr indent="0" lvl="0" marL="0" rtl="0" algn="l">
              <a:spcBef>
                <a:spcPts val="1200"/>
              </a:spcBef>
              <a:spcAft>
                <a:spcPts val="0"/>
              </a:spcAft>
              <a:buNone/>
            </a:pPr>
            <a:r>
              <a:rPr lang="en"/>
              <a:t>Experiment Tracking: Keeps track of experiments, parameters, and results to facilitate reproducibility and collaboration.</a:t>
            </a:r>
            <a:endParaRPr/>
          </a:p>
          <a:p>
            <a:pPr indent="0" lvl="0" marL="0" rtl="0" algn="l">
              <a:spcBef>
                <a:spcPts val="1200"/>
              </a:spcBef>
              <a:spcAft>
                <a:spcPts val="1200"/>
              </a:spcAft>
              <a:buNone/>
            </a:pPr>
            <a:r>
              <a:rPr lang="en"/>
              <a:t>Model Deployment: Simplifies the deployment of machine learning models to production environments, ensuring that models can be served and monitored effectively.</a:t>
            </a:r>
            <a:endParaRPr/>
          </a:p>
        </p:txBody>
      </p:sp>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 of Databricks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JDBC, ODBC. Sample.java code</a:t>
            </a:r>
            <a:endParaRPr/>
          </a:p>
        </p:txBody>
      </p:sp>
      <p:sp>
        <p:nvSpPr>
          <p:cNvPr id="961" name="Google Shape;961;p162"/>
          <p:cNvSpPr txBox="1"/>
          <p:nvPr>
            <p:ph idx="1" type="body"/>
          </p:nvPr>
        </p:nvSpPr>
        <p:spPr>
          <a:xfrm>
            <a:off x="311700" y="1152475"/>
            <a:ext cx="7987800" cy="3416400"/>
          </a:xfrm>
          <a:prstGeom prst="rect">
            <a:avLst/>
          </a:prstGeom>
        </p:spPr>
        <p:txBody>
          <a:bodyPr anchorCtr="0" anchor="t" bIns="91425" lIns="91425" spcFirstLastPara="1" rIns="91425" wrap="square" tIns="91425">
            <a:normAutofit fontScale="40000"/>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java</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sql</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Connection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java</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sql</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DriverManager</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java</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sql</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ResultSet</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java</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sql</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Statement</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public</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class</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DatabricksJDBCExample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public</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static</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void</a:t>
            </a:r>
            <a:r>
              <a:rPr lang="en" sz="1050">
                <a:solidFill>
                  <a:srgbClr val="000000"/>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String</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args</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url</a:t>
            </a:r>
            <a:r>
              <a:rPr lang="en" sz="1050">
                <a:solidFill>
                  <a:srgbClr val="000000"/>
                </a:solidFill>
                <a:highlight>
                  <a:srgbClr val="FFFFFF"/>
                </a:highlight>
                <a:latin typeface="Courier New"/>
                <a:ea typeface="Courier New"/>
                <a:cs typeface="Courier New"/>
                <a:sym typeface="Courier New"/>
              </a:rPr>
              <a:t> = </a:t>
            </a:r>
            <a:r>
              <a:rPr lang="en" sz="1050">
                <a:solidFill>
                  <a:srgbClr val="A31515"/>
                </a:solidFill>
                <a:highlight>
                  <a:srgbClr val="FFFFFF"/>
                </a:highlight>
                <a:latin typeface="Courier New"/>
                <a:ea typeface="Courier New"/>
                <a:cs typeface="Courier New"/>
                <a:sym typeface="Courier New"/>
              </a:rPr>
              <a:t>"jdbc:databricks://dbc-e27e5207-8dc7.cloud.databricks.com:443/default;transportMode=http;ssl=1;httpPath=sql/protocolv1/o/1131529641380775/0703-095341-4u89mcl9;AuthMech=3;UID=token;PWD=dapi039cecf9315b88e186445de0e3014aa4"</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try</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Load the JDBC driver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Class</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forName</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"com.simba.spark.jdbc.Driver"</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Establish a connection</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Connection</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connection</a:t>
            </a:r>
            <a:r>
              <a:rPr lang="en" sz="1050">
                <a:solidFill>
                  <a:srgbClr val="000000"/>
                </a:solidFill>
                <a:highlight>
                  <a:srgbClr val="FFFFFF"/>
                </a:highlight>
                <a:latin typeface="Courier New"/>
                <a:ea typeface="Courier New"/>
                <a:cs typeface="Courier New"/>
                <a:sym typeface="Courier New"/>
              </a:rPr>
              <a:t> = </a:t>
            </a:r>
            <a:r>
              <a:rPr lang="en" sz="1050">
                <a:solidFill>
                  <a:srgbClr val="267F99"/>
                </a:solidFill>
                <a:highlight>
                  <a:srgbClr val="FFFFFF"/>
                </a:highlight>
                <a:latin typeface="Courier New"/>
                <a:ea typeface="Courier New"/>
                <a:cs typeface="Courier New"/>
                <a:sym typeface="Courier New"/>
              </a:rPr>
              <a:t>DriverManager</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getConnection</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url</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Create a statement object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Statement</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stmt</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connection</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createStatement</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Execute a query</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ResultSet</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rs</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stmt</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executeQuery</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"SELECT * FROM sample_table"</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Iterate through the result set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while</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rs</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next</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System</a:t>
            </a:r>
            <a:r>
              <a:rPr lang="en" sz="1050">
                <a:solidFill>
                  <a:srgbClr val="000000"/>
                </a:solidFill>
                <a:highlight>
                  <a:srgbClr val="FFFFFF"/>
                </a:highlight>
                <a:latin typeface="Courier New"/>
                <a:ea typeface="Courier New"/>
                <a:cs typeface="Courier New"/>
                <a:sym typeface="Courier New"/>
              </a:rPr>
              <a:t>.</a:t>
            </a:r>
            <a:r>
              <a:rPr lang="en" sz="1050">
                <a:solidFill>
                  <a:srgbClr val="0070C1"/>
                </a:solidFill>
                <a:highlight>
                  <a:srgbClr val="FFFFFF"/>
                </a:highlight>
                <a:latin typeface="Courier New"/>
                <a:ea typeface="Courier New"/>
                <a:cs typeface="Courier New"/>
                <a:sym typeface="Courier New"/>
              </a:rPr>
              <a:t>out</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println</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rs</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getString</a:t>
            </a:r>
            <a:r>
              <a:rPr lang="en" sz="1050">
                <a:solidFill>
                  <a:srgbClr val="000000"/>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Close the connection</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connection</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close</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 </a:t>
            </a:r>
            <a:r>
              <a:rPr lang="en" sz="1050">
                <a:solidFill>
                  <a:srgbClr val="AF00DB"/>
                </a:solidFill>
                <a:highlight>
                  <a:srgbClr val="FFFFFF"/>
                </a:highlight>
                <a:latin typeface="Courier New"/>
                <a:ea typeface="Courier New"/>
                <a:cs typeface="Courier New"/>
                <a:sym typeface="Courier New"/>
              </a:rPr>
              <a:t>catch</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Exception</a:t>
            </a: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a:t>
            </a:r>
            <a:r>
              <a:rPr lang="en" sz="1050">
                <a:solidFill>
                  <a:srgbClr val="000000"/>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printStackTrace</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rPr lang="en"/>
              <a:t>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a:t>
            </a:r>
            <a:endParaRPr/>
          </a:p>
        </p:txBody>
      </p:sp>
      <p:sp>
        <p:nvSpPr>
          <p:cNvPr id="967" name="Google Shape;967;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Delta Lake is an open-source storage layer that integrates seamlessly with Apache Spark and Databricks. </a:t>
            </a:r>
            <a:endParaRPr/>
          </a:p>
          <a:p>
            <a:pPr indent="0" lvl="0" marL="0" rtl="0" algn="l">
              <a:spcBef>
                <a:spcPts val="1200"/>
              </a:spcBef>
              <a:spcAft>
                <a:spcPts val="1200"/>
              </a:spcAft>
              <a:buNone/>
            </a:pPr>
            <a:r>
              <a:rPr lang="en"/>
              <a:t>It provides a reliable foundation for building data lakes and data warehouses on top of cloud storage like Azure Blob Storage (used by Azure Databricks) or Amazon S3 (used by AWS Databricks).</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Features</a:t>
            </a:r>
            <a:endParaRPr/>
          </a:p>
        </p:txBody>
      </p:sp>
      <p:sp>
        <p:nvSpPr>
          <p:cNvPr id="973" name="Google Shape;973;p1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Delta Lake is an open-source storage layer that integrates seamlessly with Apache Spark and Databricks. </a:t>
            </a:r>
            <a:endParaRPr/>
          </a:p>
          <a:p>
            <a:pPr indent="0" lvl="0" marL="0" rtl="0" algn="l">
              <a:spcBef>
                <a:spcPts val="1200"/>
              </a:spcBef>
              <a:spcAft>
                <a:spcPts val="0"/>
              </a:spcAft>
              <a:buNone/>
            </a:pPr>
            <a:r>
              <a:rPr lang="en"/>
              <a:t>It provides a reliable foACID Transactions: Delta Lake guarantees ACID (Atomicity, Consistency, Isolation, Durability) transactions for data reliability. This ensures that data updates are complete and consistent, even in case of failures.</a:t>
            </a:r>
            <a:endParaRPr/>
          </a:p>
          <a:p>
            <a:pPr indent="0" lvl="0" marL="0" rtl="0" algn="l">
              <a:spcBef>
                <a:spcPts val="1200"/>
              </a:spcBef>
              <a:spcAft>
                <a:spcPts val="0"/>
              </a:spcAft>
              <a:buNone/>
            </a:pPr>
            <a:r>
              <a:rPr lang="en"/>
              <a:t>Schema Enforcement: Delta Lake enforces data schema on writes, preventing invalid data from entering the lake and improving data quality.</a:t>
            </a:r>
            <a:endParaRPr/>
          </a:p>
          <a:p>
            <a:pPr indent="0" lvl="0" marL="0" rtl="0" algn="l">
              <a:spcBef>
                <a:spcPts val="1200"/>
              </a:spcBef>
              <a:spcAft>
                <a:spcPts val="0"/>
              </a:spcAft>
              <a:buNone/>
            </a:pPr>
            <a:r>
              <a:rPr lang="en"/>
              <a:t>Time Travel: Delta Lake enables data versioning, allowing you to query historical versions of your data as of a specific point in time. This is useful for auditing, rollbacks, and data lineage analysis.</a:t>
            </a:r>
            <a:endParaRPr/>
          </a:p>
          <a:p>
            <a:pPr indent="0" lvl="0" marL="0" rtl="0" algn="l">
              <a:spcBef>
                <a:spcPts val="1200"/>
              </a:spcBef>
              <a:spcAft>
                <a:spcPts val="0"/>
              </a:spcAft>
              <a:buNone/>
            </a:pPr>
            <a:r>
              <a:rPr lang="en"/>
              <a:t>Scalability: Delta Lake scales efficiently to handle massive datasets, allowing you to ingest and process large volumes of data.</a:t>
            </a:r>
            <a:endParaRPr/>
          </a:p>
          <a:p>
            <a:pPr indent="0" lvl="0" marL="0" rtl="0" algn="l">
              <a:spcBef>
                <a:spcPts val="1200"/>
              </a:spcBef>
              <a:spcAft>
                <a:spcPts val="0"/>
              </a:spcAft>
              <a:buNone/>
            </a:pPr>
            <a:r>
              <a:rPr lang="en"/>
              <a:t>Unified Batch and Streaming: Delta Lake tables can be used for both batch and streaming data processing, simplifying your data pipelines.</a:t>
            </a:r>
            <a:endParaRPr/>
          </a:p>
          <a:p>
            <a:pPr indent="0" lvl="0" marL="0" rtl="0" algn="l">
              <a:spcBef>
                <a:spcPts val="1200"/>
              </a:spcBef>
              <a:spcAft>
                <a:spcPts val="0"/>
              </a:spcAft>
              <a:buNone/>
            </a:pPr>
            <a:r>
              <a:rPr lang="en"/>
              <a:t>Open Source: Delta Lake is open-source, offering flexibility and avoiding vendor lock-in.</a:t>
            </a:r>
            <a:endParaRPr/>
          </a:p>
          <a:p>
            <a:pPr indent="0" lvl="0" marL="0" rtl="0" algn="l">
              <a:spcBef>
                <a:spcPts val="1200"/>
              </a:spcBef>
              <a:spcAft>
                <a:spcPts val="1200"/>
              </a:spcAft>
              <a:buNone/>
            </a:pPr>
            <a:r>
              <a:rPr lang="en"/>
              <a:t>undation for building data lakes and data warehouses on top of cloud storage like Azure Blob Storage (used by Azure Databricks) or Amazon S3 (used by AWS Databricks).</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r>
              <a:rPr lang="en"/>
              <a:t>Benefits</a:t>
            </a:r>
            <a:endParaRPr/>
          </a:p>
        </p:txBody>
      </p:sp>
      <p:sp>
        <p:nvSpPr>
          <p:cNvPr id="979" name="Google Shape;979;p1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Reliable Data Lake: Delta Lake ensures data integrity and consistency, making your data lake a trusted source for analytics.</a:t>
            </a:r>
            <a:endParaRPr/>
          </a:p>
          <a:p>
            <a:pPr indent="0" lvl="0" marL="0" rtl="0" algn="l">
              <a:spcBef>
                <a:spcPts val="1200"/>
              </a:spcBef>
              <a:spcAft>
                <a:spcPts val="0"/>
              </a:spcAft>
              <a:buNone/>
            </a:pPr>
            <a:r>
              <a:rPr lang="en"/>
              <a:t>Improved Data Quality: Schema enforcement prevents invalid data from entering the lake, leading to cleaner and more reliable data for analysis.</a:t>
            </a:r>
            <a:endParaRPr/>
          </a:p>
          <a:p>
            <a:pPr indent="0" lvl="0" marL="0" rtl="0" algn="l">
              <a:spcBef>
                <a:spcPts val="1200"/>
              </a:spcBef>
              <a:spcAft>
                <a:spcPts val="0"/>
              </a:spcAft>
              <a:buNone/>
            </a:pPr>
            <a:r>
              <a:rPr lang="en"/>
              <a:t>Simplified Data Management: Time travel capabilities and unified batch/streaming support streamline data management and analysis.</a:t>
            </a:r>
            <a:endParaRPr/>
          </a:p>
          <a:p>
            <a:pPr indent="0" lvl="0" marL="0" rtl="0" algn="l">
              <a:spcBef>
                <a:spcPts val="1200"/>
              </a:spcBef>
              <a:spcAft>
                <a:spcPts val="0"/>
              </a:spcAft>
              <a:buNone/>
            </a:pPr>
            <a:r>
              <a:rPr lang="en"/>
              <a:t>Efficient Data Processing: Delta Lake leverages Apache Spark for efficient data processing, enabling faster analytics on large datasets.</a:t>
            </a:r>
            <a:endParaRPr/>
          </a:p>
          <a:p>
            <a:pPr indent="0" lvl="0" marL="0" rtl="0" algn="l">
              <a:spcBef>
                <a:spcPts val="1200"/>
              </a:spcBef>
              <a:spcAft>
                <a:spcPts val="1200"/>
              </a:spcAft>
              <a:buNone/>
            </a:pPr>
            <a:r>
              <a:rPr lang="en"/>
              <a:t>Open and Flexible: The open-source nature of Delta Lake provides flexibility and avoids dependence on specific cloud providers.</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Create Delta table</a:t>
            </a:r>
            <a:endParaRPr/>
          </a:p>
        </p:txBody>
      </p:sp>
      <p:sp>
        <p:nvSpPr>
          <p:cNvPr id="985" name="Google Shape;985;p1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TABLE my_delta_table (</a:t>
            </a:r>
            <a:endParaRPr/>
          </a:p>
          <a:p>
            <a:pPr indent="0" lvl="0" marL="0" rtl="0" algn="l">
              <a:spcBef>
                <a:spcPts val="1200"/>
              </a:spcBef>
              <a:spcAft>
                <a:spcPts val="0"/>
              </a:spcAft>
              <a:buNone/>
            </a:pPr>
            <a:r>
              <a:rPr lang="en"/>
              <a:t>  col1 INT,</a:t>
            </a:r>
            <a:endParaRPr/>
          </a:p>
          <a:p>
            <a:pPr indent="0" lvl="0" marL="0" rtl="0" algn="l">
              <a:spcBef>
                <a:spcPts val="1200"/>
              </a:spcBef>
              <a:spcAft>
                <a:spcPts val="0"/>
              </a:spcAft>
              <a:buNone/>
            </a:pPr>
            <a:r>
              <a:rPr lang="en"/>
              <a:t>  col2 STRING</a:t>
            </a:r>
            <a:endParaRPr/>
          </a:p>
          <a:p>
            <a:pPr indent="0" lvl="0" marL="0" rtl="0" algn="l">
              <a:spcBef>
                <a:spcPts val="1200"/>
              </a:spcBef>
              <a:spcAft>
                <a:spcPts val="0"/>
              </a:spcAft>
              <a:buNone/>
            </a:pPr>
            <a:r>
              <a:rPr lang="en"/>
              <a:t>) USING DELTA LOCATION "/mnt/databricks/delta/tables/my_delta_table"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Live Tables</a:t>
            </a:r>
            <a:endParaRPr/>
          </a:p>
        </p:txBody>
      </p:sp>
      <p:sp>
        <p:nvSpPr>
          <p:cNvPr id="991" name="Google Shape;991;p1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Delta Live Tables is a declarative framework for building reliable, maintainable, and testable data processing pipelines. </a:t>
            </a:r>
            <a:endParaRPr/>
          </a:p>
          <a:p>
            <a:pPr indent="-334327" lvl="0" marL="457200" rtl="0" algn="l">
              <a:spcBef>
                <a:spcPts val="0"/>
              </a:spcBef>
              <a:spcAft>
                <a:spcPts val="0"/>
              </a:spcAft>
              <a:buSzPct val="100000"/>
              <a:buChar char="●"/>
            </a:pPr>
            <a:r>
              <a:rPr lang="en"/>
              <a:t>You define the transformations to perform on your data and Delta Live Tables manages task orchestration, cluster management, monitoring, data quality, and error handling.</a:t>
            </a:r>
            <a:endParaRPr/>
          </a:p>
          <a:p>
            <a:pPr indent="-334327" lvl="0" marL="457200" rtl="0" algn="l">
              <a:spcBef>
                <a:spcPts val="0"/>
              </a:spcBef>
              <a:spcAft>
                <a:spcPts val="0"/>
              </a:spcAft>
              <a:buSzPct val="100000"/>
              <a:buChar char="●"/>
            </a:pPr>
            <a:r>
              <a:rPr lang="en"/>
              <a:t>Instead of defining your data pipelines using a series of separate Apache Spark tasks, you define streaming tables and materialized views that the system should create and keep up to date. </a:t>
            </a:r>
            <a:endParaRPr/>
          </a:p>
          <a:p>
            <a:pPr indent="-334327" lvl="0" marL="457200" rtl="0" algn="l">
              <a:spcBef>
                <a:spcPts val="0"/>
              </a:spcBef>
              <a:spcAft>
                <a:spcPts val="0"/>
              </a:spcAft>
              <a:buSzPct val="100000"/>
              <a:buChar char="●"/>
            </a:pPr>
            <a:r>
              <a:rPr lang="en"/>
              <a:t>Delta Live Tables manages how your data is transformed based on queries you define for each processing step. </a:t>
            </a:r>
            <a:endParaRPr/>
          </a:p>
          <a:p>
            <a:pPr indent="-334327" lvl="0" marL="457200" rtl="0" algn="l">
              <a:spcBef>
                <a:spcPts val="0"/>
              </a:spcBef>
              <a:spcAft>
                <a:spcPts val="0"/>
              </a:spcAft>
              <a:buSzPct val="100000"/>
              <a:buChar char="●"/>
            </a:pPr>
            <a:r>
              <a:rPr lang="en"/>
              <a:t>You can also enforce data quality with Delta Live Tables expectations, which allow you to define expected data quality and specify how to handle records that fail those expectations.</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Live Tables</a:t>
            </a:r>
            <a:endParaRPr/>
          </a:p>
        </p:txBody>
      </p:sp>
      <p:sp>
        <p:nvSpPr>
          <p:cNvPr id="997" name="Google Shape;997;p1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Declarative Pipeline Development:</a:t>
            </a:r>
            <a:endParaRPr b="1"/>
          </a:p>
          <a:p>
            <a:pPr indent="0" lvl="0" marL="0" rtl="0" algn="l">
              <a:spcBef>
                <a:spcPts val="1200"/>
              </a:spcBef>
              <a:spcAft>
                <a:spcPts val="0"/>
              </a:spcAft>
              <a:buNone/>
            </a:pPr>
            <a:r>
              <a:rPr lang="en"/>
              <a:t>DLT allows you to define your data pipelines declaratively using SQL or Python. You can specify the transformations and logic needed to process your data, and DLT handles the underlying execution.</a:t>
            </a:r>
            <a:endParaRPr/>
          </a:p>
          <a:p>
            <a:pPr indent="0" lvl="0" marL="0" rtl="0" algn="l">
              <a:spcBef>
                <a:spcPts val="1200"/>
              </a:spcBef>
              <a:spcAft>
                <a:spcPts val="0"/>
              </a:spcAft>
              <a:buNone/>
            </a:pPr>
            <a:r>
              <a:rPr b="1" lang="en"/>
              <a:t>Automatic Data Quality Management:</a:t>
            </a:r>
            <a:endParaRPr b="1"/>
          </a:p>
          <a:p>
            <a:pPr indent="0" lvl="0" marL="0" rtl="0" algn="l">
              <a:spcBef>
                <a:spcPts val="1200"/>
              </a:spcBef>
              <a:spcAft>
                <a:spcPts val="0"/>
              </a:spcAft>
              <a:buNone/>
            </a:pPr>
            <a:r>
              <a:rPr lang="en"/>
              <a:t>Built-in data quality checks can be defined to ensure the correctness of your data. You can set expectations on data quality, and DLT will automatically monitor and enforce these expectations.</a:t>
            </a:r>
            <a:endParaRPr/>
          </a:p>
          <a:p>
            <a:pPr indent="0" lvl="0" marL="0" rtl="0" algn="l">
              <a:spcBef>
                <a:spcPts val="1200"/>
              </a:spcBef>
              <a:spcAft>
                <a:spcPts val="0"/>
              </a:spcAft>
              <a:buNone/>
            </a:pPr>
            <a:r>
              <a:rPr b="1" lang="en"/>
              <a:t>Simplified Deployment and Management:</a:t>
            </a:r>
            <a:endParaRPr b="1"/>
          </a:p>
          <a:p>
            <a:pPr indent="0" lvl="0" marL="0" rtl="0" algn="l">
              <a:spcBef>
                <a:spcPts val="1200"/>
              </a:spcBef>
              <a:spcAft>
                <a:spcPts val="1200"/>
              </a:spcAft>
              <a:buNone/>
            </a:pPr>
            <a:r>
              <a:rPr lang="en"/>
              <a:t>DLT simplifies the deployment and management of data pipelines. You can define pipelines once and deploy them consistently across different environments (development, staging, production).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End-to-End Orchestration:</a:t>
            </a:r>
            <a:endParaRPr b="1"/>
          </a:p>
          <a:p>
            <a:pPr indent="0" lvl="0" marL="0" rtl="0" algn="l">
              <a:spcBef>
                <a:spcPts val="1200"/>
              </a:spcBef>
              <a:spcAft>
                <a:spcPts val="0"/>
              </a:spcAft>
              <a:buNone/>
            </a:pPr>
            <a:r>
              <a:rPr lang="en"/>
              <a:t>DLT provides tools to orchestrate complex data workflows, including scheduling, dependency management, and automated retries in case of failures.</a:t>
            </a:r>
            <a:endParaRPr/>
          </a:p>
          <a:p>
            <a:pPr indent="0" lvl="0" marL="0" rtl="0" algn="l">
              <a:spcBef>
                <a:spcPts val="1200"/>
              </a:spcBef>
              <a:spcAft>
                <a:spcPts val="0"/>
              </a:spcAft>
              <a:buNone/>
            </a:pPr>
            <a:r>
              <a:rPr b="1" lang="en"/>
              <a:t>Scalable and Performant:</a:t>
            </a:r>
            <a:endParaRPr b="1"/>
          </a:p>
          <a:p>
            <a:pPr indent="0" lvl="0" marL="0" rtl="0" algn="l">
              <a:spcBef>
                <a:spcPts val="1200"/>
              </a:spcBef>
              <a:spcAft>
                <a:spcPts val="0"/>
              </a:spcAft>
              <a:buNone/>
            </a:pPr>
            <a:r>
              <a:rPr lang="en"/>
              <a:t>Leveraging the power of Apache Spark and Delta Lake, DLT can handle large-scale data processing tasks efficiently. It provides optimizations for performance and scalability.</a:t>
            </a:r>
            <a:endParaRPr/>
          </a:p>
          <a:p>
            <a:pPr indent="0" lvl="0" marL="0" rtl="0" algn="l">
              <a:spcBef>
                <a:spcPts val="1200"/>
              </a:spcBef>
              <a:spcAft>
                <a:spcPts val="0"/>
              </a:spcAft>
              <a:buNone/>
            </a:pPr>
            <a:r>
              <a:rPr b="1" lang="en"/>
              <a:t>Real-Time Data Processing:</a:t>
            </a:r>
            <a:endParaRPr b="1"/>
          </a:p>
          <a:p>
            <a:pPr indent="0" lvl="0" marL="0" rtl="0" algn="l">
              <a:spcBef>
                <a:spcPts val="1200"/>
              </a:spcBef>
              <a:spcAft>
                <a:spcPts val="0"/>
              </a:spcAft>
              <a:buNone/>
            </a:pPr>
            <a:r>
              <a:rPr lang="en"/>
              <a:t>DLT sup</a:t>
            </a:r>
            <a:r>
              <a:rPr lang="en"/>
              <a:t>p</a:t>
            </a:r>
            <a:r>
              <a:rPr lang="en"/>
              <a:t>orts both batch and streaming data sources, enabling real-time data processing and continuous updates to your data tables.</a:t>
            </a:r>
            <a:endParaRPr/>
          </a:p>
          <a:p>
            <a:pPr indent="0" lvl="0" marL="0" rtl="0" algn="l">
              <a:spcBef>
                <a:spcPts val="1200"/>
              </a:spcBef>
              <a:spcAft>
                <a:spcPts val="0"/>
              </a:spcAft>
              <a:buNone/>
            </a:pPr>
            <a:r>
              <a:rPr b="1" lang="en"/>
              <a:t>Lineage and Observability:</a:t>
            </a:r>
            <a:endParaRPr b="1"/>
          </a:p>
          <a:p>
            <a:pPr indent="0" lvl="0" marL="0" rtl="0" algn="l">
              <a:spcBef>
                <a:spcPts val="1200"/>
              </a:spcBef>
              <a:spcAft>
                <a:spcPts val="1200"/>
              </a:spcAft>
              <a:buNone/>
            </a:pPr>
            <a:r>
              <a:rPr lang="en"/>
              <a:t>DLT tracks the lineage of your data, allowing you to understand how data flows through your pipelines. It also provides observability tools to monitor the health and performance of your pipelines.</a:t>
            </a:r>
            <a:endParaRPr/>
          </a:p>
        </p:txBody>
      </p:sp>
      <p:sp>
        <p:nvSpPr>
          <p:cNvPr id="1003" name="Google Shape;1003;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Live Tables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Delta Live Tables</a:t>
            </a:r>
            <a:endParaRPr/>
          </a:p>
        </p:txBody>
      </p:sp>
      <p:sp>
        <p:nvSpPr>
          <p:cNvPr id="1009" name="Google Shape;1009;p1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Delta Live Tables leverages the Delta Lake architecture, which includes: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Storage Layer</a:t>
            </a:r>
            <a:r>
              <a:rPr lang="en"/>
              <a:t>: Data is stored in Apache Parquet format with transactional capabilities, ensuring ACID transactions and efficient storage.</a:t>
            </a:r>
            <a:endParaRPr/>
          </a:p>
          <a:p>
            <a:pPr indent="0" lvl="0" marL="0" rtl="0" algn="l">
              <a:spcBef>
                <a:spcPts val="1200"/>
              </a:spcBef>
              <a:spcAft>
                <a:spcPts val="0"/>
              </a:spcAft>
              <a:buNone/>
            </a:pPr>
            <a:r>
              <a:rPr b="1" lang="en"/>
              <a:t>Processing Layer</a:t>
            </a:r>
            <a:r>
              <a:rPr lang="en"/>
              <a:t>: Spark provides the processing engine for Delta Live Tables, enabling scalable data transformations and analytics.</a:t>
            </a:r>
            <a:endParaRPr/>
          </a:p>
          <a:p>
            <a:pPr indent="0" lvl="0" marL="0" rtl="0" algn="l">
              <a:spcBef>
                <a:spcPts val="1200"/>
              </a:spcBef>
              <a:spcAft>
                <a:spcPts val="1200"/>
              </a:spcAft>
              <a:buNone/>
            </a:pPr>
            <a:r>
              <a:rPr b="1" lang="en"/>
              <a:t>Metadata Management</a:t>
            </a:r>
            <a:r>
              <a:rPr lang="en"/>
              <a:t>: Delta Lake manages metadata to track changes, schema evolution, and transactional history, ensuring data lineage and reliability.</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for Delta Live Tables</a:t>
            </a:r>
            <a:endParaRPr/>
          </a:p>
        </p:txBody>
      </p:sp>
      <p:sp>
        <p:nvSpPr>
          <p:cNvPr id="1015" name="Google Shape;1015;p1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Real-time Data Ingestion and Processing: </a:t>
            </a:r>
            <a:r>
              <a:rPr lang="en"/>
              <a:t>Continuously ingest and process streaming data from various sources such as IoT devices, logs, and real-time events.</a:t>
            </a:r>
            <a:endParaRPr/>
          </a:p>
          <a:p>
            <a:pPr indent="0" lvl="0" marL="0" rtl="0" algn="l">
              <a:spcBef>
                <a:spcPts val="1200"/>
              </a:spcBef>
              <a:spcAft>
                <a:spcPts val="0"/>
              </a:spcAft>
              <a:buNone/>
            </a:pPr>
            <a:r>
              <a:rPr b="1" lang="en"/>
              <a:t>Continuous ETL Pipelines:</a:t>
            </a:r>
            <a:r>
              <a:rPr lang="en"/>
              <a:t> Build and automate ETL pipelines that transform and load data into downstream systems for analytics and reporting.</a:t>
            </a:r>
            <a:endParaRPr/>
          </a:p>
          <a:p>
            <a:pPr indent="0" lvl="0" marL="0" rtl="0" algn="l">
              <a:spcBef>
                <a:spcPts val="1200"/>
              </a:spcBef>
              <a:spcAft>
                <a:spcPts val="0"/>
              </a:spcAft>
              <a:buNone/>
            </a:pPr>
            <a:r>
              <a:rPr b="1" lang="en"/>
              <a:t>Data Quality Monitoring:</a:t>
            </a:r>
            <a:r>
              <a:rPr lang="en"/>
              <a:t> Implement data quality checks in real-time to ensure incoming data meets predefined quality standards before storage or processing.</a:t>
            </a:r>
            <a:endParaRPr/>
          </a:p>
          <a:p>
            <a:pPr indent="0" lvl="0" marL="0" rtl="0" algn="l">
              <a:spcBef>
                <a:spcPts val="1200"/>
              </a:spcBef>
              <a:spcAft>
                <a:spcPts val="0"/>
              </a:spcAft>
              <a:buNone/>
            </a:pPr>
            <a:r>
              <a:rPr b="1" lang="en"/>
              <a:t>Unified Analytics:</a:t>
            </a:r>
            <a:r>
              <a:rPr lang="en"/>
              <a:t> Integrate batch and streaming data sources to provide unified analytics for near-real-time decision-making and reporting.</a:t>
            </a:r>
            <a:endParaRPr/>
          </a:p>
          <a:p>
            <a:pPr indent="0" lvl="0" marL="0" rtl="0" algn="l">
              <a:spcBef>
                <a:spcPts val="1200"/>
              </a:spcBef>
              <a:spcAft>
                <a:spcPts val="1200"/>
              </a:spcAft>
              <a:buNone/>
            </a:pPr>
            <a:r>
              <a:rPr b="1" lang="en"/>
              <a:t>Operational Data Stores:</a:t>
            </a:r>
            <a:r>
              <a:rPr lang="en"/>
              <a:t> Serve as operational data stores for applications requiring low-latency access to fresh data for operational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 of Databricks</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a:t>Integration and Flexibility:</a:t>
            </a:r>
            <a:endParaRPr b="1"/>
          </a:p>
          <a:p>
            <a:pPr indent="0" lvl="0" marL="0" rtl="0" algn="l">
              <a:spcBef>
                <a:spcPts val="1200"/>
              </a:spcBef>
              <a:spcAft>
                <a:spcPts val="0"/>
              </a:spcAft>
              <a:buNone/>
            </a:pPr>
            <a:r>
              <a:rPr lang="en"/>
              <a:t>Data Sources: Databricks can connect to a wide variety of data sources including databases, data lakes, and third-party services, offering flexibility in data ingestion.</a:t>
            </a:r>
            <a:endParaRPr/>
          </a:p>
          <a:p>
            <a:pPr indent="0" lvl="0" marL="0" rtl="0" algn="l">
              <a:spcBef>
                <a:spcPts val="1200"/>
              </a:spcBef>
              <a:spcAft>
                <a:spcPts val="0"/>
              </a:spcAft>
              <a:buNone/>
            </a:pPr>
            <a:r>
              <a:rPr lang="en"/>
              <a:t>BI Tools: It integrates seamlessly with business intelligence (BI) tools like Tableau and Power BI, enabling users to create dashboards and reports.</a:t>
            </a:r>
            <a:endParaRPr/>
          </a:p>
          <a:p>
            <a:pPr indent="0" lvl="0" marL="0" rtl="0" algn="l">
              <a:spcBef>
                <a:spcPts val="1200"/>
              </a:spcBef>
              <a:spcAft>
                <a:spcPts val="0"/>
              </a:spcAft>
              <a:buNone/>
            </a:pPr>
            <a:r>
              <a:rPr lang="en"/>
              <a:t>Custom Libraries: Users can install and use custom libraries and packages, enhancing the platform's flexibility and functionality.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Security and Governance:</a:t>
            </a:r>
            <a:endParaRPr b="1"/>
          </a:p>
          <a:p>
            <a:pPr indent="0" lvl="0" marL="0" rtl="0" algn="l">
              <a:spcBef>
                <a:spcPts val="1200"/>
              </a:spcBef>
              <a:spcAft>
                <a:spcPts val="0"/>
              </a:spcAft>
              <a:buNone/>
            </a:pPr>
            <a:r>
              <a:rPr lang="en"/>
              <a:t>Role-Based Access Control: Databricks provides robust role-based access control (RBAC), ensuring that only authorized users can access specific data and resources.</a:t>
            </a:r>
            <a:endParaRPr/>
          </a:p>
          <a:p>
            <a:pPr indent="0" lvl="0" marL="0" rtl="0" algn="l">
              <a:spcBef>
                <a:spcPts val="1200"/>
              </a:spcBef>
              <a:spcAft>
                <a:spcPts val="0"/>
              </a:spcAft>
              <a:buNone/>
            </a:pPr>
            <a:r>
              <a:rPr lang="en"/>
              <a:t>Data Encryption: It supports data encryption both at rest and in transit, protecting sensitive data from unauthorized access.</a:t>
            </a:r>
            <a:endParaRPr/>
          </a:p>
          <a:p>
            <a:pPr indent="0" lvl="0" marL="0" rtl="0" algn="l">
              <a:spcBef>
                <a:spcPts val="1200"/>
              </a:spcBef>
              <a:spcAft>
                <a:spcPts val="1200"/>
              </a:spcAft>
              <a:buNone/>
            </a:pPr>
            <a:r>
              <a:rPr lang="en"/>
              <a:t>Compliance Tools: Databricks offers tools to help organizations comply with regulatory requirements (e.g., GDPR, HIPAA), including audit logging and data masking.</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Python</a:t>
            </a:r>
            <a:endParaRPr/>
          </a:p>
        </p:txBody>
      </p:sp>
      <p:sp>
        <p:nvSpPr>
          <p:cNvPr id="1021" name="Google Shape;1021;p1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dlt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raw data table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dlt</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a:t>
            </a:r>
            <a:r>
              <a:rPr lang="en" sz="1000">
                <a:solidFill>
                  <a:srgbClr val="001080"/>
                </a:solidFill>
                <a:highlight>
                  <a:srgbClr val="F6F7F9"/>
                </a:highlight>
                <a:latin typeface="Courier New"/>
                <a:ea typeface="Courier New"/>
                <a:cs typeface="Courier New"/>
                <a:sym typeface="Courier New"/>
              </a:rPr>
              <a:t>comment</a:t>
            </a:r>
            <a:r>
              <a:rPr lang="en" sz="1000">
                <a:solidFill>
                  <a:srgbClr val="687687"/>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"Raw sales data from CSV stored in S3"</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def</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raw_sales_data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return</a:t>
            </a:r>
            <a:r>
              <a:rPr lang="en" sz="1000">
                <a:solidFill>
                  <a:srgbClr val="3B3B3B"/>
                </a:solidFill>
                <a:highlight>
                  <a:srgbClr val="F6F7F9"/>
                </a:highlight>
                <a:latin typeface="Courier New"/>
                <a:ea typeface="Courier New"/>
                <a:cs typeface="Courier New"/>
                <a:sym typeface="Courier New"/>
              </a:rPr>
              <a:t> spark.read.</a:t>
            </a:r>
            <a:r>
              <a:rPr lang="en" sz="1000">
                <a:solidFill>
                  <a:srgbClr val="795E26"/>
                </a:solidFill>
                <a:highlight>
                  <a:srgbClr val="F6F7F9"/>
                </a:highlight>
                <a:latin typeface="Courier New"/>
                <a:ea typeface="Courier New"/>
                <a:cs typeface="Courier New"/>
                <a:sym typeface="Courier New"/>
              </a:rPr>
              <a:t>csv</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"s3://databricks-workspace-stack-81b99-bucket/mumbai-prod/sample-data/train.csv"</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header</a:t>
            </a:r>
            <a:r>
              <a:rPr lang="en" sz="1000">
                <a:solidFill>
                  <a:srgbClr val="687687"/>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inferSchema</a:t>
            </a:r>
            <a:r>
              <a:rPr lang="en" sz="1000">
                <a:solidFill>
                  <a:srgbClr val="687687"/>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cleaned data table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dlt</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a:t>
            </a:r>
            <a:r>
              <a:rPr lang="en" sz="1000">
                <a:solidFill>
                  <a:srgbClr val="001080"/>
                </a:solidFill>
                <a:highlight>
                  <a:srgbClr val="F6F7F9"/>
                </a:highlight>
                <a:latin typeface="Courier New"/>
                <a:ea typeface="Courier New"/>
                <a:cs typeface="Courier New"/>
                <a:sym typeface="Courier New"/>
              </a:rPr>
              <a:t>comment</a:t>
            </a:r>
            <a:r>
              <a:rPr lang="en" sz="1000">
                <a:solidFill>
                  <a:srgbClr val="687687"/>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"Cleaned sales data with no null values in Order ID and Sales"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def</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cleaned_sales_data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return</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dlt.</a:t>
            </a:r>
            <a:r>
              <a:rPr lang="en" sz="1000">
                <a:solidFill>
                  <a:srgbClr val="795E26"/>
                </a:solidFill>
                <a:highlight>
                  <a:srgbClr val="F6F7F9"/>
                </a:highlight>
                <a:latin typeface="Courier New"/>
                <a:ea typeface="Courier New"/>
                <a:cs typeface="Courier New"/>
                <a:sym typeface="Courier New"/>
              </a:rPr>
              <a:t>read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"raw_sales_data"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filter</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"Order ID IS NOT NULL AND Sales IS NOT NULL"</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aggregated data table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dlt</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a:t>
            </a:r>
            <a:r>
              <a:rPr lang="en" sz="1000">
                <a:solidFill>
                  <a:srgbClr val="001080"/>
                </a:solidFill>
                <a:highlight>
                  <a:srgbClr val="F6F7F9"/>
                </a:highlight>
                <a:latin typeface="Courier New"/>
                <a:ea typeface="Courier New"/>
                <a:cs typeface="Courier New"/>
                <a:sym typeface="Courier New"/>
              </a:rPr>
              <a:t>comment</a:t>
            </a:r>
            <a:r>
              <a:rPr lang="en" sz="1000">
                <a:solidFill>
                  <a:srgbClr val="687687"/>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"Aggregated total sales amount by Customer ID"</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def</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aggregated_sales_by_customer</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return</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dlt.</a:t>
            </a:r>
            <a:r>
              <a:rPr lang="en" sz="1000">
                <a:solidFill>
                  <a:srgbClr val="795E26"/>
                </a:solidFill>
                <a:highlight>
                  <a:srgbClr val="F6F7F9"/>
                </a:highlight>
                <a:latin typeface="Courier New"/>
                <a:ea typeface="Courier New"/>
                <a:cs typeface="Courier New"/>
                <a:sym typeface="Courier New"/>
              </a:rPr>
              <a:t>read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"cleaned_sales_data"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groupBy</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"Customer ID"</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sum</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"Sales"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withColumnRenamed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"sum(Sales)"</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"Total_Sales"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SQL</a:t>
            </a:r>
            <a:endParaRPr/>
          </a:p>
        </p:txBody>
      </p:sp>
      <p:sp>
        <p:nvSpPr>
          <p:cNvPr id="1027" name="Google Shape;1027;p1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%sql</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raw sales data table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CREATE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OR</a:t>
            </a:r>
            <a:r>
              <a:rPr lang="en" sz="1000">
                <a:solidFill>
                  <a:srgbClr val="3B3B3B"/>
                </a:solidFill>
                <a:highlight>
                  <a:srgbClr val="F6F7F9"/>
                </a:highlight>
                <a:latin typeface="Courier New"/>
                <a:ea typeface="Courier New"/>
                <a:cs typeface="Courier New"/>
                <a:sym typeface="Courier New"/>
              </a:rPr>
              <a:t> REFRESH LIVE </a:t>
            </a:r>
            <a:r>
              <a:rPr lang="en" sz="1000">
                <a:solidFill>
                  <a:srgbClr val="0A6FBF"/>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 raw_sales_data</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COMMENT </a:t>
            </a:r>
            <a:r>
              <a:rPr lang="en" sz="1000">
                <a:solidFill>
                  <a:srgbClr val="C72E0F"/>
                </a:solidFill>
                <a:highlight>
                  <a:srgbClr val="F6F7F9"/>
                </a:highlight>
                <a:latin typeface="Courier New"/>
                <a:ea typeface="Courier New"/>
                <a:cs typeface="Courier New"/>
                <a:sym typeface="Courier New"/>
              </a:rPr>
              <a:t>'Raw sales data from CSV stored in S3'</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AS</a:t>
            </a:r>
            <a:endParaRPr sz="1000">
              <a:solidFill>
                <a:srgbClr val="0A6FB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 </a:t>
            </a:r>
            <a:r>
              <a:rPr lang="en" sz="1000">
                <a:solidFill>
                  <a:srgbClr val="687687"/>
                </a:solidFill>
                <a:highlight>
                  <a:srgbClr val="F6F7F9"/>
                </a:highlight>
                <a:latin typeface="Courier New"/>
                <a:ea typeface="Courier New"/>
                <a:cs typeface="Courier New"/>
                <a:sym typeface="Courier New"/>
              </a:rPr>
              <a:t>*</a:t>
            </a:r>
            <a:endParaRPr sz="1000">
              <a:solidFill>
                <a:srgbClr val="687687"/>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csv.</a:t>
            </a:r>
            <a:r>
              <a:rPr lang="en" sz="1000">
                <a:solidFill>
                  <a:srgbClr val="C72E0F"/>
                </a:solidFill>
                <a:highlight>
                  <a:srgbClr val="F6F7F9"/>
                </a:highlight>
                <a:latin typeface="Courier New"/>
                <a:ea typeface="Courier New"/>
                <a:cs typeface="Courier New"/>
                <a:sym typeface="Courier New"/>
              </a:rPr>
              <a:t>`</a:t>
            </a:r>
            <a:r>
              <a:rPr lang="en" sz="1000">
                <a:solidFill>
                  <a:srgbClr val="A31515"/>
                </a:solidFill>
                <a:highlight>
                  <a:srgbClr val="F6F7F9"/>
                </a:highlight>
                <a:latin typeface="Courier New"/>
                <a:ea typeface="Courier New"/>
                <a:cs typeface="Courier New"/>
                <a:sym typeface="Courier New"/>
              </a:rPr>
              <a:t>s3://databricks-workspace-stack-81b99-bucket/mumbai-prod/sample-data/train.csv</a:t>
            </a:r>
            <a:r>
              <a:rPr lang="en" sz="1000">
                <a:solidFill>
                  <a:srgbClr val="C72E0F"/>
                </a:solidFill>
                <a:highlight>
                  <a:srgbClr val="F6F7F9"/>
                </a:highlight>
                <a:latin typeface="Courier New"/>
                <a:ea typeface="Courier New"/>
                <a:cs typeface="Courier New"/>
                <a:sym typeface="Courier New"/>
              </a:rPr>
              <a:t>`</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OPTIONS</a:t>
            </a:r>
            <a:r>
              <a:rPr lang="en" sz="1000">
                <a:solidFill>
                  <a:srgbClr val="3B3B3B"/>
                </a:solidFill>
                <a:highlight>
                  <a:srgbClr val="F6F7F9"/>
                </a:highlight>
                <a:latin typeface="Courier New"/>
                <a:ea typeface="Courier New"/>
                <a:cs typeface="Courier New"/>
                <a:sym typeface="Courier New"/>
              </a:rPr>
              <a:t> (header</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true, inferSchema</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true);</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cleaned sales data table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CREATE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OR</a:t>
            </a:r>
            <a:r>
              <a:rPr lang="en" sz="1000">
                <a:solidFill>
                  <a:srgbClr val="3B3B3B"/>
                </a:solidFill>
                <a:highlight>
                  <a:srgbClr val="F6F7F9"/>
                </a:highlight>
                <a:latin typeface="Courier New"/>
                <a:ea typeface="Courier New"/>
                <a:cs typeface="Courier New"/>
                <a:sym typeface="Courier New"/>
              </a:rPr>
              <a:t> REFRESH LIVE </a:t>
            </a:r>
            <a:r>
              <a:rPr lang="en" sz="1000">
                <a:solidFill>
                  <a:srgbClr val="0A6FBF"/>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 cleaned_sales_data</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COMMENT </a:t>
            </a:r>
            <a:r>
              <a:rPr lang="en" sz="1000">
                <a:solidFill>
                  <a:srgbClr val="C72E0F"/>
                </a:solidFill>
                <a:highlight>
                  <a:srgbClr val="F6F7F9"/>
                </a:highlight>
                <a:latin typeface="Courier New"/>
                <a:ea typeface="Courier New"/>
                <a:cs typeface="Courier New"/>
                <a:sym typeface="Courier New"/>
              </a:rPr>
              <a:t>'Cleaned sales data with no null values in Order ID and Sales'</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AS</a:t>
            </a:r>
            <a:endParaRPr sz="1000">
              <a:solidFill>
                <a:srgbClr val="0A6FB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 </a:t>
            </a:r>
            <a:r>
              <a:rPr lang="en" sz="1000">
                <a:solidFill>
                  <a:srgbClr val="687687"/>
                </a:solidFill>
                <a:highlight>
                  <a:srgbClr val="F6F7F9"/>
                </a:highlight>
                <a:latin typeface="Courier New"/>
                <a:ea typeface="Courier New"/>
                <a:cs typeface="Courier New"/>
                <a:sym typeface="Courier New"/>
              </a:rPr>
              <a:t>*</a:t>
            </a:r>
            <a:endParaRPr sz="1000">
              <a:solidFill>
                <a:srgbClr val="687687"/>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a:t>
            </a:r>
            <a:r>
              <a:rPr lang="en" sz="1000">
                <a:solidFill>
                  <a:srgbClr val="BC8E1A"/>
                </a:solidFill>
                <a:highlight>
                  <a:srgbClr val="F6F7F9"/>
                </a:highlight>
                <a:latin typeface="Courier New"/>
                <a:ea typeface="Courier New"/>
                <a:cs typeface="Courier New"/>
                <a:sym typeface="Courier New"/>
              </a:rPr>
              <a:t>LIVE</a:t>
            </a:r>
            <a:r>
              <a:rPr lang="en" sz="1000">
                <a:solidFill>
                  <a:srgbClr val="3B3B3B"/>
                </a:solidFill>
                <a:highlight>
                  <a:srgbClr val="F6F7F9"/>
                </a:highlight>
                <a:latin typeface="Courier New"/>
                <a:ea typeface="Courier New"/>
                <a:cs typeface="Courier New"/>
                <a:sym typeface="Courier New"/>
              </a:rPr>
              <a:t>.</a:t>
            </a:r>
            <a:r>
              <a:rPr lang="en" sz="1000">
                <a:solidFill>
                  <a:srgbClr val="BC8E1A"/>
                </a:solidFill>
                <a:highlight>
                  <a:srgbClr val="F6F7F9"/>
                </a:highlight>
                <a:latin typeface="Courier New"/>
                <a:ea typeface="Courier New"/>
                <a:cs typeface="Courier New"/>
                <a:sym typeface="Courier New"/>
              </a:rPr>
              <a:t>raw_sales_data</a:t>
            </a:r>
            <a:endParaRPr sz="1000">
              <a:solidFill>
                <a:srgbClr val="BC8E1A"/>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WHERE</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a:t>
            </a:r>
            <a:r>
              <a:rPr lang="en" sz="1000">
                <a:solidFill>
                  <a:srgbClr val="A31515"/>
                </a:solidFill>
                <a:highlight>
                  <a:srgbClr val="F6F7F9"/>
                </a:highlight>
                <a:latin typeface="Courier New"/>
                <a:ea typeface="Courier New"/>
                <a:cs typeface="Courier New"/>
                <a:sym typeface="Courier New"/>
              </a:rPr>
              <a:t>Order ID</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IS NOT NULL</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AND</a:t>
            </a:r>
            <a:r>
              <a:rPr lang="en" sz="1000">
                <a:solidFill>
                  <a:srgbClr val="3B3B3B"/>
                </a:solidFill>
                <a:highlight>
                  <a:srgbClr val="F6F7F9"/>
                </a:highlight>
                <a:latin typeface="Courier New"/>
                <a:ea typeface="Courier New"/>
                <a:cs typeface="Courier New"/>
                <a:sym typeface="Courier New"/>
              </a:rPr>
              <a:t> Sales </a:t>
            </a:r>
            <a:r>
              <a:rPr lang="en" sz="1000">
                <a:solidFill>
                  <a:srgbClr val="0A6FBF"/>
                </a:solidFill>
                <a:highlight>
                  <a:srgbClr val="F6F7F9"/>
                </a:highlight>
                <a:latin typeface="Courier New"/>
                <a:ea typeface="Courier New"/>
                <a:cs typeface="Courier New"/>
                <a:sym typeface="Courier New"/>
              </a:rPr>
              <a:t>IS NOT NULL</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aggregated sales by customer</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CREATE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OR</a:t>
            </a:r>
            <a:r>
              <a:rPr lang="en" sz="1000">
                <a:solidFill>
                  <a:srgbClr val="3B3B3B"/>
                </a:solidFill>
                <a:highlight>
                  <a:srgbClr val="F6F7F9"/>
                </a:highlight>
                <a:latin typeface="Courier New"/>
                <a:ea typeface="Courier New"/>
                <a:cs typeface="Courier New"/>
                <a:sym typeface="Courier New"/>
              </a:rPr>
              <a:t> REFRESH LIVE </a:t>
            </a:r>
            <a:r>
              <a:rPr lang="en" sz="1000">
                <a:solidFill>
                  <a:srgbClr val="0A6FBF"/>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 aggregated_sales_by_customer</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COMMENT </a:t>
            </a:r>
            <a:r>
              <a:rPr lang="en" sz="1000">
                <a:solidFill>
                  <a:srgbClr val="C72E0F"/>
                </a:solidFill>
                <a:highlight>
                  <a:srgbClr val="F6F7F9"/>
                </a:highlight>
                <a:latin typeface="Courier New"/>
                <a:ea typeface="Courier New"/>
                <a:cs typeface="Courier New"/>
                <a:sym typeface="Courier New"/>
              </a:rPr>
              <a:t>'Aggregated total sales amount by Customer ID'</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AS</a:t>
            </a:r>
            <a:endParaRPr sz="1000">
              <a:solidFill>
                <a:srgbClr val="0A6FB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a:t>
            </a:r>
            <a:r>
              <a:rPr lang="en" sz="1000">
                <a:solidFill>
                  <a:srgbClr val="A31515"/>
                </a:solidFill>
                <a:highlight>
                  <a:srgbClr val="F6F7F9"/>
                </a:highlight>
                <a:latin typeface="Courier New"/>
                <a:ea typeface="Courier New"/>
                <a:cs typeface="Courier New"/>
                <a:sym typeface="Courier New"/>
              </a:rPr>
              <a:t>Customer ID</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SUM</a:t>
            </a:r>
            <a:r>
              <a:rPr lang="en" sz="1000">
                <a:solidFill>
                  <a:srgbClr val="3B3B3B"/>
                </a:solidFill>
                <a:highlight>
                  <a:srgbClr val="F6F7F9"/>
                </a:highlight>
                <a:latin typeface="Courier New"/>
                <a:ea typeface="Courier New"/>
                <a:cs typeface="Courier New"/>
                <a:sym typeface="Courier New"/>
              </a:rPr>
              <a:t>(Sales) </a:t>
            </a:r>
            <a:r>
              <a:rPr lang="en" sz="1000">
                <a:solidFill>
                  <a:srgbClr val="0A6FBF"/>
                </a:solidFill>
                <a:highlight>
                  <a:srgbClr val="F6F7F9"/>
                </a:highlight>
                <a:latin typeface="Courier New"/>
                <a:ea typeface="Courier New"/>
                <a:cs typeface="Courier New"/>
                <a:sym typeface="Courier New"/>
              </a:rPr>
              <a:t>AS</a:t>
            </a:r>
            <a:r>
              <a:rPr lang="en" sz="1000">
                <a:solidFill>
                  <a:srgbClr val="3B3B3B"/>
                </a:solidFill>
                <a:highlight>
                  <a:srgbClr val="F6F7F9"/>
                </a:highlight>
                <a:latin typeface="Courier New"/>
                <a:ea typeface="Courier New"/>
                <a:cs typeface="Courier New"/>
                <a:sym typeface="Courier New"/>
              </a:rPr>
              <a:t> Total_Sales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a:t>
            </a:r>
            <a:r>
              <a:rPr lang="en" sz="1000">
                <a:solidFill>
                  <a:srgbClr val="BC8E1A"/>
                </a:solidFill>
                <a:highlight>
                  <a:srgbClr val="F6F7F9"/>
                </a:highlight>
                <a:latin typeface="Courier New"/>
                <a:ea typeface="Courier New"/>
                <a:cs typeface="Courier New"/>
                <a:sym typeface="Courier New"/>
              </a:rPr>
              <a:t>LIVE</a:t>
            </a:r>
            <a:r>
              <a:rPr lang="en" sz="1000">
                <a:solidFill>
                  <a:srgbClr val="3B3B3B"/>
                </a:solidFill>
                <a:highlight>
                  <a:srgbClr val="F6F7F9"/>
                </a:highlight>
                <a:latin typeface="Courier New"/>
                <a:ea typeface="Courier New"/>
                <a:cs typeface="Courier New"/>
                <a:sym typeface="Courier New"/>
              </a:rPr>
              <a:t>.</a:t>
            </a:r>
            <a:r>
              <a:rPr lang="en" sz="1000">
                <a:solidFill>
                  <a:srgbClr val="BC8E1A"/>
                </a:solidFill>
                <a:highlight>
                  <a:srgbClr val="F6F7F9"/>
                </a:highlight>
                <a:latin typeface="Courier New"/>
                <a:ea typeface="Courier New"/>
                <a:cs typeface="Courier New"/>
                <a:sym typeface="Courier New"/>
              </a:rPr>
              <a:t>cleaned_sales_data</a:t>
            </a:r>
            <a:endParaRPr sz="1000">
              <a:solidFill>
                <a:srgbClr val="BC8E1A"/>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GROUP BY</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a:t>
            </a:r>
            <a:r>
              <a:rPr lang="en" sz="1000">
                <a:solidFill>
                  <a:srgbClr val="A31515"/>
                </a:solidFill>
                <a:highlight>
                  <a:srgbClr val="F6F7F9"/>
                </a:highlight>
                <a:latin typeface="Courier New"/>
                <a:ea typeface="Courier New"/>
                <a:cs typeface="Courier New"/>
                <a:sym typeface="Courier New"/>
              </a:rPr>
              <a:t>Customer ID</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ata lakehouse</a:t>
            </a:r>
            <a:endParaRPr/>
          </a:p>
        </p:txBody>
      </p:sp>
      <p:sp>
        <p:nvSpPr>
          <p:cNvPr id="1033" name="Google Shape;1033;p1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"data lakehouse" is a modern data architecture that combines the best features of data lakes and data warehouses into a unified platform. </a:t>
            </a:r>
            <a:endParaRPr/>
          </a:p>
          <a:p>
            <a:pPr indent="0" lvl="0" marL="0" rtl="0" algn="l">
              <a:spcBef>
                <a:spcPts val="1200"/>
              </a:spcBef>
              <a:spcAft>
                <a:spcPts val="0"/>
              </a:spcAft>
              <a:buNone/>
            </a:pPr>
            <a:r>
              <a:rPr lang="en"/>
              <a:t>It aims to address the shortcomings and leverage the strengths of both traditional data warehouses and data lakes, providing a more integrated and flexible approach to managing and analyzing data.</a:t>
            </a:r>
            <a:endParaRPr/>
          </a:p>
          <a:p>
            <a:pPr indent="0" lvl="0" marL="0" rtl="0" algn="l">
              <a:spcBef>
                <a:spcPts val="1200"/>
              </a:spcBef>
              <a:spcAft>
                <a:spcPts val="0"/>
              </a:spcAft>
              <a:buNone/>
            </a:pPr>
            <a:r>
              <a:rPr b="1" lang="en"/>
              <a:t>Storage Flexibility: </a:t>
            </a:r>
            <a:endParaRPr b="1"/>
          </a:p>
          <a:p>
            <a:pPr indent="0" lvl="0" marL="0" rtl="0" algn="l">
              <a:spcBef>
                <a:spcPts val="1200"/>
              </a:spcBef>
              <a:spcAft>
                <a:spcPts val="0"/>
              </a:spcAft>
              <a:buNone/>
            </a:pPr>
            <a:r>
              <a:rPr lang="en"/>
              <a:t>Like a data lake, a data lakehouse can store raw, semi-structured, and structured data in its native format. This allows for the ingestion of diverse data types without upfront schema design.</a:t>
            </a:r>
            <a:endParaRPr/>
          </a:p>
          <a:p>
            <a:pPr indent="0" lvl="0" marL="0" rtl="0" algn="l">
              <a:spcBef>
                <a:spcPts val="1200"/>
              </a:spcBef>
              <a:spcAft>
                <a:spcPts val="0"/>
              </a:spcAft>
              <a:buNone/>
            </a:pPr>
            <a:r>
              <a:rPr b="1" lang="en"/>
              <a:t>Transactional Consistency: </a:t>
            </a:r>
            <a:endParaRPr b="1"/>
          </a:p>
          <a:p>
            <a:pPr indent="0" lvl="0" marL="0" rtl="0" algn="l">
              <a:spcBef>
                <a:spcPts val="1200"/>
              </a:spcBef>
              <a:spcAft>
                <a:spcPts val="1200"/>
              </a:spcAft>
              <a:buNone/>
            </a:pPr>
            <a:r>
              <a:rPr lang="en"/>
              <a:t>Similar to a data warehouse, a data lakehouse ensures data integrity through ACID (Atomicity, Consistency, Isolation, Durability) transactions. This capability is crucial for maintaining data quality and supporting transactional workloads.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lakehouse</a:t>
            </a:r>
            <a:endParaRPr/>
          </a:p>
        </p:txBody>
      </p:sp>
      <p:sp>
        <p:nvSpPr>
          <p:cNvPr id="1039" name="Google Shape;1039;p1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Schema Enforcement and Evolution:</a:t>
            </a:r>
            <a:r>
              <a:rPr lang="en"/>
              <a:t> A data lakehouse supports schema enforcement and evolution capabilities, allowing data to be queried and analyzed with evolving schemas while ensuring consistency and backward compatibility.</a:t>
            </a:r>
            <a:endParaRPr/>
          </a:p>
          <a:p>
            <a:pPr indent="0" lvl="0" marL="0" rtl="0" algn="l">
              <a:spcBef>
                <a:spcPts val="1200"/>
              </a:spcBef>
              <a:spcAft>
                <a:spcPts val="0"/>
              </a:spcAft>
              <a:buNone/>
            </a:pPr>
            <a:r>
              <a:rPr b="1" lang="en"/>
              <a:t>Unified Analytics:</a:t>
            </a:r>
            <a:r>
              <a:rPr lang="en"/>
              <a:t> It provides a unified platform for both operational and analytical workloads. Users can perform real-time analytics, batch processing, machine learning, and other advanced analytics tasks on the same dataset stored in the data lakehouse.</a:t>
            </a:r>
            <a:endParaRPr/>
          </a:p>
          <a:p>
            <a:pPr indent="0" lvl="0" marL="0" rtl="0" algn="l">
              <a:spcBef>
                <a:spcPts val="1200"/>
              </a:spcBef>
              <a:spcAft>
                <a:spcPts val="0"/>
              </a:spcAft>
              <a:buNone/>
            </a:pPr>
            <a:r>
              <a:rPr b="1" lang="en"/>
              <a:t>Scalability: </a:t>
            </a:r>
            <a:r>
              <a:rPr lang="en"/>
              <a:t>Data lakehouses leverage scalable cloud platforms and distributed computing technologies to handle large volumes of data efficiently. This scalability ensures that the platform can grow with increasing data and workload demands.</a:t>
            </a:r>
            <a:endParaRPr/>
          </a:p>
          <a:p>
            <a:pPr indent="0" lvl="0" marL="0" rtl="0" algn="l">
              <a:spcBef>
                <a:spcPts val="1200"/>
              </a:spcBef>
              <a:spcAft>
                <a:spcPts val="1200"/>
              </a:spcAft>
              <a:buNone/>
            </a:pPr>
            <a:r>
              <a:rPr b="1" lang="en"/>
              <a:t>Cost Efficiency:</a:t>
            </a:r>
            <a:r>
              <a:rPr lang="en"/>
              <a:t> By consolidating data storage and processing on a single platform, a data lakehouse can potentially reduce infrastructure costs compared to maintaining separate data lakes and data warehouses.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lakehouse: Benefits</a:t>
            </a:r>
            <a:endParaRPr/>
          </a:p>
        </p:txBody>
      </p:sp>
      <p:sp>
        <p:nvSpPr>
          <p:cNvPr id="1045" name="Google Shape;1045;p1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Flexibility: </a:t>
            </a:r>
            <a:r>
              <a:rPr lang="en"/>
              <a:t>Supports diverse data types and schema-on-read approach, accommodating both structured and unstructured data sources.</a:t>
            </a:r>
            <a:endParaRPr/>
          </a:p>
          <a:p>
            <a:pPr indent="0" lvl="0" marL="0" rtl="0" algn="l">
              <a:spcBef>
                <a:spcPts val="1200"/>
              </a:spcBef>
              <a:spcAft>
                <a:spcPts val="0"/>
              </a:spcAft>
              <a:buNone/>
            </a:pPr>
            <a:r>
              <a:rPr b="1" lang="en"/>
              <a:t>Real-time and Historical Analysis:</a:t>
            </a:r>
            <a:r>
              <a:rPr lang="en"/>
              <a:t> Enables real-time analytics on streaming data while also providing historical data insights, supporting a wide range of business use cases.</a:t>
            </a:r>
            <a:endParaRPr/>
          </a:p>
          <a:p>
            <a:pPr indent="0" lvl="0" marL="0" rtl="0" algn="l">
              <a:spcBef>
                <a:spcPts val="1200"/>
              </a:spcBef>
              <a:spcAft>
                <a:spcPts val="0"/>
              </a:spcAft>
              <a:buNone/>
            </a:pPr>
            <a:r>
              <a:rPr b="1" lang="en"/>
              <a:t>Data Governance:</a:t>
            </a:r>
            <a:r>
              <a:rPr lang="en"/>
              <a:t> Centralizes data management, improving data governance, security, and compliance.</a:t>
            </a:r>
            <a:endParaRPr/>
          </a:p>
          <a:p>
            <a:pPr indent="0" lvl="0" marL="0" rtl="0" algn="l">
              <a:spcBef>
                <a:spcPts val="1200"/>
              </a:spcBef>
              <a:spcAft>
                <a:spcPts val="1200"/>
              </a:spcAft>
              <a:buNone/>
            </a:pPr>
            <a:r>
              <a:rPr b="1" lang="en"/>
              <a:t>Operational Efficiency:</a:t>
            </a:r>
            <a:r>
              <a:rPr lang="en"/>
              <a:t> Simplifies data pipeline management and maintenance, reducing operational overhead and improving agility in data-driven decision-making.</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Advanced Analytics</a:t>
            </a:r>
            <a:r>
              <a:rPr lang="en"/>
              <a:t>: Perform complex analytics, including machine learning, AI, and predictive analytics, using unified datasets stored in the data lakehouse.</a:t>
            </a:r>
            <a:endParaRPr/>
          </a:p>
          <a:p>
            <a:pPr indent="0" lvl="0" marL="0" rtl="0" algn="l">
              <a:spcBef>
                <a:spcPts val="1200"/>
              </a:spcBef>
              <a:spcAft>
                <a:spcPts val="0"/>
              </a:spcAft>
              <a:buNone/>
            </a:pPr>
            <a:r>
              <a:rPr b="1" lang="en"/>
              <a:t>Operational Reporting</a:t>
            </a:r>
            <a:r>
              <a:rPr lang="en"/>
              <a:t>: Generate real-time reports and dashboards for operational monitoring and decision support.</a:t>
            </a:r>
            <a:endParaRPr/>
          </a:p>
          <a:p>
            <a:pPr indent="0" lvl="0" marL="0" rtl="0" algn="l">
              <a:spcBef>
                <a:spcPts val="1200"/>
              </a:spcBef>
              <a:spcAft>
                <a:spcPts val="0"/>
              </a:spcAft>
              <a:buNone/>
            </a:pPr>
            <a:r>
              <a:rPr b="1" lang="en"/>
              <a:t>Data Integration and ETL</a:t>
            </a:r>
            <a:r>
              <a:rPr lang="en"/>
              <a:t>: Integrate data from multiple sources and perform Extract, Transform, Load (ETL) operations to prepare data for analytics.</a:t>
            </a:r>
            <a:endParaRPr/>
          </a:p>
          <a:p>
            <a:pPr indent="0" lvl="0" marL="0" rtl="0" algn="l">
              <a:spcBef>
                <a:spcPts val="1200"/>
              </a:spcBef>
              <a:spcAft>
                <a:spcPts val="0"/>
              </a:spcAft>
              <a:buNone/>
            </a:pPr>
            <a:r>
              <a:rPr b="1" lang="en"/>
              <a:t>Data Exploration</a:t>
            </a:r>
            <a:r>
              <a:rPr lang="en"/>
              <a:t>: Explore and analyze raw data without predefined schemas, allowing for flexible data discovery and exploration.</a:t>
            </a:r>
            <a:endParaRPr/>
          </a:p>
          <a:p>
            <a:pPr indent="0" lvl="0" marL="0" rtl="0" algn="l">
              <a:spcBef>
                <a:spcPts val="1200"/>
              </a:spcBef>
              <a:spcAft>
                <a:spcPts val="1200"/>
              </a:spcAft>
              <a:buNone/>
            </a:pPr>
            <a:r>
              <a:rPr b="1" lang="en"/>
              <a:t>IoT and Streaming Analytics</a:t>
            </a:r>
            <a:r>
              <a:rPr lang="en"/>
              <a:t>: Analyze real-time data streams from IoT devices and other streaming sources to derive immediate insights and take proactive actions.</a:t>
            </a:r>
            <a:endParaRPr/>
          </a:p>
        </p:txBody>
      </p:sp>
      <p:sp>
        <p:nvSpPr>
          <p:cNvPr id="1051" name="Google Shape;1051;p1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lakehouse: </a:t>
            </a:r>
            <a:r>
              <a:rPr lang="en"/>
              <a:t>Use Cases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7" name="Google Shape;1057;p1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8" name="Google Shape;1058;p178"/>
          <p:cNvPicPr preferRelativeResize="0"/>
          <p:nvPr/>
        </p:nvPicPr>
        <p:blipFill>
          <a:blip r:embed="rId3">
            <a:alphaModFix/>
          </a:blip>
          <a:stretch>
            <a:fillRect/>
          </a:stretch>
        </p:blipFill>
        <p:spPr>
          <a:xfrm>
            <a:off x="0" y="135155"/>
            <a:ext cx="9144000" cy="4873190"/>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Loader</a:t>
            </a:r>
            <a:endParaRPr/>
          </a:p>
        </p:txBody>
      </p:sp>
      <p:sp>
        <p:nvSpPr>
          <p:cNvPr id="1064" name="Google Shape;1064;p1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 Loader incrementally and efficiently processes new data files as they arrive in cloud storage without any additional setup.</a:t>
            </a:r>
            <a:endParaRPr/>
          </a:p>
          <a:p>
            <a:pPr indent="0" lvl="0" marL="0" rtl="0" algn="l">
              <a:spcBef>
                <a:spcPts val="1200"/>
              </a:spcBef>
              <a:spcAft>
                <a:spcPts val="1200"/>
              </a:spcAft>
              <a:buNone/>
            </a:pPr>
            <a:r>
              <a:rPr lang="en"/>
              <a:t>Auto Loader incrementally and efficiently processes new data files as they arrive in cloud storage. Auto Loader can load data files from AWS S3 (s3://), Azure Data Lake Storage Gen2 (ADLS Gen2, abfss://), Google Cloud Storage (GCS, gs://), Azure Blob Storage (wasbs://), ADLS Gen1 (adl://), and Databricks File System (DBFS, dbfs:/). Auto Loader can ingest JSON, CSV, XML, PARQUET, AVRO, ORC, TEXT, and BINARYFILE file formats.</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Loader</a:t>
            </a:r>
            <a:endParaRPr/>
          </a:p>
        </p:txBody>
      </p:sp>
      <p:sp>
        <p:nvSpPr>
          <p:cNvPr id="1070" name="Google Shape;1070;p1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Set Up Auto Loader: Configure Auto Loader to monitor a directory in your cloud storage (such as AWS S3 or Azure Blob Storage) where new files will be arriving.</a:t>
            </a:r>
            <a:endParaRPr/>
          </a:p>
          <a:p>
            <a:pPr indent="0" lvl="0" marL="0" rtl="0" algn="l">
              <a:spcBef>
                <a:spcPts val="1200"/>
              </a:spcBef>
              <a:spcAft>
                <a:spcPts val="0"/>
              </a:spcAft>
              <a:buNone/>
            </a:pPr>
            <a:r>
              <a:rPr lang="en"/>
              <a:t>Define Schema: Optionally, you can define a schema for the data if it's not self-descriptive (like CSV headers).</a:t>
            </a:r>
            <a:endParaRPr/>
          </a:p>
          <a:p>
            <a:pPr indent="0" lvl="0" marL="0" rtl="0" algn="l">
              <a:spcBef>
                <a:spcPts val="1200"/>
              </a:spcBef>
              <a:spcAft>
                <a:spcPts val="0"/>
              </a:spcAft>
              <a:buNone/>
            </a:pPr>
            <a:r>
              <a:rPr lang="en"/>
              <a:t>Create Delta Table: Specify a Delta table where the ingested data will be stored. This table should already exist in your Databricks workspace.</a:t>
            </a:r>
            <a:endParaRPr/>
          </a:p>
          <a:p>
            <a:pPr indent="0" lvl="0" marL="0" rtl="0" algn="l">
              <a:spcBef>
                <a:spcPts val="1200"/>
              </a:spcBef>
              <a:spcAft>
                <a:spcPts val="0"/>
              </a:spcAft>
              <a:buNone/>
            </a:pPr>
            <a:r>
              <a:rPr lang="en"/>
              <a:t>Automatic Ingestion: Auto Loader continuously monitors the specified directory for new files. When a new file appears, it automatically triggers the ingestion process into the Delta table.</a:t>
            </a:r>
            <a:endParaRPr/>
          </a:p>
          <a:p>
            <a:pPr indent="0" lvl="0" marL="0" rtl="0" algn="l">
              <a:spcBef>
                <a:spcPts val="1200"/>
              </a:spcBef>
              <a:spcAft>
                <a:spcPts val="1200"/>
              </a:spcAft>
              <a:buNone/>
            </a:pPr>
            <a:r>
              <a:rPr lang="en"/>
              <a:t>Delta Table Maintenance: Delta tables handle schema evolution and data versioning automatically, making it easier to manage and query streaming data.</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streaming</a:t>
            </a:r>
            <a:endParaRPr/>
          </a:p>
        </p:txBody>
      </p:sp>
      <p:sp>
        <p:nvSpPr>
          <p:cNvPr id="1076" name="Google Shape;1076;p1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Data streaming in Databricks involves processing real-time data as it is ingested, which can be crucial for applications like monitoring, real-time analytics, and ETL operations.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Apache Spark Structured Streaming</a:t>
            </a:r>
            <a:r>
              <a:rPr lang="en"/>
              <a:t>: Databricks uses Apache Spark's Structured Streaming to handle streaming data. It provides an easy-to-use API for processing real-time data streams.</a:t>
            </a:r>
            <a:endParaRPr/>
          </a:p>
          <a:p>
            <a:pPr indent="0" lvl="0" marL="0" rtl="0" algn="l">
              <a:spcBef>
                <a:spcPts val="1200"/>
              </a:spcBef>
              <a:spcAft>
                <a:spcPts val="0"/>
              </a:spcAft>
              <a:buNone/>
            </a:pPr>
            <a:r>
              <a:rPr b="1" lang="en"/>
              <a:t>Delta Lake</a:t>
            </a:r>
            <a:r>
              <a:rPr lang="en"/>
              <a:t>: Delta Lake on Databricks enhances streaming capabilities by ensuring ACID transactions, scalable metadata handling, and unified batch and streaming processing.</a:t>
            </a:r>
            <a:endParaRPr/>
          </a:p>
          <a:p>
            <a:pPr indent="0" lvl="0" marL="0" rtl="0" algn="l">
              <a:spcBef>
                <a:spcPts val="1200"/>
              </a:spcBef>
              <a:spcAft>
                <a:spcPts val="1200"/>
              </a:spcAft>
              <a:buNone/>
            </a:pPr>
            <a:r>
              <a:rPr b="1" lang="en"/>
              <a:t>Auto Loader</a:t>
            </a:r>
            <a:r>
              <a:rPr lang="en"/>
              <a:t>: Databricks Auto Loader automatically processes new files as they arrive in a data lake, simplifying the process of ingesting data in real-time.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Databricks used for</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provides tools that help you connect your sources of data to one platform to process, store, share, analyze, model, and monetize datasets with solutions from BI to generative AI.</a:t>
            </a:r>
            <a:endParaRPr/>
          </a:p>
          <a:p>
            <a:pPr indent="-342900" lvl="0" marL="457200" rtl="0" algn="l">
              <a:spcBef>
                <a:spcPts val="1200"/>
              </a:spcBef>
              <a:spcAft>
                <a:spcPts val="0"/>
              </a:spcAft>
              <a:buSzPts val="1800"/>
              <a:buChar char="●"/>
            </a:pPr>
            <a:r>
              <a:rPr lang="en"/>
              <a:t>Data processing scheduling and management, in particular ETL</a:t>
            </a:r>
            <a:endParaRPr/>
          </a:p>
          <a:p>
            <a:pPr indent="-342900" lvl="0" marL="457200" rtl="0" algn="l">
              <a:spcBef>
                <a:spcPts val="0"/>
              </a:spcBef>
              <a:spcAft>
                <a:spcPts val="0"/>
              </a:spcAft>
              <a:buSzPts val="1800"/>
              <a:buChar char="●"/>
            </a:pPr>
            <a:r>
              <a:rPr lang="en"/>
              <a:t>Generating dashboards and visualizations</a:t>
            </a:r>
            <a:endParaRPr/>
          </a:p>
          <a:p>
            <a:pPr indent="-342900" lvl="0" marL="457200" rtl="0" algn="l">
              <a:spcBef>
                <a:spcPts val="0"/>
              </a:spcBef>
              <a:spcAft>
                <a:spcPts val="0"/>
              </a:spcAft>
              <a:buSzPts val="1800"/>
              <a:buChar char="●"/>
            </a:pPr>
            <a:r>
              <a:rPr lang="en"/>
              <a:t>Managing security, governance, high availability, and disaster recovery</a:t>
            </a:r>
            <a:endParaRPr/>
          </a:p>
          <a:p>
            <a:pPr indent="-342900" lvl="0" marL="457200" rtl="0" algn="l">
              <a:spcBef>
                <a:spcPts val="0"/>
              </a:spcBef>
              <a:spcAft>
                <a:spcPts val="0"/>
              </a:spcAft>
              <a:buSzPts val="1800"/>
              <a:buChar char="●"/>
            </a:pPr>
            <a:r>
              <a:rPr lang="en"/>
              <a:t>Data discovery, annotation, and exploration</a:t>
            </a:r>
            <a:endParaRPr/>
          </a:p>
          <a:p>
            <a:pPr indent="-342900" lvl="0" marL="457200" rtl="0" algn="l">
              <a:spcBef>
                <a:spcPts val="0"/>
              </a:spcBef>
              <a:spcAft>
                <a:spcPts val="0"/>
              </a:spcAft>
              <a:buSzPts val="1800"/>
              <a:buChar char="●"/>
            </a:pPr>
            <a:r>
              <a:rPr lang="en"/>
              <a:t>Machine learning (ML) modeling, tracking, and model serving</a:t>
            </a:r>
            <a:endParaRPr/>
          </a:p>
          <a:p>
            <a:pPr indent="-342900" lvl="0" marL="457200" rtl="0" algn="l">
              <a:spcBef>
                <a:spcPts val="0"/>
              </a:spcBef>
              <a:spcAft>
                <a:spcPts val="0"/>
              </a:spcAft>
              <a:buSzPts val="1800"/>
              <a:buChar char="●"/>
            </a:pPr>
            <a:r>
              <a:rPr lang="en"/>
              <a:t>Generative AI solutions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streaming: How It Works</a:t>
            </a:r>
            <a:endParaRPr/>
          </a:p>
        </p:txBody>
      </p:sp>
      <p:sp>
        <p:nvSpPr>
          <p:cNvPr id="1082" name="Google Shape;1082;p1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 Up a Stream</a:t>
            </a:r>
            <a:endParaRPr/>
          </a:p>
          <a:p>
            <a:pPr indent="0" lvl="0" marL="0" rtl="0" algn="l">
              <a:spcBef>
                <a:spcPts val="1200"/>
              </a:spcBef>
              <a:spcAft>
                <a:spcPts val="0"/>
              </a:spcAft>
              <a:buNone/>
            </a:pPr>
            <a:r>
              <a:rPr lang="en"/>
              <a:t>You can create a streaming DataFrame by specifying the source of your streaming data, such as Kafka, Kinesis, Event Hubs, or files in a cloud storage service.</a:t>
            </a:r>
            <a:endParaRPr/>
          </a:p>
          <a:p>
            <a:pPr indent="0" lvl="0" marL="0" rtl="0" algn="l">
              <a:spcBef>
                <a:spcPts val="1200"/>
              </a:spcBef>
              <a:spcAft>
                <a:spcPts val="1200"/>
              </a:spcAft>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streaming: How It Works</a:t>
            </a:r>
            <a:endParaRPr/>
          </a:p>
        </p:txBody>
      </p:sp>
      <p:sp>
        <p:nvSpPr>
          <p:cNvPr id="1088" name="Google Shape;1088;p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Configure the AWS S3 credentials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ACCESS_KEY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"DDDDDDDDD"</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SECRET_KEY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"DDDDDDD/x9lDyBm/VRQm+8NxKx"</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ENCODED_SECRET_KEY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SECRET_KEY.</a:t>
            </a:r>
            <a:r>
              <a:rPr lang="en" sz="1000">
                <a:solidFill>
                  <a:srgbClr val="795E26"/>
                </a:solidFill>
                <a:highlight>
                  <a:srgbClr val="F6F7F9"/>
                </a:highlight>
                <a:latin typeface="Courier New"/>
                <a:ea typeface="Courier New"/>
                <a:cs typeface="Courier New"/>
                <a:sym typeface="Courier New"/>
              </a:rPr>
              <a:t>replace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%2F</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AWS_BUCKET_NAME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"databricks-workspace-stack-81b99-bucket"</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MOUNT_NAME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"/mnt/salesdata"</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Mount the S3 bucket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dbutils.fs.</a:t>
            </a:r>
            <a:r>
              <a:rPr lang="en" sz="1000">
                <a:solidFill>
                  <a:srgbClr val="795E26"/>
                </a:solidFill>
                <a:highlight>
                  <a:srgbClr val="F6F7F9"/>
                </a:highlight>
                <a:latin typeface="Courier New"/>
                <a:ea typeface="Courier New"/>
                <a:cs typeface="Courier New"/>
                <a:sym typeface="Courier New"/>
              </a:rPr>
              <a:t>mount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source</a:t>
            </a:r>
            <a:r>
              <a:rPr lang="en" sz="1000">
                <a:solidFill>
                  <a:srgbClr val="3B3B3B"/>
                </a:solidFill>
                <a:highlight>
                  <a:srgbClr val="F6F7F9"/>
                </a:highlight>
                <a:latin typeface="Courier New"/>
                <a:ea typeface="Courier New"/>
                <a:cs typeface="Courier New"/>
                <a:sym typeface="Courier New"/>
              </a:rPr>
              <a:t>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f</a:t>
            </a:r>
            <a:r>
              <a:rPr lang="en" sz="1000">
                <a:solidFill>
                  <a:srgbClr val="C72E0F"/>
                </a:solidFill>
                <a:highlight>
                  <a:srgbClr val="F6F7F9"/>
                </a:highlight>
                <a:latin typeface="Courier New"/>
                <a:ea typeface="Courier New"/>
                <a:cs typeface="Courier New"/>
                <a:sym typeface="Courier New"/>
              </a:rPr>
              <a:t>"s3a://</a:t>
            </a:r>
            <a:r>
              <a:rPr lang="en" sz="1000">
                <a:solidFill>
                  <a:srgbClr val="0A6FB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ACCESS_KEY</a:t>
            </a:r>
            <a:r>
              <a:rPr lang="en" sz="1000">
                <a:solidFill>
                  <a:srgbClr val="0A6FBF"/>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ENCODED_SECRET_KEY</a:t>
            </a:r>
            <a:r>
              <a:rPr lang="en" sz="1000">
                <a:solidFill>
                  <a:srgbClr val="0A6FBF"/>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AWS_BUCKET_NAME</a:t>
            </a:r>
            <a:r>
              <a:rPr lang="en" sz="1000">
                <a:solidFill>
                  <a:srgbClr val="0A6FBF"/>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mount_point</a:t>
            </a:r>
            <a:r>
              <a:rPr lang="en" sz="1000">
                <a:solidFill>
                  <a:srgbClr val="3B3B3B"/>
                </a:solidFill>
                <a:highlight>
                  <a:srgbClr val="F6F7F9"/>
                </a:highlight>
                <a:latin typeface="Courier New"/>
                <a:ea typeface="Courier New"/>
                <a:cs typeface="Courier New"/>
                <a:sym typeface="Courier New"/>
              </a:rPr>
              <a:t>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MOUNT_NAME</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a:t>
            </a:r>
            <a:r>
              <a:rPr lang="en"/>
              <a:t>with</a:t>
            </a:r>
            <a:r>
              <a:rPr lang="en"/>
              <a:t> Autoloader</a:t>
            </a:r>
            <a:endParaRPr/>
          </a:p>
        </p:txBody>
      </p:sp>
      <p:sp>
        <p:nvSpPr>
          <p:cNvPr id="1094" name="Google Shape;1094;p1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dlt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pyspark.sql.functions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col</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raw data table using Auto Loader</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dlt</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a:t>
            </a:r>
            <a:r>
              <a:rPr lang="en" sz="1000">
                <a:solidFill>
                  <a:srgbClr val="001080"/>
                </a:solidFill>
                <a:highlight>
                  <a:srgbClr val="F6F7F9"/>
                </a:highlight>
                <a:latin typeface="Courier New"/>
                <a:ea typeface="Courier New"/>
                <a:cs typeface="Courier New"/>
                <a:sym typeface="Courier New"/>
              </a:rPr>
              <a:t>comment</a:t>
            </a:r>
            <a:r>
              <a:rPr lang="en" sz="1000">
                <a:solidFill>
                  <a:srgbClr val="687687"/>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"Raw sales data from CSV stored in S3"</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def</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raw_sales_data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return</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spark.readStream.</a:t>
            </a:r>
            <a:r>
              <a:rPr lang="en" sz="1000">
                <a:solidFill>
                  <a:srgbClr val="795E26"/>
                </a:solidFill>
                <a:highlight>
                  <a:srgbClr val="F6F7F9"/>
                </a:highlight>
                <a:latin typeface="Courier New"/>
                <a:ea typeface="Courier New"/>
                <a:cs typeface="Courier New"/>
                <a:sym typeface="Courier New"/>
              </a:rPr>
              <a:t>format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"cloudFiles"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option</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"cloudFiles.format"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"csv"</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option</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"header"</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load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"s3://databricks-workspace-stack-81b99-bucket/mumbai-prod/sample-data/"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0A6FB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cleaned data table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dlt</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table</a:t>
            </a:r>
            <a:r>
              <a:rPr lang="en" sz="1000">
                <a:solidFill>
                  <a:srgbClr val="3B3B3B"/>
                </a:solidFill>
                <a:highlight>
                  <a:srgbClr val="F6F7F9"/>
                </a:highlight>
                <a:latin typeface="Courier New"/>
                <a:ea typeface="Courier New"/>
                <a:cs typeface="Courier New"/>
                <a:sym typeface="Courier New"/>
              </a:rPr>
              <a:t>(</a:t>
            </a:r>
            <a:r>
              <a:rPr lang="en" sz="1000">
                <a:solidFill>
                  <a:srgbClr val="001080"/>
                </a:solidFill>
                <a:highlight>
                  <a:srgbClr val="F6F7F9"/>
                </a:highlight>
                <a:latin typeface="Courier New"/>
                <a:ea typeface="Courier New"/>
                <a:cs typeface="Courier New"/>
                <a:sym typeface="Courier New"/>
              </a:rPr>
              <a:t>comment</a:t>
            </a:r>
            <a:r>
              <a:rPr lang="en" sz="1000">
                <a:solidFill>
                  <a:srgbClr val="687687"/>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"Cleaned sales data with no null values in Order ID and Sales"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def</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cleaned_sales_data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return</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dlt.</a:t>
            </a:r>
            <a:r>
              <a:rPr lang="en" sz="1000">
                <a:solidFill>
                  <a:srgbClr val="795E26"/>
                </a:solidFill>
                <a:highlight>
                  <a:srgbClr val="F6F7F9"/>
                </a:highlight>
                <a:latin typeface="Courier New"/>
                <a:ea typeface="Courier New"/>
                <a:cs typeface="Courier New"/>
                <a:sym typeface="Courier New"/>
              </a:rPr>
              <a:t>read_stream</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"raw_sales_data"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filter</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"'Order ID' IS NOT NULL AND 'Sales' IS NOT NULL"</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sz="1000">
              <a:solidFill>
                <a:srgbClr val="0A6FBF"/>
              </a:solidFill>
              <a:highlight>
                <a:srgbClr val="F6F7F9"/>
              </a:highlight>
              <a:latin typeface="Courier New"/>
              <a:ea typeface="Courier New"/>
              <a:cs typeface="Courier New"/>
              <a:sym typeface="Courier New"/>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100" name="Google Shape;1100;p1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Objective:</a:t>
            </a:r>
            <a:endParaRPr/>
          </a:p>
          <a:p>
            <a:pPr indent="0" lvl="0" marL="0" rtl="0" algn="l">
              <a:spcBef>
                <a:spcPts val="1200"/>
              </a:spcBef>
              <a:spcAft>
                <a:spcPts val="0"/>
              </a:spcAft>
              <a:buNone/>
            </a:pPr>
            <a:r>
              <a:rPr lang="en"/>
              <a:t>Implement a data pipeline using Delta Live Tables (DLT) in Databricks to process streaming Titanic dataset updates stored in S3.</a:t>
            </a:r>
            <a:endParaRPr/>
          </a:p>
          <a:p>
            <a:pPr indent="0" lvl="0" marL="0" rtl="0" algn="l">
              <a:spcBef>
                <a:spcPts val="1200"/>
              </a:spcBef>
              <a:spcAft>
                <a:spcPts val="0"/>
              </a:spcAft>
              <a:buNone/>
            </a:pPr>
            <a:r>
              <a:rPr lang="en"/>
              <a:t>Tasks: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 up a Delta Live Table (DLT) in Databricks linked to an S3 bucket (s3://your-bucket-path) containing Titanic dataset files.</a:t>
            </a:r>
            <a:endParaRPr/>
          </a:p>
          <a:p>
            <a:pPr indent="0" lvl="0" marL="0" rtl="0" algn="l">
              <a:spcBef>
                <a:spcPts val="1200"/>
              </a:spcBef>
              <a:spcAft>
                <a:spcPts val="0"/>
              </a:spcAft>
              <a:buNone/>
            </a:pPr>
            <a:r>
              <a:rPr lang="en"/>
              <a:t>Configure an Auto Loader to automatically ingest new files as they arrive in the S3 bucket.</a:t>
            </a:r>
            <a:endParaRPr/>
          </a:p>
          <a:p>
            <a:pPr indent="0" lvl="0" marL="0" rtl="0" algn="l">
              <a:spcBef>
                <a:spcPts val="1200"/>
              </a:spcBef>
              <a:spcAft>
                <a:spcPts val="0"/>
              </a:spcAft>
              <a:buNone/>
            </a:pPr>
            <a:r>
              <a:rPr lang="en"/>
              <a:t>Create a structured streaming job that reads data from the Auto Loader path and writes the streaming data into the Delta Live Table.</a:t>
            </a:r>
            <a:endParaRPr/>
          </a:p>
          <a:p>
            <a:pPr indent="0" lvl="0" marL="0" rtl="0" algn="l">
              <a:spcBef>
                <a:spcPts val="1200"/>
              </a:spcBef>
              <a:spcAft>
                <a:spcPts val="0"/>
              </a:spcAft>
              <a:buNone/>
            </a:pPr>
            <a:r>
              <a:rPr lang="en"/>
              <a:t>Include error handling and monitoring to manage data ingestion failures and performance issues.</a:t>
            </a:r>
            <a:endParaRPr/>
          </a:p>
          <a:p>
            <a:pPr indent="0" lvl="0" marL="0" rtl="0" algn="l">
              <a:spcBef>
                <a:spcPts val="1200"/>
              </a:spcBef>
              <a:spcAft>
                <a:spcPts val="0"/>
              </a:spcAft>
              <a:buNone/>
            </a:pPr>
            <a:r>
              <a:rPr lang="en"/>
              <a:t>Implement transformations or filters to enrich or clean the incoming data stream.</a:t>
            </a:r>
            <a:endParaRPr/>
          </a:p>
          <a:p>
            <a:pPr indent="0" lvl="0" marL="0" rtl="0" algn="l">
              <a:spcBef>
                <a:spcPts val="1200"/>
              </a:spcBef>
              <a:spcAft>
                <a:spcPts val="0"/>
              </a:spcAft>
              <a:buNone/>
            </a:pPr>
            <a:r>
              <a:rPr lang="en"/>
              <a:t>Ensure the pipeline is capable of handling late-arriving data and maintaining the Delta table's consistency.</a:t>
            </a:r>
            <a:endParaRPr/>
          </a:p>
          <a:p>
            <a:pPr indent="0" lvl="0" marL="0" rtl="0" algn="l">
              <a:spcBef>
                <a:spcPts val="1200"/>
              </a:spcBef>
              <a:spcAft>
                <a:spcPts val="1200"/>
              </a:spcAft>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Kafka</a:t>
            </a:r>
            <a:endParaRPr/>
          </a:p>
        </p:txBody>
      </p:sp>
      <p:sp>
        <p:nvSpPr>
          <p:cNvPr id="1106" name="Google Shape;1106;p1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Import necessary libraries</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pyspark.sql.functions import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SparkSession</a:t>
            </a:r>
            <a:endParaRPr/>
          </a:p>
          <a:p>
            <a:pPr indent="0" lvl="0" marL="0" rtl="0" algn="l">
              <a:spcBef>
                <a:spcPts val="1200"/>
              </a:spcBef>
              <a:spcAft>
                <a:spcPts val="0"/>
              </a:spcAft>
              <a:buNone/>
            </a:pPr>
            <a:r>
              <a:rPr lang="en"/>
              <a:t>spark = SparkSession.builder \</a:t>
            </a:r>
            <a:endParaRPr/>
          </a:p>
          <a:p>
            <a:pPr indent="0" lvl="0" marL="0" rtl="0" algn="l">
              <a:spcBef>
                <a:spcPts val="1200"/>
              </a:spcBef>
              <a:spcAft>
                <a:spcPts val="0"/>
              </a:spcAft>
              <a:buNone/>
            </a:pPr>
            <a:r>
              <a:rPr lang="en"/>
              <a:t>    .appName("KafkaStreamingExample") \</a:t>
            </a:r>
            <a:endParaRPr/>
          </a:p>
          <a:p>
            <a:pPr indent="0" lvl="0" marL="0" rtl="0" algn="l">
              <a:spcBef>
                <a:spcPts val="1200"/>
              </a:spcBef>
              <a:spcAft>
                <a:spcPts val="0"/>
              </a:spcAft>
              <a:buNone/>
            </a:pPr>
            <a:r>
              <a:rPr lang="en"/>
              <a:t>    .getOrCreate()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Kafka parameters</a:t>
            </a:r>
            <a:endParaRPr/>
          </a:p>
          <a:p>
            <a:pPr indent="0" lvl="0" marL="0" rtl="0" algn="l">
              <a:spcBef>
                <a:spcPts val="1200"/>
              </a:spcBef>
              <a:spcAft>
                <a:spcPts val="0"/>
              </a:spcAft>
              <a:buNone/>
            </a:pPr>
            <a:r>
              <a:rPr lang="en"/>
              <a:t>kafka_bootstrap_servers = "your-kafka-broker-url:9092"</a:t>
            </a:r>
            <a:endParaRPr/>
          </a:p>
          <a:p>
            <a:pPr indent="0" lvl="0" marL="0" rtl="0" algn="l">
              <a:spcBef>
                <a:spcPts val="1200"/>
              </a:spcBef>
              <a:spcAft>
                <a:spcPts val="0"/>
              </a:spcAft>
              <a:buNone/>
            </a:pPr>
            <a:r>
              <a:rPr lang="en"/>
              <a:t>kafka_topic = "your-kafka-topic"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Read data from Kafka</a:t>
            </a:r>
            <a:endParaRPr/>
          </a:p>
          <a:p>
            <a:pPr indent="0" lvl="0" marL="0" rtl="0" algn="l">
              <a:spcBef>
                <a:spcPts val="1200"/>
              </a:spcBef>
              <a:spcAft>
                <a:spcPts val="0"/>
              </a:spcAft>
              <a:buNone/>
            </a:pPr>
            <a:r>
              <a:rPr lang="en"/>
              <a:t>df = spark \</a:t>
            </a:r>
            <a:endParaRPr/>
          </a:p>
          <a:p>
            <a:pPr indent="0" lvl="0" marL="0" rtl="0" algn="l">
              <a:spcBef>
                <a:spcPts val="1200"/>
              </a:spcBef>
              <a:spcAft>
                <a:spcPts val="0"/>
              </a:spcAft>
              <a:buNone/>
            </a:pPr>
            <a:r>
              <a:rPr lang="en"/>
              <a:t>    .readStream \</a:t>
            </a:r>
            <a:endParaRPr/>
          </a:p>
          <a:p>
            <a:pPr indent="0" lvl="0" marL="0" rtl="0" algn="l">
              <a:spcBef>
                <a:spcPts val="1200"/>
              </a:spcBef>
              <a:spcAft>
                <a:spcPts val="0"/>
              </a:spcAft>
              <a:buNone/>
            </a:pPr>
            <a:r>
              <a:rPr lang="en"/>
              <a:t>    .format("kafka") \</a:t>
            </a:r>
            <a:endParaRPr/>
          </a:p>
          <a:p>
            <a:pPr indent="0" lvl="0" marL="0" rtl="0" algn="l">
              <a:spcBef>
                <a:spcPts val="1200"/>
              </a:spcBef>
              <a:spcAft>
                <a:spcPts val="0"/>
              </a:spcAft>
              <a:buNone/>
            </a:pPr>
            <a:r>
              <a:rPr lang="en"/>
              <a:t>    .option("kafka.bootstrap.servers", kafka_bootstrap_servers) \</a:t>
            </a:r>
            <a:endParaRPr/>
          </a:p>
          <a:p>
            <a:pPr indent="0" lvl="0" marL="0" rtl="0" algn="l">
              <a:spcBef>
                <a:spcPts val="1200"/>
              </a:spcBef>
              <a:spcAft>
                <a:spcPts val="0"/>
              </a:spcAft>
              <a:buNone/>
            </a:pPr>
            <a:r>
              <a:rPr lang="en"/>
              <a:t>    .option("subscribe", kafka_topic) \</a:t>
            </a:r>
            <a:endParaRPr/>
          </a:p>
          <a:p>
            <a:pPr indent="0" lvl="0" marL="0" rtl="0" algn="l">
              <a:spcBef>
                <a:spcPts val="1200"/>
              </a:spcBef>
              <a:spcAft>
                <a:spcPts val="0"/>
              </a:spcAft>
              <a:buNone/>
            </a:pPr>
            <a:r>
              <a:rPr lang="en"/>
              <a:t>    .load()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Convert the value column from binary to string</a:t>
            </a:r>
            <a:endParaRPr/>
          </a:p>
          <a:p>
            <a:pPr indent="0" lvl="0" marL="0" rtl="0" algn="l">
              <a:spcBef>
                <a:spcPts val="1200"/>
              </a:spcBef>
              <a:spcAft>
                <a:spcPts val="0"/>
              </a:spcAft>
              <a:buNone/>
            </a:pPr>
            <a:r>
              <a:rPr lang="en"/>
              <a:t>df = df.selectExpr("CAST(value AS STRING)")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your processing logic</a:t>
            </a:r>
            <a:endParaRPr/>
          </a:p>
          <a:p>
            <a:pPr indent="0" lvl="0" marL="0" rtl="0" algn="l">
              <a:spcBef>
                <a:spcPts val="1200"/>
              </a:spcBef>
              <a:spcAft>
                <a:spcPts val="0"/>
              </a:spcAft>
              <a:buNone/>
            </a:pPr>
            <a:r>
              <a:rPr lang="en"/>
              <a:t>processed_df = df \</a:t>
            </a:r>
            <a:endParaRPr/>
          </a:p>
          <a:p>
            <a:pPr indent="0" lvl="0" marL="0" rtl="0" algn="l">
              <a:spcBef>
                <a:spcPts val="1200"/>
              </a:spcBef>
              <a:spcAft>
                <a:spcPts val="0"/>
              </a:spcAft>
              <a:buNone/>
            </a:pPr>
            <a:r>
              <a:rPr lang="en"/>
              <a:t>    .withColumn("processed_data", col("value"))  # Add your processing steps here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Start streaming query</a:t>
            </a:r>
            <a:endParaRPr/>
          </a:p>
          <a:p>
            <a:pPr indent="0" lvl="0" marL="0" rtl="0" algn="l">
              <a:spcBef>
                <a:spcPts val="1200"/>
              </a:spcBef>
              <a:spcAft>
                <a:spcPts val="0"/>
              </a:spcAft>
              <a:buNone/>
            </a:pPr>
            <a:r>
              <a:rPr lang="en"/>
              <a:t>query = processed_df \</a:t>
            </a:r>
            <a:endParaRPr/>
          </a:p>
          <a:p>
            <a:pPr indent="0" lvl="0" marL="0" rtl="0" algn="l">
              <a:spcBef>
                <a:spcPts val="1200"/>
              </a:spcBef>
              <a:spcAft>
                <a:spcPts val="0"/>
              </a:spcAft>
              <a:buNone/>
            </a:pPr>
            <a:r>
              <a:rPr lang="en"/>
              <a:t>    .writeStream \</a:t>
            </a:r>
            <a:endParaRPr/>
          </a:p>
          <a:p>
            <a:pPr indent="0" lvl="0" marL="0" rtl="0" algn="l">
              <a:spcBef>
                <a:spcPts val="1200"/>
              </a:spcBef>
              <a:spcAft>
                <a:spcPts val="0"/>
              </a:spcAft>
              <a:buNone/>
            </a:pPr>
            <a:r>
              <a:rPr lang="en"/>
              <a:t>    .outputMode("append") \</a:t>
            </a:r>
            <a:endParaRPr/>
          </a:p>
          <a:p>
            <a:pPr indent="0" lvl="0" marL="0" rtl="0" algn="l">
              <a:spcBef>
                <a:spcPts val="1200"/>
              </a:spcBef>
              <a:spcAft>
                <a:spcPts val="0"/>
              </a:spcAft>
              <a:buNone/>
            </a:pPr>
            <a:r>
              <a:rPr lang="en"/>
              <a:t>    .format("console") \</a:t>
            </a:r>
            <a:endParaRPr/>
          </a:p>
          <a:p>
            <a:pPr indent="0" lvl="0" marL="0" rtl="0" algn="l">
              <a:spcBef>
                <a:spcPts val="1200"/>
              </a:spcBef>
              <a:spcAft>
                <a:spcPts val="0"/>
              </a:spcAft>
              <a:buNone/>
            </a:pPr>
            <a:r>
              <a:rPr lang="en"/>
              <a:t>    .start()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query.awaitTermination()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Amazon S3</a:t>
            </a:r>
            <a:endParaRPr/>
          </a:p>
        </p:txBody>
      </p:sp>
      <p:sp>
        <p:nvSpPr>
          <p:cNvPr id="1112" name="Google Shape;1112;p1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can read data from Amazon S3 using the spark.read method and specifying the S3 URI.</a:t>
            </a:r>
            <a:endParaRPr/>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lang="en"/>
              <a:t>df = spark.read.csv("s3://your-bucket/path/to/file.csv")</a:t>
            </a:r>
            <a:endParaRPr/>
          </a:p>
          <a:p>
            <a:pPr indent="0" lvl="0" marL="0" rtl="0" algn="l">
              <a:spcBef>
                <a:spcPts val="1200"/>
              </a:spcBef>
              <a:spcAft>
                <a:spcPts val="1200"/>
              </a:spcAft>
              <a:buNone/>
            </a:pPr>
            <a:r>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t>
            </a:r>
            <a:r>
              <a:rPr lang="en"/>
              <a:t>Azure Blob Storage</a:t>
            </a:r>
            <a:endParaRPr/>
          </a:p>
        </p:txBody>
      </p:sp>
      <p:sp>
        <p:nvSpPr>
          <p:cNvPr id="1118" name="Google Shape;1118;p1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to S3, data can be read from Azure Blob Storage using the appropriate URI.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spark.read.csv("wasbs://your-container@your-storage-account.blob.core.windows.net/path/to/file.csv")</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t>
            </a:r>
            <a:r>
              <a:rPr lang="en"/>
              <a:t>Delta Lake:</a:t>
            </a:r>
            <a:endParaRPr/>
          </a:p>
        </p:txBody>
      </p:sp>
      <p:sp>
        <p:nvSpPr>
          <p:cNvPr id="1124" name="Google Shape;1124;p1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has native support for Delta Lake, allowing for ACID transactions and scalable metadata handling.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spark.read.format("delta").load("/mnt/delta/path/to/delta-table")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t>
            </a:r>
            <a:r>
              <a:rPr lang="en"/>
              <a:t>HDFS</a:t>
            </a:r>
            <a:endParaRPr/>
          </a:p>
        </p:txBody>
      </p:sp>
      <p:sp>
        <p:nvSpPr>
          <p:cNvPr id="1130" name="Google Shape;1130;p1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can read data from Hadoop Distributed File System (HDFS).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spark.read.csv("hdfs:///path/to/file.csv")</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t>
            </a:r>
            <a:r>
              <a:rPr lang="en"/>
              <a:t>JDBC</a:t>
            </a:r>
            <a:endParaRPr/>
          </a:p>
        </p:txBody>
      </p:sp>
      <p:sp>
        <p:nvSpPr>
          <p:cNvPr id="1136" name="Google Shape;1136;p1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Databricks can connect to databases using JDBC drivers, supporting a variety of databases like MySQL, PostgreSQL, SQL Server, and more.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jdbc_url = "jdbc:mysql://your-host:3306/your-database"</a:t>
            </a:r>
            <a:endParaRPr/>
          </a:p>
          <a:p>
            <a:pPr indent="0" lvl="0" marL="0" rtl="0" algn="l">
              <a:spcBef>
                <a:spcPts val="1200"/>
              </a:spcBef>
              <a:spcAft>
                <a:spcPts val="0"/>
              </a:spcAft>
              <a:buNone/>
            </a:pPr>
            <a:r>
              <a:rPr lang="en"/>
              <a:t>properties = {</a:t>
            </a:r>
            <a:endParaRPr/>
          </a:p>
          <a:p>
            <a:pPr indent="0" lvl="0" marL="0" rtl="0" algn="l">
              <a:spcBef>
                <a:spcPts val="1200"/>
              </a:spcBef>
              <a:spcAft>
                <a:spcPts val="0"/>
              </a:spcAft>
              <a:buNone/>
            </a:pPr>
            <a:r>
              <a:rPr lang="en"/>
              <a:t>    "user": "your-username",</a:t>
            </a:r>
            <a:endParaRPr/>
          </a:p>
          <a:p>
            <a:pPr indent="0" lvl="0" marL="0" rtl="0" algn="l">
              <a:spcBef>
                <a:spcPts val="1200"/>
              </a:spcBef>
              <a:spcAft>
                <a:spcPts val="0"/>
              </a:spcAft>
              <a:buNone/>
            </a:pPr>
            <a:r>
              <a:rPr lang="en"/>
              <a:t>    "password": "your-password"</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df = spark.read.jdbc(url=jdbc_url, table="your-table", properties=properties)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programmatic access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
              <a:t>Databricks maintains a number of proprietary tools that integrate and expand these technologies to add optimized performance and ease of use, such as the following:</a:t>
            </a:r>
            <a:endParaRPr/>
          </a:p>
          <a:p>
            <a:pPr indent="-317182" lvl="0" marL="457200" marR="0" rtl="0" algn="l">
              <a:lnSpc>
                <a:spcPct val="115000"/>
              </a:lnSpc>
              <a:spcBef>
                <a:spcPts val="1200"/>
              </a:spcBef>
              <a:spcAft>
                <a:spcPts val="0"/>
              </a:spcAft>
              <a:buSzPct val="100000"/>
              <a:buChar char="●"/>
            </a:pPr>
            <a:r>
              <a:rPr lang="en">
                <a:uFill>
                  <a:noFill/>
                </a:uFill>
                <a:hlinkClick r:id="rId3"/>
              </a:rPr>
              <a:t>Workflows</a:t>
            </a:r>
            <a:endParaRPr/>
          </a:p>
          <a:p>
            <a:pPr indent="-317182" lvl="0" marL="457200" marR="0" rtl="0" algn="l">
              <a:lnSpc>
                <a:spcPct val="115000"/>
              </a:lnSpc>
              <a:spcBef>
                <a:spcPts val="0"/>
              </a:spcBef>
              <a:spcAft>
                <a:spcPts val="0"/>
              </a:spcAft>
              <a:buSzPct val="100000"/>
              <a:buChar char="●"/>
            </a:pPr>
            <a:r>
              <a:rPr lang="en">
                <a:uFill>
                  <a:noFill/>
                </a:uFill>
                <a:hlinkClick r:id="rId4"/>
              </a:rPr>
              <a:t>Unity Catalog</a:t>
            </a:r>
            <a:endParaRPr/>
          </a:p>
          <a:p>
            <a:pPr indent="-317182" lvl="0" marL="457200" marR="0" rtl="0" algn="l">
              <a:lnSpc>
                <a:spcPct val="115000"/>
              </a:lnSpc>
              <a:spcBef>
                <a:spcPts val="0"/>
              </a:spcBef>
              <a:spcAft>
                <a:spcPts val="0"/>
              </a:spcAft>
              <a:buSzPct val="100000"/>
              <a:buChar char="●"/>
            </a:pPr>
            <a:r>
              <a:rPr lang="en">
                <a:uFill>
                  <a:noFill/>
                </a:uFill>
                <a:hlinkClick r:id="rId5"/>
              </a:rPr>
              <a:t>Delta Live Tables</a:t>
            </a:r>
            <a:endParaRPr/>
          </a:p>
          <a:p>
            <a:pPr indent="-317182" lvl="0" marL="457200" marR="0" rtl="0" algn="l">
              <a:lnSpc>
                <a:spcPct val="115000"/>
              </a:lnSpc>
              <a:spcBef>
                <a:spcPts val="0"/>
              </a:spcBef>
              <a:spcAft>
                <a:spcPts val="0"/>
              </a:spcAft>
              <a:buSzPct val="100000"/>
              <a:buChar char="●"/>
            </a:pPr>
            <a:r>
              <a:rPr lang="en">
                <a:uFill>
                  <a:noFill/>
                </a:uFill>
                <a:hlinkClick r:id="rId6"/>
              </a:rPr>
              <a:t>Databricks SQL</a:t>
            </a:r>
            <a:endParaRPr/>
          </a:p>
          <a:p>
            <a:pPr indent="-317182" lvl="0" marL="457200" marR="0" rtl="0" algn="l">
              <a:lnSpc>
                <a:spcPct val="115000"/>
              </a:lnSpc>
              <a:spcBef>
                <a:spcPts val="0"/>
              </a:spcBef>
              <a:spcAft>
                <a:spcPts val="0"/>
              </a:spcAft>
              <a:buSzPct val="100000"/>
              <a:buChar char="●"/>
            </a:pPr>
            <a:r>
              <a:rPr lang="en">
                <a:uFill>
                  <a:noFill/>
                </a:uFill>
                <a:hlinkClick r:id="rId7"/>
              </a:rPr>
              <a:t>Photon compute clusters</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rPr lang="en"/>
              <a:t>In addition to the workspace UI, you can interact with Databricks programmatically with the following tools:</a:t>
            </a:r>
            <a:endParaRPr/>
          </a:p>
          <a:p>
            <a:pPr indent="-317182" lvl="0" marL="457200" marR="0" rtl="0" algn="l">
              <a:lnSpc>
                <a:spcPct val="115000"/>
              </a:lnSpc>
              <a:spcBef>
                <a:spcPts val="1200"/>
              </a:spcBef>
              <a:spcAft>
                <a:spcPts val="0"/>
              </a:spcAft>
              <a:buSzPct val="100000"/>
              <a:buChar char="●"/>
            </a:pPr>
            <a:r>
              <a:rPr lang="en"/>
              <a:t>REST API</a:t>
            </a:r>
            <a:endParaRPr/>
          </a:p>
          <a:p>
            <a:pPr indent="-317182" lvl="0" marL="457200" marR="0" rtl="0" algn="l">
              <a:lnSpc>
                <a:spcPct val="115000"/>
              </a:lnSpc>
              <a:spcBef>
                <a:spcPts val="0"/>
              </a:spcBef>
              <a:spcAft>
                <a:spcPts val="0"/>
              </a:spcAft>
              <a:buSzPct val="100000"/>
              <a:buChar char="●"/>
            </a:pPr>
            <a:r>
              <a:rPr lang="en"/>
              <a:t>CLI</a:t>
            </a:r>
            <a:endParaRPr/>
          </a:p>
          <a:p>
            <a:pPr indent="-317182" lvl="0" marL="457200" marR="0" rtl="0" algn="l">
              <a:lnSpc>
                <a:spcPct val="115000"/>
              </a:lnSpc>
              <a:spcBef>
                <a:spcPts val="0"/>
              </a:spcBef>
              <a:spcAft>
                <a:spcPts val="0"/>
              </a:spcAft>
              <a:buSzPct val="100000"/>
              <a:buChar char="●"/>
            </a:pPr>
            <a:r>
              <a:rPr lang="en"/>
              <a:t>Terraform</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t>
            </a:r>
            <a:r>
              <a:rPr lang="en"/>
              <a:t>NoSQL Databases</a:t>
            </a:r>
            <a:endParaRPr/>
          </a:p>
        </p:txBody>
      </p:sp>
      <p:sp>
        <p:nvSpPr>
          <p:cNvPr id="1142" name="Google Shape;1142;p1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supports reading from NoSQL databases like MongoDB, Cassandra,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spark.read.format("com.mongodb.spark.sql.DefaultSource").option("uri", "mongodb://your-host/your-database.your-collection").load()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various sources: </a:t>
            </a:r>
            <a:r>
              <a:rPr lang="en"/>
              <a:t>Parquet, ORC, Avro, JSON, and other file formats</a:t>
            </a:r>
            <a:endParaRPr/>
          </a:p>
        </p:txBody>
      </p:sp>
      <p:sp>
        <p:nvSpPr>
          <p:cNvPr id="1148" name="Google Shape;1148;p193"/>
          <p:cNvSpPr txBox="1"/>
          <p:nvPr>
            <p:ph idx="1" type="body"/>
          </p:nvPr>
        </p:nvSpPr>
        <p:spPr>
          <a:xfrm>
            <a:off x="311700" y="1411825"/>
            <a:ext cx="8520600" cy="31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can read data from various file formats stored in any of the supported storage systems.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spark.read.parquet("s3://your-bucket/path/to/file.parquet")</a:t>
            </a:r>
            <a:endParaRPr/>
          </a:p>
          <a:p>
            <a:pPr indent="0" lvl="0" marL="0" rtl="0" algn="l">
              <a:spcBef>
                <a:spcPts val="1200"/>
              </a:spcBef>
              <a:spcAft>
                <a:spcPts val="1200"/>
              </a:spcAft>
              <a:buNone/>
            </a:pPr>
            <a:r>
              <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 from RDS</a:t>
            </a:r>
            <a:endParaRPr/>
          </a:p>
        </p:txBody>
      </p:sp>
      <p:sp>
        <p:nvSpPr>
          <p:cNvPr id="1154" name="Google Shape;1154;p1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extract data from an Amazon RDS MySQL instance using Databricks, you need to connect to the database using JDBC.</a:t>
            </a:r>
            <a:endParaRPr/>
          </a:p>
          <a:p>
            <a:pPr indent="-342900" lvl="0" marL="457200" rtl="0" algn="l">
              <a:spcBef>
                <a:spcPts val="1200"/>
              </a:spcBef>
              <a:spcAft>
                <a:spcPts val="0"/>
              </a:spcAft>
              <a:buSzPts val="1800"/>
              <a:buAutoNum type="arabicPeriod"/>
            </a:pPr>
            <a:r>
              <a:rPr lang="en"/>
              <a:t>Gather connection details: You'll need the endpoint, port, database name, username, and password for your RDS MySQL instance.</a:t>
            </a:r>
            <a:endParaRPr/>
          </a:p>
          <a:p>
            <a:pPr indent="-342900" lvl="0" marL="457200" rtl="0" algn="l">
              <a:spcBef>
                <a:spcPts val="0"/>
              </a:spcBef>
              <a:spcAft>
                <a:spcPts val="0"/>
              </a:spcAft>
              <a:buSzPts val="1800"/>
              <a:buAutoNum type="arabicPeriod"/>
            </a:pPr>
            <a:r>
              <a:rPr lang="en"/>
              <a:t>Add MySQL JDBC driver to your Databricks cluster:</a:t>
            </a:r>
            <a:endParaRPr/>
          </a:p>
          <a:p>
            <a:pPr indent="-317500" lvl="1" marL="914400" rtl="0" algn="l">
              <a:spcBef>
                <a:spcPts val="0"/>
              </a:spcBef>
              <a:spcAft>
                <a:spcPts val="0"/>
              </a:spcAft>
              <a:buSzPts val="1400"/>
              <a:buAutoNum type="alphaLcPeriod"/>
            </a:pPr>
            <a:r>
              <a:rPr lang="en"/>
              <a:t>If the MySQL JDBC driver is not already available in your Databricks environment, you can add it by following these steps:</a:t>
            </a:r>
            <a:endParaRPr/>
          </a:p>
          <a:p>
            <a:pPr indent="-317500" lvl="1" marL="914400" rtl="0" algn="l">
              <a:spcBef>
                <a:spcPts val="0"/>
              </a:spcBef>
              <a:spcAft>
                <a:spcPts val="0"/>
              </a:spcAft>
              <a:buSzPts val="1400"/>
              <a:buAutoNum type="alphaLcPeriod"/>
            </a:pPr>
            <a:r>
              <a:rPr lang="en"/>
              <a:t>Go to your Databricks workspace.</a:t>
            </a:r>
            <a:endParaRPr/>
          </a:p>
          <a:p>
            <a:pPr indent="-317500" lvl="1" marL="914400" rtl="0" algn="l">
              <a:spcBef>
                <a:spcPts val="0"/>
              </a:spcBef>
              <a:spcAft>
                <a:spcPts val="0"/>
              </a:spcAft>
              <a:buSzPts val="1400"/>
              <a:buAutoNum type="alphaLcPeriod"/>
            </a:pPr>
            <a:r>
              <a:rPr lang="en"/>
              <a:t>Navigate to "Clusters" and select your cluster.</a:t>
            </a:r>
            <a:endParaRPr/>
          </a:p>
          <a:p>
            <a:pPr indent="-317500" lvl="1" marL="914400" rtl="0" algn="l">
              <a:spcBef>
                <a:spcPts val="0"/>
              </a:spcBef>
              <a:spcAft>
                <a:spcPts val="0"/>
              </a:spcAft>
              <a:buSzPts val="1400"/>
              <a:buAutoNum type="alphaLcPeriod"/>
            </a:pPr>
            <a:r>
              <a:rPr lang="en"/>
              <a:t>Under the "Libraries" tab, click on "Install New".</a:t>
            </a:r>
            <a:endParaRPr/>
          </a:p>
          <a:p>
            <a:pPr indent="-317500" lvl="1" marL="914400" rtl="0" algn="l">
              <a:spcBef>
                <a:spcPts val="0"/>
              </a:spcBef>
              <a:spcAft>
                <a:spcPts val="0"/>
              </a:spcAft>
              <a:buSzPts val="1400"/>
              <a:buAutoNum type="alphaLcPeriod"/>
            </a:pPr>
            <a:r>
              <a:rPr lang="en"/>
              <a:t>Select "Maven" and enter the following coordinates for the MySQL JDBC driver: mysql:mysql-connector-java:8.0.32.</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 from RDS</a:t>
            </a:r>
            <a:endParaRPr/>
          </a:p>
        </p:txBody>
      </p:sp>
      <p:sp>
        <p:nvSpPr>
          <p:cNvPr id="1160" name="Google Shape;1160;p1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3. Create a JDBC connection and read data</a:t>
            </a:r>
            <a:endParaRPr/>
          </a:p>
          <a:p>
            <a:pPr indent="0" lvl="0" marL="0" rtl="0" algn="l">
              <a:spcBef>
                <a:spcPts val="1200"/>
              </a:spcBef>
              <a:spcAft>
                <a:spcPts val="0"/>
              </a:spcAft>
              <a:buNone/>
            </a:pPr>
            <a:r>
              <a:rPr lang="en"/>
              <a:t># Define the connection properties</a:t>
            </a:r>
            <a:endParaRPr/>
          </a:p>
          <a:p>
            <a:pPr indent="0" lvl="0" marL="0" rtl="0" algn="l">
              <a:spcBef>
                <a:spcPts val="1200"/>
              </a:spcBef>
              <a:spcAft>
                <a:spcPts val="0"/>
              </a:spcAft>
              <a:buNone/>
            </a:pPr>
            <a:r>
              <a:rPr lang="en"/>
              <a:t>jdbc_hostname = "your-rds-endpoint"</a:t>
            </a:r>
            <a:endParaRPr/>
          </a:p>
          <a:p>
            <a:pPr indent="0" lvl="0" marL="0" rtl="0" algn="l">
              <a:spcBef>
                <a:spcPts val="1200"/>
              </a:spcBef>
              <a:spcAft>
                <a:spcPts val="0"/>
              </a:spcAft>
              <a:buNone/>
            </a:pPr>
            <a:r>
              <a:rPr lang="en"/>
              <a:t>jdbc_port = 3306</a:t>
            </a:r>
            <a:endParaRPr/>
          </a:p>
          <a:p>
            <a:pPr indent="0" lvl="0" marL="0" rtl="0" algn="l">
              <a:spcBef>
                <a:spcPts val="1200"/>
              </a:spcBef>
              <a:spcAft>
                <a:spcPts val="0"/>
              </a:spcAft>
              <a:buNone/>
            </a:pPr>
            <a:r>
              <a:rPr lang="en"/>
              <a:t>jdbc_database = "your-database-name"</a:t>
            </a:r>
            <a:endParaRPr/>
          </a:p>
          <a:p>
            <a:pPr indent="0" lvl="0" marL="0" rtl="0" algn="l">
              <a:spcBef>
                <a:spcPts val="1200"/>
              </a:spcBef>
              <a:spcAft>
                <a:spcPts val="0"/>
              </a:spcAft>
              <a:buNone/>
            </a:pPr>
            <a:r>
              <a:rPr lang="en"/>
              <a:t>jdbc_username = "your-username"</a:t>
            </a:r>
            <a:endParaRPr/>
          </a:p>
          <a:p>
            <a:pPr indent="0" lvl="0" marL="0" rtl="0" algn="l">
              <a:spcBef>
                <a:spcPts val="1200"/>
              </a:spcBef>
              <a:spcAft>
                <a:spcPts val="0"/>
              </a:spcAft>
              <a:buNone/>
            </a:pPr>
            <a:r>
              <a:rPr lang="en"/>
              <a:t>jdbc_password = "your-password"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Construct the JDBC URL</a:t>
            </a:r>
            <a:endParaRPr/>
          </a:p>
          <a:p>
            <a:pPr indent="0" lvl="0" marL="0" rtl="0" algn="l">
              <a:spcBef>
                <a:spcPts val="1200"/>
              </a:spcBef>
              <a:spcAft>
                <a:spcPts val="0"/>
              </a:spcAft>
              <a:buNone/>
            </a:pPr>
            <a:r>
              <a:rPr lang="en"/>
              <a:t>jdbc_url = f"jdbc:mysql://{jdbc_hostname}:{jdbc_port}/{jdbc_database}"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connection properties</a:t>
            </a:r>
            <a:endParaRPr/>
          </a:p>
          <a:p>
            <a:pPr indent="0" lvl="0" marL="0" rtl="0" algn="l">
              <a:spcBef>
                <a:spcPts val="1200"/>
              </a:spcBef>
              <a:spcAft>
                <a:spcPts val="0"/>
              </a:spcAft>
              <a:buNone/>
            </a:pPr>
            <a:r>
              <a:rPr lang="en"/>
              <a:t>connection_properties = {</a:t>
            </a:r>
            <a:endParaRPr/>
          </a:p>
          <a:p>
            <a:pPr indent="0" lvl="0" marL="0" rtl="0" algn="l">
              <a:spcBef>
                <a:spcPts val="1200"/>
              </a:spcBef>
              <a:spcAft>
                <a:spcPts val="0"/>
              </a:spcAft>
              <a:buNone/>
            </a:pPr>
            <a:r>
              <a:rPr lang="en"/>
              <a:t>    "user": jdbc_username,</a:t>
            </a:r>
            <a:endParaRPr/>
          </a:p>
          <a:p>
            <a:pPr indent="0" lvl="0" marL="0" rtl="0" algn="l">
              <a:spcBef>
                <a:spcPts val="1200"/>
              </a:spcBef>
              <a:spcAft>
                <a:spcPts val="0"/>
              </a:spcAft>
              <a:buNone/>
            </a:pPr>
            <a:r>
              <a:rPr lang="en"/>
              <a:t>    "password": jdbc_password,</a:t>
            </a:r>
            <a:endParaRPr/>
          </a:p>
          <a:p>
            <a:pPr indent="0" lvl="0" marL="0" rtl="0" algn="l">
              <a:spcBef>
                <a:spcPts val="1200"/>
              </a:spcBef>
              <a:spcAft>
                <a:spcPts val="0"/>
              </a:spcAft>
              <a:buNone/>
            </a:pPr>
            <a:r>
              <a:rPr lang="en"/>
              <a:t>    "driver": "com.mysql.cj.jdbc.Driver"</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query or table you want to read</a:t>
            </a:r>
            <a:endParaRPr/>
          </a:p>
          <a:p>
            <a:pPr indent="0" lvl="0" marL="0" rtl="0" algn="l">
              <a:spcBef>
                <a:spcPts val="1200"/>
              </a:spcBef>
              <a:spcAft>
                <a:spcPts val="0"/>
              </a:spcAft>
              <a:buNone/>
            </a:pPr>
            <a:r>
              <a:rPr lang="en"/>
              <a:t>table_name = "your-table-name"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Read data from the MySQL table into a DataFrame</a:t>
            </a:r>
            <a:endParaRPr/>
          </a:p>
          <a:p>
            <a:pPr indent="0" lvl="0" marL="0" rtl="0" algn="l">
              <a:spcBef>
                <a:spcPts val="1200"/>
              </a:spcBef>
              <a:spcAft>
                <a:spcPts val="0"/>
              </a:spcAft>
              <a:buNone/>
            </a:pPr>
            <a:r>
              <a:rPr lang="en"/>
              <a:t>df = spark.read.jdbc(url=jdbc_url, table=table_name, properties=connection_properties)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DataFrame</a:t>
            </a:r>
            <a:endParaRPr/>
          </a:p>
          <a:p>
            <a:pPr indent="0" lvl="0" marL="0" rtl="0" algn="l">
              <a:spcBef>
                <a:spcPts val="1200"/>
              </a:spcBef>
              <a:spcAft>
                <a:spcPts val="0"/>
              </a:spcAft>
              <a:buNone/>
            </a:pPr>
            <a:r>
              <a:rPr lang="en"/>
              <a:t>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Redshift </a:t>
            </a:r>
            <a:endParaRPr/>
          </a:p>
        </p:txBody>
      </p:sp>
      <p:sp>
        <p:nvSpPr>
          <p:cNvPr id="1166" name="Google Shape;1166;p1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read data from Amazon Redshift into Databricks, you can use the JDBC connector.</a:t>
            </a:r>
            <a:endParaRPr/>
          </a:p>
          <a:p>
            <a:pPr indent="-342900" lvl="0" marL="457200" rtl="0" algn="l">
              <a:spcBef>
                <a:spcPts val="1200"/>
              </a:spcBef>
              <a:spcAft>
                <a:spcPts val="0"/>
              </a:spcAft>
              <a:buSzPts val="1800"/>
              <a:buAutoNum type="arabicPeriod"/>
            </a:pPr>
            <a:r>
              <a:rPr lang="en"/>
              <a:t>Gather connection details:</a:t>
            </a:r>
            <a:endParaRPr/>
          </a:p>
          <a:p>
            <a:pPr indent="-317500" lvl="1" marL="914400" rtl="0" algn="l">
              <a:spcBef>
                <a:spcPts val="0"/>
              </a:spcBef>
              <a:spcAft>
                <a:spcPts val="0"/>
              </a:spcAft>
              <a:buSzPts val="1400"/>
              <a:buAutoNum type="alphaLcPeriod"/>
            </a:pPr>
            <a:r>
              <a:rPr lang="en"/>
              <a:t>You'll need the endpoint, port, database name, username, and password for your Redshift cluster.</a:t>
            </a:r>
            <a:endParaRPr/>
          </a:p>
          <a:p>
            <a:pPr indent="-342900" lvl="0" marL="457200" rtl="0" algn="l">
              <a:spcBef>
                <a:spcPts val="0"/>
              </a:spcBef>
              <a:spcAft>
                <a:spcPts val="0"/>
              </a:spcAft>
              <a:buSzPts val="1800"/>
              <a:buAutoNum type="arabicPeriod"/>
            </a:pPr>
            <a:r>
              <a:rPr lang="en"/>
              <a:t>Add Redshift JDBC driver to your Databricks cluster:</a:t>
            </a:r>
            <a:endParaRPr/>
          </a:p>
          <a:p>
            <a:pPr indent="-317500" lvl="1" marL="914400" rtl="0" algn="l">
              <a:spcBef>
                <a:spcPts val="0"/>
              </a:spcBef>
              <a:spcAft>
                <a:spcPts val="0"/>
              </a:spcAft>
              <a:buSzPts val="1400"/>
              <a:buAutoNum type="alphaLcPeriod"/>
            </a:pPr>
            <a:r>
              <a:rPr lang="en"/>
              <a:t>If the Redshift JDBC driver is not already available in your Databricks environment, you can add it by following these steps:</a:t>
            </a:r>
            <a:endParaRPr/>
          </a:p>
          <a:p>
            <a:pPr indent="-317500" lvl="1" marL="914400" rtl="0" algn="l">
              <a:spcBef>
                <a:spcPts val="0"/>
              </a:spcBef>
              <a:spcAft>
                <a:spcPts val="0"/>
              </a:spcAft>
              <a:buSzPts val="1400"/>
              <a:buAutoNum type="alphaLcPeriod"/>
            </a:pPr>
            <a:r>
              <a:rPr lang="en"/>
              <a:t>Go to your Databricks workspace.</a:t>
            </a:r>
            <a:endParaRPr/>
          </a:p>
          <a:p>
            <a:pPr indent="-317500" lvl="1" marL="914400" rtl="0" algn="l">
              <a:spcBef>
                <a:spcPts val="0"/>
              </a:spcBef>
              <a:spcAft>
                <a:spcPts val="0"/>
              </a:spcAft>
              <a:buSzPts val="1400"/>
              <a:buAutoNum type="alphaLcPeriod"/>
            </a:pPr>
            <a:r>
              <a:rPr lang="en"/>
              <a:t>Navigate to "Clusters" and select your cluster.</a:t>
            </a:r>
            <a:endParaRPr/>
          </a:p>
          <a:p>
            <a:pPr indent="-317500" lvl="1" marL="914400" rtl="0" algn="l">
              <a:spcBef>
                <a:spcPts val="0"/>
              </a:spcBef>
              <a:spcAft>
                <a:spcPts val="0"/>
              </a:spcAft>
              <a:buSzPts val="1400"/>
              <a:buAutoNum type="alphaLcPeriod"/>
            </a:pPr>
            <a:r>
              <a:rPr lang="en"/>
              <a:t>Under the "Libraries" tab, click on "Install New".</a:t>
            </a:r>
            <a:endParaRPr/>
          </a:p>
          <a:p>
            <a:pPr indent="-317500" lvl="1" marL="914400" rtl="0" algn="l">
              <a:spcBef>
                <a:spcPts val="0"/>
              </a:spcBef>
              <a:spcAft>
                <a:spcPts val="0"/>
              </a:spcAft>
              <a:buSzPts val="1400"/>
              <a:buAutoNum type="alphaLcPeriod"/>
            </a:pPr>
            <a:r>
              <a:rPr lang="en"/>
              <a:t>Select "Maven" and enter the following coordinates for the Redshift JDBC driver: com.amazon.redshift:redshift-jdbc42:2.1.0.1.</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Redshift </a:t>
            </a:r>
            <a:endParaRPr/>
          </a:p>
        </p:txBody>
      </p:sp>
      <p:sp>
        <p:nvSpPr>
          <p:cNvPr id="1172" name="Google Shape;1172;p1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3. </a:t>
            </a:r>
            <a:r>
              <a:rPr lang="en" sz="1800"/>
              <a:t>Create a JDBC connection and read data</a:t>
            </a:r>
            <a:endParaRPr sz="1800"/>
          </a:p>
          <a:p>
            <a:pPr indent="0" lvl="0" marL="0" rtl="0" algn="l">
              <a:spcBef>
                <a:spcPts val="1200"/>
              </a:spcBef>
              <a:spcAft>
                <a:spcPts val="0"/>
              </a:spcAft>
              <a:buNone/>
            </a:pPr>
            <a:r>
              <a:rPr lang="en"/>
              <a:t># Define the connection properties</a:t>
            </a:r>
            <a:endParaRPr/>
          </a:p>
          <a:p>
            <a:pPr indent="0" lvl="0" marL="0" rtl="0" algn="l">
              <a:spcBef>
                <a:spcPts val="1200"/>
              </a:spcBef>
              <a:spcAft>
                <a:spcPts val="0"/>
              </a:spcAft>
              <a:buNone/>
            </a:pPr>
            <a:r>
              <a:rPr lang="en"/>
              <a:t>jdbc_hostname = "your-redshift-cluster-endpoint"</a:t>
            </a:r>
            <a:endParaRPr/>
          </a:p>
          <a:p>
            <a:pPr indent="0" lvl="0" marL="0" rtl="0" algn="l">
              <a:spcBef>
                <a:spcPts val="1200"/>
              </a:spcBef>
              <a:spcAft>
                <a:spcPts val="0"/>
              </a:spcAft>
              <a:buNone/>
            </a:pPr>
            <a:r>
              <a:rPr lang="en"/>
              <a:t>jdbc_port = 5439</a:t>
            </a:r>
            <a:endParaRPr/>
          </a:p>
          <a:p>
            <a:pPr indent="0" lvl="0" marL="0" rtl="0" algn="l">
              <a:spcBef>
                <a:spcPts val="1200"/>
              </a:spcBef>
              <a:spcAft>
                <a:spcPts val="0"/>
              </a:spcAft>
              <a:buNone/>
            </a:pPr>
            <a:r>
              <a:rPr lang="en"/>
              <a:t>jdbc_database = "your-database-name"</a:t>
            </a:r>
            <a:endParaRPr/>
          </a:p>
          <a:p>
            <a:pPr indent="0" lvl="0" marL="0" rtl="0" algn="l">
              <a:spcBef>
                <a:spcPts val="1200"/>
              </a:spcBef>
              <a:spcAft>
                <a:spcPts val="0"/>
              </a:spcAft>
              <a:buNone/>
            </a:pPr>
            <a:r>
              <a:rPr lang="en"/>
              <a:t>jdbc_username = "your-username"</a:t>
            </a:r>
            <a:endParaRPr/>
          </a:p>
          <a:p>
            <a:pPr indent="0" lvl="0" marL="0" rtl="0" algn="l">
              <a:spcBef>
                <a:spcPts val="1200"/>
              </a:spcBef>
              <a:spcAft>
                <a:spcPts val="0"/>
              </a:spcAft>
              <a:buNone/>
            </a:pPr>
            <a:r>
              <a:rPr lang="en"/>
              <a:t>jdbc_password = "your-password"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Construct the JDBC URL</a:t>
            </a:r>
            <a:endParaRPr/>
          </a:p>
          <a:p>
            <a:pPr indent="0" lvl="0" marL="0" rtl="0" algn="l">
              <a:spcBef>
                <a:spcPts val="1200"/>
              </a:spcBef>
              <a:spcAft>
                <a:spcPts val="0"/>
              </a:spcAft>
              <a:buNone/>
            </a:pPr>
            <a:r>
              <a:rPr lang="en"/>
              <a:t>jdbc_url = f"jdbc:redshift://{jdbc_hostname}:{jdbc_port}/{jdbc_database}"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connection properties</a:t>
            </a:r>
            <a:endParaRPr/>
          </a:p>
          <a:p>
            <a:pPr indent="0" lvl="0" marL="0" rtl="0" algn="l">
              <a:spcBef>
                <a:spcPts val="1200"/>
              </a:spcBef>
              <a:spcAft>
                <a:spcPts val="0"/>
              </a:spcAft>
              <a:buNone/>
            </a:pPr>
            <a:r>
              <a:rPr lang="en"/>
              <a:t>connection_properties = {</a:t>
            </a:r>
            <a:endParaRPr/>
          </a:p>
          <a:p>
            <a:pPr indent="0" lvl="0" marL="0" rtl="0" algn="l">
              <a:spcBef>
                <a:spcPts val="1200"/>
              </a:spcBef>
              <a:spcAft>
                <a:spcPts val="0"/>
              </a:spcAft>
              <a:buNone/>
            </a:pPr>
            <a:r>
              <a:rPr lang="en"/>
              <a:t>    "user": jdbc_username,</a:t>
            </a:r>
            <a:endParaRPr/>
          </a:p>
          <a:p>
            <a:pPr indent="0" lvl="0" marL="0" rtl="0" algn="l">
              <a:spcBef>
                <a:spcPts val="1200"/>
              </a:spcBef>
              <a:spcAft>
                <a:spcPts val="0"/>
              </a:spcAft>
              <a:buNone/>
            </a:pPr>
            <a:r>
              <a:rPr lang="en"/>
              <a:t>    "password": jdbc_password,</a:t>
            </a:r>
            <a:endParaRPr/>
          </a:p>
          <a:p>
            <a:pPr indent="0" lvl="0" marL="0" rtl="0" algn="l">
              <a:spcBef>
                <a:spcPts val="1200"/>
              </a:spcBef>
              <a:spcAft>
                <a:spcPts val="0"/>
              </a:spcAft>
              <a:buNone/>
            </a:pPr>
            <a:r>
              <a:rPr lang="en"/>
              <a:t>    "driver": "com.amazon.redshift.jdbc42.Driver"</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query or table you want to read</a:t>
            </a:r>
            <a:endParaRPr/>
          </a:p>
          <a:p>
            <a:pPr indent="0" lvl="0" marL="0" rtl="0" algn="l">
              <a:spcBef>
                <a:spcPts val="1200"/>
              </a:spcBef>
              <a:spcAft>
                <a:spcPts val="0"/>
              </a:spcAft>
              <a:buNone/>
            </a:pPr>
            <a:r>
              <a:rPr lang="en"/>
              <a:t>table_name = "your-table-name"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Read data from the Redshift table into a DataFrame</a:t>
            </a:r>
            <a:endParaRPr/>
          </a:p>
          <a:p>
            <a:pPr indent="0" lvl="0" marL="0" rtl="0" algn="l">
              <a:spcBef>
                <a:spcPts val="1200"/>
              </a:spcBef>
              <a:spcAft>
                <a:spcPts val="0"/>
              </a:spcAft>
              <a:buNone/>
            </a:pPr>
            <a:r>
              <a:rPr lang="en"/>
              <a:t>df = spark.read.jdbc(url=jdbc_url, table=table_name, properties=connection_properties)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DataFrame</a:t>
            </a:r>
            <a:endParaRPr/>
          </a:p>
          <a:p>
            <a:pPr indent="0" lvl="0" marL="0" rtl="0" algn="l">
              <a:spcBef>
                <a:spcPts val="1200"/>
              </a:spcBef>
              <a:spcAft>
                <a:spcPts val="0"/>
              </a:spcAft>
              <a:buNone/>
            </a:pPr>
            <a:r>
              <a:rPr lang="en"/>
              <a:t>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Ingest from API</a:t>
            </a:r>
            <a:endParaRPr/>
          </a:p>
        </p:txBody>
      </p:sp>
      <p:sp>
        <p:nvSpPr>
          <p:cNvPr id="1178" name="Google Shape;1178;p1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ingest data from a free API in Databricks, you can use the requests library in Python. Below is a sample notebook code that demonstrates how to ingest data from the OpenWeatherMap API. </a:t>
            </a:r>
            <a:endParaRPr/>
          </a:p>
          <a:p>
            <a:pPr indent="0" lvl="0" marL="0" rtl="0" algn="l">
              <a:spcBef>
                <a:spcPts val="1200"/>
              </a:spcBef>
              <a:spcAft>
                <a:spcPts val="1200"/>
              </a:spcAft>
              <a:buNone/>
            </a:pPr>
            <a:r>
              <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1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Ingest from API</a:t>
            </a:r>
            <a:endParaRPr/>
          </a:p>
        </p:txBody>
      </p:sp>
      <p:sp>
        <p:nvSpPr>
          <p:cNvPr id="1184" name="Google Shape;1184;p1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Import necessary libraries</a:t>
            </a:r>
            <a:endParaRPr/>
          </a:p>
          <a:p>
            <a:pPr indent="0" lvl="0" marL="0" rtl="0" algn="l">
              <a:spcBef>
                <a:spcPts val="1200"/>
              </a:spcBef>
              <a:spcAft>
                <a:spcPts val="0"/>
              </a:spcAft>
              <a:buNone/>
            </a:pPr>
            <a:r>
              <a:rPr lang="en"/>
              <a:t>import requests</a:t>
            </a:r>
            <a:endParaRPr/>
          </a:p>
          <a:p>
            <a:pPr indent="0" lvl="0" marL="0" rtl="0" algn="l">
              <a:spcBef>
                <a:spcPts val="1200"/>
              </a:spcBef>
              <a:spcAft>
                <a:spcPts val="0"/>
              </a:spcAft>
              <a:buNone/>
            </a:pPr>
            <a:r>
              <a:rPr lang="en"/>
              <a:t>import json</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pyspark.sql.functions import col, from_json</a:t>
            </a:r>
            <a:endParaRPr/>
          </a:p>
          <a:p>
            <a:pPr indent="0" lvl="0" marL="0" rtl="0" algn="l">
              <a:spcBef>
                <a:spcPts val="1200"/>
              </a:spcBef>
              <a:spcAft>
                <a:spcPts val="0"/>
              </a:spcAft>
              <a:buNone/>
            </a:pPr>
            <a:r>
              <a:rPr lang="en"/>
              <a:t>from pyspark.sql.types import StructType, StructField, StringType, FloatType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SparkSession.builder.appName("API Ingestion").getOrCreate()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API endpoint and parameters</a:t>
            </a:r>
            <a:endParaRPr/>
          </a:p>
          <a:p>
            <a:pPr indent="0" lvl="0" marL="0" rtl="0" algn="l">
              <a:spcBef>
                <a:spcPts val="1200"/>
              </a:spcBef>
              <a:spcAft>
                <a:spcPts val="0"/>
              </a:spcAft>
              <a:buNone/>
            </a:pPr>
            <a:r>
              <a:rPr lang="en"/>
              <a:t>api_url = "http://api.openweathermap.org/data/2.5/weather"</a:t>
            </a:r>
            <a:endParaRPr/>
          </a:p>
          <a:p>
            <a:pPr indent="0" lvl="0" marL="0" rtl="0" algn="l">
              <a:spcBef>
                <a:spcPts val="1200"/>
              </a:spcBef>
              <a:spcAft>
                <a:spcPts val="0"/>
              </a:spcAft>
              <a:buNone/>
            </a:pPr>
            <a:r>
              <a:rPr lang="en"/>
              <a:t>params = {</a:t>
            </a:r>
            <a:endParaRPr/>
          </a:p>
          <a:p>
            <a:pPr indent="0" lvl="0" marL="0" rtl="0" algn="l">
              <a:spcBef>
                <a:spcPts val="1200"/>
              </a:spcBef>
              <a:spcAft>
                <a:spcPts val="0"/>
              </a:spcAft>
              <a:buNone/>
            </a:pPr>
            <a:r>
              <a:rPr lang="en"/>
              <a:t>    "q": "London",   # City name</a:t>
            </a:r>
            <a:endParaRPr/>
          </a:p>
          <a:p>
            <a:pPr indent="0" lvl="0" marL="0" rtl="0" algn="l">
              <a:spcBef>
                <a:spcPts val="1200"/>
              </a:spcBef>
              <a:spcAft>
                <a:spcPts val="0"/>
              </a:spcAft>
              <a:buNone/>
            </a:pPr>
            <a:r>
              <a:rPr lang="en"/>
              <a:t>    "appid": "your_api_key_here",   # Replace with your OpenWeatherMap API key</a:t>
            </a:r>
            <a:endParaRPr/>
          </a:p>
          <a:p>
            <a:pPr indent="0" lvl="0" marL="0" rtl="0" algn="l">
              <a:spcBef>
                <a:spcPts val="1200"/>
              </a:spcBef>
              <a:spcAft>
                <a:spcPts val="0"/>
              </a:spcAft>
              <a:buNone/>
            </a:pPr>
            <a:r>
              <a:rPr lang="en"/>
              <a:t>    "units": "metric"</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Make the API request</a:t>
            </a:r>
            <a:endParaRPr/>
          </a:p>
          <a:p>
            <a:pPr indent="0" lvl="0" marL="0" rtl="0" algn="l">
              <a:spcBef>
                <a:spcPts val="1200"/>
              </a:spcBef>
              <a:spcAft>
                <a:spcPts val="0"/>
              </a:spcAft>
              <a:buNone/>
            </a:pPr>
            <a:r>
              <a:rPr lang="en"/>
              <a:t>response = requests.get(api_url, params=params)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Check if the request was successful</a:t>
            </a:r>
            <a:endParaRPr/>
          </a:p>
          <a:p>
            <a:pPr indent="0" lvl="0" marL="0" rtl="0" algn="l">
              <a:spcBef>
                <a:spcPts val="1200"/>
              </a:spcBef>
              <a:spcAft>
                <a:spcPts val="0"/>
              </a:spcAft>
              <a:buNone/>
            </a:pPr>
            <a:r>
              <a:rPr lang="en"/>
              <a:t>if response.status_code == 200:</a:t>
            </a:r>
            <a:endParaRPr/>
          </a:p>
          <a:p>
            <a:pPr indent="0" lvl="0" marL="0" rtl="0" algn="l">
              <a:spcBef>
                <a:spcPts val="1200"/>
              </a:spcBef>
              <a:spcAft>
                <a:spcPts val="0"/>
              </a:spcAft>
              <a:buNone/>
            </a:pPr>
            <a:r>
              <a:rPr lang="en"/>
              <a:t>    data = response.json()</a:t>
            </a:r>
            <a:endParaRPr/>
          </a:p>
          <a:p>
            <a:pPr indent="0" lvl="0" marL="0" rtl="0" algn="l">
              <a:spcBef>
                <a:spcPts val="1200"/>
              </a:spcBef>
              <a:spcAft>
                <a:spcPts val="0"/>
              </a:spcAft>
              <a:buNone/>
            </a:pPr>
            <a:r>
              <a:rPr lang="en"/>
              <a:t>else:</a:t>
            </a:r>
            <a:endParaRPr/>
          </a:p>
          <a:p>
            <a:pPr indent="0" lvl="0" marL="0" rtl="0" algn="l">
              <a:spcBef>
                <a:spcPts val="1200"/>
              </a:spcBef>
              <a:spcAft>
                <a:spcPts val="0"/>
              </a:spcAft>
              <a:buNone/>
            </a:pPr>
            <a:r>
              <a:rPr lang="en"/>
              <a:t>    print(f"Error: {response.status_code}")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the data (optional)</a:t>
            </a:r>
            <a:endParaRPr/>
          </a:p>
          <a:p>
            <a:pPr indent="0" lvl="0" marL="0" rtl="0" algn="l">
              <a:spcBef>
                <a:spcPts val="1200"/>
              </a:spcBef>
              <a:spcAft>
                <a:spcPts val="0"/>
              </a:spcAft>
              <a:buNone/>
            </a:pPr>
            <a:r>
              <a:rPr lang="en"/>
              <a:t>print(json.dumps(data, indent=4))</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schema for the DataFrame</a:t>
            </a:r>
            <a:endParaRPr/>
          </a:p>
          <a:p>
            <a:pPr indent="0" lvl="0" marL="0" rtl="0" algn="l">
              <a:spcBef>
                <a:spcPts val="1200"/>
              </a:spcBef>
              <a:spcAft>
                <a:spcPts val="0"/>
              </a:spcAft>
              <a:buNone/>
            </a:pPr>
            <a:r>
              <a:rPr lang="en"/>
              <a:t>schema = StructType([</a:t>
            </a:r>
            <a:endParaRPr/>
          </a:p>
          <a:p>
            <a:pPr indent="0" lvl="0" marL="0" rtl="0" algn="l">
              <a:spcBef>
                <a:spcPts val="1200"/>
              </a:spcBef>
              <a:spcAft>
                <a:spcPts val="0"/>
              </a:spcAft>
              <a:buNone/>
            </a:pPr>
            <a:r>
              <a:rPr lang="en"/>
              <a:t>    StructField("name", StringType(), True),</a:t>
            </a:r>
            <a:endParaRPr/>
          </a:p>
          <a:p>
            <a:pPr indent="0" lvl="0" marL="0" rtl="0" algn="l">
              <a:spcBef>
                <a:spcPts val="1200"/>
              </a:spcBef>
              <a:spcAft>
                <a:spcPts val="0"/>
              </a:spcAft>
              <a:buNone/>
            </a:pPr>
            <a:r>
              <a:rPr lang="en"/>
              <a:t>    StructField("main", StructType([</a:t>
            </a:r>
            <a:endParaRPr/>
          </a:p>
          <a:p>
            <a:pPr indent="0" lvl="0" marL="0" rtl="0" algn="l">
              <a:spcBef>
                <a:spcPts val="1200"/>
              </a:spcBef>
              <a:spcAft>
                <a:spcPts val="0"/>
              </a:spcAft>
              <a:buNone/>
            </a:pPr>
            <a:r>
              <a:rPr lang="en"/>
              <a:t>        StructField("temp", FloatType(), True),</a:t>
            </a:r>
            <a:endParaRPr/>
          </a:p>
          <a:p>
            <a:pPr indent="0" lvl="0" marL="0" rtl="0" algn="l">
              <a:spcBef>
                <a:spcPts val="1200"/>
              </a:spcBef>
              <a:spcAft>
                <a:spcPts val="0"/>
              </a:spcAft>
              <a:buNone/>
            </a:pPr>
            <a:r>
              <a:rPr lang="en"/>
              <a:t>        StructField("feels_like", FloatType(), True),</a:t>
            </a:r>
            <a:endParaRPr/>
          </a:p>
          <a:p>
            <a:pPr indent="0" lvl="0" marL="0" rtl="0" algn="l">
              <a:spcBef>
                <a:spcPts val="1200"/>
              </a:spcBef>
              <a:spcAft>
                <a:spcPts val="0"/>
              </a:spcAft>
              <a:buNone/>
            </a:pPr>
            <a:r>
              <a:rPr lang="en"/>
              <a:t>        StructField("temp_min", FloatType(), True),</a:t>
            </a:r>
            <a:endParaRPr/>
          </a:p>
          <a:p>
            <a:pPr indent="0" lvl="0" marL="0" rtl="0" algn="l">
              <a:spcBef>
                <a:spcPts val="1200"/>
              </a:spcBef>
              <a:spcAft>
                <a:spcPts val="0"/>
              </a:spcAft>
              <a:buNone/>
            </a:pPr>
            <a:r>
              <a:rPr lang="en"/>
              <a:t>        StructField("temp_max", FloatType(), True),</a:t>
            </a:r>
            <a:endParaRPr/>
          </a:p>
          <a:p>
            <a:pPr indent="0" lvl="0" marL="0" rtl="0" algn="l">
              <a:spcBef>
                <a:spcPts val="1200"/>
              </a:spcBef>
              <a:spcAft>
                <a:spcPts val="0"/>
              </a:spcAft>
              <a:buNone/>
            </a:pPr>
            <a:r>
              <a:rPr lang="en"/>
              <a:t>        StructField("pressure", FloatType(), True),</a:t>
            </a:r>
            <a:endParaRPr/>
          </a:p>
          <a:p>
            <a:pPr indent="0" lvl="0" marL="0" rtl="0" algn="l">
              <a:spcBef>
                <a:spcPts val="1200"/>
              </a:spcBef>
              <a:spcAft>
                <a:spcPts val="0"/>
              </a:spcAft>
              <a:buNone/>
            </a:pPr>
            <a:r>
              <a:rPr lang="en"/>
              <a:t>        StructField("humidity", FloatType(), True)</a:t>
            </a:r>
            <a:endParaRPr/>
          </a:p>
          <a:p>
            <a:pPr indent="0" lvl="0" marL="0" rtl="0" algn="l">
              <a:spcBef>
                <a:spcPts val="1200"/>
              </a:spcBef>
              <a:spcAft>
                <a:spcPts val="0"/>
              </a:spcAft>
              <a:buNone/>
            </a:pPr>
            <a:r>
              <a:rPr lang="en"/>
              <a:t>    ]), True),</a:t>
            </a:r>
            <a:endParaRPr/>
          </a:p>
          <a:p>
            <a:pPr indent="0" lvl="0" marL="0" rtl="0" algn="l">
              <a:spcBef>
                <a:spcPts val="1200"/>
              </a:spcBef>
              <a:spcAft>
                <a:spcPts val="0"/>
              </a:spcAft>
              <a:buNone/>
            </a:pPr>
            <a:r>
              <a:rPr lang="en"/>
              <a:t>    StructField("weather", StructType([</a:t>
            </a:r>
            <a:endParaRPr/>
          </a:p>
          <a:p>
            <a:pPr indent="0" lvl="0" marL="0" rtl="0" algn="l">
              <a:spcBef>
                <a:spcPts val="1200"/>
              </a:spcBef>
              <a:spcAft>
                <a:spcPts val="0"/>
              </a:spcAft>
              <a:buNone/>
            </a:pPr>
            <a:r>
              <a:rPr lang="en"/>
              <a:t>        StructField("id", StringType(), True),</a:t>
            </a:r>
            <a:endParaRPr/>
          </a:p>
          <a:p>
            <a:pPr indent="0" lvl="0" marL="0" rtl="0" algn="l">
              <a:spcBef>
                <a:spcPts val="1200"/>
              </a:spcBef>
              <a:spcAft>
                <a:spcPts val="0"/>
              </a:spcAft>
              <a:buNone/>
            </a:pPr>
            <a:r>
              <a:rPr lang="en"/>
              <a:t>        StructField("main", StringType(), True),</a:t>
            </a:r>
            <a:endParaRPr/>
          </a:p>
          <a:p>
            <a:pPr indent="0" lvl="0" marL="0" rtl="0" algn="l">
              <a:spcBef>
                <a:spcPts val="1200"/>
              </a:spcBef>
              <a:spcAft>
                <a:spcPts val="0"/>
              </a:spcAft>
              <a:buNone/>
            </a:pPr>
            <a:r>
              <a:rPr lang="en"/>
              <a:t>        StructField("description", StringType(), True)</a:t>
            </a:r>
            <a:endParaRPr/>
          </a:p>
          <a:p>
            <a:pPr indent="0" lvl="0" marL="0" rtl="0" algn="l">
              <a:spcBef>
                <a:spcPts val="1200"/>
              </a:spcBef>
              <a:spcAft>
                <a:spcPts val="0"/>
              </a:spcAft>
              <a:buNone/>
            </a:pPr>
            <a:r>
              <a:rPr lang="en"/>
              <a:t>    ]), True)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Convert JSON data to DataFrame</a:t>
            </a:r>
            <a:endParaRPr/>
          </a:p>
          <a:p>
            <a:pPr indent="0" lvl="0" marL="0" rtl="0" algn="l">
              <a:spcBef>
                <a:spcPts val="1200"/>
              </a:spcBef>
              <a:spcAft>
                <a:spcPts val="0"/>
              </a:spcAft>
              <a:buNone/>
            </a:pPr>
            <a:r>
              <a:rPr lang="en"/>
              <a:t>json_rdd = spark.sparkContext.parallelize([json.dumps(data)])</a:t>
            </a:r>
            <a:endParaRPr/>
          </a:p>
          <a:p>
            <a:pPr indent="0" lvl="0" marL="0" rtl="0" algn="l">
              <a:spcBef>
                <a:spcPts val="1200"/>
              </a:spcBef>
              <a:spcAft>
                <a:spcPts val="0"/>
              </a:spcAft>
              <a:buNone/>
            </a:pPr>
            <a:r>
              <a:rPr lang="en"/>
              <a:t>df = spark.read.json(json_rdd, schema=schema)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Flatten the nested structure (optional)</a:t>
            </a:r>
            <a:endParaRPr/>
          </a:p>
          <a:p>
            <a:pPr indent="0" lvl="0" marL="0" rtl="0" algn="l">
              <a:spcBef>
                <a:spcPts val="1200"/>
              </a:spcBef>
              <a:spcAft>
                <a:spcPts val="0"/>
              </a:spcAft>
              <a:buNone/>
            </a:pPr>
            <a:r>
              <a:rPr lang="en"/>
              <a:t>df_flat = df.select(</a:t>
            </a:r>
            <a:endParaRPr/>
          </a:p>
          <a:p>
            <a:pPr indent="0" lvl="0" marL="0" rtl="0" algn="l">
              <a:spcBef>
                <a:spcPts val="1200"/>
              </a:spcBef>
              <a:spcAft>
                <a:spcPts val="0"/>
              </a:spcAft>
              <a:buNone/>
            </a:pPr>
            <a:r>
              <a:rPr lang="en"/>
              <a:t>    col("name"),</a:t>
            </a:r>
            <a:endParaRPr/>
          </a:p>
          <a:p>
            <a:pPr indent="0" lvl="0" marL="0" rtl="0" algn="l">
              <a:spcBef>
                <a:spcPts val="1200"/>
              </a:spcBef>
              <a:spcAft>
                <a:spcPts val="0"/>
              </a:spcAft>
              <a:buNone/>
            </a:pPr>
            <a:r>
              <a:rPr lang="en"/>
              <a:t>    col("main.temp").alias("temperature"),</a:t>
            </a:r>
            <a:endParaRPr/>
          </a:p>
          <a:p>
            <a:pPr indent="0" lvl="0" marL="0" rtl="0" algn="l">
              <a:spcBef>
                <a:spcPts val="1200"/>
              </a:spcBef>
              <a:spcAft>
                <a:spcPts val="0"/>
              </a:spcAft>
              <a:buNone/>
            </a:pPr>
            <a:r>
              <a:rPr lang="en"/>
              <a:t>    col("main.feels_like").alias("feels_like"),</a:t>
            </a:r>
            <a:endParaRPr/>
          </a:p>
          <a:p>
            <a:pPr indent="0" lvl="0" marL="0" rtl="0" algn="l">
              <a:spcBef>
                <a:spcPts val="1200"/>
              </a:spcBef>
              <a:spcAft>
                <a:spcPts val="0"/>
              </a:spcAft>
              <a:buNone/>
            </a:pPr>
            <a:r>
              <a:rPr lang="en"/>
              <a:t>    col("main.temp_min").alias("temp_min"),</a:t>
            </a:r>
            <a:endParaRPr/>
          </a:p>
          <a:p>
            <a:pPr indent="0" lvl="0" marL="0" rtl="0" algn="l">
              <a:spcBef>
                <a:spcPts val="1200"/>
              </a:spcBef>
              <a:spcAft>
                <a:spcPts val="0"/>
              </a:spcAft>
              <a:buNone/>
            </a:pPr>
            <a:r>
              <a:rPr lang="en"/>
              <a:t>    col("main.temp_max").alias("temp_max"),</a:t>
            </a:r>
            <a:endParaRPr/>
          </a:p>
          <a:p>
            <a:pPr indent="0" lvl="0" marL="0" rtl="0" algn="l">
              <a:spcBef>
                <a:spcPts val="1200"/>
              </a:spcBef>
              <a:spcAft>
                <a:spcPts val="0"/>
              </a:spcAft>
              <a:buNone/>
            </a:pPr>
            <a:r>
              <a:rPr lang="en"/>
              <a:t>    col("main.pressure").alias("pressure"),</a:t>
            </a:r>
            <a:endParaRPr/>
          </a:p>
          <a:p>
            <a:pPr indent="0" lvl="0" marL="0" rtl="0" algn="l">
              <a:spcBef>
                <a:spcPts val="1200"/>
              </a:spcBef>
              <a:spcAft>
                <a:spcPts val="0"/>
              </a:spcAft>
              <a:buNone/>
            </a:pPr>
            <a:r>
              <a:rPr lang="en"/>
              <a:t>    col("main.humidity").alias("humidity"),</a:t>
            </a:r>
            <a:endParaRPr/>
          </a:p>
          <a:p>
            <a:pPr indent="0" lvl="0" marL="0" rtl="0" algn="l">
              <a:spcBef>
                <a:spcPts val="1200"/>
              </a:spcBef>
              <a:spcAft>
                <a:spcPts val="0"/>
              </a:spcAft>
              <a:buNone/>
            </a:pPr>
            <a:r>
              <a:rPr lang="en"/>
              <a:t>    col("weather.main").alias("weather_main"),</a:t>
            </a:r>
            <a:endParaRPr/>
          </a:p>
          <a:p>
            <a:pPr indent="0" lvl="0" marL="0" rtl="0" algn="l">
              <a:spcBef>
                <a:spcPts val="1200"/>
              </a:spcBef>
              <a:spcAft>
                <a:spcPts val="0"/>
              </a:spcAft>
              <a:buNone/>
            </a:pPr>
            <a:r>
              <a:rPr lang="en"/>
              <a:t>    col("weather.description").alias("weather_description")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DataFrame</a:t>
            </a:r>
            <a:endParaRPr/>
          </a:p>
          <a:p>
            <a:pPr indent="0" lvl="0" marL="0" rtl="0" algn="l">
              <a:spcBef>
                <a:spcPts val="1200"/>
              </a:spcBef>
              <a:spcAft>
                <a:spcPts val="0"/>
              </a:spcAft>
              <a:buNone/>
            </a:pPr>
            <a:r>
              <a:rPr lang="en"/>
              <a:t>df_flat.show()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DataFrame to Delta Lake (optional)</a:t>
            </a:r>
            <a:endParaRPr/>
          </a:p>
          <a:p>
            <a:pPr indent="0" lvl="0" marL="0" rtl="0" algn="l">
              <a:spcBef>
                <a:spcPts val="1200"/>
              </a:spcBef>
              <a:spcAft>
                <a:spcPts val="0"/>
              </a:spcAft>
              <a:buNone/>
            </a:pPr>
            <a:r>
              <a:rPr lang="en"/>
              <a:t>df_flat.write.format("delta").save("dbfs:/path/to/delta/weather_data")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2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a:t>
            </a:r>
            <a:endParaRPr/>
          </a:p>
        </p:txBody>
      </p:sp>
      <p:sp>
        <p:nvSpPr>
          <p:cNvPr id="1190" name="Google Shape;1190;p2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sink layer in data engineering refers to the final destination where data is stored after it has been processed through an ETL (Extract, Transform, Load) or ELT (Extract, Load, Transform) pipeline. </a:t>
            </a:r>
            <a:endParaRPr/>
          </a:p>
          <a:p>
            <a:pPr indent="0" lvl="0" marL="0" rtl="0" algn="l">
              <a:spcBef>
                <a:spcPts val="1200"/>
              </a:spcBef>
              <a:spcAft>
                <a:spcPts val="1200"/>
              </a:spcAft>
              <a:buNone/>
            </a:pPr>
            <a:r>
              <a:rPr lang="en"/>
              <a:t>It is the endpoint of a data flow, where cleaned, transformed, and processed data is stored for further use, such as analysis, reporting, or feeding into machine learning models.</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2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a:t>
            </a:r>
            <a:endParaRPr/>
          </a:p>
        </p:txBody>
      </p:sp>
      <p:sp>
        <p:nvSpPr>
          <p:cNvPr id="1196" name="Google Shape;1196;p2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Storage: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Lakes: Often used for large volumes of raw or semi-structured data. Examples include Amazon S3, Azure Data Lake Storage, and Google Cloud Storage.</a:t>
            </a:r>
            <a:endParaRPr/>
          </a:p>
          <a:p>
            <a:pPr indent="0" lvl="0" marL="0" rtl="0" algn="l">
              <a:spcBef>
                <a:spcPts val="1200"/>
              </a:spcBef>
              <a:spcAft>
                <a:spcPts val="0"/>
              </a:spcAft>
              <a:buNone/>
            </a:pPr>
            <a:r>
              <a:rPr lang="en"/>
              <a:t>Data Warehouses: Used for structured data and optimized for query performance and analytics. Examples include Amazon Redshift, Google BigQuery, and Snowflake.</a:t>
            </a:r>
            <a:endParaRPr/>
          </a:p>
          <a:p>
            <a:pPr indent="0" lvl="0" marL="0" rtl="0" algn="l">
              <a:spcBef>
                <a:spcPts val="1200"/>
              </a:spcBef>
              <a:spcAft>
                <a:spcPts val="0"/>
              </a:spcAft>
              <a:buNone/>
            </a:pPr>
            <a:r>
              <a:rPr lang="en"/>
              <a:t>Databases: Used for transactional data or smaller datasets requiring frequent updates. Examples include PostgreSQL, MySQL, and SQL Server.</a:t>
            </a:r>
            <a:endParaRPr/>
          </a:p>
          <a:p>
            <a:pPr indent="0" lvl="0" marL="0" rtl="0" algn="l">
              <a:spcBef>
                <a:spcPts val="1200"/>
              </a:spcBef>
              <a:spcAft>
                <a:spcPts val="1200"/>
              </a:spcAft>
              <a:buNone/>
            </a:pPr>
            <a:r>
              <a:rPr lang="en"/>
              <a:t>Distributed File Systems: Like Hadoop HDFS, used for large-scale data storage in big data ecosystems.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Databricks work with AWS?</a:t>
            </a:r>
            <a:endParaRPr/>
          </a:p>
          <a:p>
            <a:pPr indent="0" lvl="0" marL="0" rtl="0" algn="l">
              <a:spcBef>
                <a:spcPts val="0"/>
              </a:spcBef>
              <a:spcAft>
                <a:spcPts val="0"/>
              </a:spcAft>
              <a:buNone/>
            </a:pPr>
            <a:r>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41000"/>
              </a:lnSpc>
              <a:spcBef>
                <a:spcPts val="1200"/>
              </a:spcBef>
              <a:spcAft>
                <a:spcPts val="0"/>
              </a:spcAft>
              <a:buNone/>
            </a:pPr>
            <a:r>
              <a:rPr lang="en"/>
              <a:t>The Databricks platform architecture comprises two primary parts:</a:t>
            </a:r>
            <a:endParaRPr/>
          </a:p>
          <a:p>
            <a:pPr indent="-293370" lvl="0" marL="685800" rtl="0" algn="l">
              <a:lnSpc>
                <a:spcPct val="137500"/>
              </a:lnSpc>
              <a:spcBef>
                <a:spcPts val="1200"/>
              </a:spcBef>
              <a:spcAft>
                <a:spcPts val="0"/>
              </a:spcAft>
              <a:buClr>
                <a:srgbClr val="1B3139"/>
              </a:buClr>
              <a:buSzPct val="66666"/>
              <a:buFont typeface="Arial"/>
              <a:buChar char="●"/>
            </a:pPr>
            <a:r>
              <a:rPr lang="en"/>
              <a:t>The infrastructure used by Databricks to deploy, configure, and manage the platform and services.</a:t>
            </a:r>
            <a:endParaRPr/>
          </a:p>
          <a:p>
            <a:pPr indent="-293370" lvl="0" marL="685800" rtl="0" algn="l">
              <a:lnSpc>
                <a:spcPct val="137500"/>
              </a:lnSpc>
              <a:spcBef>
                <a:spcPts val="0"/>
              </a:spcBef>
              <a:spcAft>
                <a:spcPts val="0"/>
              </a:spcAft>
              <a:buClr>
                <a:srgbClr val="1B3139"/>
              </a:buClr>
              <a:buSzPct val="66666"/>
              <a:buFont typeface="Arial"/>
              <a:buChar char="●"/>
            </a:pPr>
            <a:r>
              <a:rPr lang="en"/>
              <a:t>The customer-owned infrastructure managed in collaboration by Databricks and your company.</a:t>
            </a:r>
            <a:endParaRPr/>
          </a:p>
          <a:p>
            <a:pPr indent="0" lvl="0" marL="0" rtl="0" algn="l">
              <a:lnSpc>
                <a:spcPct val="141000"/>
              </a:lnSpc>
              <a:spcBef>
                <a:spcPts val="1200"/>
              </a:spcBef>
              <a:spcAft>
                <a:spcPts val="0"/>
              </a:spcAft>
              <a:buNone/>
            </a:pPr>
            <a:r>
              <a:rPr lang="en"/>
              <a:t>Unlike many enterprise data companies, Databricks does not force you to migrate your data into proprietary storage systems to use the platform. Instead, you configure a Databricks workspace by configuring secure integrations between the Databricks platform and your cloud account, and then Databricks deploys compute clusters using cloud resources in your account to process and store data in object storage and other integrated services you control.</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2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a:t>
            </a:r>
            <a:endParaRPr/>
          </a:p>
        </p:txBody>
      </p:sp>
      <p:sp>
        <p:nvSpPr>
          <p:cNvPr id="1202" name="Google Shape;1202;p2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Accessibility: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sink layer should allow easy access for downstream applications and users, such as BI tools, data scientists, and analysts.</a:t>
            </a:r>
            <a:endParaRPr/>
          </a:p>
          <a:p>
            <a:pPr indent="0" lvl="0" marL="0" rtl="0" algn="l">
              <a:spcBef>
                <a:spcPts val="1200"/>
              </a:spcBef>
              <a:spcAft>
                <a:spcPts val="0"/>
              </a:spcAft>
              <a:buNone/>
            </a:pPr>
            <a:r>
              <a:rPr lang="en"/>
              <a:t>It often includes APIs or connectors for integration with various tools and platforms.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Performance:</a:t>
            </a:r>
            <a:endParaRPr/>
          </a:p>
          <a:p>
            <a:pPr indent="0" lvl="0" marL="0" rtl="0" algn="l">
              <a:spcBef>
                <a:spcPts val="1200"/>
              </a:spcBef>
              <a:spcAft>
                <a:spcPts val="1200"/>
              </a:spcAft>
              <a:buNone/>
            </a:pPr>
            <a:r>
              <a:rPr lang="en"/>
              <a:t>The sink layer should support efficient data storage and retrieval operations, optimizing for factors such as read/write speeds, concurrency, and latency.</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2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a:t>
            </a:r>
            <a:endParaRPr/>
          </a:p>
        </p:txBody>
      </p:sp>
      <p:sp>
        <p:nvSpPr>
          <p:cNvPr id="1208" name="Google Shape;1208;p2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Durability and Reliability:</a:t>
            </a:r>
            <a:endParaRPr/>
          </a:p>
          <a:p>
            <a:pPr indent="0" lvl="0" marL="0" rtl="0" algn="l">
              <a:spcBef>
                <a:spcPts val="1200"/>
              </a:spcBef>
              <a:spcAft>
                <a:spcPts val="0"/>
              </a:spcAft>
              <a:buNone/>
            </a:pPr>
            <a:r>
              <a:rPr lang="en"/>
              <a:t>Ensures that data is stored securely and can be recovered in case of failures. This includes features like replication, backup, and disaster recovery.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Scalability:</a:t>
            </a:r>
            <a:endParaRPr/>
          </a:p>
          <a:p>
            <a:pPr indent="0" lvl="0" marL="0" rtl="0" algn="l">
              <a:spcBef>
                <a:spcPts val="1200"/>
              </a:spcBef>
              <a:spcAft>
                <a:spcPts val="1200"/>
              </a:spcAft>
              <a:buNone/>
            </a:pPr>
            <a:r>
              <a:rPr lang="en"/>
              <a:t>The ability to handle increasing volumes of data without a significant drop in performance. This is crucial for growing data needs in modern enterprises.</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2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Examples</a:t>
            </a:r>
            <a:endParaRPr/>
          </a:p>
        </p:txBody>
      </p:sp>
      <p:sp>
        <p:nvSpPr>
          <p:cNvPr id="1214" name="Google Shape;1214;p2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Databricks with Delta Lake:</a:t>
            </a:r>
            <a:endParaRPr/>
          </a:p>
          <a:p>
            <a:pPr indent="0" lvl="0" marL="0" rtl="0" algn="l">
              <a:spcBef>
                <a:spcPts val="1200"/>
              </a:spcBef>
              <a:spcAft>
                <a:spcPts val="0"/>
              </a:spcAft>
              <a:buNone/>
            </a:pPr>
            <a:r>
              <a:rPr lang="en"/>
              <a:t>Provides a robust sink layer with features like ACID transactions, schema enforcement, and time travel for data stored in cloud object storage like S3 or Azure Blob Storage.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Amazon Redshift:</a:t>
            </a:r>
            <a:endParaRPr/>
          </a:p>
          <a:p>
            <a:pPr indent="0" lvl="0" marL="0" rtl="0" algn="l">
              <a:spcBef>
                <a:spcPts val="1200"/>
              </a:spcBef>
              <a:spcAft>
                <a:spcPts val="0"/>
              </a:spcAft>
              <a:buNone/>
            </a:pPr>
            <a:r>
              <a:rPr lang="en"/>
              <a:t>A fully managed data warehouse service that supports large-scale data analytics.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Google BigQuery:</a:t>
            </a:r>
            <a:endParaRPr/>
          </a:p>
          <a:p>
            <a:pPr indent="0" lvl="0" marL="0" rtl="0" algn="l">
              <a:spcBef>
                <a:spcPts val="1200"/>
              </a:spcBef>
              <a:spcAft>
                <a:spcPts val="0"/>
              </a:spcAft>
              <a:buNone/>
            </a:pPr>
            <a:r>
              <a:rPr lang="en"/>
              <a:t>A serverless, highly scalable data warehouse designed for fast SQL queries.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Apache Hive on Hadoop:</a:t>
            </a:r>
            <a:endParaRPr/>
          </a:p>
          <a:p>
            <a:pPr indent="0" lvl="0" marL="0" rtl="0" algn="l">
              <a:spcBef>
                <a:spcPts val="1200"/>
              </a:spcBef>
              <a:spcAft>
                <a:spcPts val="1200"/>
              </a:spcAft>
              <a:buNone/>
            </a:pPr>
            <a:r>
              <a:rPr lang="en"/>
              <a:t>Provides a data warehouse infrastructure on top of Hadoop for querying and managing large datasets.</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2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reading streaming data from S3, applying transformations, and writing to multiple sinks such as Delta Lake, Parquet, and JSON.</a:t>
            </a:r>
            <a:endParaRPr/>
          </a:p>
        </p:txBody>
      </p:sp>
      <p:sp>
        <p:nvSpPr>
          <p:cNvPr id="1220" name="Google Shape;1220;p205"/>
          <p:cNvSpPr txBox="1"/>
          <p:nvPr>
            <p:ph idx="1" type="body"/>
          </p:nvPr>
        </p:nvSpPr>
        <p:spPr>
          <a:xfrm>
            <a:off x="311700" y="1866900"/>
            <a:ext cx="8520600" cy="270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2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Step1: Configure Spark Session and Read Streaming Data</a:t>
            </a:r>
            <a:endParaRPr/>
          </a:p>
        </p:txBody>
      </p:sp>
      <p:sp>
        <p:nvSpPr>
          <p:cNvPr id="1226" name="Google Shape;1226;p2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from pyspark.sql import SparkSession</a:t>
            </a:r>
            <a:endParaRPr/>
          </a:p>
          <a:p>
            <a:pPr indent="0" lvl="0" marL="0" rtl="0" algn="l">
              <a:spcBef>
                <a:spcPts val="1200"/>
              </a:spcBef>
              <a:spcAft>
                <a:spcPts val="0"/>
              </a:spcAft>
              <a:buNone/>
            </a:pPr>
            <a:r>
              <a:rPr lang="en"/>
              <a:t>from pyspark.sql.types import StructType, StructField, StringType, DoubleType, IntegerType, TimestampType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Configure Spark session</a:t>
            </a:r>
            <a:endParaRPr/>
          </a:p>
          <a:p>
            <a:pPr indent="0" lvl="0" marL="0" rtl="0" algn="l">
              <a:spcBef>
                <a:spcPts val="1200"/>
              </a:spcBef>
              <a:spcAft>
                <a:spcPts val="0"/>
              </a:spcAft>
              <a:buNone/>
            </a:pPr>
            <a:r>
              <a:rPr lang="en"/>
              <a:t>spark = SparkSession.builder \</a:t>
            </a:r>
            <a:endParaRPr/>
          </a:p>
          <a:p>
            <a:pPr indent="0" lvl="0" marL="0" rtl="0" algn="l">
              <a:spcBef>
                <a:spcPts val="1200"/>
              </a:spcBef>
              <a:spcAft>
                <a:spcPts val="0"/>
              </a:spcAft>
              <a:buNone/>
            </a:pPr>
            <a:r>
              <a:rPr lang="en"/>
              <a:t>    .appName("S3 Streaming Sales Data") \</a:t>
            </a:r>
            <a:endParaRPr/>
          </a:p>
          <a:p>
            <a:pPr indent="0" lvl="0" marL="0" rtl="0" algn="l">
              <a:spcBef>
                <a:spcPts val="1200"/>
              </a:spcBef>
              <a:spcAft>
                <a:spcPts val="0"/>
              </a:spcAft>
              <a:buNone/>
            </a:pPr>
            <a:r>
              <a:rPr lang="en"/>
              <a:t>    .getOrCreate()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schema for the sales data</a:t>
            </a:r>
            <a:endParaRPr/>
          </a:p>
          <a:p>
            <a:pPr indent="0" lvl="0" marL="0" rtl="0" algn="l">
              <a:spcBef>
                <a:spcPts val="1200"/>
              </a:spcBef>
              <a:spcAft>
                <a:spcPts val="0"/>
              </a:spcAft>
              <a:buNone/>
            </a:pPr>
            <a:r>
              <a:rPr lang="en"/>
              <a:t>schema = StructType([</a:t>
            </a:r>
            <a:endParaRPr/>
          </a:p>
          <a:p>
            <a:pPr indent="0" lvl="0" marL="0" rtl="0" algn="l">
              <a:spcBef>
                <a:spcPts val="1200"/>
              </a:spcBef>
              <a:spcAft>
                <a:spcPts val="0"/>
              </a:spcAft>
              <a:buNone/>
            </a:pPr>
            <a:r>
              <a:rPr lang="en"/>
              <a:t>    StructField("Row ID", IntegerType(), True),</a:t>
            </a:r>
            <a:endParaRPr/>
          </a:p>
          <a:p>
            <a:pPr indent="0" lvl="0" marL="0" rtl="0" algn="l">
              <a:spcBef>
                <a:spcPts val="1200"/>
              </a:spcBef>
              <a:spcAft>
                <a:spcPts val="0"/>
              </a:spcAft>
              <a:buNone/>
            </a:pPr>
            <a:r>
              <a:rPr lang="en"/>
              <a:t>    StructField("Order ID", StringType(), True),</a:t>
            </a:r>
            <a:endParaRPr/>
          </a:p>
          <a:p>
            <a:pPr indent="0" lvl="0" marL="0" rtl="0" algn="l">
              <a:spcBef>
                <a:spcPts val="1200"/>
              </a:spcBef>
              <a:spcAft>
                <a:spcPts val="0"/>
              </a:spcAft>
              <a:buNone/>
            </a:pPr>
            <a:r>
              <a:rPr lang="en"/>
              <a:t>    StructField("Order Date", StringType(), True),</a:t>
            </a:r>
            <a:endParaRPr/>
          </a:p>
          <a:p>
            <a:pPr indent="0" lvl="0" marL="0" rtl="0" algn="l">
              <a:spcBef>
                <a:spcPts val="1200"/>
              </a:spcBef>
              <a:spcAft>
                <a:spcPts val="0"/>
              </a:spcAft>
              <a:buNone/>
            </a:pPr>
            <a:r>
              <a:rPr lang="en"/>
              <a:t>    StructField("Ship Date", StringType(), True),</a:t>
            </a:r>
            <a:endParaRPr/>
          </a:p>
          <a:p>
            <a:pPr indent="0" lvl="0" marL="0" rtl="0" algn="l">
              <a:spcBef>
                <a:spcPts val="1200"/>
              </a:spcBef>
              <a:spcAft>
                <a:spcPts val="0"/>
              </a:spcAft>
              <a:buNone/>
            </a:pPr>
            <a:r>
              <a:rPr lang="en"/>
              <a:t>    StructField("Ship Mode", StringType(), True),</a:t>
            </a:r>
            <a:endParaRPr/>
          </a:p>
          <a:p>
            <a:pPr indent="0" lvl="0" marL="0" rtl="0" algn="l">
              <a:spcBef>
                <a:spcPts val="1200"/>
              </a:spcBef>
              <a:spcAft>
                <a:spcPts val="0"/>
              </a:spcAft>
              <a:buNone/>
            </a:pPr>
            <a:r>
              <a:rPr lang="en"/>
              <a:t>    StructField("Customer ID", StringType(), True),</a:t>
            </a:r>
            <a:endParaRPr/>
          </a:p>
          <a:p>
            <a:pPr indent="0" lvl="0" marL="0" rtl="0" algn="l">
              <a:spcBef>
                <a:spcPts val="1200"/>
              </a:spcBef>
              <a:spcAft>
                <a:spcPts val="0"/>
              </a:spcAft>
              <a:buNone/>
            </a:pPr>
            <a:r>
              <a:rPr lang="en"/>
              <a:t>    StructField("Customer Name", StringType(), True),</a:t>
            </a:r>
            <a:endParaRPr/>
          </a:p>
          <a:p>
            <a:pPr indent="0" lvl="0" marL="0" rtl="0" algn="l">
              <a:spcBef>
                <a:spcPts val="1200"/>
              </a:spcBef>
              <a:spcAft>
                <a:spcPts val="0"/>
              </a:spcAft>
              <a:buNone/>
            </a:pPr>
            <a:r>
              <a:rPr lang="en"/>
              <a:t>    StructField("Segment", StringType(), True),</a:t>
            </a:r>
            <a:endParaRPr/>
          </a:p>
          <a:p>
            <a:pPr indent="0" lvl="0" marL="0" rtl="0" algn="l">
              <a:spcBef>
                <a:spcPts val="1200"/>
              </a:spcBef>
              <a:spcAft>
                <a:spcPts val="0"/>
              </a:spcAft>
              <a:buNone/>
            </a:pPr>
            <a:r>
              <a:rPr lang="en"/>
              <a:t>    StructField("Country", StringType(), True),</a:t>
            </a:r>
            <a:endParaRPr/>
          </a:p>
          <a:p>
            <a:pPr indent="0" lvl="0" marL="0" rtl="0" algn="l">
              <a:spcBef>
                <a:spcPts val="1200"/>
              </a:spcBef>
              <a:spcAft>
                <a:spcPts val="0"/>
              </a:spcAft>
              <a:buNone/>
            </a:pPr>
            <a:r>
              <a:rPr lang="en"/>
              <a:t>    StructField("City", StringType(), True),</a:t>
            </a:r>
            <a:endParaRPr/>
          </a:p>
          <a:p>
            <a:pPr indent="0" lvl="0" marL="0" rtl="0" algn="l">
              <a:spcBef>
                <a:spcPts val="1200"/>
              </a:spcBef>
              <a:spcAft>
                <a:spcPts val="0"/>
              </a:spcAft>
              <a:buNone/>
            </a:pPr>
            <a:r>
              <a:rPr lang="en"/>
              <a:t>    StructField("State", StringType(), True),</a:t>
            </a:r>
            <a:endParaRPr/>
          </a:p>
          <a:p>
            <a:pPr indent="0" lvl="0" marL="0" rtl="0" algn="l">
              <a:spcBef>
                <a:spcPts val="1200"/>
              </a:spcBef>
              <a:spcAft>
                <a:spcPts val="0"/>
              </a:spcAft>
              <a:buNone/>
            </a:pPr>
            <a:r>
              <a:rPr lang="en"/>
              <a:t>    StructField("Postal Code", StringType(), True),</a:t>
            </a:r>
            <a:endParaRPr/>
          </a:p>
          <a:p>
            <a:pPr indent="0" lvl="0" marL="0" rtl="0" algn="l">
              <a:spcBef>
                <a:spcPts val="1200"/>
              </a:spcBef>
              <a:spcAft>
                <a:spcPts val="0"/>
              </a:spcAft>
              <a:buNone/>
            </a:pPr>
            <a:r>
              <a:rPr lang="en"/>
              <a:t>    StructField("Region", StringType(), True),</a:t>
            </a:r>
            <a:endParaRPr/>
          </a:p>
          <a:p>
            <a:pPr indent="0" lvl="0" marL="0" rtl="0" algn="l">
              <a:spcBef>
                <a:spcPts val="1200"/>
              </a:spcBef>
              <a:spcAft>
                <a:spcPts val="0"/>
              </a:spcAft>
              <a:buNone/>
            </a:pPr>
            <a:r>
              <a:rPr lang="en"/>
              <a:t>    StructField("Product ID", StringType(), True),</a:t>
            </a:r>
            <a:endParaRPr/>
          </a:p>
          <a:p>
            <a:pPr indent="0" lvl="0" marL="0" rtl="0" algn="l">
              <a:spcBef>
                <a:spcPts val="1200"/>
              </a:spcBef>
              <a:spcAft>
                <a:spcPts val="0"/>
              </a:spcAft>
              <a:buNone/>
            </a:pPr>
            <a:r>
              <a:rPr lang="en"/>
              <a:t>    StructField("Category", StringType(), True),</a:t>
            </a:r>
            <a:endParaRPr/>
          </a:p>
          <a:p>
            <a:pPr indent="0" lvl="0" marL="0" rtl="0" algn="l">
              <a:spcBef>
                <a:spcPts val="1200"/>
              </a:spcBef>
              <a:spcAft>
                <a:spcPts val="0"/>
              </a:spcAft>
              <a:buNone/>
            </a:pPr>
            <a:r>
              <a:rPr lang="en"/>
              <a:t>    StructField("Sub-Category", StringType(), True),</a:t>
            </a:r>
            <a:endParaRPr/>
          </a:p>
          <a:p>
            <a:pPr indent="0" lvl="0" marL="0" rtl="0" algn="l">
              <a:spcBef>
                <a:spcPts val="1200"/>
              </a:spcBef>
              <a:spcAft>
                <a:spcPts val="0"/>
              </a:spcAft>
              <a:buNone/>
            </a:pPr>
            <a:r>
              <a:rPr lang="en"/>
              <a:t>    StructField("Product Name", StringType(), True),</a:t>
            </a:r>
            <a:endParaRPr/>
          </a:p>
          <a:p>
            <a:pPr indent="0" lvl="0" marL="0" rtl="0" algn="l">
              <a:spcBef>
                <a:spcPts val="1200"/>
              </a:spcBef>
              <a:spcAft>
                <a:spcPts val="0"/>
              </a:spcAft>
              <a:buNone/>
            </a:pPr>
            <a:r>
              <a:rPr lang="en"/>
              <a:t>    StructField("Sales", DoubleType(), True)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S3 path to the sample sales data</a:t>
            </a:r>
            <a:endParaRPr/>
          </a:p>
          <a:p>
            <a:pPr indent="0" lvl="0" marL="0" rtl="0" algn="l">
              <a:spcBef>
                <a:spcPts val="1200"/>
              </a:spcBef>
              <a:spcAft>
                <a:spcPts val="0"/>
              </a:spcAft>
              <a:buNone/>
            </a:pPr>
            <a:r>
              <a:rPr lang="en"/>
              <a:t>s3_path = "s3://databricks-workspace-stack-81b99-bucket/mumbai-prod/sample-data"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Read streaming data from S3</a:t>
            </a:r>
            <a:endParaRPr/>
          </a:p>
          <a:p>
            <a:pPr indent="0" lvl="0" marL="0" rtl="0" algn="l">
              <a:spcBef>
                <a:spcPts val="1200"/>
              </a:spcBef>
              <a:spcAft>
                <a:spcPts val="0"/>
              </a:spcAft>
              <a:buNone/>
            </a:pPr>
            <a:r>
              <a:rPr lang="en"/>
              <a:t>streaming_df = spark \</a:t>
            </a:r>
            <a:endParaRPr/>
          </a:p>
          <a:p>
            <a:pPr indent="0" lvl="0" marL="0" rtl="0" algn="l">
              <a:spcBef>
                <a:spcPts val="1200"/>
              </a:spcBef>
              <a:spcAft>
                <a:spcPts val="0"/>
              </a:spcAft>
              <a:buNone/>
            </a:pPr>
            <a:r>
              <a:rPr lang="en"/>
              <a:t>    .readStream \</a:t>
            </a:r>
            <a:endParaRPr/>
          </a:p>
          <a:p>
            <a:pPr indent="0" lvl="0" marL="0" rtl="0" algn="l">
              <a:spcBef>
                <a:spcPts val="1200"/>
              </a:spcBef>
              <a:spcAft>
                <a:spcPts val="0"/>
              </a:spcAft>
              <a:buNone/>
            </a:pPr>
            <a:r>
              <a:rPr lang="en"/>
              <a:t>    .format("csv") \</a:t>
            </a:r>
            <a:endParaRPr/>
          </a:p>
          <a:p>
            <a:pPr indent="0" lvl="0" marL="0" rtl="0" algn="l">
              <a:spcBef>
                <a:spcPts val="1200"/>
              </a:spcBef>
              <a:spcAft>
                <a:spcPts val="0"/>
              </a:spcAft>
              <a:buNone/>
            </a:pPr>
            <a:r>
              <a:rPr lang="en"/>
              <a:t>    .option("header", "true") \</a:t>
            </a:r>
            <a:endParaRPr/>
          </a:p>
          <a:p>
            <a:pPr indent="0" lvl="0" marL="0" rtl="0" algn="l">
              <a:spcBef>
                <a:spcPts val="1200"/>
              </a:spcBef>
              <a:spcAft>
                <a:spcPts val="0"/>
              </a:spcAft>
              <a:buNone/>
            </a:pPr>
            <a:r>
              <a:rPr lang="en"/>
              <a:t>    .schema(schema) \</a:t>
            </a:r>
            <a:endParaRPr/>
          </a:p>
          <a:p>
            <a:pPr indent="0" lvl="0" marL="0" rtl="0" algn="l">
              <a:spcBef>
                <a:spcPts val="1200"/>
              </a:spcBef>
              <a:spcAft>
                <a:spcPts val="0"/>
              </a:spcAft>
              <a:buNone/>
            </a:pPr>
            <a:r>
              <a:rPr lang="en"/>
              <a:t>    .load(s3_path)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the schema of the streaming DataFrame</a:t>
            </a:r>
            <a:endParaRPr/>
          </a:p>
          <a:p>
            <a:pPr indent="0" lvl="0" marL="0" rtl="0" algn="l">
              <a:spcBef>
                <a:spcPts val="1200"/>
              </a:spcBef>
              <a:spcAft>
                <a:spcPts val="0"/>
              </a:spcAft>
              <a:buNone/>
            </a:pPr>
            <a:r>
              <a:rPr lang="en"/>
              <a:t>streaming_df.printSchema()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2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Step 2: Apply Transformations</a:t>
            </a:r>
            <a:endParaRPr/>
          </a:p>
        </p:txBody>
      </p:sp>
      <p:sp>
        <p:nvSpPr>
          <p:cNvPr id="1232" name="Google Shape;1232;p2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pyspark.sql.functions import col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transformation: Calculate total amount (Sales)</a:t>
            </a:r>
            <a:endParaRPr/>
          </a:p>
          <a:p>
            <a:pPr indent="0" lvl="0" marL="0" rtl="0" algn="l">
              <a:spcBef>
                <a:spcPts val="1200"/>
              </a:spcBef>
              <a:spcAft>
                <a:spcPts val="0"/>
              </a:spcAft>
              <a:buNone/>
            </a:pPr>
            <a:r>
              <a:rPr lang="en"/>
              <a:t>transformed_df = streaming_df \</a:t>
            </a:r>
            <a:endParaRPr/>
          </a:p>
          <a:p>
            <a:pPr indent="0" lvl="0" marL="0" rtl="0" algn="l">
              <a:spcBef>
                <a:spcPts val="1200"/>
              </a:spcBef>
              <a:spcAft>
                <a:spcPts val="0"/>
              </a:spcAft>
              <a:buNone/>
            </a:pPr>
            <a:r>
              <a:rPr lang="en"/>
              <a:t>    .select("Order ID", "Customer ID", "Customer Name", "Segment", "Country", "City", "State", "Region", "Product ID", "Category", "Sub-Category", "Product Name", "Sales")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2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Step 3: Write to Various Sinks: Write to Delta Lake</a:t>
            </a:r>
            <a:endParaRPr/>
          </a:p>
        </p:txBody>
      </p:sp>
      <p:sp>
        <p:nvSpPr>
          <p:cNvPr id="1238" name="Google Shape;1238;p2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delta_table_path = "s3://databricks-workspace-stack-81b99-bucket/mumbai-prod/delta/sales_data"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query_delta = transformed_df \</a:t>
            </a:r>
            <a:endParaRPr/>
          </a:p>
          <a:p>
            <a:pPr indent="0" lvl="0" marL="0" rtl="0" algn="l">
              <a:spcBef>
                <a:spcPts val="1200"/>
              </a:spcBef>
              <a:spcAft>
                <a:spcPts val="0"/>
              </a:spcAft>
              <a:buNone/>
            </a:pPr>
            <a:r>
              <a:rPr lang="en"/>
              <a:t>    .writeStream \</a:t>
            </a:r>
            <a:endParaRPr/>
          </a:p>
          <a:p>
            <a:pPr indent="0" lvl="0" marL="0" rtl="0" algn="l">
              <a:spcBef>
                <a:spcPts val="1200"/>
              </a:spcBef>
              <a:spcAft>
                <a:spcPts val="0"/>
              </a:spcAft>
              <a:buNone/>
            </a:pPr>
            <a:r>
              <a:rPr lang="en"/>
              <a:t>    .format("delta") \</a:t>
            </a:r>
            <a:endParaRPr/>
          </a:p>
          <a:p>
            <a:pPr indent="0" lvl="0" marL="0" rtl="0" algn="l">
              <a:spcBef>
                <a:spcPts val="1200"/>
              </a:spcBef>
              <a:spcAft>
                <a:spcPts val="0"/>
              </a:spcAft>
              <a:buNone/>
            </a:pPr>
            <a:r>
              <a:rPr lang="en"/>
              <a:t>    .outputMode("append") \</a:t>
            </a:r>
            <a:endParaRPr/>
          </a:p>
          <a:p>
            <a:pPr indent="0" lvl="0" marL="0" rtl="0" algn="l">
              <a:spcBef>
                <a:spcPts val="1200"/>
              </a:spcBef>
              <a:spcAft>
                <a:spcPts val="0"/>
              </a:spcAft>
              <a:buNone/>
            </a:pPr>
            <a:r>
              <a:rPr lang="en"/>
              <a:t>    .option("checkpointLocation", delta_table_path + "/_checkpoints") \</a:t>
            </a:r>
            <a:endParaRPr/>
          </a:p>
          <a:p>
            <a:pPr indent="0" lvl="0" marL="0" rtl="0" algn="l">
              <a:spcBef>
                <a:spcPts val="1200"/>
              </a:spcBef>
              <a:spcAft>
                <a:spcPts val="0"/>
              </a:spcAft>
              <a:buNone/>
            </a:pPr>
            <a:r>
              <a:rPr lang="en"/>
              <a:t>    .start(delta_table_path)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2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Step 3: Write to Various Sinks: Write to JSON Files</a:t>
            </a:r>
            <a:endParaRPr/>
          </a:p>
        </p:txBody>
      </p:sp>
      <p:sp>
        <p:nvSpPr>
          <p:cNvPr id="1244" name="Google Shape;1244;p2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json_path = "s3://databricks-workspace-stack-81b99-bucket/mumbai-prod/json/sales_data"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query_json = transformed_df \</a:t>
            </a:r>
            <a:endParaRPr/>
          </a:p>
          <a:p>
            <a:pPr indent="0" lvl="0" marL="0" rtl="0" algn="l">
              <a:spcBef>
                <a:spcPts val="1200"/>
              </a:spcBef>
              <a:spcAft>
                <a:spcPts val="0"/>
              </a:spcAft>
              <a:buNone/>
            </a:pPr>
            <a:r>
              <a:rPr lang="en"/>
              <a:t>    .writeStream \</a:t>
            </a:r>
            <a:endParaRPr/>
          </a:p>
          <a:p>
            <a:pPr indent="0" lvl="0" marL="0" rtl="0" algn="l">
              <a:spcBef>
                <a:spcPts val="1200"/>
              </a:spcBef>
              <a:spcAft>
                <a:spcPts val="0"/>
              </a:spcAft>
              <a:buNone/>
            </a:pPr>
            <a:r>
              <a:rPr lang="en"/>
              <a:t>    .format("json") \</a:t>
            </a:r>
            <a:endParaRPr/>
          </a:p>
          <a:p>
            <a:pPr indent="0" lvl="0" marL="0" rtl="0" algn="l">
              <a:spcBef>
                <a:spcPts val="1200"/>
              </a:spcBef>
              <a:spcAft>
                <a:spcPts val="0"/>
              </a:spcAft>
              <a:buNone/>
            </a:pPr>
            <a:r>
              <a:rPr lang="en"/>
              <a:t>    .outputMode("append") \</a:t>
            </a:r>
            <a:endParaRPr/>
          </a:p>
          <a:p>
            <a:pPr indent="0" lvl="0" marL="0" rtl="0" algn="l">
              <a:spcBef>
                <a:spcPts val="1200"/>
              </a:spcBef>
              <a:spcAft>
                <a:spcPts val="0"/>
              </a:spcAft>
              <a:buNone/>
            </a:pPr>
            <a:r>
              <a:rPr lang="en"/>
              <a:t>    .option("checkpointLocation", json_path + "/_checkpoints") \</a:t>
            </a:r>
            <a:endParaRPr/>
          </a:p>
          <a:p>
            <a:pPr indent="0" lvl="0" marL="0" rtl="0" algn="l">
              <a:spcBef>
                <a:spcPts val="1200"/>
              </a:spcBef>
              <a:spcAft>
                <a:spcPts val="0"/>
              </a:spcAft>
              <a:buNone/>
            </a:pPr>
            <a:r>
              <a:rPr lang="en"/>
              <a:t>    .start(json_path)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2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Step 3: Write to Console (for Quick Demonstration)</a:t>
            </a:r>
            <a:endParaRPr/>
          </a:p>
        </p:txBody>
      </p:sp>
      <p:sp>
        <p:nvSpPr>
          <p:cNvPr id="1250" name="Google Shape;1250;p2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query_console = transformed_df \</a:t>
            </a:r>
            <a:endParaRPr/>
          </a:p>
          <a:p>
            <a:pPr indent="0" lvl="0" marL="0" rtl="0" algn="l">
              <a:spcBef>
                <a:spcPts val="1200"/>
              </a:spcBef>
              <a:spcAft>
                <a:spcPts val="0"/>
              </a:spcAft>
              <a:buNone/>
            </a:pPr>
            <a:r>
              <a:rPr lang="en"/>
              <a:t>    .writeStream \</a:t>
            </a:r>
            <a:endParaRPr/>
          </a:p>
          <a:p>
            <a:pPr indent="0" lvl="0" marL="0" rtl="0" algn="l">
              <a:spcBef>
                <a:spcPts val="1200"/>
              </a:spcBef>
              <a:spcAft>
                <a:spcPts val="0"/>
              </a:spcAft>
              <a:buNone/>
            </a:pPr>
            <a:r>
              <a:rPr lang="en"/>
              <a:t>    .outputMode("append") \</a:t>
            </a:r>
            <a:endParaRPr/>
          </a:p>
          <a:p>
            <a:pPr indent="0" lvl="0" marL="0" rtl="0" algn="l">
              <a:spcBef>
                <a:spcPts val="1200"/>
              </a:spcBef>
              <a:spcAft>
                <a:spcPts val="0"/>
              </a:spcAft>
              <a:buNone/>
            </a:pPr>
            <a:r>
              <a:rPr lang="en"/>
              <a:t>    .format("console") \</a:t>
            </a:r>
            <a:endParaRPr/>
          </a:p>
          <a:p>
            <a:pPr indent="0" lvl="0" marL="0" rtl="0" algn="l">
              <a:spcBef>
                <a:spcPts val="1200"/>
              </a:spcBef>
              <a:spcAft>
                <a:spcPts val="0"/>
              </a:spcAft>
              <a:buNone/>
            </a:pPr>
            <a:r>
              <a:rPr lang="en"/>
              <a:t>    .start()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Step 4: Await Termination</a:t>
            </a:r>
            <a:endParaRPr/>
          </a:p>
        </p:txBody>
      </p:sp>
      <p:sp>
        <p:nvSpPr>
          <p:cNvPr id="1256" name="Google Shape;1256;p2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Wait for the streaming queries to finish</a:t>
            </a:r>
            <a:endParaRPr/>
          </a:p>
          <a:p>
            <a:pPr indent="0" lvl="0" marL="0" rtl="0" algn="l">
              <a:spcBef>
                <a:spcPts val="1200"/>
              </a:spcBef>
              <a:spcAft>
                <a:spcPts val="0"/>
              </a:spcAft>
              <a:buNone/>
            </a:pPr>
            <a:r>
              <a:rPr lang="en"/>
              <a:t>query_delta.awaitTermination()</a:t>
            </a:r>
            <a:endParaRPr/>
          </a:p>
          <a:p>
            <a:pPr indent="0" lvl="0" marL="0" rtl="0" algn="l">
              <a:spcBef>
                <a:spcPts val="1200"/>
              </a:spcBef>
              <a:spcAft>
                <a:spcPts val="0"/>
              </a:spcAft>
              <a:buNone/>
            </a:pPr>
            <a:r>
              <a:rPr lang="en"/>
              <a:t>query_parquet.awaitTermination()</a:t>
            </a:r>
            <a:endParaRPr/>
          </a:p>
          <a:p>
            <a:pPr indent="0" lvl="0" marL="0" rtl="0" algn="l">
              <a:spcBef>
                <a:spcPts val="1200"/>
              </a:spcBef>
              <a:spcAft>
                <a:spcPts val="0"/>
              </a:spcAft>
              <a:buNone/>
            </a:pPr>
            <a:r>
              <a:rPr lang="en"/>
              <a:t>query_json.awaitTermination()</a:t>
            </a:r>
            <a:endParaRPr/>
          </a:p>
          <a:p>
            <a:pPr indent="0" lvl="0" marL="0" rtl="0" algn="l">
              <a:spcBef>
                <a:spcPts val="1200"/>
              </a:spcBef>
              <a:spcAft>
                <a:spcPts val="0"/>
              </a:spcAft>
              <a:buNone/>
            </a:pPr>
            <a:r>
              <a:rPr lang="en"/>
              <a:t>query_console.awaitTermination()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89575" y="1145950"/>
            <a:ext cx="8286000" cy="376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https://docs.google.com/document/d/1rhDELxkYGjXBqLmI_Swl4jhEI7ewDUCB/edit#heading=h.gjdgxs</a:t>
            </a:r>
            <a:r>
              <a:rPr lang="en"/>
              <a:t> </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architecture</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2"/>
          <p:cNvPicPr preferRelativeResize="0"/>
          <p:nvPr/>
        </p:nvPicPr>
        <p:blipFill>
          <a:blip r:embed="rId3">
            <a:alphaModFix/>
          </a:blip>
          <a:stretch>
            <a:fillRect/>
          </a:stretch>
        </p:blipFill>
        <p:spPr>
          <a:xfrm>
            <a:off x="311688" y="1091663"/>
            <a:ext cx="8086725" cy="3933825"/>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2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Factors</a:t>
            </a:r>
            <a:endParaRPr/>
          </a:p>
        </p:txBody>
      </p:sp>
      <p:sp>
        <p:nvSpPr>
          <p:cNvPr id="1262" name="Google Shape;1262;p2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Scalability: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Built on Apache Spark, Databricks scales horizontally by adding more nodes to the cluster, which allows for handling large volumes of data efficiently.</a:t>
            </a:r>
            <a:endParaRPr/>
          </a:p>
          <a:p>
            <a:pPr indent="0" lvl="0" marL="0" rtl="0" algn="l">
              <a:spcBef>
                <a:spcPts val="1200"/>
              </a:spcBef>
              <a:spcAft>
                <a:spcPts val="0"/>
              </a:spcAft>
              <a:buNone/>
            </a:pPr>
            <a:r>
              <a:rPr lang="en"/>
              <a:t>Traditional Databases: Often face challenges scaling horizontally. Scaling usually involves upgrading to more powerful hardware, which can be limited and costly.</a:t>
            </a:r>
            <a:endParaRPr/>
          </a:p>
          <a:p>
            <a:pPr indent="0" lvl="0" marL="0" rtl="0" algn="l">
              <a:spcBef>
                <a:spcPts val="1200"/>
              </a:spcBef>
              <a:spcAft>
                <a:spcPts val="0"/>
              </a:spcAft>
              <a:buNone/>
            </a:pPr>
            <a:r>
              <a:rPr lang="en"/>
              <a:t>Data Warehouses: Redshift, BigQuery, and Snowflake are designed for scalability, handling petabytes of data with high performance. They offer both vertical and horizontal scaling.</a:t>
            </a:r>
            <a:endParaRPr/>
          </a:p>
          <a:p>
            <a:pPr indent="0" lvl="0" marL="0" rtl="0" algn="l">
              <a:spcBef>
                <a:spcPts val="1200"/>
              </a:spcBef>
              <a:spcAft>
                <a:spcPts val="1200"/>
              </a:spcAft>
              <a:buNone/>
            </a:pPr>
            <a:r>
              <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Factors</a:t>
            </a:r>
            <a:endParaRPr/>
          </a:p>
        </p:txBody>
      </p:sp>
      <p:sp>
        <p:nvSpPr>
          <p:cNvPr id="1268" name="Google Shape;1268;p2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Throughput: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High throughput due to distributed computing capabilities of Spark. Ideal for batch processing large datasets.</a:t>
            </a:r>
            <a:endParaRPr/>
          </a:p>
          <a:p>
            <a:pPr indent="0" lvl="0" marL="0" rtl="0" algn="l">
              <a:spcBef>
                <a:spcPts val="1200"/>
              </a:spcBef>
              <a:spcAft>
                <a:spcPts val="0"/>
              </a:spcAft>
              <a:buNone/>
            </a:pPr>
            <a:r>
              <a:rPr lang="en"/>
              <a:t>Traditional Databases: Throughput can be limited by the hardware and network I/O. Designed more for transactional processing than high-throughput batch processing.</a:t>
            </a:r>
            <a:endParaRPr/>
          </a:p>
          <a:p>
            <a:pPr indent="0" lvl="0" marL="0" rtl="0" algn="l">
              <a:spcBef>
                <a:spcPts val="1200"/>
              </a:spcBef>
              <a:spcAft>
                <a:spcPts val="0"/>
              </a:spcAft>
              <a:buNone/>
            </a:pPr>
            <a:r>
              <a:rPr lang="en"/>
              <a:t>Data Warehouses: Optimized for high throughput, especially with columnar storage formats and distributed architecture.</a:t>
            </a:r>
            <a:endParaRPr/>
          </a:p>
          <a:p>
            <a:pPr indent="0" lvl="0" marL="0" rtl="0" algn="l">
              <a:spcBef>
                <a:spcPts val="1200"/>
              </a:spcBef>
              <a:spcAft>
                <a:spcPts val="1200"/>
              </a:spcAft>
              <a:buNone/>
            </a:pPr>
            <a:r>
              <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2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Factors</a:t>
            </a:r>
            <a:endParaRPr/>
          </a:p>
        </p:txBody>
      </p:sp>
      <p:sp>
        <p:nvSpPr>
          <p:cNvPr id="1274" name="Google Shape;1274;p2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Latency: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Suitable for batch processing and near real-time analytics, but may have higher latency for real-time transactional data compared to traditional databases.</a:t>
            </a:r>
            <a:endParaRPr/>
          </a:p>
          <a:p>
            <a:pPr indent="0" lvl="0" marL="0" rtl="0" algn="l">
              <a:spcBef>
                <a:spcPts val="1200"/>
              </a:spcBef>
              <a:spcAft>
                <a:spcPts val="0"/>
              </a:spcAft>
              <a:buNone/>
            </a:pPr>
            <a:r>
              <a:rPr lang="en"/>
              <a:t>Traditional Databases: Low latency for real-time transactional processing. Not as efficient for large-scale batch processing.</a:t>
            </a:r>
            <a:endParaRPr/>
          </a:p>
          <a:p>
            <a:pPr indent="0" lvl="0" marL="0" rtl="0" algn="l">
              <a:spcBef>
                <a:spcPts val="1200"/>
              </a:spcBef>
              <a:spcAft>
                <a:spcPts val="0"/>
              </a:spcAft>
              <a:buNone/>
            </a:pPr>
            <a:r>
              <a:rPr lang="en"/>
              <a:t>Data Warehouses: Generally good latency for analytical queries, but not designed for high-frequency, low-latency transactional operations.</a:t>
            </a:r>
            <a:endParaRPr/>
          </a:p>
          <a:p>
            <a:pPr indent="0" lvl="0" marL="0" rtl="0" algn="l">
              <a:spcBef>
                <a:spcPts val="1200"/>
              </a:spcBef>
              <a:spcAft>
                <a:spcPts val="12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Factors</a:t>
            </a:r>
            <a:endParaRPr/>
          </a:p>
        </p:txBody>
      </p:sp>
      <p:sp>
        <p:nvSpPr>
          <p:cNvPr id="1280" name="Google Shape;1280;p2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Can be cost-effective due to its pay-as-you-go model and ability to scale resources up and down. However, costs can escalate with very large datasets or high compute needs.</a:t>
            </a:r>
            <a:endParaRPr/>
          </a:p>
          <a:p>
            <a:pPr indent="0" lvl="0" marL="0" rtl="0" algn="l">
              <a:spcBef>
                <a:spcPts val="1200"/>
              </a:spcBef>
              <a:spcAft>
                <a:spcPts val="0"/>
              </a:spcAft>
              <a:buNone/>
            </a:pPr>
            <a:r>
              <a:rPr lang="en"/>
              <a:t>Traditional Databases: Costs can increase with the need for more powerful hardware and additional licenses. Scaling out horizontally can be expensive and complex.</a:t>
            </a:r>
            <a:endParaRPr/>
          </a:p>
          <a:p>
            <a:pPr indent="0" lvl="0" marL="0" rtl="0" algn="l">
              <a:spcBef>
                <a:spcPts val="1200"/>
              </a:spcBef>
              <a:spcAft>
                <a:spcPts val="1200"/>
              </a:spcAft>
              <a:buNone/>
            </a:pPr>
            <a:r>
              <a:rPr lang="en"/>
              <a:t>Data Warehouses: Cost can vary widely depending on usage patterns. Redshift and BigQuery offer cost-effective scaling options, while Snowflake provides usage-based pricing.</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2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Factors</a:t>
            </a:r>
            <a:endParaRPr/>
          </a:p>
        </p:txBody>
      </p:sp>
      <p:sp>
        <p:nvSpPr>
          <p:cNvPr id="1286" name="Google Shape;1286;p2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Integration and Ecosystem: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Strong integration with various data sources, including S3, Azure Blob Storage, Kafka, and Delta Lake. It supports a wide range of data processing and machine learning tasks.</a:t>
            </a:r>
            <a:endParaRPr/>
          </a:p>
          <a:p>
            <a:pPr indent="0" lvl="0" marL="0" rtl="0" algn="l">
              <a:spcBef>
                <a:spcPts val="1200"/>
              </a:spcBef>
              <a:spcAft>
                <a:spcPts val="0"/>
              </a:spcAft>
              <a:buNone/>
            </a:pPr>
            <a:r>
              <a:rPr lang="en"/>
              <a:t>Traditional Databases: Integration capabilities can be more limited and may require additional tools or middleware.</a:t>
            </a:r>
            <a:endParaRPr/>
          </a:p>
          <a:p>
            <a:pPr indent="0" lvl="0" marL="0" rtl="0" algn="l">
              <a:spcBef>
                <a:spcPts val="1200"/>
              </a:spcBef>
              <a:spcAft>
                <a:spcPts val="1200"/>
              </a:spcAft>
              <a:buNone/>
            </a:pPr>
            <a:r>
              <a:rPr lang="en"/>
              <a:t>Data Warehouses: Good integration with various data sources and BI tools. Snowflake and BigQuery, for instance, offer extensive connectors and integrations.</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2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a:t>
            </a:r>
            <a:r>
              <a:rPr lang="en"/>
              <a:t>Performance Comparison Scenarios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2" name="Google Shape;1292;p2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Batch Processing Large Datasets: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Excels due to Spark's distributed computing capabilities.</a:t>
            </a:r>
            <a:endParaRPr/>
          </a:p>
          <a:p>
            <a:pPr indent="0" lvl="0" marL="0" rtl="0" algn="l">
              <a:spcBef>
                <a:spcPts val="1200"/>
              </a:spcBef>
              <a:spcAft>
                <a:spcPts val="0"/>
              </a:spcAft>
              <a:buNone/>
            </a:pPr>
            <a:r>
              <a:rPr lang="en"/>
              <a:t>Traditional Databases: Less efficient for very large datasets.</a:t>
            </a:r>
            <a:endParaRPr/>
          </a:p>
          <a:p>
            <a:pPr indent="0" lvl="0" marL="0" rtl="0" algn="l">
              <a:spcBef>
                <a:spcPts val="1200"/>
              </a:spcBef>
              <a:spcAft>
                <a:spcPts val="0"/>
              </a:spcAft>
              <a:buNone/>
            </a:pPr>
            <a:r>
              <a:rPr lang="en"/>
              <a:t>Data Warehouses: Also perform well, with optimized storage and processing for large datasets.</a:t>
            </a:r>
            <a:endParaRPr/>
          </a:p>
          <a:p>
            <a:pPr indent="0" lvl="0" marL="0" rtl="0" algn="l">
              <a:spcBef>
                <a:spcPts val="1200"/>
              </a:spcBef>
              <a:spcAft>
                <a:spcPts val="1200"/>
              </a:spcAft>
              <a:buNone/>
            </a:pPr>
            <a:r>
              <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2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Comparison Scenarios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8" name="Google Shape;1298;p2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Real-Time Analytics: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Can achieve near real-time analytics with Spark Streaming, but might not match the low latency of traditional databases.</a:t>
            </a:r>
            <a:endParaRPr/>
          </a:p>
          <a:p>
            <a:pPr indent="0" lvl="0" marL="0" rtl="0" algn="l">
              <a:spcBef>
                <a:spcPts val="1200"/>
              </a:spcBef>
              <a:spcAft>
                <a:spcPts val="0"/>
              </a:spcAft>
              <a:buNone/>
            </a:pPr>
            <a:r>
              <a:rPr lang="en"/>
              <a:t>Traditional Databases: Best suited for real-time transactional data.</a:t>
            </a:r>
            <a:endParaRPr/>
          </a:p>
          <a:p>
            <a:pPr indent="0" lvl="0" marL="0" rtl="0" algn="l">
              <a:spcBef>
                <a:spcPts val="1200"/>
              </a:spcBef>
              <a:spcAft>
                <a:spcPts val="0"/>
              </a:spcAft>
              <a:buNone/>
            </a:pPr>
            <a:r>
              <a:rPr lang="en"/>
              <a:t>Data Warehouses: Good for near real-time analytics, with tools like BigQuery offering low-latency query performance</a:t>
            </a:r>
            <a:endParaRPr/>
          </a:p>
          <a:p>
            <a:pPr indent="0" lvl="0" marL="0" rtl="0" algn="l">
              <a:spcBef>
                <a:spcPts val="1200"/>
              </a:spcBef>
              <a:spcAft>
                <a:spcPts val="1200"/>
              </a:spcAft>
              <a:buNone/>
            </a:pPr>
            <a:r>
              <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2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Sink Layer: Performance Comparison Scenarios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04" name="Google Shape;1304;p2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Data Lake Integration: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Databricks: Natively integrates with data lakes (e.g., Delta Lake), offering powerful features like ACID transactions and schema enforcement.</a:t>
            </a:r>
            <a:endParaRPr/>
          </a:p>
          <a:p>
            <a:pPr indent="0" lvl="0" marL="0" rtl="0" algn="l">
              <a:spcBef>
                <a:spcPts val="1200"/>
              </a:spcBef>
              <a:spcAft>
                <a:spcPts val="0"/>
              </a:spcAft>
              <a:buNone/>
            </a:pPr>
            <a:r>
              <a:rPr lang="en"/>
              <a:t>Traditional Databases: Typically do not integrate natively with data lakes.</a:t>
            </a:r>
            <a:endParaRPr/>
          </a:p>
          <a:p>
            <a:pPr indent="0" lvl="0" marL="0" rtl="0" algn="l">
              <a:spcBef>
                <a:spcPts val="1200"/>
              </a:spcBef>
              <a:spcAft>
                <a:spcPts val="0"/>
              </a:spcAft>
              <a:buNone/>
            </a:pPr>
            <a:r>
              <a:rPr lang="en"/>
              <a:t>Data Warehouses: Increasingly offer integration with data lakes, but the capabilities might not be as seamless as Databricks with Delta Lake.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Databricks, with its foundation on Apache Spark, offers robust performance for large-scale batch processing and near real-time analytics, making it a strong contender as a sink layer for big data applications.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2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310" name="Google Shape;1310;p2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2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Databricks pipelines</a:t>
            </a:r>
            <a:endParaRPr/>
          </a:p>
        </p:txBody>
      </p:sp>
      <p:sp>
        <p:nvSpPr>
          <p:cNvPr id="1316" name="Google Shape;1316;p2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Debugging Databricks pipelines in production involves a few key steps to ensure smooth and efficient data processing</a:t>
            </a:r>
            <a:endParaRPr/>
          </a:p>
          <a:p>
            <a:pPr indent="0" lvl="0" marL="0" rtl="0" algn="l">
              <a:spcBef>
                <a:spcPts val="1200"/>
              </a:spcBef>
              <a:spcAft>
                <a:spcPts val="0"/>
              </a:spcAft>
              <a:buNone/>
            </a:pPr>
            <a:r>
              <a:rPr lang="en"/>
              <a:t>.</a:t>
            </a:r>
            <a:r>
              <a:rPr b="1" lang="en"/>
              <a:t>Enable Logging and Monitoring</a:t>
            </a:r>
            <a:endParaRPr b="1"/>
          </a:p>
          <a:p>
            <a:pPr indent="0" lvl="0" marL="0" rtl="0" algn="l">
              <a:spcBef>
                <a:spcPts val="1200"/>
              </a:spcBef>
              <a:spcAft>
                <a:spcPts val="0"/>
              </a:spcAft>
              <a:buNone/>
            </a:pPr>
            <a:r>
              <a:rPr lang="en"/>
              <a:t>Databricks CLI and REST API: Use these tools to monitor the state of jobs, clusters, and other resources.</a:t>
            </a:r>
            <a:endParaRPr/>
          </a:p>
          <a:p>
            <a:pPr indent="0" lvl="0" marL="0" rtl="0" algn="l">
              <a:spcBef>
                <a:spcPts val="1200"/>
              </a:spcBef>
              <a:spcAft>
                <a:spcPts val="0"/>
              </a:spcAft>
              <a:buNone/>
            </a:pPr>
            <a:r>
              <a:rPr lang="en"/>
              <a:t>Cluster Logs: Access logs directly from the Databricks cluster to troubleshoot issues.</a:t>
            </a:r>
            <a:endParaRPr/>
          </a:p>
          <a:p>
            <a:pPr indent="0" lvl="0" marL="0" rtl="0" algn="l">
              <a:spcBef>
                <a:spcPts val="1200"/>
              </a:spcBef>
              <a:spcAft>
                <a:spcPts val="0"/>
              </a:spcAft>
              <a:buNone/>
            </a:pPr>
            <a:r>
              <a:rPr lang="en"/>
              <a:t>Databricks Job Metrics: Use built-in metrics to monitor the performance and health of jobs.</a:t>
            </a:r>
            <a:endParaRPr/>
          </a:p>
          <a:p>
            <a:pPr indent="0" lvl="0" marL="0" rtl="0" algn="l">
              <a:spcBef>
                <a:spcPts val="1200"/>
              </a:spcBef>
              <a:spcAft>
                <a:spcPts val="0"/>
              </a:spcAft>
              <a:buNone/>
            </a:pPr>
            <a:r>
              <a:rPr b="1" lang="en"/>
              <a:t>Error Handling and Alerts</a:t>
            </a:r>
            <a:endParaRPr b="1"/>
          </a:p>
          <a:p>
            <a:pPr indent="0" lvl="0" marL="0" rtl="0" algn="l">
              <a:spcBef>
                <a:spcPts val="1200"/>
              </a:spcBef>
              <a:spcAft>
                <a:spcPts val="0"/>
              </a:spcAft>
              <a:buNone/>
            </a:pPr>
            <a:r>
              <a:rPr lang="en"/>
              <a:t>Try-Catch Blocks: Implement error handling in your notebooks and scripts to capture and log errors.</a:t>
            </a:r>
            <a:endParaRPr/>
          </a:p>
          <a:p>
            <a:pPr indent="0" lvl="0" marL="0" rtl="0" algn="l">
              <a:spcBef>
                <a:spcPts val="1200"/>
              </a:spcBef>
              <a:spcAft>
                <a:spcPts val="1200"/>
              </a:spcAft>
              <a:buNone/>
            </a:pPr>
            <a:r>
              <a:rPr lang="en"/>
              <a:t>Alerts: Set up alerts for job failures or performance issues using Databricks' alerting system or integrate with monitoring tools like CloudWatch, Azure Monitor, or other third-party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architecture</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41000"/>
              </a:lnSpc>
              <a:spcBef>
                <a:spcPts val="1200"/>
              </a:spcBef>
              <a:spcAft>
                <a:spcPts val="0"/>
              </a:spcAft>
              <a:buNone/>
            </a:pPr>
            <a:r>
              <a:rPr lang="en"/>
              <a:t>Databricks operates out of a control plane and a compute plane.</a:t>
            </a:r>
            <a:endParaRPr/>
          </a:p>
          <a:p>
            <a:pPr indent="-287655" lvl="0" marL="685800" rtl="0" algn="l">
              <a:lnSpc>
                <a:spcPct val="137500"/>
              </a:lnSpc>
              <a:spcBef>
                <a:spcPts val="1200"/>
              </a:spcBef>
              <a:spcAft>
                <a:spcPts val="0"/>
              </a:spcAft>
              <a:buClr>
                <a:srgbClr val="1B3139"/>
              </a:buClr>
              <a:buSzPct val="66666"/>
              <a:buFont typeface="Arial"/>
              <a:buChar char="●"/>
            </a:pPr>
            <a:r>
              <a:rPr lang="en"/>
              <a:t>The control plane includes the backend services that Databricks manages in your Databricks account. The web application is in the control plane.</a:t>
            </a:r>
            <a:endParaRPr/>
          </a:p>
          <a:p>
            <a:pPr indent="-287655" lvl="0" marL="685800" rtl="0" algn="l">
              <a:lnSpc>
                <a:spcPct val="137500"/>
              </a:lnSpc>
              <a:spcBef>
                <a:spcPts val="0"/>
              </a:spcBef>
              <a:spcAft>
                <a:spcPts val="0"/>
              </a:spcAft>
              <a:buClr>
                <a:srgbClr val="1B3139"/>
              </a:buClr>
              <a:buSzPct val="66666"/>
              <a:buFont typeface="Arial"/>
              <a:buChar char="●"/>
            </a:pPr>
            <a:r>
              <a:rPr lang="en"/>
              <a:t>The compute plane is where your data is processed. There are two types of compute planes depending on the compute that you are using.</a:t>
            </a:r>
            <a:endParaRPr/>
          </a:p>
          <a:p>
            <a:pPr indent="-287655" lvl="1" marL="1371600" rtl="0" algn="l">
              <a:lnSpc>
                <a:spcPct val="137500"/>
              </a:lnSpc>
              <a:spcBef>
                <a:spcPts val="0"/>
              </a:spcBef>
              <a:spcAft>
                <a:spcPts val="0"/>
              </a:spcAft>
              <a:buClr>
                <a:srgbClr val="1B3139"/>
              </a:buClr>
              <a:buSzPct val="66666"/>
              <a:buFont typeface="Arial"/>
              <a:buChar char="○"/>
            </a:pPr>
            <a:r>
              <a:rPr lang="en" sz="1800"/>
              <a:t>For serverless compute, the serverless compute resources run in a serverless compute plane in your Databricks account.</a:t>
            </a:r>
            <a:endParaRPr sz="1800"/>
          </a:p>
          <a:p>
            <a:pPr indent="-287655" lvl="1" marL="1371600" rtl="0" algn="l">
              <a:lnSpc>
                <a:spcPct val="137500"/>
              </a:lnSpc>
              <a:spcBef>
                <a:spcPts val="0"/>
              </a:spcBef>
              <a:spcAft>
                <a:spcPts val="0"/>
              </a:spcAft>
              <a:buClr>
                <a:srgbClr val="1B3139"/>
              </a:buClr>
              <a:buSzPct val="66666"/>
              <a:buFont typeface="Arial"/>
              <a:buChar char="○"/>
            </a:pPr>
            <a:r>
              <a:rPr lang="en" sz="1800"/>
              <a:t>For classic Databricks compute, the compute resources are in your AWS account in what is called the classic compute plane. This refers to the network in your AWS account and its resources.</a:t>
            </a:r>
            <a:endParaRPr sz="1200">
              <a:solidFill>
                <a:srgbClr val="1B3139"/>
              </a:solidFill>
              <a:highlight>
                <a:srgbClr val="FFFFFF"/>
              </a:highlight>
              <a:latin typeface="Arial"/>
              <a:ea typeface="Arial"/>
              <a:cs typeface="Arial"/>
              <a:sym typeface="Arial"/>
            </a:endParaRPr>
          </a:p>
          <a:p>
            <a:pPr indent="0" lvl="0" marL="0" rtl="0" algn="l">
              <a:spcBef>
                <a:spcPts val="1900"/>
              </a:spcBef>
              <a:spcAft>
                <a:spcPts val="1200"/>
              </a:spcAft>
              <a:buNone/>
            </a:pPr>
            <a:r>
              <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2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Databricks pipelines</a:t>
            </a:r>
            <a:endParaRPr/>
          </a:p>
        </p:txBody>
      </p:sp>
      <p:sp>
        <p:nvSpPr>
          <p:cNvPr id="1322" name="Google Shape;1322;p2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Incremental Processing</a:t>
            </a:r>
            <a:endParaRPr/>
          </a:p>
          <a:p>
            <a:pPr indent="0" lvl="0" marL="0" rtl="0" algn="l">
              <a:spcBef>
                <a:spcPts val="1200"/>
              </a:spcBef>
              <a:spcAft>
                <a:spcPts val="0"/>
              </a:spcAft>
              <a:buNone/>
            </a:pPr>
            <a:r>
              <a:rPr lang="en"/>
              <a:t>Use Delta Lake to handle incremental data processing, which makes it easier to identify and resolve issues with specific batches of data without reprocessing everything.</a:t>
            </a:r>
            <a:endParaRPr/>
          </a:p>
          <a:p>
            <a:pPr indent="0" lvl="0" marL="0" rtl="0" algn="l">
              <a:spcBef>
                <a:spcPts val="1200"/>
              </a:spcBef>
              <a:spcAft>
                <a:spcPts val="0"/>
              </a:spcAft>
              <a:buNone/>
            </a:pPr>
            <a:r>
              <a:rPr lang="en"/>
              <a:t>Testing in Staging Environments</a:t>
            </a:r>
            <a:endParaRPr/>
          </a:p>
          <a:p>
            <a:pPr indent="0" lvl="0" marL="0" rtl="0" algn="l">
              <a:spcBef>
                <a:spcPts val="1200"/>
              </a:spcBef>
              <a:spcAft>
                <a:spcPts val="0"/>
              </a:spcAft>
              <a:buNone/>
            </a:pPr>
            <a:r>
              <a:rPr lang="en"/>
              <a:t>Test your pipelines thoroughly in a staging environment that mimics your production setup. This helps catch issues before they impact production.</a:t>
            </a:r>
            <a:endParaRPr/>
          </a:p>
          <a:p>
            <a:pPr indent="0" lvl="0" marL="0" rtl="0" algn="l">
              <a:spcBef>
                <a:spcPts val="1200"/>
              </a:spcBef>
              <a:spcAft>
                <a:spcPts val="0"/>
              </a:spcAft>
              <a:buNone/>
            </a:pPr>
            <a:r>
              <a:rPr lang="en"/>
              <a:t>Version Control and CI/CD</a:t>
            </a:r>
            <a:endParaRPr/>
          </a:p>
          <a:p>
            <a:pPr indent="0" lvl="0" marL="0" rtl="0" algn="l">
              <a:spcBef>
                <a:spcPts val="1200"/>
              </a:spcBef>
              <a:spcAft>
                <a:spcPts val="0"/>
              </a:spcAft>
              <a:buNone/>
            </a:pPr>
            <a:r>
              <a:rPr lang="en"/>
              <a:t>Use version control systems like Git to manage your code and notebooks.</a:t>
            </a:r>
            <a:endParaRPr/>
          </a:p>
          <a:p>
            <a:pPr indent="0" lvl="0" marL="0" rtl="0" algn="l">
              <a:spcBef>
                <a:spcPts val="1200"/>
              </a:spcBef>
              <a:spcAft>
                <a:spcPts val="1200"/>
              </a:spcAft>
              <a:buNone/>
            </a:pPr>
            <a:r>
              <a:rPr lang="en"/>
              <a:t>Implement CI/CD pipelines to automate testing and deployment of changes.</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2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Databricks pipelines</a:t>
            </a:r>
            <a:endParaRPr/>
          </a:p>
        </p:txBody>
      </p:sp>
      <p:sp>
        <p:nvSpPr>
          <p:cNvPr id="1328" name="Google Shape;1328;p2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Delta Live Tables (DLT)</a:t>
            </a:r>
            <a:endParaRPr/>
          </a:p>
          <a:p>
            <a:pPr indent="0" lvl="0" marL="0" rtl="0" algn="l">
              <a:spcBef>
                <a:spcPts val="1200"/>
              </a:spcBef>
              <a:spcAft>
                <a:spcPts val="0"/>
              </a:spcAft>
              <a:buNone/>
            </a:pPr>
            <a:r>
              <a:rPr lang="en"/>
              <a:t>Delta Live Tables provide built-in error handling and monitoring capabilities, which can simplify debugging and make your pipelines more robust.</a:t>
            </a:r>
            <a:endParaRPr/>
          </a:p>
          <a:p>
            <a:pPr indent="0" lvl="0" marL="0" rtl="0" algn="l">
              <a:spcBef>
                <a:spcPts val="1200"/>
              </a:spcBef>
              <a:spcAft>
                <a:spcPts val="0"/>
              </a:spcAft>
              <a:buNone/>
            </a:pPr>
            <a:r>
              <a:rPr lang="en"/>
              <a:t>Data Quality Checks</a:t>
            </a:r>
            <a:endParaRPr/>
          </a:p>
          <a:p>
            <a:pPr indent="0" lvl="0" marL="0" rtl="0" algn="l">
              <a:spcBef>
                <a:spcPts val="1200"/>
              </a:spcBef>
              <a:spcAft>
                <a:spcPts val="0"/>
              </a:spcAft>
              <a:buNone/>
            </a:pPr>
            <a:r>
              <a:rPr lang="en"/>
              <a:t>Implement data quality checks at various stages of your pipeline to ensure data integrity and catch issues early.</a:t>
            </a:r>
            <a:endParaRPr/>
          </a:p>
          <a:p>
            <a:pPr indent="0" lvl="0" marL="0" rtl="0" algn="l">
              <a:spcBef>
                <a:spcPts val="1200"/>
              </a:spcBef>
              <a:spcAft>
                <a:spcPts val="1200"/>
              </a:spcAft>
              <a:buNone/>
            </a:pPr>
            <a:r>
              <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2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a:t>
            </a:r>
            <a:r>
              <a:rPr lang="en"/>
              <a:t>Debugging Steps</a:t>
            </a:r>
            <a:endParaRPr/>
          </a:p>
        </p:txBody>
      </p:sp>
      <p:sp>
        <p:nvSpPr>
          <p:cNvPr id="1334" name="Google Shape;1334;p2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Here’s an example workflow to debug a production issue in a Databricks pipeline: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Identify the Issue: Use logs and alerts to identify the step or job that failed.</a:t>
            </a:r>
            <a:endParaRPr/>
          </a:p>
          <a:p>
            <a:pPr indent="0" lvl="0" marL="0" rtl="0" algn="l">
              <a:spcBef>
                <a:spcPts val="1200"/>
              </a:spcBef>
              <a:spcAft>
                <a:spcPts val="0"/>
              </a:spcAft>
              <a:buNone/>
            </a:pPr>
            <a:r>
              <a:rPr lang="en"/>
              <a:t>Check Logs: Access the logs for the specific job or cluster to get detailed error messages and stack traces.</a:t>
            </a:r>
            <a:endParaRPr/>
          </a:p>
          <a:p>
            <a:pPr indent="0" lvl="0" marL="0" rtl="0" algn="l">
              <a:spcBef>
                <a:spcPts val="1200"/>
              </a:spcBef>
              <a:spcAft>
                <a:spcPts val="0"/>
              </a:spcAft>
              <a:buNone/>
            </a:pPr>
            <a:r>
              <a:rPr lang="en"/>
              <a:t>Isolate the Problem: Reproduce the issue in a staging environment with the same data and configuration.</a:t>
            </a:r>
            <a:endParaRPr/>
          </a:p>
          <a:p>
            <a:pPr indent="0" lvl="0" marL="0" rtl="0" algn="l">
              <a:spcBef>
                <a:spcPts val="1200"/>
              </a:spcBef>
              <a:spcAft>
                <a:spcPts val="0"/>
              </a:spcAft>
              <a:buNone/>
            </a:pPr>
            <a:r>
              <a:rPr lang="en"/>
              <a:t>Fix the Code: Apply necessary fixes to the notebook or script.</a:t>
            </a:r>
            <a:endParaRPr/>
          </a:p>
          <a:p>
            <a:pPr indent="0" lvl="0" marL="0" rtl="0" algn="l">
              <a:spcBef>
                <a:spcPts val="1200"/>
              </a:spcBef>
              <a:spcAft>
                <a:spcPts val="0"/>
              </a:spcAft>
              <a:buNone/>
            </a:pPr>
            <a:r>
              <a:rPr lang="en"/>
              <a:t>Test: Run tests to ensure the fix works and doesn’t introduce new issues.</a:t>
            </a:r>
            <a:endParaRPr/>
          </a:p>
          <a:p>
            <a:pPr indent="0" lvl="0" marL="0" rtl="0" algn="l">
              <a:spcBef>
                <a:spcPts val="1200"/>
              </a:spcBef>
              <a:spcAft>
                <a:spcPts val="0"/>
              </a:spcAft>
              <a:buNone/>
            </a:pPr>
            <a:r>
              <a:rPr lang="en"/>
              <a:t>Deploy: Use your CI/CD pipeline to deploy the fix to production.</a:t>
            </a:r>
            <a:endParaRPr/>
          </a:p>
          <a:p>
            <a:pPr indent="0" lvl="0" marL="0" rtl="0" algn="l">
              <a:spcBef>
                <a:spcPts val="1200"/>
              </a:spcBef>
              <a:spcAft>
                <a:spcPts val="1200"/>
              </a:spcAft>
              <a:buNone/>
            </a:pPr>
            <a:r>
              <a:rPr lang="en"/>
              <a:t>Monitor: Keep an eye on the pipeline post-deployment to ensure the issue is resolved and no new issues arise.</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2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Debugging Steps</a:t>
            </a:r>
            <a:endParaRPr/>
          </a:p>
        </p:txBody>
      </p:sp>
      <p:sp>
        <p:nvSpPr>
          <p:cNvPr id="1340" name="Google Shape;1340;p2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from pyspark.sql import SparkSession</a:t>
            </a:r>
            <a:endParaRPr/>
          </a:p>
          <a:p>
            <a:pPr indent="0" lvl="0" marL="0" rtl="0" algn="l">
              <a:spcBef>
                <a:spcPts val="1200"/>
              </a:spcBef>
              <a:spcAft>
                <a:spcPts val="0"/>
              </a:spcAft>
              <a:buNone/>
            </a:pPr>
            <a:r>
              <a:rPr lang="en"/>
              <a:t>spark = SparkSession.builder.appName("Example").getOrCreate()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try:</a:t>
            </a:r>
            <a:endParaRPr/>
          </a:p>
          <a:p>
            <a:pPr indent="0" lvl="0" marL="0" rtl="0" algn="l">
              <a:spcBef>
                <a:spcPts val="1200"/>
              </a:spcBef>
              <a:spcAft>
                <a:spcPts val="0"/>
              </a:spcAft>
              <a:buNone/>
            </a:pPr>
            <a:r>
              <a:rPr lang="en"/>
              <a:t>    # Your ETL code here</a:t>
            </a:r>
            <a:endParaRPr/>
          </a:p>
          <a:p>
            <a:pPr indent="0" lvl="0" marL="0" rtl="0" algn="l">
              <a:spcBef>
                <a:spcPts val="1200"/>
              </a:spcBef>
              <a:spcAft>
                <a:spcPts val="0"/>
              </a:spcAft>
              <a:buNone/>
            </a:pPr>
            <a:r>
              <a:rPr lang="en"/>
              <a:t>    df = spark.read.csv("s3://databricks-workspace-stack-81b99-bucket/mumbai-prod/sample-data/train.csv")</a:t>
            </a:r>
            <a:endParaRPr/>
          </a:p>
          <a:p>
            <a:pPr indent="0" lvl="0" marL="0" rtl="0" algn="l">
              <a:spcBef>
                <a:spcPts val="1200"/>
              </a:spcBef>
              <a:spcAft>
                <a:spcPts val="0"/>
              </a:spcAft>
              <a:buNone/>
            </a:pPr>
            <a:r>
              <a:rPr lang="en"/>
              <a:t>    df.write.format("delta").save("/mnt/delta/train")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except Exception as e:</a:t>
            </a:r>
            <a:endParaRPr/>
          </a:p>
          <a:p>
            <a:pPr indent="0" lvl="0" marL="0" rtl="0" algn="l">
              <a:spcBef>
                <a:spcPts val="1200"/>
              </a:spcBef>
              <a:spcAft>
                <a:spcPts val="0"/>
              </a:spcAft>
              <a:buNone/>
            </a:pPr>
            <a:r>
              <a:rPr lang="en"/>
              <a:t>    # Log the error</a:t>
            </a:r>
            <a:endParaRPr/>
          </a:p>
          <a:p>
            <a:pPr indent="0" lvl="0" marL="0" rtl="0" algn="l">
              <a:spcBef>
                <a:spcPts val="1200"/>
              </a:spcBef>
              <a:spcAft>
                <a:spcPts val="0"/>
              </a:spcAft>
              <a:buNone/>
            </a:pPr>
            <a:r>
              <a:rPr lang="en"/>
              <a:t>    print(f"Error: {str(e)}")</a:t>
            </a:r>
            <a:endParaRPr/>
          </a:p>
          <a:p>
            <a:pPr indent="0" lvl="0" marL="0" rtl="0" algn="l">
              <a:spcBef>
                <a:spcPts val="1200"/>
              </a:spcBef>
              <a:spcAft>
                <a:spcPts val="0"/>
              </a:spcAft>
              <a:buNone/>
            </a:pPr>
            <a:r>
              <a:rPr lang="en"/>
              <a:t>    # Optionally, send an alert</a:t>
            </a:r>
            <a:endParaRPr/>
          </a:p>
          <a:p>
            <a:pPr indent="0" lvl="0" marL="0" rtl="0" algn="l">
              <a:spcBef>
                <a:spcPts val="1200"/>
              </a:spcBef>
              <a:spcAft>
                <a:spcPts val="1200"/>
              </a:spcAft>
              <a:buNone/>
            </a:pPr>
            <a:r>
              <a:rPr lang="en"/>
              <a:t>    # alert_system.send_alert(f"Job failed: {str(e)}")</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Cluster Logs via Databricks UI</a:t>
            </a:r>
            <a:endParaRPr/>
          </a:p>
        </p:txBody>
      </p:sp>
      <p:sp>
        <p:nvSpPr>
          <p:cNvPr id="1346" name="Google Shape;1346;p2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Navigate to the Cluster: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 to the Databricks workspace and select the “Clusters” tab from the sidebar.</a:t>
            </a:r>
            <a:endParaRPr/>
          </a:p>
          <a:p>
            <a:pPr indent="0" lvl="0" marL="0" rtl="0" algn="l">
              <a:spcBef>
                <a:spcPts val="1200"/>
              </a:spcBef>
              <a:spcAft>
                <a:spcPts val="0"/>
              </a:spcAft>
              <a:buNone/>
            </a:pPr>
            <a:r>
              <a:rPr lang="en"/>
              <a:t>Click on the cluster name for which you want to view the logs.</a:t>
            </a:r>
            <a:endParaRPr/>
          </a:p>
          <a:p>
            <a:pPr indent="0" lvl="0" marL="0" rtl="0" algn="l">
              <a:spcBef>
                <a:spcPts val="1200"/>
              </a:spcBef>
              <a:spcAft>
                <a:spcPts val="0"/>
              </a:spcAft>
              <a:buNone/>
            </a:pPr>
            <a:r>
              <a:rPr lang="en"/>
              <a:t>View Logs:</a:t>
            </a:r>
            <a:endParaRPr/>
          </a:p>
          <a:p>
            <a:pPr indent="0" lvl="0" marL="0" rtl="0" algn="l">
              <a:spcBef>
                <a:spcPts val="1200"/>
              </a:spcBef>
              <a:spcAft>
                <a:spcPts val="0"/>
              </a:spcAft>
              <a:buNone/>
            </a:pPr>
            <a:r>
              <a:rPr lang="en"/>
              <a:t>In the cluster details page, you will find different tabs such as “Event log,” “Driver logs,” “Worker logs,” and “Ganglia UI.”</a:t>
            </a:r>
            <a:endParaRPr/>
          </a:p>
          <a:p>
            <a:pPr indent="0" lvl="0" marL="0" rtl="0" algn="l">
              <a:spcBef>
                <a:spcPts val="1200"/>
              </a:spcBef>
              <a:spcAft>
                <a:spcPts val="0"/>
              </a:spcAft>
              <a:buNone/>
            </a:pPr>
            <a:r>
              <a:rPr lang="en"/>
              <a:t>Ev</a:t>
            </a:r>
            <a:r>
              <a:rPr lang="en"/>
              <a:t>e</a:t>
            </a:r>
            <a:r>
              <a:rPr lang="en"/>
              <a:t>nt Log:</a:t>
            </a:r>
            <a:endParaRPr/>
          </a:p>
          <a:p>
            <a:pPr indent="0" lvl="0" marL="0" rtl="0" algn="l">
              <a:spcBef>
                <a:spcPts val="1200"/>
              </a:spcBef>
              <a:spcAft>
                <a:spcPts val="0"/>
              </a:spcAft>
              <a:buNone/>
            </a:pPr>
            <a:r>
              <a:rPr lang="en"/>
              <a:t>The Event log contains information about cluster events such as starting, terminating, and scaling events.</a:t>
            </a:r>
            <a:endParaRPr/>
          </a:p>
          <a:p>
            <a:pPr indent="0" lvl="0" marL="0" rtl="0" algn="l">
              <a:spcBef>
                <a:spcPts val="1200"/>
              </a:spcBef>
              <a:spcAft>
                <a:spcPts val="1200"/>
              </a:spcAft>
              <a:buNone/>
            </a:pPr>
            <a:r>
              <a:rPr lang="en"/>
              <a:t>Click on the “Event log” tab to view these details.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Cluster Logs via Databricks UI</a:t>
            </a:r>
            <a:endParaRPr/>
          </a:p>
        </p:txBody>
      </p:sp>
      <p:sp>
        <p:nvSpPr>
          <p:cNvPr id="1352" name="Google Shape;1352;p2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Driver Logs:</a:t>
            </a:r>
            <a:endParaRPr/>
          </a:p>
          <a:p>
            <a:pPr indent="0" lvl="0" marL="0" rtl="0" algn="l">
              <a:spcBef>
                <a:spcPts val="1200"/>
              </a:spcBef>
              <a:spcAft>
                <a:spcPts val="0"/>
              </a:spcAft>
              <a:buNone/>
            </a:pPr>
            <a:r>
              <a:rPr lang="en"/>
              <a:t>The Driver logs contain information about the main process of the Spark application, including stdout, stderr, and log4j logs.</a:t>
            </a:r>
            <a:endParaRPr/>
          </a:p>
          <a:p>
            <a:pPr indent="0" lvl="0" marL="0" rtl="0" algn="l">
              <a:spcBef>
                <a:spcPts val="1200"/>
              </a:spcBef>
              <a:spcAft>
                <a:spcPts val="0"/>
              </a:spcAft>
              <a:buNone/>
            </a:pPr>
            <a:r>
              <a:rPr lang="en"/>
              <a:t>Click on the “Driver logs” tab and you will see links to the stdout, stderr, and log4j 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Worker Logs:</a:t>
            </a:r>
            <a:endParaRPr/>
          </a:p>
          <a:p>
            <a:pPr indent="0" lvl="0" marL="0" rtl="0" algn="l">
              <a:spcBef>
                <a:spcPts val="1200"/>
              </a:spcBef>
              <a:spcAft>
                <a:spcPts val="0"/>
              </a:spcAft>
              <a:buNone/>
            </a:pPr>
            <a:r>
              <a:rPr lang="en"/>
              <a:t>The Worker logs contain logs for each worker node in your cluster.</a:t>
            </a:r>
            <a:endParaRPr/>
          </a:p>
          <a:p>
            <a:pPr indent="0" lvl="0" marL="0" rtl="0" algn="l">
              <a:spcBef>
                <a:spcPts val="1200"/>
              </a:spcBef>
              <a:spcAft>
                <a:spcPts val="1200"/>
              </a:spcAft>
              <a:buNone/>
            </a:pPr>
            <a:r>
              <a:rPr lang="en"/>
              <a:t>Click on the “Worker logs” tab, then select the specific worker instance to view its logs.</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2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Logs via Databricks CLI</a:t>
            </a:r>
            <a:endParaRPr/>
          </a:p>
        </p:txBody>
      </p:sp>
      <p:sp>
        <p:nvSpPr>
          <p:cNvPr id="1358" name="Google Shape;1358;p2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Install Databricks CLI:</a:t>
            </a:r>
            <a:endParaRPr/>
          </a:p>
          <a:p>
            <a:pPr indent="0" lvl="0" marL="0" rtl="0" algn="l">
              <a:spcBef>
                <a:spcPts val="1200"/>
              </a:spcBef>
              <a:spcAft>
                <a:spcPts val="0"/>
              </a:spcAft>
              <a:buNone/>
            </a:pPr>
            <a:r>
              <a:rPr lang="en"/>
              <a:t>If you haven’t already, install the Databricks CLI using pip install databricks-cli.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CLI:</a:t>
            </a:r>
            <a:endParaRPr/>
          </a:p>
          <a:p>
            <a:pPr indent="0" lvl="0" marL="0" rtl="0" algn="l">
              <a:spcBef>
                <a:spcPts val="1200"/>
              </a:spcBef>
              <a:spcAft>
                <a:spcPts val="0"/>
              </a:spcAft>
              <a:buNone/>
            </a:pPr>
            <a:r>
              <a:rPr lang="en"/>
              <a:t>Configure the CLI with your Databricks workspace information.</a:t>
            </a:r>
            <a:endParaRPr/>
          </a:p>
          <a:p>
            <a:pPr indent="0" lvl="0" marL="0" rtl="0" algn="l">
              <a:spcBef>
                <a:spcPts val="1200"/>
              </a:spcBef>
              <a:spcAft>
                <a:spcPts val="0"/>
              </a:spcAft>
              <a:buNone/>
            </a:pPr>
            <a:r>
              <a:rPr lang="en"/>
              <a:t>databricks configure --token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Download Logs:</a:t>
            </a:r>
            <a:endParaRPr/>
          </a:p>
          <a:p>
            <a:pPr indent="0" lvl="0" marL="0" rtl="0" algn="l">
              <a:spcBef>
                <a:spcPts val="1200"/>
              </a:spcBef>
              <a:spcAft>
                <a:spcPts val="0"/>
              </a:spcAft>
              <a:buNone/>
            </a:pPr>
            <a:r>
              <a:rPr lang="en"/>
              <a:t>Use the following command to download logs for a specific cluster.</a:t>
            </a:r>
            <a:endParaRPr/>
          </a:p>
          <a:p>
            <a:pPr indent="0" lvl="0" marL="0" rtl="0" algn="l">
              <a:spcBef>
                <a:spcPts val="1200"/>
              </a:spcBef>
              <a:spcAft>
                <a:spcPts val="0"/>
              </a:spcAft>
              <a:buNone/>
            </a:pPr>
            <a:r>
              <a:rPr lang="en"/>
              <a:t>databricks clusters spark-logs &lt;cluster-id&gt; --output &lt;local-directory&gt;</a:t>
            </a:r>
            <a:endParaRPr/>
          </a:p>
          <a:p>
            <a:pPr indent="0" lvl="0" marL="0" rtl="0" algn="l">
              <a:spcBef>
                <a:spcPts val="1200"/>
              </a:spcBef>
              <a:spcAft>
                <a:spcPts val="1200"/>
              </a:spcAft>
              <a:buNone/>
            </a:pPr>
            <a:r>
              <a:rPr lang="en"/>
              <a:t>databricks clusters spark-logs 1234-567890-abcdef --output ./logs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2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Logs via REST API</a:t>
            </a:r>
            <a:endParaRPr/>
          </a:p>
        </p:txBody>
      </p:sp>
      <p:sp>
        <p:nvSpPr>
          <p:cNvPr id="1364" name="Google Shape;1364;p2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You can also access logs programmatically using the Databricks REST API: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List Available 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Make a GET request to list the available logs for a cluster.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GET /api/2.0/clusters/spark-logs?cluster_id=&lt;cluster-id&gt;</a:t>
            </a:r>
            <a:endParaRPr/>
          </a:p>
          <a:p>
            <a:pPr indent="0" lvl="0" marL="0" rtl="0" algn="l">
              <a:spcBef>
                <a:spcPts val="1200"/>
              </a:spcBef>
              <a:spcAft>
                <a:spcPts val="0"/>
              </a:spcAft>
              <a:buNone/>
            </a:pPr>
            <a:r>
              <a:rPr lang="en"/>
              <a:t>Download Specific Log: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Use the provided URLs in the response to download specific logs.</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2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Python Script Using REST API</a:t>
            </a:r>
            <a:endParaRPr/>
          </a:p>
        </p:txBody>
      </p:sp>
      <p:sp>
        <p:nvSpPr>
          <p:cNvPr id="1370" name="Google Shape;1370;p2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requests</a:t>
            </a:r>
            <a:endParaRPr/>
          </a:p>
          <a:p>
            <a:pPr indent="0" lvl="0" marL="0" rtl="0" algn="l">
              <a:spcBef>
                <a:spcPts val="1200"/>
              </a:spcBef>
              <a:spcAft>
                <a:spcPts val="0"/>
              </a:spcAft>
              <a:buNone/>
            </a:pPr>
            <a:r>
              <a:rPr lang="en"/>
              <a:t>import os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Replace with your Databricks token and cluster ID</a:t>
            </a:r>
            <a:endParaRPr/>
          </a:p>
          <a:p>
            <a:pPr indent="0" lvl="0" marL="0" rtl="0" algn="l">
              <a:spcBef>
                <a:spcPts val="1200"/>
              </a:spcBef>
              <a:spcAft>
                <a:spcPts val="0"/>
              </a:spcAft>
              <a:buNone/>
            </a:pPr>
            <a:r>
              <a:rPr lang="en"/>
              <a:t>DATABRICKS_TOKEN = 'YOUR_TOKEN'</a:t>
            </a:r>
            <a:endParaRPr/>
          </a:p>
          <a:p>
            <a:pPr indent="0" lvl="0" marL="0" rtl="0" algn="l">
              <a:spcBef>
                <a:spcPts val="1200"/>
              </a:spcBef>
              <a:spcAft>
                <a:spcPts val="0"/>
              </a:spcAft>
              <a:buNone/>
            </a:pPr>
            <a:r>
              <a:rPr lang="en"/>
              <a:t>CLUSTER_ID = '1234-567890-abcdef'</a:t>
            </a:r>
            <a:endParaRPr/>
          </a:p>
          <a:p>
            <a:pPr indent="0" lvl="0" marL="0" rtl="0" algn="l">
              <a:spcBef>
                <a:spcPts val="1200"/>
              </a:spcBef>
              <a:spcAft>
                <a:spcPts val="0"/>
              </a:spcAft>
              <a:buNone/>
            </a:pPr>
            <a:r>
              <a:rPr lang="en"/>
              <a:t>BASE_URL = 'https://&lt;your-databricks-instance&gt;'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headers = {</a:t>
            </a:r>
            <a:endParaRPr/>
          </a:p>
          <a:p>
            <a:pPr indent="0" lvl="0" marL="0" rtl="0" algn="l">
              <a:spcBef>
                <a:spcPts val="1200"/>
              </a:spcBef>
              <a:spcAft>
                <a:spcPts val="0"/>
              </a:spcAft>
              <a:buNone/>
            </a:pPr>
            <a:r>
              <a:rPr lang="en"/>
              <a:t>    'Authorization': f'Bearer {DATABRICKS_TOKEN}',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List available logs</a:t>
            </a:r>
            <a:endParaRPr/>
          </a:p>
          <a:p>
            <a:pPr indent="0" lvl="0" marL="0" rtl="0" algn="l">
              <a:spcBef>
                <a:spcPts val="1200"/>
              </a:spcBef>
              <a:spcAft>
                <a:spcPts val="0"/>
              </a:spcAft>
              <a:buNone/>
            </a:pPr>
            <a:r>
              <a:rPr lang="en"/>
              <a:t>response = requests.get(f'{BASE_URL}/api/2.0/clusters/spark-logs?cluster_id={CLUSTER_ID}', headers=headers)</a:t>
            </a:r>
            <a:endParaRPr/>
          </a:p>
          <a:p>
            <a:pPr indent="0" lvl="0" marL="0" rtl="0" algn="l">
              <a:spcBef>
                <a:spcPts val="1200"/>
              </a:spcBef>
              <a:spcAft>
                <a:spcPts val="0"/>
              </a:spcAft>
              <a:buNone/>
            </a:pPr>
            <a:r>
              <a:rPr lang="en"/>
              <a:t>logs = response.json()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Download logs</a:t>
            </a:r>
            <a:endParaRPr/>
          </a:p>
          <a:p>
            <a:pPr indent="0" lvl="0" marL="0" rtl="0" algn="l">
              <a:spcBef>
                <a:spcPts val="1200"/>
              </a:spcBef>
              <a:spcAft>
                <a:spcPts val="0"/>
              </a:spcAft>
              <a:buNone/>
            </a:pPr>
            <a:r>
              <a:rPr lang="en"/>
              <a:t>for log in logs:</a:t>
            </a:r>
            <a:endParaRPr/>
          </a:p>
          <a:p>
            <a:pPr indent="0" lvl="0" marL="0" rtl="0" algn="l">
              <a:spcBef>
                <a:spcPts val="1200"/>
              </a:spcBef>
              <a:spcAft>
                <a:spcPts val="0"/>
              </a:spcAft>
              <a:buNone/>
            </a:pPr>
            <a:r>
              <a:rPr lang="en"/>
              <a:t>    log_url = log['url']</a:t>
            </a:r>
            <a:endParaRPr/>
          </a:p>
          <a:p>
            <a:pPr indent="0" lvl="0" marL="0" rtl="0" algn="l">
              <a:spcBef>
                <a:spcPts val="1200"/>
              </a:spcBef>
              <a:spcAft>
                <a:spcPts val="0"/>
              </a:spcAft>
              <a:buNone/>
            </a:pPr>
            <a:r>
              <a:rPr lang="en"/>
              <a:t>    log_name = os.path.basename(log_url)</a:t>
            </a:r>
            <a:endParaRPr/>
          </a:p>
          <a:p>
            <a:pPr indent="0" lvl="0" marL="0" rtl="0" algn="l">
              <a:spcBef>
                <a:spcPts val="1200"/>
              </a:spcBef>
              <a:spcAft>
                <a:spcPts val="0"/>
              </a:spcAft>
              <a:buNone/>
            </a:pPr>
            <a:r>
              <a:rPr lang="en"/>
              <a:t>    log_response = requests.get(log_url, headers=headers)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with open(log_name, 'wb') as log_file:</a:t>
            </a:r>
            <a:endParaRPr/>
          </a:p>
          <a:p>
            <a:pPr indent="0" lvl="0" marL="0" rtl="0" algn="l">
              <a:spcBef>
                <a:spcPts val="1200"/>
              </a:spcBef>
              <a:spcAft>
                <a:spcPts val="0"/>
              </a:spcAft>
              <a:buNone/>
            </a:pPr>
            <a:r>
              <a:rPr lang="en"/>
              <a:t>        log_file.write(log_response.content)</a:t>
            </a:r>
            <a:endParaRPr/>
          </a:p>
          <a:p>
            <a:pPr indent="0" lvl="0" marL="0" rtl="0" algn="l">
              <a:spcBef>
                <a:spcPts val="1200"/>
              </a:spcBef>
              <a:spcAft>
                <a:spcPts val="0"/>
              </a:spcAft>
              <a:buNone/>
            </a:pPr>
            <a:r>
              <a:rPr lang="en"/>
              <a:t>    print(f'Downloaded {log_name}')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2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 steps</a:t>
            </a:r>
            <a:endParaRPr/>
          </a:p>
        </p:txBody>
      </p:sp>
      <p:sp>
        <p:nvSpPr>
          <p:cNvPr id="1376" name="Google Shape;1376;p2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Identify the Issue: A job fails, and you receive an alert.</a:t>
            </a:r>
            <a:endParaRPr/>
          </a:p>
          <a:p>
            <a:pPr indent="0" lvl="0" marL="0" rtl="0" algn="l">
              <a:spcBef>
                <a:spcPts val="1200"/>
              </a:spcBef>
              <a:spcAft>
                <a:spcPts val="0"/>
              </a:spcAft>
              <a:buNone/>
            </a:pPr>
            <a:r>
              <a:rPr lang="en"/>
              <a:t>Access Logs: Check the logs to identify the error message.</a:t>
            </a:r>
            <a:endParaRPr/>
          </a:p>
          <a:p>
            <a:pPr indent="0" lvl="0" marL="0" rtl="0" algn="l">
              <a:spcBef>
                <a:spcPts val="1200"/>
              </a:spcBef>
              <a:spcAft>
                <a:spcPts val="0"/>
              </a:spcAft>
              <a:buNone/>
            </a:pPr>
            <a:r>
              <a:rPr lang="en"/>
              <a:t>Diagnose the Problem: The logs indicate a memory issue.</a:t>
            </a:r>
            <a:endParaRPr/>
          </a:p>
          <a:p>
            <a:pPr indent="0" lvl="0" marL="0" rtl="0" algn="l">
              <a:spcBef>
                <a:spcPts val="1200"/>
              </a:spcBef>
              <a:spcAft>
                <a:spcPts val="0"/>
              </a:spcAft>
              <a:buNone/>
            </a:pPr>
            <a:r>
              <a:rPr lang="en"/>
              <a:t>Apply Fix: Increase the cluster size and optimize the job to use memory more efficiently.</a:t>
            </a:r>
            <a:endParaRPr/>
          </a:p>
          <a:p>
            <a:pPr indent="0" lvl="0" marL="0" rtl="0" algn="l">
              <a:spcBef>
                <a:spcPts val="1200"/>
              </a:spcBef>
              <a:spcAft>
                <a:spcPts val="0"/>
              </a:spcAft>
              <a:buNone/>
            </a:pPr>
            <a:r>
              <a:rPr lang="en"/>
              <a:t>Test the Fix: Run the job in a staging environment to verify the fix.</a:t>
            </a:r>
            <a:endParaRPr/>
          </a:p>
          <a:p>
            <a:pPr indent="0" lvl="0" marL="0" rtl="0" algn="l">
              <a:spcBef>
                <a:spcPts val="1200"/>
              </a:spcBef>
              <a:spcAft>
                <a:spcPts val="0"/>
              </a:spcAft>
              <a:buNone/>
            </a:pPr>
            <a:r>
              <a:rPr lang="en"/>
              <a:t>Deploy the Fix: Use CI/CD pipeline to deploy the changes to production.</a:t>
            </a:r>
            <a:endParaRPr/>
          </a:p>
          <a:p>
            <a:pPr indent="0" lvl="0" marL="0" rtl="0" algn="l">
              <a:spcBef>
                <a:spcPts val="1200"/>
              </a:spcBef>
              <a:spcAft>
                <a:spcPts val="0"/>
              </a:spcAft>
              <a:buNone/>
            </a:pPr>
            <a:r>
              <a:rPr lang="en"/>
              <a:t>Monitor: Keep an eye on the job runs and set up alerts for future failures.</a:t>
            </a:r>
            <a:endParaRPr/>
          </a:p>
          <a:p>
            <a:pPr indent="0" lvl="0" marL="0" rtl="0" algn="l">
              <a:spcBef>
                <a:spcPts val="1200"/>
              </a:spcBef>
              <a:spcAft>
                <a:spcPts val="1200"/>
              </a:spcAft>
              <a:buNone/>
            </a:pPr>
            <a:r>
              <a:rPr lang="en"/>
              <a:t>Preventative Measures: Implement data validation and resource optimization to avoid similar issues in the future.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architecture</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800"/>
              </a:spcBef>
              <a:spcAft>
                <a:spcPts val="0"/>
              </a:spcAft>
              <a:buNone/>
            </a:pPr>
            <a:r>
              <a:rPr lang="en"/>
              <a:t>Serverless compute plane</a:t>
            </a:r>
            <a:endParaRPr/>
          </a:p>
          <a:p>
            <a:pPr indent="0" lvl="0" marL="0" rtl="0" algn="l">
              <a:lnSpc>
                <a:spcPct val="141000"/>
              </a:lnSpc>
              <a:spcBef>
                <a:spcPts val="1300"/>
              </a:spcBef>
              <a:spcAft>
                <a:spcPts val="0"/>
              </a:spcAft>
              <a:buNone/>
            </a:pPr>
            <a:r>
              <a:rPr lang="en"/>
              <a:t>In the serverless compute plane, Databricks compute resources run in a compute layer within your Databricks account. Databricks creates a serverless compute plane in the same AWS region as your workspace’s classic compute plane.</a:t>
            </a:r>
            <a:endParaRPr/>
          </a:p>
          <a:p>
            <a:pPr indent="0" lvl="0" marL="0" rtl="0" algn="l">
              <a:lnSpc>
                <a:spcPct val="141000"/>
              </a:lnSpc>
              <a:spcBef>
                <a:spcPts val="1200"/>
              </a:spcBef>
              <a:spcAft>
                <a:spcPts val="0"/>
              </a:spcAft>
              <a:buNone/>
            </a:pPr>
            <a:r>
              <a:rPr lang="en"/>
              <a:t>To protect customer data within the serverless compute plane, serverless compute runs within a network boundary for the workspace, with various layers of security to isolate different Databricks customer workspaces and additional network controls between clusters of the same customer.</a:t>
            </a:r>
            <a:endParaRPr/>
          </a:p>
          <a:p>
            <a:pPr indent="0" lvl="0" marL="0" rtl="0" algn="l">
              <a:lnSpc>
                <a:spcPct val="141000"/>
              </a:lnSpc>
              <a:spcBef>
                <a:spcPts val="1200"/>
              </a:spcBef>
              <a:spcAft>
                <a:spcPts val="0"/>
              </a:spcAft>
              <a:buNone/>
            </a:pPr>
            <a:r>
              <a:rPr lang="en"/>
              <a:t>To learn more about networking in the serverless compute plane, </a:t>
            </a:r>
            <a:r>
              <a:rPr lang="en">
                <a:uFill>
                  <a:noFill/>
                </a:uFill>
                <a:hlinkClick r:id="rId3"/>
              </a:rPr>
              <a:t>Serverless compute plane networking</a:t>
            </a:r>
            <a:r>
              <a:rPr lang="en"/>
              <a:t>.</a:t>
            </a:r>
            <a:endParaRPr/>
          </a:p>
          <a:p>
            <a:pPr indent="0" lvl="0" marL="0" rtl="0" algn="l">
              <a:spcBef>
                <a:spcPts val="1800"/>
              </a:spcBef>
              <a:spcAft>
                <a:spcPts val="0"/>
              </a:spcAft>
              <a:buNone/>
            </a:pPr>
            <a:r>
              <a:rPr lang="en"/>
              <a:t>Classic compute plane</a:t>
            </a:r>
            <a:endParaRPr/>
          </a:p>
          <a:p>
            <a:pPr indent="0" lvl="0" marL="0" rtl="0" algn="l">
              <a:lnSpc>
                <a:spcPct val="141000"/>
              </a:lnSpc>
              <a:spcBef>
                <a:spcPts val="1300"/>
              </a:spcBef>
              <a:spcAft>
                <a:spcPts val="0"/>
              </a:spcAft>
              <a:buNone/>
            </a:pPr>
            <a:r>
              <a:rPr lang="en"/>
              <a:t>In the classic compute plane, Databricks compute resources run in your AWS account. New compute resources are created within each workspace’s virtual network in the customer’s AWS account.</a:t>
            </a:r>
            <a:endParaRPr/>
          </a:p>
          <a:p>
            <a:pPr indent="0" lvl="0" marL="0" rtl="0" algn="l">
              <a:lnSpc>
                <a:spcPct val="141000"/>
              </a:lnSpc>
              <a:spcBef>
                <a:spcPts val="1200"/>
              </a:spcBef>
              <a:spcAft>
                <a:spcPts val="0"/>
              </a:spcAft>
              <a:buNone/>
            </a:pPr>
            <a:r>
              <a:rPr lang="en"/>
              <a:t>A classic compute plane has natural isolation because it runs in each customer’s own AWS account. To learn more about networking in the classic compute plane</a:t>
            </a:r>
            <a:endParaRPr sz="1200">
              <a:solidFill>
                <a:srgbClr val="1B3139"/>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1B3139"/>
              </a:solidFill>
              <a:highlight>
                <a:srgbClr val="FFFFFF"/>
              </a:highlight>
              <a:latin typeface="Arial"/>
              <a:ea typeface="Arial"/>
              <a:cs typeface="Arial"/>
              <a:sym typeface="Arial"/>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2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382" name="Google Shape;1382;p2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Let's say we have a simple PySpark job that reads data from a CSV file, processes it, and writes the output to a Delta table.</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SparkSession.builder.appName("SampleJob").getOrCreate()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try:</a:t>
            </a:r>
            <a:endParaRPr/>
          </a:p>
          <a:p>
            <a:pPr indent="0" lvl="0" marL="0" rtl="0" algn="l">
              <a:spcBef>
                <a:spcPts val="1200"/>
              </a:spcBef>
              <a:spcAft>
                <a:spcPts val="0"/>
              </a:spcAft>
              <a:buNone/>
            </a:pPr>
            <a:r>
              <a:rPr lang="en"/>
              <a:t>    # Read data from CSV</a:t>
            </a:r>
            <a:endParaRPr/>
          </a:p>
          <a:p>
            <a:pPr indent="0" lvl="0" marL="0" rtl="0" algn="l">
              <a:spcBef>
                <a:spcPts val="1200"/>
              </a:spcBef>
              <a:spcAft>
                <a:spcPts val="0"/>
              </a:spcAft>
              <a:buNone/>
            </a:pPr>
            <a:r>
              <a:rPr lang="en"/>
              <a:t>    df = spark.read.csv("s3://databricks-workspace-stack-81b99-bucket/mumbai-prod/sample-data/train.csv", header=True, inferSchema=True)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 Intentional error: Reference a non-existent column 'non_existent_column'</a:t>
            </a:r>
            <a:endParaRPr/>
          </a:p>
          <a:p>
            <a:pPr indent="0" lvl="0" marL="0" rtl="0" algn="l">
              <a:spcBef>
                <a:spcPts val="1200"/>
              </a:spcBef>
              <a:spcAft>
                <a:spcPts val="0"/>
              </a:spcAft>
              <a:buNone/>
            </a:pPr>
            <a:r>
              <a:rPr lang="en"/>
              <a:t>    df = df.withColumn("new_column", df["non_existent_column"] * 2)</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 Write data to Delta table</a:t>
            </a:r>
            <a:endParaRPr/>
          </a:p>
          <a:p>
            <a:pPr indent="0" lvl="0" marL="0" rtl="0" algn="l">
              <a:spcBef>
                <a:spcPts val="1200"/>
              </a:spcBef>
              <a:spcAft>
                <a:spcPts val="0"/>
              </a:spcAft>
              <a:buNone/>
            </a:pPr>
            <a:r>
              <a:rPr lang="en"/>
              <a:t>    df.write.format("delta").save("/mnt/delta/output_table")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print("Job completed successfully.")</a:t>
            </a:r>
            <a:endParaRPr/>
          </a:p>
          <a:p>
            <a:pPr indent="0" lvl="0" marL="0" rtl="0" algn="l">
              <a:spcBef>
                <a:spcPts val="1200"/>
              </a:spcBef>
              <a:spcAft>
                <a:spcPts val="0"/>
              </a:spcAft>
              <a:buNone/>
            </a:pPr>
            <a:r>
              <a:rPr lang="en"/>
              <a:t>except Exception as e:</a:t>
            </a:r>
            <a:endParaRPr/>
          </a:p>
          <a:p>
            <a:pPr indent="0" lvl="0" marL="0" rtl="0" algn="l">
              <a:spcBef>
                <a:spcPts val="1200"/>
              </a:spcBef>
              <a:spcAft>
                <a:spcPts val="0"/>
              </a:spcAft>
              <a:buNone/>
            </a:pPr>
            <a:r>
              <a:rPr lang="en"/>
              <a:t>    # Log the error</a:t>
            </a:r>
            <a:endParaRPr/>
          </a:p>
          <a:p>
            <a:pPr indent="0" lvl="0" marL="0" rtl="0" algn="l">
              <a:spcBef>
                <a:spcPts val="1200"/>
              </a:spcBef>
              <a:spcAft>
                <a:spcPts val="0"/>
              </a:spcAft>
              <a:buNone/>
            </a:pPr>
            <a:r>
              <a:rPr lang="en"/>
              <a:t>    print(f"Error: {str(e)}")</a:t>
            </a:r>
            <a:endParaRPr/>
          </a:p>
          <a:p>
            <a:pPr indent="0" lvl="0" marL="0" rtl="0" algn="l">
              <a:spcBef>
                <a:spcPts val="1200"/>
              </a:spcBef>
              <a:spcAft>
                <a:spcPts val="0"/>
              </a:spcAft>
              <a:buNone/>
            </a:pPr>
            <a:r>
              <a:rPr lang="en"/>
              <a:t>    # Optionally, you can send an alert or handle the error further</a:t>
            </a:r>
            <a:endParaRPr/>
          </a:p>
          <a:p>
            <a:pPr indent="0" lvl="0" marL="0" rtl="0" algn="l">
              <a:spcBef>
                <a:spcPts val="1200"/>
              </a:spcBef>
              <a:spcAft>
                <a:spcPts val="0"/>
              </a:spcAft>
              <a:buNone/>
            </a:pPr>
            <a:r>
              <a:rPr lang="en"/>
              <a:t>finally:</a:t>
            </a:r>
            <a:endParaRPr/>
          </a:p>
          <a:p>
            <a:pPr indent="0" lvl="0" marL="0" rtl="0" algn="l">
              <a:spcBef>
                <a:spcPts val="1200"/>
              </a:spcBef>
              <a:spcAft>
                <a:spcPts val="0"/>
              </a:spcAft>
              <a:buNone/>
            </a:pPr>
            <a:r>
              <a:rPr lang="en"/>
              <a:t>    # Stop the Spark session</a:t>
            </a:r>
            <a:endParaRPr/>
          </a:p>
          <a:p>
            <a:pPr indent="0" lvl="0" marL="0" rtl="0" algn="l">
              <a:spcBef>
                <a:spcPts val="1200"/>
              </a:spcBef>
              <a:spcAft>
                <a:spcPts val="0"/>
              </a:spcAft>
              <a:buNone/>
            </a:pPr>
            <a:r>
              <a:rPr lang="en"/>
              <a:t>    spark.stop()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2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errors: Resource Limitations (OutOfMemoryError)</a:t>
            </a:r>
            <a:endParaRPr/>
          </a:p>
        </p:txBody>
      </p:sp>
      <p:sp>
        <p:nvSpPr>
          <p:cNvPr id="1388" name="Google Shape;1388;p2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Symptom: The job fails with an OutOfMemoryError or other resource-related errors.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to Debug: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 the error logs to confirm it’s a memory issue.</a:t>
            </a:r>
            <a:endParaRPr/>
          </a:p>
          <a:p>
            <a:pPr indent="0" lvl="0" marL="0" rtl="0" algn="l">
              <a:spcBef>
                <a:spcPts val="1200"/>
              </a:spcBef>
              <a:spcAft>
                <a:spcPts val="0"/>
              </a:spcAft>
              <a:buNone/>
            </a:pPr>
            <a:r>
              <a:rPr lang="en"/>
              <a:t>Look for messages like java.lang.OutOfMemoryError: Java heap space.</a:t>
            </a:r>
            <a:endParaRPr/>
          </a:p>
          <a:p>
            <a:pPr indent="0" lvl="0" marL="0" rtl="0" algn="l">
              <a:spcBef>
                <a:spcPts val="1200"/>
              </a:spcBef>
              <a:spcAft>
                <a:spcPts val="0"/>
              </a:spcAft>
              <a:buNone/>
            </a:pPr>
            <a:r>
              <a:rPr lang="en"/>
              <a:t>How to Fix:</a:t>
            </a:r>
            <a:endParaRPr/>
          </a:p>
          <a:p>
            <a:pPr indent="0" lvl="0" marL="0" rtl="0" algn="l">
              <a:spcBef>
                <a:spcPts val="1200"/>
              </a:spcBef>
              <a:spcAft>
                <a:spcPts val="0"/>
              </a:spcAft>
              <a:buNone/>
            </a:pPr>
            <a:r>
              <a:rPr lang="en"/>
              <a:t>Increase Cluster Resources: Allocate more memory and CPUs to your cluster</a:t>
            </a:r>
            <a:endParaRPr/>
          </a:p>
          <a:p>
            <a:pPr indent="0" lvl="0" marL="0" rtl="0" algn="l">
              <a:spcBef>
                <a:spcPts val="1200"/>
              </a:spcBef>
              <a:spcAft>
                <a:spcPts val="0"/>
              </a:spcAft>
              <a:buNone/>
            </a:pPr>
            <a:r>
              <a:rPr lang="en"/>
              <a:t>Optimize Code: Optimize the job to use memory more efficiently. Use techniques like caching, checkpointing, and optimizing DataFrame operations.</a:t>
            </a:r>
            <a:endParaRPr/>
          </a:p>
          <a:p>
            <a:pPr indent="0" lvl="0" marL="0" rtl="0" algn="l">
              <a:spcBef>
                <a:spcPts val="1200"/>
              </a:spcBef>
              <a:spcAft>
                <a:spcPts val="1200"/>
              </a:spcAft>
              <a:buNone/>
            </a:pPr>
            <a:r>
              <a:rPr lang="en"/>
              <a:t>Data Partitioning: Adjust the number of partitions to balance the load</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2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errors: </a:t>
            </a:r>
            <a:r>
              <a:rPr lang="en"/>
              <a:t>Data Format Issues</a:t>
            </a:r>
            <a:endParaRPr/>
          </a:p>
        </p:txBody>
      </p:sp>
      <p:sp>
        <p:nvSpPr>
          <p:cNvPr id="1394" name="Google Shape;1394;p2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2. Data Format Issues</a:t>
            </a:r>
            <a:endParaRPr/>
          </a:p>
          <a:p>
            <a:pPr indent="0" lvl="0" marL="0" rtl="0" algn="l">
              <a:spcBef>
                <a:spcPts val="1200"/>
              </a:spcBef>
              <a:spcAft>
                <a:spcPts val="0"/>
              </a:spcAft>
              <a:buNone/>
            </a:pPr>
            <a:r>
              <a:rPr lang="en"/>
              <a:t>Symptom: The job fails with errors related to reading or writing data, such as FileNotFoundException, SchemaMismatchException, or CorruptFileException.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to Debug:</a:t>
            </a:r>
            <a:endParaRPr/>
          </a:p>
          <a:p>
            <a:pPr indent="0" lvl="0" marL="0" rtl="0" algn="l">
              <a:spcBef>
                <a:spcPts val="1200"/>
              </a:spcBef>
              <a:spcAft>
                <a:spcPts val="0"/>
              </a:spcAft>
              <a:buNone/>
            </a:pPr>
            <a:r>
              <a:rPr lang="en"/>
              <a:t>Check the error logs to identify the specific data-related issue.</a:t>
            </a:r>
            <a:endParaRPr/>
          </a:p>
          <a:p>
            <a:pPr indent="0" lvl="0" marL="0" rtl="0" algn="l">
              <a:spcBef>
                <a:spcPts val="1200"/>
              </a:spcBef>
              <a:spcAft>
                <a:spcPts val="0"/>
              </a:spcAft>
              <a:buNone/>
            </a:pPr>
            <a:r>
              <a:rPr lang="en"/>
              <a:t>Validate the paths, schemas, and data formats being used.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to Fix:</a:t>
            </a:r>
            <a:endParaRPr/>
          </a:p>
          <a:p>
            <a:pPr indent="0" lvl="0" marL="0" rtl="0" algn="l">
              <a:spcBef>
                <a:spcPts val="1200"/>
              </a:spcBef>
              <a:spcAft>
                <a:spcPts val="0"/>
              </a:spcAft>
              <a:buNone/>
            </a:pPr>
            <a:r>
              <a:rPr lang="en"/>
              <a:t>Correct File Paths: Ensure that the file paths specified in your job are correct and accessible.</a:t>
            </a:r>
            <a:endParaRPr/>
          </a:p>
          <a:p>
            <a:pPr indent="0" lvl="0" marL="0" rtl="0" algn="l">
              <a:spcBef>
                <a:spcPts val="1200"/>
              </a:spcBef>
              <a:spcAft>
                <a:spcPts val="0"/>
              </a:spcAft>
              <a:buNone/>
            </a:pPr>
            <a:r>
              <a:rPr lang="en"/>
              <a:t>Validate Data Schema: Ensure the schema of the data matches the expected schema</a:t>
            </a:r>
            <a:endParaRPr/>
          </a:p>
          <a:p>
            <a:pPr indent="0" lvl="0" marL="0" rtl="0" algn="l">
              <a:spcBef>
                <a:spcPts val="1200"/>
              </a:spcBef>
              <a:spcAft>
                <a:spcPts val="1200"/>
              </a:spcAft>
              <a:buNone/>
            </a:pPr>
            <a:r>
              <a:rPr lang="en"/>
              <a:t>Handle Corrupt Files: Use options to handle corrupt files</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2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errors: </a:t>
            </a:r>
            <a:r>
              <a:rPr lang="en"/>
              <a:t>Network Issues</a:t>
            </a:r>
            <a:endParaRPr/>
          </a:p>
        </p:txBody>
      </p:sp>
      <p:sp>
        <p:nvSpPr>
          <p:cNvPr id="1400" name="Google Shape;1400;p2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Symptom: The job fails with network-related errors like TimeoutException, IOException, or ConnectException.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to Debug: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 the error logs for network-related error messages.</a:t>
            </a:r>
            <a:endParaRPr/>
          </a:p>
          <a:p>
            <a:pPr indent="0" lvl="0" marL="0" rtl="0" algn="l">
              <a:spcBef>
                <a:spcPts val="1200"/>
              </a:spcBef>
              <a:spcAft>
                <a:spcPts val="0"/>
              </a:spcAft>
              <a:buNone/>
            </a:pPr>
            <a:r>
              <a:rPr lang="en"/>
              <a:t>Verify network connectivity and permissions.</a:t>
            </a:r>
            <a:endParaRPr/>
          </a:p>
          <a:p>
            <a:pPr indent="0" lvl="0" marL="0" rtl="0" algn="l">
              <a:spcBef>
                <a:spcPts val="1200"/>
              </a:spcBef>
              <a:spcAft>
                <a:spcPts val="0"/>
              </a:spcAft>
              <a:buNone/>
            </a:pPr>
            <a:r>
              <a:rPr lang="en"/>
              <a:t>How to Fix: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Retry Logic: Implement retry logic in your code to handle transient network issues</a:t>
            </a:r>
            <a:endParaRPr/>
          </a:p>
          <a:p>
            <a:pPr indent="0" lvl="0" marL="0" rtl="0" algn="l">
              <a:spcBef>
                <a:spcPts val="1200"/>
              </a:spcBef>
              <a:spcAft>
                <a:spcPts val="1200"/>
              </a:spcAft>
              <a:buNone/>
            </a:pPr>
            <a:r>
              <a:rPr lang="en"/>
              <a:t>Increase Timeouts: Configure higher timeouts for network operations</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errors: </a:t>
            </a:r>
            <a:r>
              <a:rPr lang="en"/>
              <a:t>. Permission Issues</a:t>
            </a:r>
            <a:endParaRPr/>
          </a:p>
        </p:txBody>
      </p:sp>
      <p:sp>
        <p:nvSpPr>
          <p:cNvPr id="1406" name="Google Shape;1406;p2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Symptom: The job fails with AccessDeniedException or other permission-related errors.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to Debug: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 the error logs for permission-related error messages.</a:t>
            </a:r>
            <a:endParaRPr/>
          </a:p>
          <a:p>
            <a:pPr indent="0" lvl="0" marL="0" rtl="0" algn="l">
              <a:spcBef>
                <a:spcPts val="1200"/>
              </a:spcBef>
              <a:spcAft>
                <a:spcPts val="0"/>
              </a:spcAft>
              <a:buNone/>
            </a:pPr>
            <a:r>
              <a:rPr lang="en"/>
              <a:t>Verify the permissions for the data sources and destinations being used.</a:t>
            </a:r>
            <a:endParaRPr/>
          </a:p>
          <a:p>
            <a:pPr indent="0" lvl="0" marL="0" rtl="0" algn="l">
              <a:spcBef>
                <a:spcPts val="1200"/>
              </a:spcBef>
              <a:spcAft>
                <a:spcPts val="0"/>
              </a:spcAft>
              <a:buNone/>
            </a:pPr>
            <a:r>
              <a:rPr lang="en"/>
              <a:t>How to Fix: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Grant Permissions: Ensure that the Databricks cluster and associated IAM roles have the necessary permissions to access the data.</a:t>
            </a:r>
            <a:endParaRPr/>
          </a:p>
          <a:p>
            <a:pPr indent="0" lvl="0" marL="0" rtl="0" algn="l">
              <a:spcBef>
                <a:spcPts val="1200"/>
              </a:spcBef>
              <a:spcAft>
                <a:spcPts val="1200"/>
              </a:spcAft>
              <a:buNone/>
            </a:pPr>
            <a:r>
              <a:rPr lang="en"/>
              <a:t>Use Correct Credentials: Verify that the correct credentials are being used for data access.</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2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in production</a:t>
            </a:r>
            <a:endParaRPr/>
          </a:p>
        </p:txBody>
      </p:sp>
      <p:sp>
        <p:nvSpPr>
          <p:cNvPr id="1412" name="Google Shape;1412;p2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Using Databricks in production involves several considerations to ensure scalability, reliability, security, and cost-effectiveness</a:t>
            </a:r>
            <a:endParaRPr/>
          </a:p>
          <a:p>
            <a:pPr indent="0" lvl="0" marL="0" rtl="0" algn="l">
              <a:spcBef>
                <a:spcPts val="1200"/>
              </a:spcBef>
              <a:spcAft>
                <a:spcPts val="0"/>
              </a:spcAft>
              <a:buNone/>
            </a:pPr>
            <a:r>
              <a:rPr lang="en"/>
              <a:t>Cluster Management:</a:t>
            </a:r>
            <a:endParaRPr/>
          </a:p>
          <a:p>
            <a:pPr indent="0" lvl="0" marL="0" rtl="0" algn="l">
              <a:spcBef>
                <a:spcPts val="1200"/>
              </a:spcBef>
              <a:spcAft>
                <a:spcPts val="0"/>
              </a:spcAft>
              <a:buNone/>
            </a:pPr>
            <a:r>
              <a:rPr lang="en"/>
              <a:t>Cluster Sizing: Choose the appropriate cluster size and type for your workloads. Use autoscaling to handle varying workloads efficiently.</a:t>
            </a:r>
            <a:endParaRPr/>
          </a:p>
          <a:p>
            <a:pPr indent="0" lvl="0" marL="0" rtl="0" algn="l">
              <a:spcBef>
                <a:spcPts val="1200"/>
              </a:spcBef>
              <a:spcAft>
                <a:spcPts val="0"/>
              </a:spcAft>
              <a:buNone/>
            </a:pPr>
            <a:r>
              <a:rPr lang="en"/>
              <a:t>Cluster Policies: Implement cluster policies to enforce best practices and control costs.</a:t>
            </a:r>
            <a:endParaRPr/>
          </a:p>
          <a:p>
            <a:pPr indent="0" lvl="0" marL="0" rtl="0" algn="l">
              <a:spcBef>
                <a:spcPts val="1200"/>
              </a:spcBef>
              <a:spcAft>
                <a:spcPts val="0"/>
              </a:spcAft>
              <a:buNone/>
            </a:pPr>
            <a:r>
              <a:rPr lang="en"/>
              <a:t>High Availability: Ensure high availability by using redundant clusters and fault-tolerant configurations.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Performance Optimization:</a:t>
            </a:r>
            <a:endParaRPr/>
          </a:p>
          <a:p>
            <a:pPr indent="0" lvl="0" marL="0" rtl="0" algn="l">
              <a:spcBef>
                <a:spcPts val="1200"/>
              </a:spcBef>
              <a:spcAft>
                <a:spcPts val="0"/>
              </a:spcAft>
              <a:buNone/>
            </a:pPr>
            <a:r>
              <a:rPr lang="en"/>
              <a:t>Data Partitioning: Partition data to optimize read and write performance.</a:t>
            </a:r>
            <a:endParaRPr/>
          </a:p>
          <a:p>
            <a:pPr indent="0" lvl="0" marL="0" rtl="0" algn="l">
              <a:spcBef>
                <a:spcPts val="1200"/>
              </a:spcBef>
              <a:spcAft>
                <a:spcPts val="0"/>
              </a:spcAft>
              <a:buNone/>
            </a:pPr>
            <a:r>
              <a:rPr lang="en"/>
              <a:t>Caching: Use Delta Lake’s caching to speed up data access.</a:t>
            </a:r>
            <a:endParaRPr/>
          </a:p>
          <a:p>
            <a:pPr indent="0" lvl="0" marL="0" rtl="0" algn="l">
              <a:spcBef>
                <a:spcPts val="1200"/>
              </a:spcBef>
              <a:spcAft>
                <a:spcPts val="1200"/>
              </a:spcAft>
              <a:buNone/>
            </a:pPr>
            <a:r>
              <a:rPr lang="en"/>
              <a:t>Efficient Data Formats: Use efficient data formats like Delta Lake, Parquet, or ORC for storage.</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2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in production</a:t>
            </a:r>
            <a:endParaRPr/>
          </a:p>
        </p:txBody>
      </p:sp>
      <p:sp>
        <p:nvSpPr>
          <p:cNvPr id="1418" name="Google Shape;1418;p2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Data Management:</a:t>
            </a:r>
            <a:endParaRPr/>
          </a:p>
          <a:p>
            <a:pPr indent="0" lvl="0" marL="0" rtl="0" algn="l">
              <a:spcBef>
                <a:spcPts val="1200"/>
              </a:spcBef>
              <a:spcAft>
                <a:spcPts val="0"/>
              </a:spcAft>
              <a:buNone/>
            </a:pPr>
            <a:r>
              <a:rPr lang="en"/>
              <a:t>Delta Lake: Leverage Delta Lake for ACID transactions, scalable metadata handling, and time travel capabilities.</a:t>
            </a:r>
            <a:endParaRPr/>
          </a:p>
          <a:p>
            <a:pPr indent="0" lvl="0" marL="0" rtl="0" algn="l">
              <a:spcBef>
                <a:spcPts val="1200"/>
              </a:spcBef>
              <a:spcAft>
                <a:spcPts val="0"/>
              </a:spcAft>
              <a:buNone/>
            </a:pPr>
            <a:r>
              <a:rPr lang="en"/>
              <a:t>Data Governance: Implement robust data governance practices, including data lineage, cataloging, and quality checks.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Security:</a:t>
            </a:r>
            <a:endParaRPr/>
          </a:p>
          <a:p>
            <a:pPr indent="0" lvl="0" marL="0" rtl="0" algn="l">
              <a:spcBef>
                <a:spcPts val="1200"/>
              </a:spcBef>
              <a:spcAft>
                <a:spcPts val="0"/>
              </a:spcAft>
              <a:buNone/>
            </a:pPr>
            <a:r>
              <a:rPr lang="en"/>
              <a:t>Access Controls: Use Databricks’ role-based access control (RBAC) to manage permissions.</a:t>
            </a:r>
            <a:endParaRPr/>
          </a:p>
          <a:p>
            <a:pPr indent="0" lvl="0" marL="0" rtl="0" algn="l">
              <a:spcBef>
                <a:spcPts val="1200"/>
              </a:spcBef>
              <a:spcAft>
                <a:spcPts val="0"/>
              </a:spcAft>
              <a:buNone/>
            </a:pPr>
            <a:r>
              <a:rPr lang="en"/>
              <a:t>Encryption: Ensure data encryption at rest and in transit.</a:t>
            </a:r>
            <a:endParaRPr/>
          </a:p>
          <a:p>
            <a:pPr indent="0" lvl="0" marL="0" rtl="0" algn="l">
              <a:spcBef>
                <a:spcPts val="1200"/>
              </a:spcBef>
              <a:spcAft>
                <a:spcPts val="1200"/>
              </a:spcAft>
              <a:buNone/>
            </a:pPr>
            <a:r>
              <a:rPr lang="en"/>
              <a:t>Audit Logging: Enable audit logging for monitoring and compliance purposes.</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2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in production</a:t>
            </a:r>
            <a:endParaRPr/>
          </a:p>
        </p:txBody>
      </p:sp>
      <p:sp>
        <p:nvSpPr>
          <p:cNvPr id="1424" name="Google Shape;1424;p2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Scalability:</a:t>
            </a:r>
            <a:endParaRPr/>
          </a:p>
          <a:p>
            <a:pPr indent="0" lvl="0" marL="0" rtl="0" algn="l">
              <a:spcBef>
                <a:spcPts val="1200"/>
              </a:spcBef>
              <a:spcAft>
                <a:spcPts val="0"/>
              </a:spcAft>
              <a:buNone/>
            </a:pPr>
            <a:r>
              <a:rPr lang="en"/>
              <a:t>Horizontal Scaling: Design workflows to scale horizontally by distributing workloads across multiple clusters.</a:t>
            </a:r>
            <a:endParaRPr/>
          </a:p>
          <a:p>
            <a:pPr indent="0" lvl="0" marL="0" rtl="0" algn="l">
              <a:spcBef>
                <a:spcPts val="1200"/>
              </a:spcBef>
              <a:spcAft>
                <a:spcPts val="0"/>
              </a:spcAft>
              <a:buNone/>
            </a:pPr>
            <a:r>
              <a:rPr lang="en"/>
              <a:t>Workload Isolation: Isolate workloads to avoid resource contention and ensure predictable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Cost Management:</a:t>
            </a:r>
            <a:endParaRPr/>
          </a:p>
          <a:p>
            <a:pPr indent="0" lvl="0" marL="0" rtl="0" algn="l">
              <a:spcBef>
                <a:spcPts val="1200"/>
              </a:spcBef>
              <a:spcAft>
                <a:spcPts val="0"/>
              </a:spcAft>
              <a:buNone/>
            </a:pPr>
            <a:r>
              <a:rPr lang="en"/>
              <a:t>Cost Monitoring: Regularly monitor and analyze usage and costs using Databricks’ cost management tools.</a:t>
            </a:r>
            <a:endParaRPr/>
          </a:p>
          <a:p>
            <a:pPr indent="0" lvl="0" marL="0" rtl="0" algn="l">
              <a:spcBef>
                <a:spcPts val="1200"/>
              </a:spcBef>
              <a:spcAft>
                <a:spcPts val="0"/>
              </a:spcAft>
              <a:buNone/>
            </a:pPr>
            <a:r>
              <a:rPr lang="en"/>
              <a:t>Spot Instances: Use spot instances where appropriate to reduce costs.</a:t>
            </a:r>
            <a:endParaRPr/>
          </a:p>
          <a:p>
            <a:pPr indent="0" lvl="0" marL="0" rtl="0" algn="l">
              <a:spcBef>
                <a:spcPts val="1200"/>
              </a:spcBef>
              <a:spcAft>
                <a:spcPts val="1200"/>
              </a:spcAft>
              <a:buNone/>
            </a:pPr>
            <a:r>
              <a:rPr lang="en"/>
              <a:t>Optimization: Continuously optimize jobs and clusters to reduce unnecessary expenses.</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2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in production</a:t>
            </a:r>
            <a:endParaRPr/>
          </a:p>
        </p:txBody>
      </p:sp>
      <p:sp>
        <p:nvSpPr>
          <p:cNvPr id="1430" name="Google Shape;1430;p2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Automation and CI/CD:</a:t>
            </a:r>
            <a:endParaRPr/>
          </a:p>
          <a:p>
            <a:pPr indent="0" lvl="0" marL="0" rtl="0" algn="l">
              <a:spcBef>
                <a:spcPts val="1200"/>
              </a:spcBef>
              <a:spcAft>
                <a:spcPts val="0"/>
              </a:spcAft>
              <a:buNone/>
            </a:pPr>
            <a:r>
              <a:rPr lang="en"/>
              <a:t>Job Scheduling: Use Databricks’ job scheduling features to automate workflows.</a:t>
            </a:r>
            <a:endParaRPr/>
          </a:p>
          <a:p>
            <a:pPr indent="0" lvl="0" marL="0" rtl="0" algn="l">
              <a:spcBef>
                <a:spcPts val="1200"/>
              </a:spcBef>
              <a:spcAft>
                <a:spcPts val="0"/>
              </a:spcAft>
              <a:buNone/>
            </a:pPr>
            <a:r>
              <a:rPr lang="en"/>
              <a:t>CI/CD Pipelines: Integrate Databricks with CI/CD tools like Jenkins to automate deployment and testing.</a:t>
            </a:r>
            <a:endParaRPr/>
          </a:p>
          <a:p>
            <a:pPr indent="0" lvl="0" marL="0" rtl="0" algn="l">
              <a:spcBef>
                <a:spcPts val="1200"/>
              </a:spcBef>
              <a:spcAft>
                <a:spcPts val="0"/>
              </a:spcAft>
              <a:buNone/>
            </a:pPr>
            <a:r>
              <a:rPr lang="en"/>
              <a:t>Infrastructure as Code: Use tools like Terraform to manage Databricks infrastructure as 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Monitoring and Alerting:</a:t>
            </a:r>
            <a:endParaRPr/>
          </a:p>
          <a:p>
            <a:pPr indent="0" lvl="0" marL="0" rtl="0" algn="l">
              <a:spcBef>
                <a:spcPts val="1200"/>
              </a:spcBef>
              <a:spcAft>
                <a:spcPts val="0"/>
              </a:spcAft>
              <a:buNone/>
            </a:pPr>
            <a:r>
              <a:rPr lang="en"/>
              <a:t>Real-time Monitoring: Set up real-time monitoring using tools like Databricks’ built-in dashboards, or integrate with external monitoring solutions.</a:t>
            </a:r>
            <a:endParaRPr/>
          </a:p>
          <a:p>
            <a:pPr indent="0" lvl="0" marL="0" rtl="0" algn="l">
              <a:spcBef>
                <a:spcPts val="1200"/>
              </a:spcBef>
              <a:spcAft>
                <a:spcPts val="1200"/>
              </a:spcAft>
              <a:buNone/>
            </a:pPr>
            <a:r>
              <a:rPr lang="en"/>
              <a:t>Alerting: Configure alerts for critical metrics and anomalies to proactively address issues.</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2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Purge</a:t>
            </a:r>
            <a:endParaRPr/>
          </a:p>
        </p:txBody>
      </p:sp>
      <p:sp>
        <p:nvSpPr>
          <p:cNvPr id="1436" name="Google Shape;1436;p2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In Databricks, "Databricks Purge" refers to a feature that allows you to clean up unused files in your Databricks File System (DBFS).</a:t>
            </a:r>
            <a:endParaRPr/>
          </a:p>
          <a:p>
            <a:pPr indent="0" lvl="0" marL="0" rtl="0" algn="l">
              <a:spcBef>
                <a:spcPts val="1200"/>
              </a:spcBef>
              <a:spcAft>
                <a:spcPts val="0"/>
              </a:spcAft>
              <a:buNone/>
            </a:pPr>
            <a:r>
              <a:rPr lang="en"/>
              <a:t>Purpose: The main goal of Databricks Purge is to reclaim storage space by removing files that are no longer referenced by notebooks or jobs.</a:t>
            </a:r>
            <a:endParaRPr/>
          </a:p>
          <a:p>
            <a:pPr indent="0" lvl="0" marL="0" rtl="0" algn="l">
              <a:spcBef>
                <a:spcPts val="1200"/>
              </a:spcBef>
              <a:spcAft>
                <a:spcPts val="0"/>
              </a:spcAft>
              <a:buNone/>
            </a:pPr>
            <a:r>
              <a:rPr lang="en"/>
              <a:t>Detection: Databricks periodically scans the DBFS to identify files that are not in use. Files that are not referenced by any notebooks, jobs, or clusters are candidates for deletion.</a:t>
            </a:r>
            <a:endParaRPr/>
          </a:p>
          <a:p>
            <a:pPr indent="0" lvl="0" marL="0" rtl="0" algn="l">
              <a:spcBef>
                <a:spcPts val="1200"/>
              </a:spcBef>
              <a:spcAft>
                <a:spcPts val="0"/>
              </a:spcAft>
              <a:buNone/>
            </a:pPr>
            <a:r>
              <a:rPr lang="en"/>
              <a:t>Deletion Process: When you initiate a purge, Databricks schedules the removal of these unused files. This process typically happens asynchronously in the background to avoid disrupting active workloads.</a:t>
            </a:r>
            <a:endParaRPr/>
          </a:p>
          <a:p>
            <a:pPr indent="0" lvl="0" marL="0" rtl="0" algn="l">
              <a:spcBef>
                <a:spcPts val="1200"/>
              </a:spcBef>
              <a:spcAft>
                <a:spcPts val="0"/>
              </a:spcAft>
              <a:buNone/>
            </a:pPr>
            <a:r>
              <a:rPr lang="en"/>
              <a:t>Retention R</a:t>
            </a:r>
            <a:r>
              <a:rPr lang="en"/>
              <a:t>u</a:t>
            </a:r>
            <a:r>
              <a:rPr lang="en"/>
              <a:t>les: You can configure retention rules to control when files become eligible for deletion. This helps in managing how long unused files are kept before they are purged.</a:t>
            </a:r>
            <a:endParaRPr/>
          </a:p>
          <a:p>
            <a:pPr indent="0" lvl="0" marL="0" rtl="0" algn="l">
              <a:spcBef>
                <a:spcPts val="1200"/>
              </a:spcBef>
              <a:spcAft>
                <a:spcPts val="0"/>
              </a:spcAft>
              <a:buNone/>
            </a:pPr>
            <a:r>
              <a:rPr lang="en"/>
              <a:t>Usage: To use Databricks Purge, you typically access it through the Databricks workspace UI or through administrative APIs. Depending on your Databricks setup and permissions, you might need appropriate roles to manage and initiate purges.</a:t>
            </a:r>
            <a:endParaRPr/>
          </a:p>
          <a:p>
            <a:pPr indent="0" lvl="0" marL="0" rtl="0" algn="l">
              <a:spcBef>
                <a:spcPts val="1200"/>
              </a:spcBef>
              <a:spcAft>
                <a:spcPts val="1200"/>
              </a:spcAft>
              <a:buNone/>
            </a:pPr>
            <a:r>
              <a:rPr lang="en"/>
              <a:t>Impact: It's important to be cautious when using Databricks Purge, as it permanently deletes files. Ensure that the files identified for deletion are indeed unused and no longer needed before confirming the purge.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Databricks workspace on AWS</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Provide AWS IAM Access and login to AWS console</a:t>
            </a:r>
            <a:endParaRPr/>
          </a:p>
          <a:p>
            <a:pPr indent="-342900" lvl="0" marL="457200" rtl="0" algn="l">
              <a:spcBef>
                <a:spcPts val="0"/>
              </a:spcBef>
              <a:spcAft>
                <a:spcPts val="0"/>
              </a:spcAft>
              <a:buSzPts val="1800"/>
              <a:buChar char="-"/>
            </a:pPr>
            <a:r>
              <a:rPr lang="en"/>
              <a:t>Access </a:t>
            </a:r>
            <a:r>
              <a:rPr lang="en" u="sng">
                <a:solidFill>
                  <a:schemeClr val="hlink"/>
                </a:solidFill>
                <a:hlinkClick r:id="rId3"/>
              </a:rPr>
              <a:t>https://www.databricks.com/</a:t>
            </a:r>
            <a:r>
              <a:rPr lang="en"/>
              <a:t> and click on Try Databricks</a:t>
            </a:r>
            <a:endParaRPr/>
          </a:p>
          <a:p>
            <a:pPr indent="-342900" lvl="0" marL="457200" rtl="0" algn="l">
              <a:spcBef>
                <a:spcPts val="0"/>
              </a:spcBef>
              <a:spcAft>
                <a:spcPts val="0"/>
              </a:spcAft>
              <a:buSzPts val="1800"/>
              <a:buChar char="-"/>
            </a:pPr>
            <a:r>
              <a:rPr lang="en"/>
              <a:t>Fill your details and continue</a:t>
            </a:r>
            <a:endParaRPr/>
          </a:p>
          <a:p>
            <a:pPr indent="-342900" lvl="0" marL="457200" rtl="0" algn="l">
              <a:spcBef>
                <a:spcPts val="0"/>
              </a:spcBef>
              <a:spcAft>
                <a:spcPts val="0"/>
              </a:spcAft>
              <a:buSzPts val="1800"/>
              <a:buChar char="-"/>
            </a:pPr>
            <a:r>
              <a:rPr lang="en"/>
              <a:t>Execute AWS cloudformation template</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2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Purge</a:t>
            </a:r>
            <a:endParaRPr/>
          </a:p>
        </p:txBody>
      </p:sp>
      <p:sp>
        <p:nvSpPr>
          <p:cNvPr id="1442" name="Google Shape;1442;p2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Temporary Files: These are files generated during notebook execution or job runs that are no longer referenced by any active notebooks, jobs, or clusters.</a:t>
            </a:r>
            <a:endParaRPr/>
          </a:p>
          <a:p>
            <a:pPr indent="0" lvl="0" marL="0" rtl="0" algn="l">
              <a:spcBef>
                <a:spcPts val="1200"/>
              </a:spcBef>
              <a:spcAft>
                <a:spcPts val="0"/>
              </a:spcAft>
              <a:buNone/>
            </a:pPr>
            <a:r>
              <a:rPr lang="en"/>
              <a:t>Intermediate Data: Files created as part of data processing pipelines that are no longer needed once the pipeline completes or is no longer in use.</a:t>
            </a:r>
            <a:endParaRPr/>
          </a:p>
          <a:p>
            <a:pPr indent="0" lvl="0" marL="0" rtl="0" algn="l">
              <a:spcBef>
                <a:spcPts val="1200"/>
              </a:spcBef>
              <a:spcAft>
                <a:spcPts val="0"/>
              </a:spcAft>
              <a:buNone/>
            </a:pPr>
            <a:r>
              <a:rPr lang="en"/>
              <a:t>Orphaned Files: Files left behind after clusters have been terminated or jobs have completed, which are no longer referenced by any active processes.</a:t>
            </a:r>
            <a:endParaRPr/>
          </a:p>
          <a:p>
            <a:pPr indent="0" lvl="0" marL="0" rtl="0" algn="l">
              <a:spcBef>
                <a:spcPts val="1200"/>
              </a:spcBef>
              <a:spcAft>
                <a:spcPts val="0"/>
              </a:spcAft>
              <a:buNone/>
            </a:pPr>
            <a:r>
              <a:rPr lang="en"/>
              <a:t>Old Versions: Previous versions of files that are no longer in use, especially in environments where file versions are maintained.</a:t>
            </a:r>
            <a:endParaRPr/>
          </a:p>
          <a:p>
            <a:pPr indent="0" lvl="0" marL="0" rtl="0" algn="l">
              <a:spcBef>
                <a:spcPts val="1200"/>
              </a:spcBef>
              <a:spcAft>
                <a:spcPts val="1200"/>
              </a:spcAft>
              <a:buNone/>
            </a:pPr>
            <a:r>
              <a:rPr lang="en"/>
              <a:t>Unused Datasets: Datasets that were uploaded but not integrated into any active processing or analysis workflows.</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2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 internals</a:t>
            </a:r>
            <a:endParaRPr/>
          </a:p>
        </p:txBody>
      </p:sp>
      <p:sp>
        <p:nvSpPr>
          <p:cNvPr id="1448" name="Google Shape;1448;p2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Databricks, especially when used with Apache Spark, is known for its performance.</a:t>
            </a:r>
            <a:endParaRPr/>
          </a:p>
          <a:p>
            <a:pPr indent="0" lvl="0" marL="0" rtl="0" algn="l">
              <a:spcBef>
                <a:spcPts val="1200"/>
              </a:spcBef>
              <a:spcAft>
                <a:spcPts val="0"/>
              </a:spcAft>
              <a:buNone/>
            </a:pPr>
            <a:r>
              <a:rPr lang="en"/>
              <a:t>In-Memory Computing: Spark, the underlying engine in Databricks, utilizes in-memory processing to store intermediate data in memory rather than writing to disk after each transformation. This reduces the overhead associated with disk I/O, resulting in faster processing times.</a:t>
            </a:r>
            <a:endParaRPr/>
          </a:p>
          <a:p>
            <a:pPr indent="0" lvl="0" marL="0" rtl="0" algn="l">
              <a:spcBef>
                <a:spcPts val="1200"/>
              </a:spcBef>
              <a:spcAft>
                <a:spcPts val="0"/>
              </a:spcAft>
              <a:buNone/>
            </a:pPr>
            <a:r>
              <a:rPr lang="en"/>
              <a:t>Distributed Computing: Spark distributes data processing tasks across multiple nodes in a cluster, enabling parallel processing. This parallelism allows it to handle large-scale data sets much more efficiently than traditional single-node processing systems.</a:t>
            </a:r>
            <a:endParaRPr/>
          </a:p>
          <a:p>
            <a:pPr indent="0" lvl="0" marL="0" rtl="0" algn="l">
              <a:spcBef>
                <a:spcPts val="1200"/>
              </a:spcBef>
              <a:spcAft>
                <a:spcPts val="1200"/>
              </a:spcAft>
              <a:buNone/>
            </a:pPr>
            <a:r>
              <a:rPr lang="en"/>
              <a:t>Resilient Distributed Datasets (RDDs): RDDs in Spark are fault-tolerant data structures that allow computations to be efficiently rebuilt in case of failure by storing lineage information. This resilience ensures that Spark jobs can recover quickly from failures without requiring manual intervention or re-computation.</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2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 internals</a:t>
            </a:r>
            <a:endParaRPr/>
          </a:p>
        </p:txBody>
      </p:sp>
      <p:sp>
        <p:nvSpPr>
          <p:cNvPr id="1454" name="Google Shape;1454;p2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Lazy Evaluation: Spark uses lazy evaluation, meaning it delays executing a computation until it's absolutely necessary. This optimization allows Spark to optimize the entire data flow and execute it in an optimal manner, reducing unnecessary computations and optimizing resource usage.</a:t>
            </a:r>
            <a:endParaRPr/>
          </a:p>
          <a:p>
            <a:pPr indent="0" lvl="0" marL="0" rtl="0" algn="l">
              <a:spcBef>
                <a:spcPts val="1200"/>
              </a:spcBef>
              <a:spcAft>
                <a:spcPts val="0"/>
              </a:spcAft>
              <a:buNone/>
            </a:pPr>
            <a:r>
              <a:rPr lang="en"/>
              <a:t>Catalyst Optimizer: Spark's Catalyst optimizer optimizes execution plans by leveraging advanced techniques such as query optimization, predicate pushdown, and join reordering. This optimization process ensures that Spark executes queries in the most efficient way possible, minimizing processing time and resource usage.</a:t>
            </a:r>
            <a:endParaRPr/>
          </a:p>
          <a:p>
            <a:pPr indent="0" lvl="0" marL="0" rtl="0" algn="l">
              <a:spcBef>
                <a:spcPts val="1200"/>
              </a:spcBef>
              <a:spcAft>
                <a:spcPts val="1200"/>
              </a:spcAft>
              <a:buNone/>
            </a:pPr>
            <a:r>
              <a:rPr lang="en"/>
              <a:t>Unified Processing Engine: Databricks provides a unified platform where data engineers, data scientists, and analysts can collaborate seamlessly. This integration allows teams to work on the same data sets without moving data between different systems, reducing latency and simplifying data workflows.</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 internals</a:t>
            </a:r>
            <a:endParaRPr/>
          </a:p>
        </p:txBody>
      </p:sp>
      <p:sp>
        <p:nvSpPr>
          <p:cNvPr id="1460" name="Google Shape;1460;p2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Delta Engine and Delta Lake: Delta Engine, part of Delta Lake, further enhances performance by optimizing data storage and providing ACID transactions. It uses advanced indexing and caching mechanisms to accelerate query performance on large-scale data sets stored in Delta Lake tables.</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vs SparkSQL</a:t>
            </a:r>
            <a:endParaRPr/>
          </a:p>
        </p:txBody>
      </p:sp>
      <p:sp>
        <p:nvSpPr>
          <p:cNvPr id="1466" name="Google Shape;1466;p2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PySpark and Spark SQL are components of Apache Spark, but they serve different purposes and cater to different types of users. </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2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1472" name="Google Shape;1472;p2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Language: PySpark is the Python API for Spark. It allows you to use Spark with Python.</a:t>
            </a:r>
            <a:endParaRPr/>
          </a:p>
          <a:p>
            <a:pPr indent="0" lvl="0" marL="0" rtl="0" algn="l">
              <a:spcBef>
                <a:spcPts val="1200"/>
              </a:spcBef>
              <a:spcAft>
                <a:spcPts val="0"/>
              </a:spcAft>
              <a:buNone/>
            </a:pPr>
            <a:r>
              <a:rPr lang="en"/>
              <a:t>Use Case: Ideal for data engineers and scientists who prefer Python for its simplicity and extensive libraries.</a:t>
            </a:r>
            <a:endParaRPr/>
          </a:p>
          <a:p>
            <a:pPr indent="0" lvl="0" marL="0" rtl="0" algn="l">
              <a:spcBef>
                <a:spcPts val="1200"/>
              </a:spcBef>
              <a:spcAft>
                <a:spcPts val="0"/>
              </a:spcAft>
              <a:buNone/>
            </a:pPr>
            <a:r>
              <a:rPr lang="en"/>
              <a:t>Flexibility: Offers more flexibility with the full power of Python, allowing for complex custom transformations, machine learning, and data manipulation.</a:t>
            </a:r>
            <a:endParaRPr/>
          </a:p>
          <a:p>
            <a:pPr indent="0" lvl="0" marL="0" rtl="0" algn="l">
              <a:spcBef>
                <a:spcPts val="1200"/>
              </a:spcBef>
              <a:spcAft>
                <a:spcPts val="0"/>
              </a:spcAft>
              <a:buNone/>
            </a:pPr>
            <a:r>
              <a:rPr lang="en"/>
              <a:t>API: Provides access to the DataFrame API, RDD API, and the Machine Learning API (MLlib).</a:t>
            </a:r>
            <a:endParaRPr/>
          </a:p>
          <a:p>
            <a:pPr indent="0" lvl="0" marL="0" rtl="0" algn="l">
              <a:spcBef>
                <a:spcPts val="1200"/>
              </a:spcBef>
              <a:spcAft>
                <a:spcPts val="0"/>
              </a:spcAft>
              <a:buNone/>
            </a:pPr>
            <a:r>
              <a:rPr lang="en"/>
              <a:t>Integration: Easy to integrate with other Python libraries such as NumPy, pandas, and scikit-learn.</a:t>
            </a:r>
            <a:endParaRPr/>
          </a:p>
          <a:p>
            <a:pPr indent="0" lvl="0" marL="0" rtl="0" algn="l">
              <a:spcBef>
                <a:spcPts val="1200"/>
              </a:spcBef>
              <a:spcAft>
                <a:spcPts val="1200"/>
              </a:spcAft>
              <a:buNone/>
            </a:pPr>
            <a:r>
              <a:t/>
            </a: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2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SparkSQL</a:t>
            </a:r>
            <a:endParaRPr/>
          </a:p>
        </p:txBody>
      </p:sp>
      <p:sp>
        <p:nvSpPr>
          <p:cNvPr id="1478" name="Google Shape;1478;p2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Language: Spark SQL uses SQL for querying structured data.</a:t>
            </a:r>
            <a:endParaRPr/>
          </a:p>
          <a:p>
            <a:pPr indent="0" lvl="0" marL="0" rtl="0" algn="l">
              <a:spcBef>
                <a:spcPts val="1200"/>
              </a:spcBef>
              <a:spcAft>
                <a:spcPts val="0"/>
              </a:spcAft>
              <a:buNone/>
            </a:pPr>
            <a:r>
              <a:rPr lang="en"/>
              <a:t>Use Case: Perfect for data analysts and users who are familiar with SQL and want to leverage its simplicity for data analysis and querying.</a:t>
            </a:r>
            <a:endParaRPr/>
          </a:p>
          <a:p>
            <a:pPr indent="0" lvl="0" marL="0" rtl="0" algn="l">
              <a:spcBef>
                <a:spcPts val="1200"/>
              </a:spcBef>
              <a:spcAft>
                <a:spcPts val="0"/>
              </a:spcAft>
              <a:buNone/>
            </a:pPr>
            <a:r>
              <a:rPr lang="en"/>
              <a:t>Simplicity: Provides a simple interface for running SQL queries on large datasets.</a:t>
            </a:r>
            <a:endParaRPr/>
          </a:p>
          <a:p>
            <a:pPr indent="0" lvl="0" marL="0" rtl="0" algn="l">
              <a:spcBef>
                <a:spcPts val="1200"/>
              </a:spcBef>
              <a:spcAft>
                <a:spcPts val="0"/>
              </a:spcAft>
              <a:buNone/>
            </a:pPr>
            <a:r>
              <a:rPr lang="en"/>
              <a:t>API: Can be accessed via the spark.sql() function in Spark applications, allowing seamless integration with PySpark, Scala, and Java.</a:t>
            </a:r>
            <a:endParaRPr/>
          </a:p>
          <a:p>
            <a:pPr indent="0" lvl="0" marL="0" rtl="0" algn="l">
              <a:spcBef>
                <a:spcPts val="1200"/>
              </a:spcBef>
              <a:spcAft>
                <a:spcPts val="0"/>
              </a:spcAft>
              <a:buNone/>
            </a:pPr>
            <a:r>
              <a:rPr lang="en"/>
              <a:t>Optimization: Leverages the Catalyst optimizer and Tungsten execution engine for optimized query execution</a:t>
            </a:r>
            <a:endParaRPr/>
          </a:p>
          <a:p>
            <a:pPr indent="0" lvl="0" marL="0" rtl="0" algn="l">
              <a:spcBef>
                <a:spcPts val="1200"/>
              </a:spcBef>
              <a:spcAft>
                <a:spcPts val="1200"/>
              </a:spcAft>
              <a:buNone/>
            </a:pPr>
            <a:r>
              <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2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vs SparkSQL</a:t>
            </a:r>
            <a:endParaRPr/>
          </a:p>
        </p:txBody>
      </p:sp>
      <p:sp>
        <p:nvSpPr>
          <p:cNvPr id="1484" name="Google Shape;1484;p2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Ease of Use:</a:t>
            </a:r>
            <a:endParaRPr/>
          </a:p>
          <a:p>
            <a:pPr indent="0" lvl="0" marL="0" rtl="0" algn="l">
              <a:spcBef>
                <a:spcPts val="1200"/>
              </a:spcBef>
              <a:spcAft>
                <a:spcPts val="0"/>
              </a:spcAft>
              <a:buNone/>
            </a:pPr>
            <a:r>
              <a:rPr lang="en"/>
              <a:t>PySpark: More flexible and powerful for complex tasks but requires knowledge of Python.</a:t>
            </a:r>
            <a:endParaRPr/>
          </a:p>
          <a:p>
            <a:pPr indent="0" lvl="0" marL="0" rtl="0" algn="l">
              <a:spcBef>
                <a:spcPts val="1200"/>
              </a:spcBef>
              <a:spcAft>
                <a:spcPts val="0"/>
              </a:spcAft>
              <a:buNone/>
            </a:pPr>
            <a:r>
              <a:rPr lang="en"/>
              <a:t>Spark SQL: Easier for users with a SQL background, providing a straightforward way to perform data analysis.</a:t>
            </a:r>
            <a:endParaRPr/>
          </a:p>
          <a:p>
            <a:pPr indent="0" lvl="0" marL="0" rtl="0" algn="l">
              <a:spcBef>
                <a:spcPts val="1200"/>
              </a:spcBef>
              <a:spcAft>
                <a:spcPts val="0"/>
              </a:spcAft>
              <a:buNone/>
            </a:pPr>
            <a:r>
              <a:rPr lang="en"/>
              <a:t>Performance:</a:t>
            </a:r>
            <a:endParaRPr/>
          </a:p>
          <a:p>
            <a:pPr indent="0" lvl="0" marL="0" rtl="0" algn="l">
              <a:spcBef>
                <a:spcPts val="1200"/>
              </a:spcBef>
              <a:spcAft>
                <a:spcPts val="0"/>
              </a:spcAft>
              <a:buNone/>
            </a:pPr>
            <a:r>
              <a:rPr lang="en"/>
              <a:t>PySpark: Performance can be comparable to Spark SQL but may involve more boilerplate code for certain tasks.</a:t>
            </a:r>
            <a:endParaRPr/>
          </a:p>
          <a:p>
            <a:pPr indent="0" lvl="0" marL="0" rtl="0" algn="l">
              <a:spcBef>
                <a:spcPts val="1200"/>
              </a:spcBef>
              <a:spcAft>
                <a:spcPts val="0"/>
              </a:spcAft>
              <a:buNone/>
            </a:pPr>
            <a:r>
              <a:rPr lang="en"/>
              <a:t>Spark SQL: Often more optimized for query performance due to the Catalyst optimizer.</a:t>
            </a:r>
            <a:endParaRPr/>
          </a:p>
          <a:p>
            <a:pPr indent="0" lvl="0" marL="0" rtl="0" algn="l">
              <a:spcBef>
                <a:spcPts val="1200"/>
              </a:spcBef>
              <a:spcAft>
                <a:spcPts val="0"/>
              </a:spcAft>
              <a:buNone/>
            </a:pPr>
            <a:r>
              <a:rPr lang="en"/>
              <a:t>Functionality</a:t>
            </a:r>
            <a:r>
              <a:rPr lang="en"/>
              <a:t>:</a:t>
            </a:r>
            <a:endParaRPr/>
          </a:p>
          <a:p>
            <a:pPr indent="0" lvl="0" marL="0" rtl="0" algn="l">
              <a:spcBef>
                <a:spcPts val="1200"/>
              </a:spcBef>
              <a:spcAft>
                <a:spcPts val="0"/>
              </a:spcAft>
              <a:buNone/>
            </a:pPr>
            <a:r>
              <a:rPr lang="en"/>
              <a:t>PySpark: Offers broader functionality, including advanced data transformations, machine learning, and integration with Python libraries.</a:t>
            </a:r>
            <a:endParaRPr/>
          </a:p>
          <a:p>
            <a:pPr indent="0" lvl="0" marL="0" rtl="0" algn="l">
              <a:spcBef>
                <a:spcPts val="1200"/>
              </a:spcBef>
              <a:spcAft>
                <a:spcPts val="0"/>
              </a:spcAft>
              <a:buNone/>
            </a:pPr>
            <a:r>
              <a:rPr lang="en"/>
              <a:t>Spark SQL: Focuses on querying and managing structured data using SQL syntax.</a:t>
            </a:r>
            <a:endParaRPr/>
          </a:p>
          <a:p>
            <a:pPr indent="0" lvl="0" marL="0" rtl="0" algn="l">
              <a:spcBef>
                <a:spcPts val="1200"/>
              </a:spcBef>
              <a:spcAft>
                <a:spcPts val="0"/>
              </a:spcAft>
              <a:buNone/>
            </a:pPr>
            <a:r>
              <a:rPr lang="en"/>
              <a:t>Integration:</a:t>
            </a:r>
            <a:endParaRPr/>
          </a:p>
          <a:p>
            <a:pPr indent="0" lvl="0" marL="0" rtl="0" algn="l">
              <a:spcBef>
                <a:spcPts val="1200"/>
              </a:spcBef>
              <a:spcAft>
                <a:spcPts val="0"/>
              </a:spcAft>
              <a:buNone/>
            </a:pPr>
            <a:r>
              <a:rPr lang="en"/>
              <a:t>PySpark: Better suited for integrating with other Python tools and libraries.</a:t>
            </a:r>
            <a:endParaRPr/>
          </a:p>
          <a:p>
            <a:pPr indent="0" lvl="0" marL="0" rtl="0" algn="l">
              <a:spcBef>
                <a:spcPts val="1200"/>
              </a:spcBef>
              <a:spcAft>
                <a:spcPts val="1200"/>
              </a:spcAft>
              <a:buNone/>
            </a:pPr>
            <a:r>
              <a:rPr lang="en"/>
              <a:t>Spark SQL: Can be seamlessly used within PySpark, Scala, and Java applications, providing a unified way to work with structured data.</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2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vs SparkSQL</a:t>
            </a:r>
            <a:endParaRPr/>
          </a:p>
        </p:txBody>
      </p:sp>
      <p:sp>
        <p:nvSpPr>
          <p:cNvPr id="1490" name="Google Shape;1490;p2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Ease of Use:</a:t>
            </a:r>
            <a:endParaRPr/>
          </a:p>
          <a:p>
            <a:pPr indent="0" lvl="0" marL="0" rtl="0" algn="l">
              <a:spcBef>
                <a:spcPts val="1200"/>
              </a:spcBef>
              <a:spcAft>
                <a:spcPts val="0"/>
              </a:spcAft>
              <a:buNone/>
            </a:pPr>
            <a:r>
              <a:rPr lang="en"/>
              <a:t>PySpark: More flexible and powerful for complex tasks but requires knowledge of Python.</a:t>
            </a:r>
            <a:endParaRPr/>
          </a:p>
          <a:p>
            <a:pPr indent="0" lvl="0" marL="0" rtl="0" algn="l">
              <a:spcBef>
                <a:spcPts val="1200"/>
              </a:spcBef>
              <a:spcAft>
                <a:spcPts val="0"/>
              </a:spcAft>
              <a:buNone/>
            </a:pPr>
            <a:r>
              <a:rPr lang="en"/>
              <a:t>Spark SQL: Easier for users with a SQL background, providing a straightforward way to perform data analysis.</a:t>
            </a:r>
            <a:endParaRPr/>
          </a:p>
          <a:p>
            <a:pPr indent="0" lvl="0" marL="0" rtl="0" algn="l">
              <a:spcBef>
                <a:spcPts val="1200"/>
              </a:spcBef>
              <a:spcAft>
                <a:spcPts val="0"/>
              </a:spcAft>
              <a:buNone/>
            </a:pPr>
            <a:r>
              <a:rPr lang="en"/>
              <a:t>Performance:</a:t>
            </a:r>
            <a:endParaRPr/>
          </a:p>
          <a:p>
            <a:pPr indent="0" lvl="0" marL="0" rtl="0" algn="l">
              <a:spcBef>
                <a:spcPts val="1200"/>
              </a:spcBef>
              <a:spcAft>
                <a:spcPts val="0"/>
              </a:spcAft>
              <a:buNone/>
            </a:pPr>
            <a:r>
              <a:rPr lang="en"/>
              <a:t>PySpark: Performance can be comparable to Spark SQL but may involve more boilerplate code for certain tasks.</a:t>
            </a:r>
            <a:endParaRPr/>
          </a:p>
          <a:p>
            <a:pPr indent="0" lvl="0" marL="0" rtl="0" algn="l">
              <a:spcBef>
                <a:spcPts val="1200"/>
              </a:spcBef>
              <a:spcAft>
                <a:spcPts val="0"/>
              </a:spcAft>
              <a:buNone/>
            </a:pPr>
            <a:r>
              <a:rPr lang="en"/>
              <a:t>Spark SQL: Often more optimized for query performance due to the Catalyst optimizer.</a:t>
            </a:r>
            <a:endParaRPr/>
          </a:p>
          <a:p>
            <a:pPr indent="0" lvl="0" marL="0" rtl="0" algn="l">
              <a:spcBef>
                <a:spcPts val="1200"/>
              </a:spcBef>
              <a:spcAft>
                <a:spcPts val="0"/>
              </a:spcAft>
              <a:buNone/>
            </a:pPr>
            <a:r>
              <a:rPr lang="en"/>
              <a:t>Functionality:</a:t>
            </a:r>
            <a:endParaRPr/>
          </a:p>
          <a:p>
            <a:pPr indent="0" lvl="0" marL="0" rtl="0" algn="l">
              <a:spcBef>
                <a:spcPts val="1200"/>
              </a:spcBef>
              <a:spcAft>
                <a:spcPts val="0"/>
              </a:spcAft>
              <a:buNone/>
            </a:pPr>
            <a:r>
              <a:rPr lang="en"/>
              <a:t>PySpark: Offers broader functionality, including advanced data transformations, machine learning, and integration with Python libraries.</a:t>
            </a:r>
            <a:endParaRPr/>
          </a:p>
          <a:p>
            <a:pPr indent="0" lvl="0" marL="0" rtl="0" algn="l">
              <a:spcBef>
                <a:spcPts val="1200"/>
              </a:spcBef>
              <a:spcAft>
                <a:spcPts val="0"/>
              </a:spcAft>
              <a:buNone/>
            </a:pPr>
            <a:r>
              <a:rPr lang="en"/>
              <a:t>Spark SQL: Focuses on querying and managing structured data using SQL syntax.</a:t>
            </a:r>
            <a:endParaRPr/>
          </a:p>
          <a:p>
            <a:pPr indent="0" lvl="0" marL="0" rtl="0" algn="l">
              <a:spcBef>
                <a:spcPts val="1200"/>
              </a:spcBef>
              <a:spcAft>
                <a:spcPts val="0"/>
              </a:spcAft>
              <a:buNone/>
            </a:pPr>
            <a:r>
              <a:rPr lang="en"/>
              <a:t>Integration:</a:t>
            </a:r>
            <a:endParaRPr/>
          </a:p>
          <a:p>
            <a:pPr indent="0" lvl="0" marL="0" rtl="0" algn="l">
              <a:spcBef>
                <a:spcPts val="1200"/>
              </a:spcBef>
              <a:spcAft>
                <a:spcPts val="0"/>
              </a:spcAft>
              <a:buNone/>
            </a:pPr>
            <a:r>
              <a:rPr lang="en"/>
              <a:t>PySpark: Better suited for integrating with other Python tools and libraries.</a:t>
            </a:r>
            <a:endParaRPr/>
          </a:p>
          <a:p>
            <a:pPr indent="0" lvl="0" marL="0" rtl="0" algn="l">
              <a:spcBef>
                <a:spcPts val="1200"/>
              </a:spcBef>
              <a:spcAft>
                <a:spcPts val="1200"/>
              </a:spcAft>
              <a:buNone/>
            </a:pPr>
            <a:r>
              <a:rPr lang="en"/>
              <a:t>Spark SQL: Can be seamlessly used within PySpark, Scala, and Java applications, providing a unified way to work with structured data.</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2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vs SparkSQL</a:t>
            </a:r>
            <a:endParaRPr/>
          </a:p>
        </p:txBody>
      </p:sp>
      <p:sp>
        <p:nvSpPr>
          <p:cNvPr id="1496" name="Google Shape;1496;p2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Catalyst Optimizer</a:t>
            </a:r>
            <a:endParaRPr/>
          </a:p>
          <a:p>
            <a:pPr indent="0" lvl="0" marL="0" rtl="0" algn="l">
              <a:spcBef>
                <a:spcPts val="1200"/>
              </a:spcBef>
              <a:spcAft>
                <a:spcPts val="0"/>
              </a:spcAft>
              <a:buNone/>
            </a:pPr>
            <a:r>
              <a:rPr lang="en"/>
              <a:t>Spark SQL benefits from the Catalyst optimizer, which is designed to optimize SQL queries. This optimizer can often rewrite queries in ways that improve performance, especially for complex operations involving joins, aggregations, and subqueries.</a:t>
            </a:r>
            <a:endParaRPr/>
          </a:p>
          <a:p>
            <a:pPr indent="0" lvl="0" marL="0" rtl="0" algn="l">
              <a:spcBef>
                <a:spcPts val="1200"/>
              </a:spcBef>
              <a:spcAft>
                <a:spcPts val="0"/>
              </a:spcAft>
              <a:buNone/>
            </a:pPr>
            <a:r>
              <a:rPr lang="en"/>
              <a:t>Tungsten Execution Engine</a:t>
            </a:r>
            <a:endParaRPr/>
          </a:p>
          <a:p>
            <a:pPr indent="0" lvl="0" marL="0" rtl="0" algn="l">
              <a:spcBef>
                <a:spcPts val="1200"/>
              </a:spcBef>
              <a:spcAft>
                <a:spcPts val="0"/>
              </a:spcAft>
              <a:buNone/>
            </a:pPr>
            <a:r>
              <a:rPr lang="en"/>
              <a:t>Both PySpark and Spark SQL leverage the Tungsten execution engine, which aims to improve the efficiency of Spark operations. The Tungsten engine performs optimizations at a low level, which can benefit both APIs.</a:t>
            </a:r>
            <a:endParaRPr/>
          </a:p>
          <a:p>
            <a:pPr indent="0" lvl="0" marL="0" rtl="0" algn="l">
              <a:spcBef>
                <a:spcPts val="1200"/>
              </a:spcBef>
              <a:spcAft>
                <a:spcPts val="0"/>
              </a:spcAft>
              <a:buNone/>
            </a:pPr>
            <a:r>
              <a:rPr lang="en"/>
              <a:t>Overhead of Python</a:t>
            </a:r>
            <a:endParaRPr/>
          </a:p>
          <a:p>
            <a:pPr indent="0" lvl="0" marL="0" rtl="0" algn="l">
              <a:spcBef>
                <a:spcPts val="1200"/>
              </a:spcBef>
              <a:spcAft>
                <a:spcPts val="0"/>
              </a:spcAft>
              <a:buNone/>
            </a:pPr>
            <a:r>
              <a:rPr lang="en"/>
              <a:t>PySpark introduces some overhead due to the need to serialize and deserialize data between the JVM (where Spark runs) and Python. This overhead can sometimes make PySpark marginally slower than equivalent operations in Spark SQL, especially for very fine-grained operations.</a:t>
            </a:r>
            <a:endParaRPr/>
          </a:p>
          <a:p>
            <a:pPr indent="0" lvl="0" marL="0" rtl="0" algn="l">
              <a:spcBef>
                <a:spcPts val="1200"/>
              </a:spcBef>
              <a:spcAft>
                <a:spcPts val="0"/>
              </a:spcAft>
              <a:buNone/>
            </a:pPr>
            <a:r>
              <a:rPr lang="en"/>
              <a:t>User-Defined Functions (UDFs)</a:t>
            </a:r>
            <a:endParaRPr/>
          </a:p>
          <a:p>
            <a:pPr indent="0" lvl="0" marL="0" rtl="0" algn="l">
              <a:spcBef>
                <a:spcPts val="1200"/>
              </a:spcBef>
              <a:spcAft>
                <a:spcPts val="1200"/>
              </a:spcAft>
              <a:buNone/>
            </a:pPr>
            <a:r>
              <a:rPr lang="en"/>
              <a:t>If you're using user-defined functions (UDFs) in PySpark, performance can be significantly impacted. Python UDFs, in particular, tend to be slower because they cannot be optimized by Catalyst and involve additional overhead for Python execution.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UI walkthrough</a:t>
            </a:r>
            <a:endParaRPr/>
          </a:p>
        </p:txBody>
      </p:sp>
      <p:pic>
        <p:nvPicPr>
          <p:cNvPr id="197" name="Google Shape;197;p36"/>
          <p:cNvPicPr preferRelativeResize="0"/>
          <p:nvPr/>
        </p:nvPicPr>
        <p:blipFill>
          <a:blip r:embed="rId3">
            <a:alphaModFix/>
          </a:blip>
          <a:stretch>
            <a:fillRect/>
          </a:stretch>
        </p:blipFill>
        <p:spPr>
          <a:xfrm>
            <a:off x="311697" y="1152475"/>
            <a:ext cx="5477849" cy="3527125"/>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2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vs SparkSQL</a:t>
            </a:r>
            <a:endParaRPr/>
          </a:p>
        </p:txBody>
      </p:sp>
      <p:sp>
        <p:nvSpPr>
          <p:cNvPr id="1502" name="Google Shape;1502;p2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Query Optimization:</a:t>
            </a:r>
            <a:endParaRPr/>
          </a:p>
          <a:p>
            <a:pPr indent="0" lvl="0" marL="0" rtl="0" algn="l">
              <a:spcBef>
                <a:spcPts val="1200"/>
              </a:spcBef>
              <a:spcAft>
                <a:spcPts val="0"/>
              </a:spcAft>
              <a:buNone/>
            </a:pPr>
            <a:r>
              <a:rPr lang="en"/>
              <a:t>Spark SQL: The Catalyst optimizer can optimize SQL queries, potentially making them more efficient than equivalent DataFrame API operations in PySpark.</a:t>
            </a:r>
            <a:endParaRPr/>
          </a:p>
          <a:p>
            <a:pPr indent="0" lvl="0" marL="0" rtl="0" algn="l">
              <a:spcBef>
                <a:spcPts val="1200"/>
              </a:spcBef>
              <a:spcAft>
                <a:spcPts val="0"/>
              </a:spcAft>
              <a:buNone/>
            </a:pPr>
            <a:r>
              <a:rPr lang="en"/>
              <a:t>PySpark: While DataFrame operations are optimized, they might not benefit from all the optimizations that Catalyst applies to SQL queries.</a:t>
            </a:r>
            <a:endParaRPr/>
          </a:p>
          <a:p>
            <a:pPr indent="0" lvl="0" marL="0" rtl="0" algn="l">
              <a:spcBef>
                <a:spcPts val="1200"/>
              </a:spcBef>
              <a:spcAft>
                <a:spcPts val="0"/>
              </a:spcAft>
              <a:buNone/>
            </a:pPr>
            <a:r>
              <a:rPr lang="en"/>
              <a:t>Execution Overhead:</a:t>
            </a:r>
            <a:endParaRPr/>
          </a:p>
          <a:p>
            <a:pPr indent="0" lvl="0" marL="0" rtl="0" algn="l">
              <a:spcBef>
                <a:spcPts val="1200"/>
              </a:spcBef>
              <a:spcAft>
                <a:spcPts val="0"/>
              </a:spcAft>
              <a:buNone/>
            </a:pPr>
            <a:r>
              <a:rPr lang="en"/>
              <a:t>Spark SQL: Runs entirely within the JVM, avoiding the overhead associated with Python.</a:t>
            </a:r>
            <a:endParaRPr/>
          </a:p>
          <a:p>
            <a:pPr indent="0" lvl="0" marL="0" rtl="0" algn="l">
              <a:spcBef>
                <a:spcPts val="1200"/>
              </a:spcBef>
              <a:spcAft>
                <a:spcPts val="0"/>
              </a:spcAft>
              <a:buNone/>
            </a:pPr>
            <a:r>
              <a:rPr lang="en"/>
              <a:t>PySpark: Involves some overhead due to data serialization and deserialization between Python and the JVM.</a:t>
            </a:r>
            <a:endParaRPr/>
          </a:p>
          <a:p>
            <a:pPr indent="0" lvl="0" marL="0" rtl="0" algn="l">
              <a:spcBef>
                <a:spcPts val="1200"/>
              </a:spcBef>
              <a:spcAft>
                <a:spcPts val="0"/>
              </a:spcAft>
              <a:buNone/>
            </a:pPr>
            <a:r>
              <a:rPr lang="en"/>
              <a:t>UDF Performance:</a:t>
            </a:r>
            <a:endParaRPr/>
          </a:p>
          <a:p>
            <a:pPr indent="0" lvl="0" marL="0" rtl="0" algn="l">
              <a:spcBef>
                <a:spcPts val="1200"/>
              </a:spcBef>
              <a:spcAft>
                <a:spcPts val="0"/>
              </a:spcAft>
              <a:buNone/>
            </a:pPr>
            <a:r>
              <a:rPr lang="en"/>
              <a:t>Spark SQL: SQL functions and built-in SQL expressions are optimized and performant.</a:t>
            </a:r>
            <a:endParaRPr/>
          </a:p>
          <a:p>
            <a:pPr indent="0" lvl="0" marL="0" rtl="0" algn="l">
              <a:spcBef>
                <a:spcPts val="1200"/>
              </a:spcBef>
              <a:spcAft>
                <a:spcPts val="1200"/>
              </a:spcAft>
              <a:buNone/>
            </a:pPr>
            <a:r>
              <a:rPr lang="en"/>
              <a:t>PySpark: Python UDFs can be significantly slower than their SQL counterparts due to lack of optimization and additional overhead.</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2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8" name="Google Shape;1508;p2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2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endParaRPr/>
          </a:p>
        </p:txBody>
      </p:sp>
      <p:sp>
        <p:nvSpPr>
          <p:cNvPr id="1514" name="Google Shape;1514;p2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analysis is a fundamental statistical tool used in various data analysis contexts to identify and quantify relationships between variables.</a:t>
            </a:r>
            <a:endParaRPr/>
          </a:p>
          <a:p>
            <a:pPr indent="0" lvl="0" marL="0" rtl="0" algn="l">
              <a:spcBef>
                <a:spcPts val="1200"/>
              </a:spcBef>
              <a:spcAft>
                <a:spcPts val="0"/>
              </a:spcAft>
              <a:buNone/>
            </a:pPr>
            <a:r>
              <a:rPr lang="en"/>
              <a:t>Correlation analysis is a statistical method used to evaluate the strength and direction of the linear relationship between two quantitative variables. </a:t>
            </a:r>
            <a:endParaRPr/>
          </a:p>
          <a:p>
            <a:pPr indent="0" lvl="0" marL="0" rtl="0" algn="l">
              <a:spcBef>
                <a:spcPts val="1200"/>
              </a:spcBef>
              <a:spcAft>
                <a:spcPts val="0"/>
              </a:spcAft>
              <a:buNone/>
            </a:pPr>
            <a:r>
              <a:rPr lang="en"/>
              <a:t>The primary goal of correlation analysis is to determine whether an increase or decrease in one variable corresponds to an increase or decrease in another variable</a:t>
            </a:r>
            <a:endParaRPr/>
          </a:p>
          <a:p>
            <a:pPr indent="0" lvl="0" marL="0" rtl="0" algn="l">
              <a:spcBef>
                <a:spcPts val="1200"/>
              </a:spcBef>
              <a:spcAft>
                <a:spcPts val="1200"/>
              </a:spcAft>
              <a:buNone/>
            </a:pPr>
            <a:r>
              <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endParaRPr/>
          </a:p>
        </p:txBody>
      </p:sp>
      <p:sp>
        <p:nvSpPr>
          <p:cNvPr id="1520" name="Google Shape;1520;p2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Correlation Coefficient:</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Pearson Correlation Coefficient (r): Measures the linear relationship between two variables, ranging from -1 to +1.</a:t>
            </a:r>
            <a:endParaRPr/>
          </a:p>
          <a:p>
            <a:pPr indent="0" lvl="0" marL="0" rtl="0" algn="l">
              <a:spcBef>
                <a:spcPts val="1200"/>
              </a:spcBef>
              <a:spcAft>
                <a:spcPts val="0"/>
              </a:spcAft>
              <a:buNone/>
            </a:pPr>
            <a:r>
              <a:rPr lang="en"/>
              <a:t>+1: Perfect positive correlation (as one variable increases, the other also increases).</a:t>
            </a:r>
            <a:endParaRPr/>
          </a:p>
          <a:p>
            <a:pPr indent="0" lvl="0" marL="0" rtl="0" algn="l">
              <a:spcBef>
                <a:spcPts val="1200"/>
              </a:spcBef>
              <a:spcAft>
                <a:spcPts val="0"/>
              </a:spcAft>
              <a:buNone/>
            </a:pPr>
            <a:r>
              <a:rPr lang="en"/>
              <a:t>-1: Perfect negative correlation (as one variable increases, the other decreases).</a:t>
            </a:r>
            <a:endParaRPr/>
          </a:p>
          <a:p>
            <a:pPr indent="0" lvl="0" marL="0" rtl="0" algn="l">
              <a:spcBef>
                <a:spcPts val="1200"/>
              </a:spcBef>
              <a:spcAft>
                <a:spcPts val="0"/>
              </a:spcAft>
              <a:buNone/>
            </a:pPr>
            <a:r>
              <a:rPr lang="en"/>
              <a:t>0: No correlation (no linear relationship between the variables).</a:t>
            </a:r>
            <a:endParaRPr/>
          </a:p>
          <a:p>
            <a:pPr indent="0" lvl="0" marL="0" rtl="0" algn="l">
              <a:spcBef>
                <a:spcPts val="1200"/>
              </a:spcBef>
              <a:spcAft>
                <a:spcPts val="0"/>
              </a:spcAft>
              <a:buNone/>
            </a:pPr>
            <a:r>
              <a:rPr lang="en"/>
              <a:t>Spearman Rank Correlation Coefficient: A non-parametric measure that assesses how well the relationship between two variables can be described using a monotonic function.</a:t>
            </a:r>
            <a:endParaRPr/>
          </a:p>
          <a:p>
            <a:pPr indent="0" lvl="0" marL="0" rtl="0" algn="l">
              <a:spcBef>
                <a:spcPts val="1200"/>
              </a:spcBef>
              <a:spcAft>
                <a:spcPts val="1200"/>
              </a:spcAft>
              <a:buNone/>
            </a:pPr>
            <a:r>
              <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2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endParaRPr/>
          </a:p>
        </p:txBody>
      </p:sp>
      <p:sp>
        <p:nvSpPr>
          <p:cNvPr id="1526" name="Google Shape;1526;p2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Correlation Coefficient:</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b="1" lang="en"/>
              <a:t>Pearson Correlation Coefficient</a:t>
            </a:r>
            <a:r>
              <a:rPr lang="en"/>
              <a:t> (r): Measures the linear relationship between two variables, ranging from -1 to +1.</a:t>
            </a:r>
            <a:endParaRPr/>
          </a:p>
          <a:p>
            <a:pPr indent="0" lvl="0" marL="0" rtl="0" algn="l">
              <a:spcBef>
                <a:spcPts val="1200"/>
              </a:spcBef>
              <a:spcAft>
                <a:spcPts val="0"/>
              </a:spcAft>
              <a:buNone/>
            </a:pPr>
            <a:r>
              <a:rPr lang="en"/>
              <a:t>+1: Perfect positive correlation (as one variable increases, the other also increases).</a:t>
            </a:r>
            <a:endParaRPr/>
          </a:p>
          <a:p>
            <a:pPr indent="0" lvl="0" marL="0" rtl="0" algn="l">
              <a:spcBef>
                <a:spcPts val="1200"/>
              </a:spcBef>
              <a:spcAft>
                <a:spcPts val="0"/>
              </a:spcAft>
              <a:buNone/>
            </a:pPr>
            <a:r>
              <a:rPr lang="en"/>
              <a:t>-1: Perfect negative correlation (as one variable increases, the other decreases).</a:t>
            </a:r>
            <a:endParaRPr/>
          </a:p>
          <a:p>
            <a:pPr indent="0" lvl="0" marL="0" rtl="0" algn="l">
              <a:spcBef>
                <a:spcPts val="1200"/>
              </a:spcBef>
              <a:spcAft>
                <a:spcPts val="0"/>
              </a:spcAft>
              <a:buNone/>
            </a:pPr>
            <a:r>
              <a:rPr lang="en"/>
              <a:t>0: No correlation (no linear relationship between the variables).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Spearman Rank Correlation Coefficient:</a:t>
            </a:r>
            <a:r>
              <a:rPr lang="en"/>
              <a:t> A non-parametric measure that assesses how well the relationship between two variables can be described using a monotonic function.</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2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endParaRPr/>
          </a:p>
        </p:txBody>
      </p:sp>
      <p:sp>
        <p:nvSpPr>
          <p:cNvPr id="1532" name="Google Shape;1532;p2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Direction of Correlation:</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Positive Correlation: Both variables move in the same direction.</a:t>
            </a:r>
            <a:endParaRPr/>
          </a:p>
          <a:p>
            <a:pPr indent="0" lvl="0" marL="0" rtl="0" algn="l">
              <a:spcBef>
                <a:spcPts val="1200"/>
              </a:spcBef>
              <a:spcAft>
                <a:spcPts val="0"/>
              </a:spcAft>
              <a:buNone/>
            </a:pPr>
            <a:r>
              <a:rPr lang="en"/>
              <a:t>Negative Correlation: Variables move in opposite directions.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Strength of Correlation:</a:t>
            </a:r>
            <a:endParaRPr b="1"/>
          </a:p>
          <a:p>
            <a:pPr indent="0" lvl="0" marL="0" rtl="0" algn="l">
              <a:spcBef>
                <a:spcPts val="1200"/>
              </a:spcBef>
              <a:spcAft>
                <a:spcPts val="0"/>
              </a:spcAft>
              <a:buNone/>
            </a:pPr>
            <a:r>
              <a:rPr lang="en"/>
              <a:t>Strong Correlation: Values close to -1 or +1 indicate a strong relationship.</a:t>
            </a:r>
            <a:endParaRPr/>
          </a:p>
          <a:p>
            <a:pPr indent="0" lvl="0" marL="0" rtl="0" algn="l">
              <a:spcBef>
                <a:spcPts val="1200"/>
              </a:spcBef>
              <a:spcAft>
                <a:spcPts val="1200"/>
              </a:spcAft>
              <a:buNone/>
            </a:pPr>
            <a:r>
              <a:rPr lang="en"/>
              <a:t>Weak Correlation: Values close to 0 indicate a weak relationship.</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2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Steps in Correlation Analysis </a:t>
            </a:r>
            <a:endParaRPr/>
          </a:p>
        </p:txBody>
      </p:sp>
      <p:sp>
        <p:nvSpPr>
          <p:cNvPr id="1538" name="Google Shape;1538;p2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Collection:</a:t>
            </a:r>
            <a:r>
              <a:rPr lang="en"/>
              <a:t> Gather quantitative data for the two variables you want to analyze.</a:t>
            </a:r>
            <a:endParaRPr/>
          </a:p>
          <a:p>
            <a:pPr indent="0" lvl="0" marL="0" rtl="0" algn="l">
              <a:spcBef>
                <a:spcPts val="1200"/>
              </a:spcBef>
              <a:spcAft>
                <a:spcPts val="0"/>
              </a:spcAft>
              <a:buNone/>
            </a:pPr>
            <a:r>
              <a:rPr b="1" lang="en"/>
              <a:t>Plotting Data:</a:t>
            </a:r>
            <a:r>
              <a:rPr lang="en"/>
              <a:t> Create a scatter plot to visually inspect the relationship between the variables.</a:t>
            </a:r>
            <a:endParaRPr/>
          </a:p>
          <a:p>
            <a:pPr indent="0" lvl="0" marL="0" rtl="0" algn="l">
              <a:spcBef>
                <a:spcPts val="1200"/>
              </a:spcBef>
              <a:spcAft>
                <a:spcPts val="0"/>
              </a:spcAft>
              <a:buNone/>
            </a:pPr>
            <a:r>
              <a:rPr b="1" lang="en"/>
              <a:t>Calculating Correlation Coefficient:</a:t>
            </a:r>
            <a:r>
              <a:rPr lang="en"/>
              <a:t> Use statistical software or formulas to calculate the Pearson or Spearman correlation coefficient.</a:t>
            </a:r>
            <a:endParaRPr/>
          </a:p>
          <a:p>
            <a:pPr indent="0" lvl="0" marL="0" rtl="0" algn="l">
              <a:spcBef>
                <a:spcPts val="1200"/>
              </a:spcBef>
              <a:spcAft>
                <a:spcPts val="1200"/>
              </a:spcAft>
              <a:buNone/>
            </a:pPr>
            <a:r>
              <a:rPr b="1" lang="en"/>
              <a:t>Interpreting Results: </a:t>
            </a:r>
            <a:r>
              <a:rPr lang="en"/>
              <a:t>Determine the strength and direction of the relationship based on the calculated coefficient.</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2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Applications</a:t>
            </a:r>
            <a:endParaRPr/>
          </a:p>
        </p:txBody>
      </p:sp>
      <p:sp>
        <p:nvSpPr>
          <p:cNvPr id="1544" name="Google Shape;1544;p2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Identifying Relationships:</a:t>
            </a:r>
            <a:r>
              <a:rPr lang="en"/>
              <a:t> Helps in identifying whether and how strongly pairs of variables are related.</a:t>
            </a:r>
            <a:endParaRPr/>
          </a:p>
          <a:p>
            <a:pPr indent="0" lvl="0" marL="0" rtl="0" algn="l">
              <a:spcBef>
                <a:spcPts val="1200"/>
              </a:spcBef>
              <a:spcAft>
                <a:spcPts val="0"/>
              </a:spcAft>
              <a:buNone/>
            </a:pPr>
            <a:r>
              <a:rPr b="1" lang="en"/>
              <a:t>Predictive Analytics:</a:t>
            </a:r>
            <a:r>
              <a:rPr lang="en"/>
              <a:t> Used in models to predict one variable based on another.</a:t>
            </a:r>
            <a:endParaRPr/>
          </a:p>
          <a:p>
            <a:pPr indent="0" lvl="0" marL="0" rtl="0" algn="l">
              <a:spcBef>
                <a:spcPts val="1200"/>
              </a:spcBef>
              <a:spcAft>
                <a:spcPts val="0"/>
              </a:spcAft>
              <a:buNone/>
            </a:pPr>
            <a:r>
              <a:rPr b="1" lang="en"/>
              <a:t>Feature Selection: </a:t>
            </a:r>
            <a:r>
              <a:rPr lang="en"/>
              <a:t>In machine learning, correlation analysis can help in selecting relevant features for model building.</a:t>
            </a:r>
            <a:endParaRPr/>
          </a:p>
          <a:p>
            <a:pPr indent="0" lvl="0" marL="0" rtl="0" algn="l">
              <a:spcBef>
                <a:spcPts val="1200"/>
              </a:spcBef>
              <a:spcAft>
                <a:spcPts val="1200"/>
              </a:spcAft>
              <a:buNone/>
            </a:pPr>
            <a:r>
              <a:rPr b="1" lang="en"/>
              <a:t>Hypothesis Testing:</a:t>
            </a:r>
            <a:r>
              <a:rPr lang="en"/>
              <a:t> Can be used to test hypotheses about the relationships between variables.</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2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Use Cases</a:t>
            </a:r>
            <a:endParaRPr/>
          </a:p>
        </p:txBody>
      </p:sp>
      <p:sp>
        <p:nvSpPr>
          <p:cNvPr id="1550" name="Google Shape;1550;p2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Customer Behavior: </a:t>
            </a:r>
            <a:r>
              <a:rPr lang="en"/>
              <a:t>Analyze the relationship between marketing efforts (e.g., email campaigns, advertisements) and customer responses (e.g., purchase rates, click-through rates) to optimize marketing strategies.</a:t>
            </a:r>
            <a:endParaRPr/>
          </a:p>
          <a:p>
            <a:pPr indent="0" lvl="0" marL="0" rtl="0" algn="l">
              <a:spcBef>
                <a:spcPts val="1200"/>
              </a:spcBef>
              <a:spcAft>
                <a:spcPts val="0"/>
              </a:spcAft>
              <a:buNone/>
            </a:pPr>
            <a:r>
              <a:rPr b="1" lang="en"/>
              <a:t>Customer Segmentation</a:t>
            </a:r>
            <a:r>
              <a:rPr lang="en"/>
              <a:t>: Identify correlations between customer demographics (e.g., age, income) and purchasing behavior to create targeted marketing campaigns.</a:t>
            </a:r>
            <a:endParaRPr/>
          </a:p>
          <a:p>
            <a:pPr indent="0" lvl="0" marL="0" rtl="0" algn="l">
              <a:spcBef>
                <a:spcPts val="1200"/>
              </a:spcBef>
              <a:spcAft>
                <a:spcPts val="0"/>
              </a:spcAft>
              <a:buNone/>
            </a:pPr>
            <a:r>
              <a:rPr b="1" lang="en"/>
              <a:t>Risk Management:</a:t>
            </a:r>
            <a:r>
              <a:rPr lang="en"/>
              <a:t> Assess correlations between various financial instruments (e.g., stocks, bonds) to understand how changes in one asset might affect others.</a:t>
            </a:r>
            <a:endParaRPr/>
          </a:p>
          <a:p>
            <a:pPr indent="0" lvl="0" marL="0" rtl="0" algn="l">
              <a:spcBef>
                <a:spcPts val="1200"/>
              </a:spcBef>
              <a:spcAft>
                <a:spcPts val="1200"/>
              </a:spcAft>
              <a:buNone/>
            </a:pPr>
            <a:r>
              <a:rPr b="1" lang="en"/>
              <a:t>market basket analysis: </a:t>
            </a:r>
            <a:r>
              <a:rPr lang="en"/>
              <a:t>Market basket analysis is a data mining technique used to identify patterns and associations between items purchased together within transactions. It helps in understanding the purchasing behavior of customers and is widely used in retail and e-commerce to optimize marketing strategies, inventory management, and store layout.</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2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r>
              <a:rPr lang="en"/>
              <a:t>customer behavior analysis</a:t>
            </a:r>
            <a:endParaRPr/>
          </a:p>
        </p:txBody>
      </p:sp>
      <p:sp>
        <p:nvSpPr>
          <p:cNvPr id="1556" name="Google Shape;1556;p2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a:t>
            </a:r>
            <a:r>
              <a:rPr lang="en"/>
              <a:t>e will go through the following steps: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Data Preparation: Load the data, clean and transform it to make it suitable for analysis.</a:t>
            </a:r>
            <a:endParaRPr/>
          </a:p>
          <a:p>
            <a:pPr indent="-342900" lvl="0" marL="457200" rtl="0" algn="l">
              <a:spcBef>
                <a:spcPts val="0"/>
              </a:spcBef>
              <a:spcAft>
                <a:spcPts val="0"/>
              </a:spcAft>
              <a:buSzPts val="1800"/>
              <a:buAutoNum type="arabicPeriod"/>
            </a:pPr>
            <a:r>
              <a:rPr lang="en"/>
              <a:t>Data Cleaning: Handle missing values, correct data types, and extract relevant features.</a:t>
            </a:r>
            <a:endParaRPr/>
          </a:p>
          <a:p>
            <a:pPr indent="-342900" lvl="0" marL="457200" rtl="0" algn="l">
              <a:spcBef>
                <a:spcPts val="0"/>
              </a:spcBef>
              <a:spcAft>
                <a:spcPts val="0"/>
              </a:spcAft>
              <a:buSzPts val="1800"/>
              <a:buAutoNum type="arabicPeriod"/>
            </a:pPr>
            <a:r>
              <a:rPr lang="en"/>
              <a:t>Correlation Analysis: Use statistical methods to find relationships between variables.</a:t>
            </a:r>
            <a:endParaRPr/>
          </a:p>
          <a:p>
            <a:pPr indent="-342900" lvl="0" marL="457200" rtl="0" algn="l">
              <a:spcBef>
                <a:spcPts val="0"/>
              </a:spcBef>
              <a:spcAft>
                <a:spcPts val="0"/>
              </a:spcAft>
              <a:buSzPts val="1800"/>
              <a:buAutoNum type="arabicPeriod"/>
            </a:pPr>
            <a:r>
              <a:rPr lang="en"/>
              <a:t>Machine Learning: Apply machine learning techniques to further analyze customer behavior.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Cluster</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https://accounts.cloud.databricks.com/workspaces</a:t>
            </a:r>
            <a:endParaRPr/>
          </a:p>
          <a:p>
            <a:pPr indent="0" lvl="0" marL="0" rtl="0" algn="l">
              <a:spcBef>
                <a:spcPts val="1200"/>
              </a:spcBef>
              <a:spcAft>
                <a:spcPts val="1200"/>
              </a:spcAft>
              <a:buNone/>
            </a:pPr>
            <a:r>
              <a:rPr lang="en" u="sng">
                <a:solidFill>
                  <a:schemeClr val="hlink"/>
                </a:solidFill>
                <a:hlinkClick r:id="rId4"/>
              </a:rPr>
              <a:t>https://dbc-e27e5207-8dc7.cloud.databricks.com/?o=1131529641380775</a:t>
            </a:r>
            <a:r>
              <a:rPr lang="en"/>
              <a:t>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2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62" name="Google Shape;1562;p2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Feature Engineering: </a:t>
            </a:r>
            <a:r>
              <a:rPr lang="en"/>
              <a:t>Feature engineering is the process of selecting and transforming raw data into a suitable format for analysis and model building. Here, we focus on selecting relevant columns for analysis and creating feature vectors using VectorAssembler.</a:t>
            </a:r>
            <a:endParaRPr/>
          </a:p>
          <a:p>
            <a:pPr indent="0" lvl="0" marL="0" rtl="0" algn="l">
              <a:spcBef>
                <a:spcPts val="1200"/>
              </a:spcBef>
              <a:spcAft>
                <a:spcPts val="0"/>
              </a:spcAft>
              <a:buNone/>
            </a:pPr>
            <a:r>
              <a:rPr b="1" lang="en"/>
              <a:t>Steps</a:t>
            </a:r>
            <a:endParaRPr b="1"/>
          </a:p>
          <a:p>
            <a:pPr indent="0" lvl="0" marL="0" rtl="0" algn="l">
              <a:spcBef>
                <a:spcPts val="1200"/>
              </a:spcBef>
              <a:spcAft>
                <a:spcPts val="0"/>
              </a:spcAft>
              <a:buNone/>
            </a:pPr>
            <a:r>
              <a:rPr b="1" lang="en"/>
              <a:t>Select Relevant Columns:</a:t>
            </a:r>
            <a:endParaRPr b="1"/>
          </a:p>
          <a:p>
            <a:pPr indent="0" lvl="0" marL="0" rtl="0" algn="l">
              <a:spcBef>
                <a:spcPts val="1200"/>
              </a:spcBef>
              <a:spcAft>
                <a:spcPts val="0"/>
              </a:spcAft>
              <a:buNone/>
            </a:pPr>
            <a:r>
              <a:rPr lang="en"/>
              <a:t>Identify the columns in the dataset that are relevant for analysis. For instance, in a sales dataset, relevant columns might include "Sales", "Quantity", "Discount", and "Profit".</a:t>
            </a:r>
            <a:endParaRPr/>
          </a:p>
          <a:p>
            <a:pPr indent="0" lvl="0" marL="0" rtl="0" algn="l">
              <a:spcBef>
                <a:spcPts val="1200"/>
              </a:spcBef>
              <a:spcAft>
                <a:spcPts val="1200"/>
              </a:spcAft>
              <a:buNone/>
            </a:pPr>
            <a:r>
              <a:rPr lang="en"/>
              <a:t>Exclude non-numerical and irrelevant columns that do not contribute to the analysis.</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68" name="Google Shape;1568;p2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Create Feature Vectors:</a:t>
            </a:r>
            <a:endParaRPr b="1"/>
          </a:p>
          <a:p>
            <a:pPr indent="0" lvl="0" marL="0" rtl="0" algn="l">
              <a:spcBef>
                <a:spcPts val="1200"/>
              </a:spcBef>
              <a:spcAft>
                <a:spcPts val="0"/>
              </a:spcAft>
              <a:buNone/>
            </a:pPr>
            <a:r>
              <a:rPr lang="en"/>
              <a:t>VectorAssembler: This is a PySpark transformer that combines a given list of columns into a single vector column. This is essential for machine learning algorithms in Spark, which require input features in vector format.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pyspark.ml.feature import VectorAssembler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feature_columns = ["Quantity", "Discount", "Profit"]</a:t>
            </a:r>
            <a:endParaRPr/>
          </a:p>
          <a:p>
            <a:pPr indent="0" lvl="0" marL="0" rtl="0" algn="l">
              <a:spcBef>
                <a:spcPts val="1200"/>
              </a:spcBef>
              <a:spcAft>
                <a:spcPts val="0"/>
              </a:spcAft>
              <a:buNone/>
            </a:pPr>
            <a:r>
              <a:rPr lang="en"/>
              <a:t>assembler = VectorAssembler(inputCols=feature_columns, outputCol="features")</a:t>
            </a:r>
            <a:endParaRPr/>
          </a:p>
          <a:p>
            <a:pPr indent="0" lvl="0" marL="0" rtl="0" algn="l">
              <a:spcBef>
                <a:spcPts val="1200"/>
              </a:spcBef>
              <a:spcAft>
                <a:spcPts val="1200"/>
              </a:spcAft>
              <a:buNone/>
            </a:pPr>
            <a:r>
              <a:rPr lang="en"/>
              <a:t>sales_df = assembler.transform(sales_df)</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2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74" name="Google Shape;1574;p2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Correlation Analysis:</a:t>
            </a:r>
            <a:endParaRPr b="1"/>
          </a:p>
          <a:p>
            <a:pPr indent="0" lvl="0" marL="0" rtl="0" algn="l">
              <a:spcBef>
                <a:spcPts val="1200"/>
              </a:spcBef>
              <a:spcAft>
                <a:spcPts val="0"/>
              </a:spcAft>
              <a:buNone/>
            </a:pPr>
            <a:r>
              <a:rPr lang="en"/>
              <a:t>Correlation analysis involves computing the correlation matrix to identify the strength and direction of relationships between variables.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Steps:</a:t>
            </a:r>
            <a:endParaRPr/>
          </a:p>
          <a:p>
            <a:pPr indent="0" lvl="0" marL="0" rtl="0" algn="l">
              <a:spcBef>
                <a:spcPts val="1200"/>
              </a:spcBef>
              <a:spcAft>
                <a:spcPts val="0"/>
              </a:spcAft>
              <a:buNone/>
            </a:pPr>
            <a:r>
              <a:rPr b="1" lang="en"/>
              <a:t>Select Features for Correlation:</a:t>
            </a:r>
            <a:endParaRPr b="1"/>
          </a:p>
          <a:p>
            <a:pPr indent="0" lvl="0" marL="0" rtl="0" algn="l">
              <a:spcBef>
                <a:spcPts val="1200"/>
              </a:spcBef>
              <a:spcAft>
                <a:spcPts val="0"/>
              </a:spcAft>
              <a:buNone/>
            </a:pPr>
            <a:r>
              <a:rPr lang="en"/>
              <a:t>Use the vector column created by VectorAssembler which contains the selected features.</a:t>
            </a:r>
            <a:endParaRPr/>
          </a:p>
          <a:p>
            <a:pPr indent="0" lvl="0" marL="0" rtl="0" algn="l">
              <a:spcBef>
                <a:spcPts val="1200"/>
              </a:spcBef>
              <a:spcAft>
                <a:spcPts val="0"/>
              </a:spcAft>
              <a:buNone/>
            </a:pPr>
            <a:r>
              <a:rPr b="1" lang="en"/>
              <a:t>Compute Correlation Matrix:</a:t>
            </a:r>
            <a:endParaRPr b="1"/>
          </a:p>
          <a:p>
            <a:pPr indent="0" lvl="0" marL="0" rtl="0" algn="l">
              <a:spcBef>
                <a:spcPts val="1200"/>
              </a:spcBef>
              <a:spcAft>
                <a:spcPts val="0"/>
              </a:spcAft>
              <a:buNone/>
            </a:pPr>
            <a:r>
              <a:rPr lang="en"/>
              <a:t>Use PySpark's Correlation class to compute the Pearson correlation matrix</a:t>
            </a:r>
            <a:endParaRPr/>
          </a:p>
          <a:p>
            <a:pPr indent="0" lvl="0" marL="0" rtl="0" algn="l">
              <a:spcBef>
                <a:spcPts val="1200"/>
              </a:spcBef>
              <a:spcAft>
                <a:spcPts val="1200"/>
              </a:spcAft>
              <a:buNone/>
            </a:pPr>
            <a:r>
              <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2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80" name="Google Shape;1580;p2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from pyspark.ml.stat import Correlation</a:t>
            </a:r>
            <a:endParaRPr/>
          </a:p>
          <a:p>
            <a:pPr indent="0" lvl="0" marL="0" rtl="0" algn="l">
              <a:spcBef>
                <a:spcPts val="1200"/>
              </a:spcBef>
              <a:spcAft>
                <a:spcPts val="0"/>
              </a:spcAft>
              <a:buNone/>
            </a:pPr>
            <a:r>
              <a:rPr lang="en"/>
              <a:t>correlation_matrix = Correlation.corr(sales_df, "features").head()[0]</a:t>
            </a:r>
            <a:endParaRPr/>
          </a:p>
          <a:p>
            <a:pPr indent="0" lvl="0" marL="0" rtl="0" algn="l">
              <a:spcBef>
                <a:spcPts val="1200"/>
              </a:spcBef>
              <a:spcAft>
                <a:spcPts val="0"/>
              </a:spcAft>
              <a:buNone/>
            </a:pPr>
            <a:r>
              <a:rPr lang="en"/>
              <a:t>print("Correlation matrix:\n", correlation_matrix)</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Interpret the Correlation Matrix:</a:t>
            </a:r>
            <a:endParaRPr b="1"/>
          </a:p>
          <a:p>
            <a:pPr indent="0" lvl="0" marL="0" rtl="0" algn="l">
              <a:spcBef>
                <a:spcPts val="1200"/>
              </a:spcBef>
              <a:spcAft>
                <a:spcPts val="0"/>
              </a:spcAft>
              <a:buNone/>
            </a:pPr>
            <a:r>
              <a:rPr lang="en"/>
              <a:t>The matrix will show correlation coefficients between each pair of features.</a:t>
            </a:r>
            <a:endParaRPr/>
          </a:p>
          <a:p>
            <a:pPr indent="0" lvl="0" marL="0" rtl="0" algn="l">
              <a:spcBef>
                <a:spcPts val="1200"/>
              </a:spcBef>
              <a:spcAft>
                <a:spcPts val="0"/>
              </a:spcAft>
              <a:buNone/>
            </a:pPr>
            <a:r>
              <a:rPr lang="en"/>
              <a:t>Values range from -1 to 1, where:</a:t>
            </a:r>
            <a:endParaRPr/>
          </a:p>
          <a:p>
            <a:pPr indent="0" lvl="0" marL="0" rtl="0" algn="l">
              <a:spcBef>
                <a:spcPts val="1200"/>
              </a:spcBef>
              <a:spcAft>
                <a:spcPts val="0"/>
              </a:spcAft>
              <a:buNone/>
            </a:pPr>
            <a:r>
              <a:rPr lang="en"/>
              <a:t>1 indicates a perfect positive correlation.</a:t>
            </a:r>
            <a:endParaRPr/>
          </a:p>
          <a:p>
            <a:pPr indent="0" lvl="0" marL="0" rtl="0" algn="l">
              <a:spcBef>
                <a:spcPts val="1200"/>
              </a:spcBef>
              <a:spcAft>
                <a:spcPts val="0"/>
              </a:spcAft>
              <a:buNone/>
            </a:pPr>
            <a:r>
              <a:rPr lang="en"/>
              <a:t>-1 indicates a perfect negative correlation.</a:t>
            </a:r>
            <a:endParaRPr/>
          </a:p>
          <a:p>
            <a:pPr indent="0" lvl="0" marL="0" rtl="0" algn="l">
              <a:spcBef>
                <a:spcPts val="1200"/>
              </a:spcBef>
              <a:spcAft>
                <a:spcPts val="1200"/>
              </a:spcAft>
              <a:buNone/>
            </a:pPr>
            <a:r>
              <a:rPr lang="en"/>
              <a:t>0 indicates no correlation.</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2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86" name="Google Shape;1586;p2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Machine Learning - Linear Regression: Linear regression is used to predict a dependent variable (e.g., Sales) based on one or more independent variables.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Steps:</a:t>
            </a:r>
            <a:endParaRPr/>
          </a:p>
          <a:p>
            <a:pPr indent="0" lvl="0" marL="0" rtl="0" algn="l">
              <a:spcBef>
                <a:spcPts val="1200"/>
              </a:spcBef>
              <a:spcAft>
                <a:spcPts val="0"/>
              </a:spcAft>
              <a:buNone/>
            </a:pPr>
            <a:r>
              <a:rPr lang="en"/>
              <a:t>Prepare Data for Regression:</a:t>
            </a:r>
            <a:endParaRPr/>
          </a:p>
          <a:p>
            <a:pPr indent="0" lvl="0" marL="0" rtl="0" algn="l">
              <a:spcBef>
                <a:spcPts val="1200"/>
              </a:spcBef>
              <a:spcAft>
                <a:spcPts val="0"/>
              </a:spcAft>
              <a:buNone/>
            </a:pPr>
            <a:r>
              <a:rPr lang="en"/>
              <a:t>Select the feature vector and label column.</a:t>
            </a:r>
            <a:endParaRPr/>
          </a:p>
          <a:p>
            <a:pPr indent="0" lvl="0" marL="0" rtl="0" algn="l">
              <a:spcBef>
                <a:spcPts val="1200"/>
              </a:spcBef>
              <a:spcAft>
                <a:spcPts val="0"/>
              </a:spcAft>
              <a:buNone/>
            </a:pPr>
            <a:r>
              <a:rPr lang="en"/>
              <a:t>regression_df = sales_df.select(col("Sales").alias("label"), col("features"))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Split Data into Training and Test Sets:</a:t>
            </a:r>
            <a:endParaRPr/>
          </a:p>
          <a:p>
            <a:pPr indent="0" lvl="0" marL="0" rtl="0" algn="l">
              <a:spcBef>
                <a:spcPts val="1200"/>
              </a:spcBef>
              <a:spcAft>
                <a:spcPts val="0"/>
              </a:spcAft>
              <a:buNone/>
            </a:pPr>
            <a:r>
              <a:rPr lang="en"/>
              <a:t>Split the dataset into training (e.g., 80%) and test (e.g., 20%) sets.</a:t>
            </a:r>
            <a:endParaRPr/>
          </a:p>
          <a:p>
            <a:pPr indent="0" lvl="0" marL="0" rtl="0" algn="l">
              <a:spcBef>
                <a:spcPts val="1200"/>
              </a:spcBef>
              <a:spcAft>
                <a:spcPts val="1200"/>
              </a:spcAft>
              <a:buNone/>
            </a:pPr>
            <a:r>
              <a:rPr lang="en"/>
              <a:t>train_df, test_df = regression_df.randomSplit([0.8, 0.2], seed=12345)</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2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92" name="Google Shape;1592;p2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 Linear Regression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 PySpark's LinearRegression class to create and train the model.</a:t>
            </a:r>
            <a:endParaRPr/>
          </a:p>
          <a:p>
            <a:pPr indent="0" lvl="0" marL="0" rtl="0" algn="l">
              <a:spcBef>
                <a:spcPts val="1200"/>
              </a:spcBef>
              <a:spcAft>
                <a:spcPts val="0"/>
              </a:spcAft>
              <a:buNone/>
            </a:pPr>
            <a:r>
              <a:rPr lang="en"/>
              <a:t>from pyspark.ml.regression import LinearRegression</a:t>
            </a:r>
            <a:endParaRPr/>
          </a:p>
          <a:p>
            <a:pPr indent="0" lvl="0" marL="0" rtl="0" algn="l">
              <a:spcBef>
                <a:spcPts val="1200"/>
              </a:spcBef>
              <a:spcAft>
                <a:spcPts val="0"/>
              </a:spcAft>
              <a:buNone/>
            </a:pPr>
            <a:r>
              <a:rPr lang="en"/>
              <a:t>lr = LinearRegression(featuresCol="features", labelCol="label")</a:t>
            </a:r>
            <a:endParaRPr/>
          </a:p>
          <a:p>
            <a:pPr indent="0" lvl="0" marL="0" rtl="0" algn="l">
              <a:spcBef>
                <a:spcPts val="1200"/>
              </a:spcBef>
              <a:spcAft>
                <a:spcPts val="1200"/>
              </a:spcAft>
              <a:buNone/>
            </a:pPr>
            <a:r>
              <a:rPr lang="en"/>
              <a:t>lr_model = lr.fit(train_df)</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2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598" name="Google Shape;1598;p2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Evaluate the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 the test data to evaluate the model's performance using metrics such as RMSE and R2 score.</a:t>
            </a:r>
            <a:endParaRPr/>
          </a:p>
          <a:p>
            <a:pPr indent="0" lvl="0" marL="0" rtl="0" algn="l">
              <a:spcBef>
                <a:spcPts val="1200"/>
              </a:spcBef>
              <a:spcAft>
                <a:spcPts val="0"/>
              </a:spcAft>
              <a:buNone/>
            </a:pPr>
            <a:r>
              <a:rPr lang="en"/>
              <a:t>test_results = lr_model.evaluate(test_df)</a:t>
            </a:r>
            <a:endParaRPr/>
          </a:p>
          <a:p>
            <a:pPr indent="0" lvl="0" marL="0" rtl="0" algn="l">
              <a:spcBef>
                <a:spcPts val="1200"/>
              </a:spcBef>
              <a:spcAft>
                <a:spcPts val="0"/>
              </a:spcAft>
              <a:buNone/>
            </a:pPr>
            <a:r>
              <a:rPr lang="en"/>
              <a:t>print("Root Mean Squared Error (RMSE):", test_results.rootMeanSquaredError)</a:t>
            </a:r>
            <a:endParaRPr/>
          </a:p>
          <a:p>
            <a:pPr indent="0" lvl="0" marL="0" rtl="0" algn="l">
              <a:spcBef>
                <a:spcPts val="1200"/>
              </a:spcBef>
              <a:spcAft>
                <a:spcPts val="1200"/>
              </a:spcAft>
              <a:buNone/>
            </a:pPr>
            <a:r>
              <a:rPr lang="en"/>
              <a:t>print("R2 Score:", test_results.r2)</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2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604" name="Google Shape;1604;p2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Customer Segmentation: Customer segmentation involves grouping customers based on their purchase behavior, such as total sales per customer.</a:t>
            </a:r>
            <a:endParaRPr/>
          </a:p>
          <a:p>
            <a:pPr indent="0" lvl="0" marL="0" rtl="0" algn="l">
              <a:spcBef>
                <a:spcPts val="1200"/>
              </a:spcBef>
              <a:spcAft>
                <a:spcPts val="0"/>
              </a:spcAft>
              <a:buNone/>
            </a:pPr>
            <a:r>
              <a:rPr lang="en"/>
              <a:t>Steps:</a:t>
            </a:r>
            <a:endParaRPr/>
          </a:p>
          <a:p>
            <a:pPr indent="0" lvl="0" marL="0" rtl="0" algn="l">
              <a:spcBef>
                <a:spcPts val="1200"/>
              </a:spcBef>
              <a:spcAft>
                <a:spcPts val="0"/>
              </a:spcAft>
              <a:buNone/>
            </a:pPr>
            <a:r>
              <a:rPr lang="en"/>
              <a:t>Aggregate Sales by Customer:</a:t>
            </a:r>
            <a:endParaRPr/>
          </a:p>
          <a:p>
            <a:pPr indent="0" lvl="0" marL="0" rtl="0" algn="l">
              <a:spcBef>
                <a:spcPts val="1200"/>
              </a:spcBef>
              <a:spcAft>
                <a:spcPts val="0"/>
              </a:spcAft>
              <a:buNone/>
            </a:pPr>
            <a:r>
              <a:rPr lang="en"/>
              <a:t>Group the data by customer and aggregate their total sales.</a:t>
            </a:r>
            <a:endParaRPr/>
          </a:p>
          <a:p>
            <a:pPr indent="0" lvl="0" marL="0" rtl="0" algn="l">
              <a:spcBef>
                <a:spcPts val="1200"/>
              </a:spcBef>
              <a:spcAft>
                <a:spcPts val="0"/>
              </a:spcAft>
              <a:buNone/>
            </a:pPr>
            <a:r>
              <a:rPr lang="en"/>
              <a:t>customer_sales_df = sales_df.groupBy("Customer ID", "Customer Name").sum("Sales").withColumnRenamed("sum(Sales)", "TotalSales")</a:t>
            </a:r>
            <a:endParaRPr/>
          </a:p>
          <a:p>
            <a:pPr indent="0" lvl="0" marL="0" rtl="0" algn="l">
              <a:spcBef>
                <a:spcPts val="1200"/>
              </a:spcBef>
              <a:spcAft>
                <a:spcPts val="0"/>
              </a:spcAft>
              <a:buNone/>
            </a:pPr>
            <a:r>
              <a:rPr lang="en"/>
              <a:t>Analyze and Visualize Segments:</a:t>
            </a:r>
            <a:endParaRPr/>
          </a:p>
          <a:p>
            <a:pPr indent="0" lvl="0" marL="0" rtl="0" algn="l">
              <a:spcBef>
                <a:spcPts val="1200"/>
              </a:spcBef>
              <a:spcAft>
                <a:spcPts val="1200"/>
              </a:spcAft>
              <a:buNone/>
            </a:pPr>
            <a:r>
              <a:rPr lang="en"/>
              <a:t>Use the aggregated data to analyze customer segments, such as identifying top-spending customers or segmenting customers into different spending tiers.</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2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 with diff dataframes</a:t>
            </a:r>
            <a:endParaRPr/>
          </a:p>
        </p:txBody>
      </p:sp>
      <p:sp>
        <p:nvSpPr>
          <p:cNvPr id="1610" name="Google Shape;1610;p2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Step 1: Import necessary libraries</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pyspark.sql.functions import col</a:t>
            </a:r>
            <a:endParaRPr/>
          </a:p>
          <a:p>
            <a:pPr indent="0" lvl="0" marL="0" rtl="0" algn="l">
              <a:spcBef>
                <a:spcPts val="1200"/>
              </a:spcBef>
              <a:spcAft>
                <a:spcPts val="0"/>
              </a:spcAft>
              <a:buNone/>
            </a:pPr>
            <a:r>
              <a:rPr lang="en"/>
              <a:t>from pyspark.ml.feature import VectorAssembler</a:t>
            </a:r>
            <a:endParaRPr/>
          </a:p>
          <a:p>
            <a:pPr indent="0" lvl="0" marL="0" rtl="0" algn="l">
              <a:spcBef>
                <a:spcPts val="1200"/>
              </a:spcBef>
              <a:spcAft>
                <a:spcPts val="0"/>
              </a:spcAft>
              <a:buNone/>
            </a:pPr>
            <a:r>
              <a:rPr lang="en"/>
              <a:t>from pyspark.ml.stat import Correlation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2: Initialize Spark Session (if not already initialized)</a:t>
            </a:r>
            <a:endParaRPr/>
          </a:p>
          <a:p>
            <a:pPr indent="0" lvl="0" marL="0" rtl="0" algn="l">
              <a:spcBef>
                <a:spcPts val="1200"/>
              </a:spcBef>
              <a:spcAft>
                <a:spcPts val="0"/>
              </a:spcAft>
              <a:buNone/>
            </a:pPr>
            <a:r>
              <a:rPr lang="en"/>
              <a:t>spark = SparkSession.builder.appName("CorrelationAmongDeltaTables").getOrCreate()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3: Load Delta Tables</a:t>
            </a:r>
            <a:endParaRPr/>
          </a:p>
          <a:p>
            <a:pPr indent="0" lvl="0" marL="0" rtl="0" algn="l">
              <a:spcBef>
                <a:spcPts val="1200"/>
              </a:spcBef>
              <a:spcAft>
                <a:spcPts val="0"/>
              </a:spcAft>
              <a:buNone/>
            </a:pPr>
            <a:r>
              <a:rPr lang="en"/>
              <a:t>df1 = spark.read.format("delta").load("/path/to/delta/table1")</a:t>
            </a:r>
            <a:endParaRPr/>
          </a:p>
          <a:p>
            <a:pPr indent="0" lvl="0" marL="0" rtl="0" algn="l">
              <a:spcBef>
                <a:spcPts val="1200"/>
              </a:spcBef>
              <a:spcAft>
                <a:spcPts val="0"/>
              </a:spcAft>
              <a:buNone/>
            </a:pPr>
            <a:r>
              <a:rPr lang="en"/>
              <a:t>df2 = spark.read.format("delta").load("/path/to/delta/table2")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4: Join Tables on common key (assuming 'customer_id')</a:t>
            </a:r>
            <a:endParaRPr/>
          </a:p>
          <a:p>
            <a:pPr indent="0" lvl="0" marL="0" rtl="0" algn="l">
              <a:spcBef>
                <a:spcPts val="1200"/>
              </a:spcBef>
              <a:spcAft>
                <a:spcPts val="0"/>
              </a:spcAft>
              <a:buNone/>
            </a:pPr>
            <a:r>
              <a:rPr lang="en"/>
              <a:t>joined_df = df1.join(df2, df1["customer_id"] == df2["customer_id"])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5: Select relevant columns for correlation analysis</a:t>
            </a:r>
            <a:endParaRPr/>
          </a:p>
          <a:p>
            <a:pPr indent="0" lvl="0" marL="0" rtl="0" algn="l">
              <a:spcBef>
                <a:spcPts val="1200"/>
              </a:spcBef>
              <a:spcAft>
                <a:spcPts val="0"/>
              </a:spcAft>
              <a:buNone/>
            </a:pPr>
            <a:r>
              <a:rPr lang="en"/>
              <a:t>selected_columns = ["df1.column1", "df1.column2", "df2.column3", "df2.column4"]</a:t>
            </a:r>
            <a:endParaRPr/>
          </a:p>
          <a:p>
            <a:pPr indent="0" lvl="0" marL="0" rtl="0" algn="l">
              <a:spcBef>
                <a:spcPts val="1200"/>
              </a:spcBef>
              <a:spcAft>
                <a:spcPts val="0"/>
              </a:spcAft>
              <a:buNone/>
            </a:pPr>
            <a:r>
              <a:rPr lang="en"/>
              <a:t>correlation_df = joined_df.select([col(c) for c in selected_columns])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6: Create feature vectors using VectorAssembler</a:t>
            </a:r>
            <a:endParaRPr/>
          </a:p>
          <a:p>
            <a:pPr indent="0" lvl="0" marL="0" rtl="0" algn="l">
              <a:spcBef>
                <a:spcPts val="1200"/>
              </a:spcBef>
              <a:spcAft>
                <a:spcPts val="0"/>
              </a:spcAft>
              <a:buNone/>
            </a:pPr>
            <a:r>
              <a:rPr lang="en"/>
              <a:t>assembler = VectorAssembler(inputCols=selected_columns, outputCol="features")</a:t>
            </a:r>
            <a:endParaRPr/>
          </a:p>
          <a:p>
            <a:pPr indent="0" lvl="0" marL="0" rtl="0" algn="l">
              <a:spcBef>
                <a:spcPts val="1200"/>
              </a:spcBef>
              <a:spcAft>
                <a:spcPts val="0"/>
              </a:spcAft>
              <a:buNone/>
            </a:pPr>
            <a:r>
              <a:rPr lang="en"/>
              <a:t>correlation_df = assembler.transform(correlation_df)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7: Compute correlation matrix</a:t>
            </a:r>
            <a:endParaRPr/>
          </a:p>
          <a:p>
            <a:pPr indent="0" lvl="0" marL="0" rtl="0" algn="l">
              <a:spcBef>
                <a:spcPts val="1200"/>
              </a:spcBef>
              <a:spcAft>
                <a:spcPts val="0"/>
              </a:spcAft>
              <a:buNone/>
            </a:pPr>
            <a:r>
              <a:rPr lang="en"/>
              <a:t>correlation_matrix = Correlation.corr(correlation_df, "features").head()[0]</a:t>
            </a:r>
            <a:endParaRPr/>
          </a:p>
          <a:p>
            <a:pPr indent="0" lvl="0" marL="0" rtl="0" algn="l">
              <a:spcBef>
                <a:spcPts val="1200"/>
              </a:spcBef>
              <a:spcAft>
                <a:spcPts val="0"/>
              </a:spcAft>
              <a:buNone/>
            </a:pPr>
            <a:r>
              <a:rPr lang="en"/>
              <a:t>print("Correlation matrix:\n", correlation_matrix)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Stop Spark Session (if needed)</a:t>
            </a:r>
            <a:endParaRPr/>
          </a:p>
          <a:p>
            <a:pPr indent="0" lvl="0" marL="0" rtl="0" algn="l">
              <a:spcBef>
                <a:spcPts val="1200"/>
              </a:spcBef>
              <a:spcAft>
                <a:spcPts val="0"/>
              </a:spcAft>
              <a:buNone/>
            </a:pPr>
            <a:r>
              <a:rPr lang="en"/>
              <a:t>spark.stop()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2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customer behavior analysis</a:t>
            </a:r>
            <a:endParaRPr/>
          </a:p>
        </p:txBody>
      </p:sp>
      <p:sp>
        <p:nvSpPr>
          <p:cNvPr id="1616" name="Google Shape;1616;p2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Step 1: Import necessary libraries</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pyspark.sql.functions import col, when, isnan</a:t>
            </a:r>
            <a:endParaRPr/>
          </a:p>
          <a:p>
            <a:pPr indent="0" lvl="0" marL="0" rtl="0" algn="l">
              <a:spcBef>
                <a:spcPts val="1200"/>
              </a:spcBef>
              <a:spcAft>
                <a:spcPts val="0"/>
              </a:spcAft>
              <a:buNone/>
            </a:pPr>
            <a:r>
              <a:rPr lang="en"/>
              <a:t>from pyspark.ml.feature import VectorAssembler</a:t>
            </a:r>
            <a:endParaRPr/>
          </a:p>
          <a:p>
            <a:pPr indent="0" lvl="0" marL="0" rtl="0" algn="l">
              <a:spcBef>
                <a:spcPts val="1200"/>
              </a:spcBef>
              <a:spcAft>
                <a:spcPts val="0"/>
              </a:spcAft>
              <a:buNone/>
            </a:pPr>
            <a:r>
              <a:rPr lang="en"/>
              <a:t>from pyspark.ml.stat import Correlation</a:t>
            </a:r>
            <a:endParaRPr/>
          </a:p>
          <a:p>
            <a:pPr indent="0" lvl="0" marL="0" rtl="0" algn="l">
              <a:spcBef>
                <a:spcPts val="1200"/>
              </a:spcBef>
              <a:spcAft>
                <a:spcPts val="0"/>
              </a:spcAft>
              <a:buNone/>
            </a:pPr>
            <a:r>
              <a:rPr lang="en"/>
              <a:t>from pyspark.ml.regression import LinearRegression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2: Initialize Spark Session</a:t>
            </a:r>
            <a:endParaRPr/>
          </a:p>
          <a:p>
            <a:pPr indent="0" lvl="0" marL="0" rtl="0" algn="l">
              <a:spcBef>
                <a:spcPts val="1200"/>
              </a:spcBef>
              <a:spcAft>
                <a:spcPts val="0"/>
              </a:spcAft>
              <a:buNone/>
            </a:pPr>
            <a:r>
              <a:rPr lang="en"/>
              <a:t>spark = SparkSession.builder.appName("CustomerBehaviorAnalysis").getOrCreate()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3: Load Data</a:t>
            </a:r>
            <a:endParaRPr/>
          </a:p>
          <a:p>
            <a:pPr indent="0" lvl="0" marL="0" rtl="0" algn="l">
              <a:spcBef>
                <a:spcPts val="1200"/>
              </a:spcBef>
              <a:spcAft>
                <a:spcPts val="0"/>
              </a:spcAft>
              <a:buNone/>
            </a:pPr>
            <a:r>
              <a:rPr lang="en"/>
              <a:t># Assuming the data is stored in a CSV file in an S3 bucket</a:t>
            </a:r>
            <a:endParaRPr/>
          </a:p>
          <a:p>
            <a:pPr indent="0" lvl="0" marL="0" rtl="0" algn="l">
              <a:spcBef>
                <a:spcPts val="1200"/>
              </a:spcBef>
              <a:spcAft>
                <a:spcPts val="0"/>
              </a:spcAft>
              <a:buNone/>
            </a:pPr>
            <a:r>
              <a:rPr lang="en"/>
              <a:t>data_path = "s3://databricks-workspace-stack-81b99-bucket/mumbai-prod/sample-data/sales_data.csv"</a:t>
            </a:r>
            <a:endParaRPr/>
          </a:p>
          <a:p>
            <a:pPr indent="0" lvl="0" marL="0" rtl="0" algn="l">
              <a:spcBef>
                <a:spcPts val="1200"/>
              </a:spcBef>
              <a:spcAft>
                <a:spcPts val="0"/>
              </a:spcAft>
              <a:buNone/>
            </a:pPr>
            <a:r>
              <a:rPr lang="en"/>
              <a:t>sales_df = spark.read.option("header", "true").csv(data_path)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4: Data Preparation</a:t>
            </a:r>
            <a:endParaRPr/>
          </a:p>
          <a:p>
            <a:pPr indent="0" lvl="0" marL="0" rtl="0" algn="l">
              <a:spcBef>
                <a:spcPts val="1200"/>
              </a:spcBef>
              <a:spcAft>
                <a:spcPts val="0"/>
              </a:spcAft>
              <a:buNone/>
            </a:pPr>
            <a:r>
              <a:rPr lang="en"/>
              <a:t># Print schema and show the first few rows</a:t>
            </a:r>
            <a:endParaRPr/>
          </a:p>
          <a:p>
            <a:pPr indent="0" lvl="0" marL="0" rtl="0" algn="l">
              <a:spcBef>
                <a:spcPts val="1200"/>
              </a:spcBef>
              <a:spcAft>
                <a:spcPts val="0"/>
              </a:spcAft>
              <a:buNone/>
            </a:pPr>
            <a:r>
              <a:rPr lang="en"/>
              <a:t>sales_df.printSchema()</a:t>
            </a:r>
            <a:endParaRPr/>
          </a:p>
          <a:p>
            <a:pPr indent="0" lvl="0" marL="0" rtl="0" algn="l">
              <a:spcBef>
                <a:spcPts val="1200"/>
              </a:spcBef>
              <a:spcAft>
                <a:spcPts val="0"/>
              </a:spcAft>
              <a:buNone/>
            </a:pPr>
            <a:r>
              <a:rPr lang="en"/>
              <a:t>sales_df.show(5)</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5: Data Cleaning</a:t>
            </a:r>
            <a:endParaRPr/>
          </a:p>
          <a:p>
            <a:pPr indent="0" lvl="0" marL="0" rtl="0" algn="l">
              <a:spcBef>
                <a:spcPts val="1200"/>
              </a:spcBef>
              <a:spcAft>
                <a:spcPts val="0"/>
              </a:spcAft>
              <a:buNone/>
            </a:pPr>
            <a:r>
              <a:rPr lang="en"/>
              <a:t># Convert necessary columns to appropriate data types</a:t>
            </a:r>
            <a:endParaRPr/>
          </a:p>
          <a:p>
            <a:pPr indent="0" lvl="0" marL="0" rtl="0" algn="l">
              <a:spcBef>
                <a:spcPts val="1200"/>
              </a:spcBef>
              <a:spcAft>
                <a:spcPts val="0"/>
              </a:spcAft>
              <a:buNone/>
            </a:pPr>
            <a:r>
              <a:rPr lang="en"/>
              <a:t>sales_df = sales_df.withColumn("Sales", col("Sales").cast("float"))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Handle missing values</a:t>
            </a:r>
            <a:endParaRPr/>
          </a:p>
          <a:p>
            <a:pPr indent="0" lvl="0" marL="0" rtl="0" algn="l">
              <a:spcBef>
                <a:spcPts val="1200"/>
              </a:spcBef>
              <a:spcAft>
                <a:spcPts val="0"/>
              </a:spcAft>
              <a:buNone/>
            </a:pPr>
            <a:r>
              <a:rPr lang="en"/>
              <a:t>sales_df = sales_df.na.drop()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Extract relevant features</a:t>
            </a:r>
            <a:endParaRPr/>
          </a:p>
          <a:p>
            <a:pPr indent="0" lvl="0" marL="0" rtl="0" algn="l">
              <a:spcBef>
                <a:spcPts val="1200"/>
              </a:spcBef>
              <a:spcAft>
                <a:spcPts val="0"/>
              </a:spcAft>
              <a:buNone/>
            </a:pPr>
            <a:r>
              <a:rPr lang="en"/>
              <a:t># For example, we can analyze the relationship between Sales and other numerical variables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6: Feature Engineering</a:t>
            </a:r>
            <a:endParaRPr/>
          </a:p>
          <a:p>
            <a:pPr indent="0" lvl="0" marL="0" rtl="0" algn="l">
              <a:spcBef>
                <a:spcPts val="1200"/>
              </a:spcBef>
              <a:spcAft>
                <a:spcPts val="0"/>
              </a:spcAft>
              <a:buNone/>
            </a:pPr>
            <a:r>
              <a:rPr lang="en"/>
              <a:t># Select relevant columns and create feature vectors</a:t>
            </a:r>
            <a:endParaRPr/>
          </a:p>
          <a:p>
            <a:pPr indent="0" lvl="0" marL="0" rtl="0" algn="l">
              <a:spcBef>
                <a:spcPts val="1200"/>
              </a:spcBef>
              <a:spcAft>
                <a:spcPts val="0"/>
              </a:spcAft>
              <a:buNone/>
            </a:pPr>
            <a:r>
              <a:rPr lang="en"/>
              <a:t>feature_columns = ["Sales"]</a:t>
            </a:r>
            <a:endParaRPr/>
          </a:p>
          <a:p>
            <a:pPr indent="0" lvl="0" marL="0" rtl="0" algn="l">
              <a:spcBef>
                <a:spcPts val="1200"/>
              </a:spcBef>
              <a:spcAft>
                <a:spcPts val="0"/>
              </a:spcAft>
              <a:buNone/>
            </a:pPr>
            <a:r>
              <a:rPr lang="en"/>
              <a:t>assembler = VectorAssembler(inputCols=feature_columns, outputCol="features")</a:t>
            </a:r>
            <a:endParaRPr/>
          </a:p>
          <a:p>
            <a:pPr indent="0" lvl="0" marL="0" rtl="0" algn="l">
              <a:spcBef>
                <a:spcPts val="1200"/>
              </a:spcBef>
              <a:spcAft>
                <a:spcPts val="0"/>
              </a:spcAft>
              <a:buNone/>
            </a:pPr>
            <a:r>
              <a:rPr lang="en"/>
              <a:t>sales_df = assembler.transform(sales_df)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7: Correlation Analysis</a:t>
            </a:r>
            <a:endParaRPr/>
          </a:p>
          <a:p>
            <a:pPr indent="0" lvl="0" marL="0" rtl="0" algn="l">
              <a:spcBef>
                <a:spcPts val="1200"/>
              </a:spcBef>
              <a:spcAft>
                <a:spcPts val="0"/>
              </a:spcAft>
              <a:buNone/>
            </a:pPr>
            <a:r>
              <a:rPr lang="en"/>
              <a:t># Compute correlation matrix</a:t>
            </a:r>
            <a:endParaRPr/>
          </a:p>
          <a:p>
            <a:pPr indent="0" lvl="0" marL="0" rtl="0" algn="l">
              <a:spcBef>
                <a:spcPts val="1200"/>
              </a:spcBef>
              <a:spcAft>
                <a:spcPts val="0"/>
              </a:spcAft>
              <a:buNone/>
            </a:pPr>
            <a:r>
              <a:rPr lang="en"/>
              <a:t>correlation_matrix = Correlation.corr(sales_df, "features").head()[0]</a:t>
            </a:r>
            <a:endParaRPr/>
          </a:p>
          <a:p>
            <a:pPr indent="0" lvl="0" marL="0" rtl="0" algn="l">
              <a:spcBef>
                <a:spcPts val="1200"/>
              </a:spcBef>
              <a:spcAft>
                <a:spcPts val="0"/>
              </a:spcAft>
              <a:buNone/>
            </a:pPr>
            <a:r>
              <a:rPr lang="en"/>
              <a:t>print("Correlation matrix:\n", correlation_matrix)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8: Machine Learning - Linear Regression Example</a:t>
            </a:r>
            <a:endParaRPr/>
          </a:p>
          <a:p>
            <a:pPr indent="0" lvl="0" marL="0" rtl="0" algn="l">
              <a:spcBef>
                <a:spcPts val="1200"/>
              </a:spcBef>
              <a:spcAft>
                <a:spcPts val="0"/>
              </a:spcAft>
              <a:buNone/>
            </a:pPr>
            <a:r>
              <a:rPr lang="en"/>
              <a:t># Prepare data for regression</a:t>
            </a:r>
            <a:endParaRPr/>
          </a:p>
          <a:p>
            <a:pPr indent="0" lvl="0" marL="0" rtl="0" algn="l">
              <a:spcBef>
                <a:spcPts val="1200"/>
              </a:spcBef>
              <a:spcAft>
                <a:spcPts val="0"/>
              </a:spcAft>
              <a:buNone/>
            </a:pPr>
            <a:r>
              <a:rPr lang="en"/>
              <a:t>regression_df = sales_df.select(col("Sales").alias("label"), col("features"))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Split the data into training and test sets</a:t>
            </a:r>
            <a:endParaRPr/>
          </a:p>
          <a:p>
            <a:pPr indent="0" lvl="0" marL="0" rtl="0" algn="l">
              <a:spcBef>
                <a:spcPts val="1200"/>
              </a:spcBef>
              <a:spcAft>
                <a:spcPts val="0"/>
              </a:spcAft>
              <a:buNone/>
            </a:pPr>
            <a:r>
              <a:rPr lang="en"/>
              <a:t>train_df, test_df = regression_df.randomSplit([0.8, 0.2], seed=12345)</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and train the linear regression model</a:t>
            </a:r>
            <a:endParaRPr/>
          </a:p>
          <a:p>
            <a:pPr indent="0" lvl="0" marL="0" rtl="0" algn="l">
              <a:spcBef>
                <a:spcPts val="1200"/>
              </a:spcBef>
              <a:spcAft>
                <a:spcPts val="0"/>
              </a:spcAft>
              <a:buNone/>
            </a:pPr>
            <a:r>
              <a:rPr lang="en"/>
              <a:t>lr = LinearRegression(featuresCol="features", labelCol="label")</a:t>
            </a:r>
            <a:endParaRPr/>
          </a:p>
          <a:p>
            <a:pPr indent="0" lvl="0" marL="0" rtl="0" algn="l">
              <a:spcBef>
                <a:spcPts val="1200"/>
              </a:spcBef>
              <a:spcAft>
                <a:spcPts val="0"/>
              </a:spcAft>
              <a:buNone/>
            </a:pPr>
            <a:r>
              <a:rPr lang="en"/>
              <a:t>lr_model = lr.fit(train_df)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Evaluate the model on the test data</a:t>
            </a:r>
            <a:endParaRPr/>
          </a:p>
          <a:p>
            <a:pPr indent="0" lvl="0" marL="0" rtl="0" algn="l">
              <a:spcBef>
                <a:spcPts val="1200"/>
              </a:spcBef>
              <a:spcAft>
                <a:spcPts val="0"/>
              </a:spcAft>
              <a:buNone/>
            </a:pPr>
            <a:r>
              <a:rPr lang="en"/>
              <a:t>test_results = lr_model.evaluate(test_df)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print("Root Mean Squared Error (RMSE):", test_results.rootMeanSquaredError)</a:t>
            </a:r>
            <a:endParaRPr/>
          </a:p>
          <a:p>
            <a:pPr indent="0" lvl="0" marL="0" rtl="0" algn="l">
              <a:spcBef>
                <a:spcPts val="1200"/>
              </a:spcBef>
              <a:spcAft>
                <a:spcPts val="0"/>
              </a:spcAft>
              <a:buNone/>
            </a:pPr>
            <a:r>
              <a:rPr lang="en"/>
              <a:t>print("R2 Score:", test_results.r2)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9: Customer Segmentation Example</a:t>
            </a:r>
            <a:endParaRPr/>
          </a:p>
          <a:p>
            <a:pPr indent="0" lvl="0" marL="0" rtl="0" algn="l">
              <a:spcBef>
                <a:spcPts val="1200"/>
              </a:spcBef>
              <a:spcAft>
                <a:spcPts val="0"/>
              </a:spcAft>
              <a:buNone/>
            </a:pPr>
            <a:r>
              <a:rPr lang="en"/>
              <a:t># Segment customers based on their purchase behavior (e.g., total sales per customer)</a:t>
            </a:r>
            <a:endParaRPr/>
          </a:p>
          <a:p>
            <a:pPr indent="0" lvl="0" marL="0" rtl="0" algn="l">
              <a:spcBef>
                <a:spcPts val="1200"/>
              </a:spcBef>
              <a:spcAft>
                <a:spcPts val="0"/>
              </a:spcAft>
              <a:buNone/>
            </a:pPr>
            <a:r>
              <a:rPr lang="en"/>
              <a:t>customer_sales_df = sales_df.groupBy("Customer ID", "Customer Name").sum("Sales").withColumnRenamed("sum(Sales)", "TotalSales")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Display the segmented customers</a:t>
            </a:r>
            <a:endParaRPr/>
          </a:p>
          <a:p>
            <a:pPr indent="0" lvl="0" marL="0" rtl="0" algn="l">
              <a:spcBef>
                <a:spcPts val="1200"/>
              </a:spcBef>
              <a:spcAft>
                <a:spcPts val="0"/>
              </a:spcAft>
              <a:buNone/>
            </a:pPr>
            <a:r>
              <a:rPr lang="en"/>
              <a:t>customer_sales_df.show(5)</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Stop Spark Session</a:t>
            </a:r>
            <a:endParaRPr/>
          </a:p>
          <a:p>
            <a:pPr indent="0" lvl="0" marL="0" rtl="0" algn="l">
              <a:spcBef>
                <a:spcPts val="1200"/>
              </a:spcBef>
              <a:spcAft>
                <a:spcPts val="0"/>
              </a:spcAft>
              <a:buNone/>
            </a:pPr>
            <a:r>
              <a:rPr lang="en"/>
              <a:t>spark.stop()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Notebooks in Databricks are interactive documents that allow you to combine code, visualizations, and narrative text. </a:t>
            </a:r>
            <a:endParaRPr/>
          </a:p>
          <a:p>
            <a:pPr indent="0" lvl="0" marL="0" rtl="0" algn="l">
              <a:spcBef>
                <a:spcPts val="1200"/>
              </a:spcBef>
              <a:spcAft>
                <a:spcPts val="0"/>
              </a:spcAft>
              <a:buNone/>
            </a:pPr>
            <a:r>
              <a:rPr lang="en"/>
              <a:t>They are a powerful tool for data analysis, exploration, and machine learning workflows</a:t>
            </a:r>
            <a:endParaRPr/>
          </a:p>
          <a:p>
            <a:pPr indent="-334327" lvl="0" marL="457200" rtl="0" algn="l">
              <a:spcBef>
                <a:spcPts val="1200"/>
              </a:spcBef>
              <a:spcAft>
                <a:spcPts val="0"/>
              </a:spcAft>
              <a:buSzPct val="100000"/>
              <a:buChar char="●"/>
            </a:pPr>
            <a:r>
              <a:rPr lang="en"/>
              <a:t>Interactive Coding: You can write and execute code in multiple languages (Python, SQL, Scala, R) within the same notebook. This flexibility is achieved using magic commands (e.g., %python, %sql).</a:t>
            </a:r>
            <a:endParaRPr/>
          </a:p>
          <a:p>
            <a:pPr indent="-334327" lvl="0" marL="457200" rtl="0" algn="l">
              <a:spcBef>
                <a:spcPts val="0"/>
              </a:spcBef>
              <a:spcAft>
                <a:spcPts val="0"/>
              </a:spcAft>
              <a:buSzPct val="100000"/>
              <a:buChar char="●"/>
            </a:pPr>
            <a:r>
              <a:rPr lang="en"/>
              <a:t>Visualization: Notebooks support built-in visualization tools, allowing you to create and display plots directly within the notebook. You can also use popular visualization libraries like Matplotlib, Seaborn, and Plotly.</a:t>
            </a:r>
            <a:endParaRPr/>
          </a:p>
          <a:p>
            <a:pPr indent="-334327" lvl="0" marL="457200" rtl="0" algn="l">
              <a:spcBef>
                <a:spcPts val="0"/>
              </a:spcBef>
              <a:spcAft>
                <a:spcPts val="0"/>
              </a:spcAft>
              <a:buSzPct val="100000"/>
              <a:buChar char="●"/>
            </a:pPr>
            <a:r>
              <a:rPr lang="en"/>
              <a:t>Narrative Text: You can add narrative text using Markdown to document your analysis, explain code, and share insights. This makes notebooks great for creating reports and tutorials.</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r>
              <a:rPr lang="en"/>
              <a:t>Fraud detection</a:t>
            </a:r>
            <a:endParaRPr/>
          </a:p>
        </p:txBody>
      </p:sp>
      <p:sp>
        <p:nvSpPr>
          <p:cNvPr id="1622" name="Google Shape;1622;p2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Step 1: Import necessary libraries</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pyspark.sql.functions import col, when, isnan</a:t>
            </a:r>
            <a:endParaRPr/>
          </a:p>
          <a:p>
            <a:pPr indent="0" lvl="0" marL="0" rtl="0" algn="l">
              <a:spcBef>
                <a:spcPts val="1200"/>
              </a:spcBef>
              <a:spcAft>
                <a:spcPts val="0"/>
              </a:spcAft>
              <a:buNone/>
            </a:pPr>
            <a:r>
              <a:rPr lang="en"/>
              <a:t>from pyspark.ml.feature import VectorAssembler, StandardScaler</a:t>
            </a:r>
            <a:endParaRPr/>
          </a:p>
          <a:p>
            <a:pPr indent="0" lvl="0" marL="0" rtl="0" algn="l">
              <a:spcBef>
                <a:spcPts val="1200"/>
              </a:spcBef>
              <a:spcAft>
                <a:spcPts val="0"/>
              </a:spcAft>
              <a:buNone/>
            </a:pPr>
            <a:r>
              <a:rPr lang="en"/>
              <a:t>from pyspark.ml.clustering import KMeans</a:t>
            </a:r>
            <a:endParaRPr/>
          </a:p>
          <a:p>
            <a:pPr indent="0" lvl="0" marL="0" rtl="0" algn="l">
              <a:spcBef>
                <a:spcPts val="1200"/>
              </a:spcBef>
              <a:spcAft>
                <a:spcPts val="0"/>
              </a:spcAft>
              <a:buNone/>
            </a:pPr>
            <a:r>
              <a:rPr lang="en"/>
              <a:t>from pyspark.ml.evaluation import ClusteringEvaluator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2: Initialize Spark Session</a:t>
            </a:r>
            <a:endParaRPr/>
          </a:p>
          <a:p>
            <a:pPr indent="0" lvl="0" marL="0" rtl="0" algn="l">
              <a:spcBef>
                <a:spcPts val="1200"/>
              </a:spcBef>
              <a:spcAft>
                <a:spcPts val="0"/>
              </a:spcAft>
              <a:buNone/>
            </a:pPr>
            <a:r>
              <a:rPr lang="en"/>
              <a:t>spark = SparkSession.builder.appName("FraudDetection").getOrCreate()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3: Load Data</a:t>
            </a:r>
            <a:endParaRPr/>
          </a:p>
          <a:p>
            <a:pPr indent="0" lvl="0" marL="0" rtl="0" algn="l">
              <a:spcBef>
                <a:spcPts val="1200"/>
              </a:spcBef>
              <a:spcAft>
                <a:spcPts val="0"/>
              </a:spcAft>
              <a:buNone/>
            </a:pPr>
            <a:r>
              <a:rPr lang="en"/>
              <a:t># Assuming the data is stored in a CSV file in an S3 bucket</a:t>
            </a:r>
            <a:endParaRPr/>
          </a:p>
          <a:p>
            <a:pPr indent="0" lvl="0" marL="0" rtl="0" algn="l">
              <a:spcBef>
                <a:spcPts val="1200"/>
              </a:spcBef>
              <a:spcAft>
                <a:spcPts val="0"/>
              </a:spcAft>
              <a:buNone/>
            </a:pPr>
            <a:r>
              <a:rPr lang="en"/>
              <a:t>data_path = "s3://databricks-workspace-stack-81b99-bucket/mumbai-prod/sample-data/sales_data.csv"</a:t>
            </a:r>
            <a:endParaRPr/>
          </a:p>
          <a:p>
            <a:pPr indent="0" lvl="0" marL="0" rtl="0" algn="l">
              <a:spcBef>
                <a:spcPts val="1200"/>
              </a:spcBef>
              <a:spcAft>
                <a:spcPts val="0"/>
              </a:spcAft>
              <a:buNone/>
            </a:pPr>
            <a:r>
              <a:rPr lang="en"/>
              <a:t>sales_df = spark.read.option("header", "true").csv(data_path)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4: Data Preparation</a:t>
            </a:r>
            <a:endParaRPr/>
          </a:p>
          <a:p>
            <a:pPr indent="0" lvl="0" marL="0" rtl="0" algn="l">
              <a:spcBef>
                <a:spcPts val="1200"/>
              </a:spcBef>
              <a:spcAft>
                <a:spcPts val="0"/>
              </a:spcAft>
              <a:buNone/>
            </a:pPr>
            <a:r>
              <a:rPr lang="en"/>
              <a:t># Print schema and show the first few rows</a:t>
            </a:r>
            <a:endParaRPr/>
          </a:p>
          <a:p>
            <a:pPr indent="0" lvl="0" marL="0" rtl="0" algn="l">
              <a:spcBef>
                <a:spcPts val="1200"/>
              </a:spcBef>
              <a:spcAft>
                <a:spcPts val="0"/>
              </a:spcAft>
              <a:buNone/>
            </a:pPr>
            <a:r>
              <a:rPr lang="en"/>
              <a:t>sales_df.printSchema()</a:t>
            </a:r>
            <a:endParaRPr/>
          </a:p>
          <a:p>
            <a:pPr indent="0" lvl="0" marL="0" rtl="0" algn="l">
              <a:spcBef>
                <a:spcPts val="1200"/>
              </a:spcBef>
              <a:spcAft>
                <a:spcPts val="0"/>
              </a:spcAft>
              <a:buNone/>
            </a:pPr>
            <a:r>
              <a:rPr lang="en"/>
              <a:t>sales_df.show(5)</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5: Data Cleaning</a:t>
            </a:r>
            <a:endParaRPr/>
          </a:p>
          <a:p>
            <a:pPr indent="0" lvl="0" marL="0" rtl="0" algn="l">
              <a:spcBef>
                <a:spcPts val="1200"/>
              </a:spcBef>
              <a:spcAft>
                <a:spcPts val="0"/>
              </a:spcAft>
              <a:buNone/>
            </a:pPr>
            <a:r>
              <a:rPr lang="en"/>
              <a:t># Convert necessary columns to appropriate data types</a:t>
            </a:r>
            <a:endParaRPr/>
          </a:p>
          <a:p>
            <a:pPr indent="0" lvl="0" marL="0" rtl="0" algn="l">
              <a:spcBef>
                <a:spcPts val="1200"/>
              </a:spcBef>
              <a:spcAft>
                <a:spcPts val="0"/>
              </a:spcAft>
              <a:buNone/>
            </a:pPr>
            <a:r>
              <a:rPr lang="en"/>
              <a:t>sales_df = sales_df.withColumn("Sales", col("Sales").cast("float"))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Handle missing values</a:t>
            </a:r>
            <a:endParaRPr/>
          </a:p>
          <a:p>
            <a:pPr indent="0" lvl="0" marL="0" rtl="0" algn="l">
              <a:spcBef>
                <a:spcPts val="1200"/>
              </a:spcBef>
              <a:spcAft>
                <a:spcPts val="0"/>
              </a:spcAft>
              <a:buNone/>
            </a:pPr>
            <a:r>
              <a:rPr lang="en"/>
              <a:t>sales_df = sales_df.na.drop()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Extract relevant features for fraud detection</a:t>
            </a:r>
            <a:endParaRPr/>
          </a:p>
          <a:p>
            <a:pPr indent="0" lvl="0" marL="0" rtl="0" algn="l">
              <a:spcBef>
                <a:spcPts val="1200"/>
              </a:spcBef>
              <a:spcAft>
                <a:spcPts val="0"/>
              </a:spcAft>
              <a:buNone/>
            </a:pPr>
            <a:r>
              <a:rPr lang="en"/>
              <a:t># For simplicity, let's focus on numerical features such as Sales, Quantity, Discount, and Profit (if available)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6: Feature Engineering</a:t>
            </a:r>
            <a:endParaRPr/>
          </a:p>
          <a:p>
            <a:pPr indent="0" lvl="0" marL="0" rtl="0" algn="l">
              <a:spcBef>
                <a:spcPts val="1200"/>
              </a:spcBef>
              <a:spcAft>
                <a:spcPts val="0"/>
              </a:spcAft>
              <a:buNone/>
            </a:pPr>
            <a:r>
              <a:rPr lang="en"/>
              <a:t># Select relevant columns and create feature vectors</a:t>
            </a:r>
            <a:endParaRPr/>
          </a:p>
          <a:p>
            <a:pPr indent="0" lvl="0" marL="0" rtl="0" algn="l">
              <a:spcBef>
                <a:spcPts val="1200"/>
              </a:spcBef>
              <a:spcAft>
                <a:spcPts val="0"/>
              </a:spcAft>
              <a:buNone/>
            </a:pPr>
            <a:r>
              <a:rPr lang="en"/>
              <a:t>feature_columns = ["Sales"]</a:t>
            </a:r>
            <a:endParaRPr/>
          </a:p>
          <a:p>
            <a:pPr indent="0" lvl="0" marL="0" rtl="0" algn="l">
              <a:spcBef>
                <a:spcPts val="1200"/>
              </a:spcBef>
              <a:spcAft>
                <a:spcPts val="0"/>
              </a:spcAft>
              <a:buNone/>
            </a:pPr>
            <a:r>
              <a:rPr lang="en"/>
              <a:t>assembler = VectorAssembler(inputCols=feature_columns, outputCol="features")</a:t>
            </a:r>
            <a:endParaRPr/>
          </a:p>
          <a:p>
            <a:pPr indent="0" lvl="0" marL="0" rtl="0" algn="l">
              <a:spcBef>
                <a:spcPts val="1200"/>
              </a:spcBef>
              <a:spcAft>
                <a:spcPts val="0"/>
              </a:spcAft>
              <a:buNone/>
            </a:pPr>
            <a:r>
              <a:rPr lang="en"/>
              <a:t>sales_df = assembler.transform(sales_df)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Standardize the features</a:t>
            </a:r>
            <a:endParaRPr/>
          </a:p>
          <a:p>
            <a:pPr indent="0" lvl="0" marL="0" rtl="0" algn="l">
              <a:spcBef>
                <a:spcPts val="1200"/>
              </a:spcBef>
              <a:spcAft>
                <a:spcPts val="0"/>
              </a:spcAft>
              <a:buNone/>
            </a:pPr>
            <a:r>
              <a:rPr lang="en"/>
              <a:t>scaler = StandardScaler(inputCol="features", outputCol="scaledFeatures")</a:t>
            </a:r>
            <a:endParaRPr/>
          </a:p>
          <a:p>
            <a:pPr indent="0" lvl="0" marL="0" rtl="0" algn="l">
              <a:spcBef>
                <a:spcPts val="1200"/>
              </a:spcBef>
              <a:spcAft>
                <a:spcPts val="0"/>
              </a:spcAft>
              <a:buNone/>
            </a:pPr>
            <a:r>
              <a:rPr lang="en"/>
              <a:t>scaler_model = scaler.fit(sales_df)</a:t>
            </a:r>
            <a:endParaRPr/>
          </a:p>
          <a:p>
            <a:pPr indent="0" lvl="0" marL="0" rtl="0" algn="l">
              <a:spcBef>
                <a:spcPts val="1200"/>
              </a:spcBef>
              <a:spcAft>
                <a:spcPts val="0"/>
              </a:spcAft>
              <a:buNone/>
            </a:pPr>
            <a:r>
              <a:rPr lang="en"/>
              <a:t>sales_df = scaler_model.transform(sales_df)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7: Anomaly Detection using KMeans</a:t>
            </a:r>
            <a:endParaRPr/>
          </a:p>
          <a:p>
            <a:pPr indent="0" lvl="0" marL="0" rtl="0" algn="l">
              <a:spcBef>
                <a:spcPts val="1200"/>
              </a:spcBef>
              <a:spcAft>
                <a:spcPts val="0"/>
              </a:spcAft>
              <a:buNone/>
            </a:pPr>
            <a:r>
              <a:rPr lang="en"/>
              <a:t># Use KMeans clustering to identify anomalies</a:t>
            </a:r>
            <a:endParaRPr/>
          </a:p>
          <a:p>
            <a:pPr indent="0" lvl="0" marL="0" rtl="0" algn="l">
              <a:spcBef>
                <a:spcPts val="1200"/>
              </a:spcBef>
              <a:spcAft>
                <a:spcPts val="0"/>
              </a:spcAft>
              <a:buNone/>
            </a:pPr>
            <a:r>
              <a:rPr lang="en"/>
              <a:t>kmeans = KMeans(featuresCol="scaledFeatures", k=2, seed=12345)</a:t>
            </a:r>
            <a:endParaRPr/>
          </a:p>
          <a:p>
            <a:pPr indent="0" lvl="0" marL="0" rtl="0" algn="l">
              <a:spcBef>
                <a:spcPts val="1200"/>
              </a:spcBef>
              <a:spcAft>
                <a:spcPts val="0"/>
              </a:spcAft>
              <a:buNone/>
            </a:pPr>
            <a:r>
              <a:rPr lang="en"/>
              <a:t>model = kmeans.fit(sales_df)</a:t>
            </a:r>
            <a:endParaRPr/>
          </a:p>
          <a:p>
            <a:pPr indent="0" lvl="0" marL="0" rtl="0" algn="l">
              <a:spcBef>
                <a:spcPts val="1200"/>
              </a:spcBef>
              <a:spcAft>
                <a:spcPts val="0"/>
              </a:spcAft>
              <a:buNone/>
            </a:pPr>
            <a:r>
              <a:rPr lang="en"/>
              <a:t>predictions = model.transform(sales_df)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8: Evaluate the clustering results</a:t>
            </a:r>
            <a:endParaRPr/>
          </a:p>
          <a:p>
            <a:pPr indent="0" lvl="0" marL="0" rtl="0" algn="l">
              <a:spcBef>
                <a:spcPts val="1200"/>
              </a:spcBef>
              <a:spcAft>
                <a:spcPts val="0"/>
              </a:spcAft>
              <a:buNone/>
            </a:pPr>
            <a:r>
              <a:rPr lang="en"/>
              <a:t>evaluator = ClusteringEvaluator(featuresCol="scaledFeatures")</a:t>
            </a:r>
            <a:endParaRPr/>
          </a:p>
          <a:p>
            <a:pPr indent="0" lvl="0" marL="0" rtl="0" algn="l">
              <a:spcBef>
                <a:spcPts val="1200"/>
              </a:spcBef>
              <a:spcAft>
                <a:spcPts val="0"/>
              </a:spcAft>
              <a:buNone/>
            </a:pPr>
            <a:r>
              <a:rPr lang="en"/>
              <a:t>silhouette = evaluator.evaluate(predictions)</a:t>
            </a:r>
            <a:endParaRPr/>
          </a:p>
          <a:p>
            <a:pPr indent="0" lvl="0" marL="0" rtl="0" algn="l">
              <a:spcBef>
                <a:spcPts val="1200"/>
              </a:spcBef>
              <a:spcAft>
                <a:spcPts val="0"/>
              </a:spcAft>
              <a:buNone/>
            </a:pPr>
            <a:r>
              <a:rPr lang="en"/>
              <a:t>print("Silhouette with squared euclidean distance = " + str(silhouette))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9: Identify potential frauds</a:t>
            </a:r>
            <a:endParaRPr/>
          </a:p>
          <a:p>
            <a:pPr indent="0" lvl="0" marL="0" rtl="0" algn="l">
              <a:spcBef>
                <a:spcPts val="1200"/>
              </a:spcBef>
              <a:spcAft>
                <a:spcPts val="0"/>
              </a:spcAft>
              <a:buNone/>
            </a:pPr>
            <a:r>
              <a:rPr lang="en"/>
              <a:t># Assuming the smaller cluster represents potential frauds</a:t>
            </a:r>
            <a:endParaRPr/>
          </a:p>
          <a:p>
            <a:pPr indent="0" lvl="0" marL="0" rtl="0" algn="l">
              <a:spcBef>
                <a:spcPts val="1200"/>
              </a:spcBef>
              <a:spcAft>
                <a:spcPts val="0"/>
              </a:spcAft>
              <a:buNone/>
            </a:pPr>
            <a:r>
              <a:rPr lang="en"/>
              <a:t>centers = model.clusterCenters()</a:t>
            </a:r>
            <a:endParaRPr/>
          </a:p>
          <a:p>
            <a:pPr indent="0" lvl="0" marL="0" rtl="0" algn="l">
              <a:spcBef>
                <a:spcPts val="1200"/>
              </a:spcBef>
              <a:spcAft>
                <a:spcPts val="0"/>
              </a:spcAft>
              <a:buNone/>
            </a:pPr>
            <a:r>
              <a:rPr lang="en"/>
              <a:t>fraud_cluster = 0 if centers[0][0] &lt; centers[1][0] else 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fraudulent_transactions = predictions.filter(predictions.prediction == fraud_cluster)</a:t>
            </a:r>
            <a:endParaRPr/>
          </a:p>
          <a:p>
            <a:pPr indent="0" lvl="0" marL="0" rtl="0" algn="l">
              <a:spcBef>
                <a:spcPts val="1200"/>
              </a:spcBef>
              <a:spcAft>
                <a:spcPts val="0"/>
              </a:spcAft>
              <a:buNone/>
            </a:pPr>
            <a:r>
              <a:rPr lang="en"/>
              <a:t>fraudulent_transactions.show()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Step 10: Optional - Save the results</a:t>
            </a:r>
            <a:endParaRPr/>
          </a:p>
          <a:p>
            <a:pPr indent="0" lvl="0" marL="0" rtl="0" algn="l">
              <a:spcBef>
                <a:spcPts val="1200"/>
              </a:spcBef>
              <a:spcAft>
                <a:spcPts val="0"/>
              </a:spcAft>
              <a:buNone/>
            </a:pPr>
            <a:r>
              <a:rPr lang="en"/>
              <a:t>fraudulent_transactions.write.option("header", "true").csv("s3://databricks-workspace-stack-81b99-bucket/mumbai-prod/sample-data/fraudulent_transactions.csv")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Stop Spark Session</a:t>
            </a:r>
            <a:endParaRPr/>
          </a:p>
          <a:p>
            <a:pPr indent="0" lvl="0" marL="0" rtl="0" algn="l">
              <a:spcBef>
                <a:spcPts val="1200"/>
              </a:spcBef>
              <a:spcAft>
                <a:spcPts val="0"/>
              </a:spcAft>
              <a:buNone/>
            </a:pPr>
            <a:r>
              <a:rPr lang="en"/>
              <a:t>spark.stop()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2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Fraud detection</a:t>
            </a:r>
            <a:endParaRPr/>
          </a:p>
        </p:txBody>
      </p:sp>
      <p:sp>
        <p:nvSpPr>
          <p:cNvPr id="1628" name="Google Shape;1628;p2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Select relevant columns for analysis (e.g., "Sales") and create feature vectors using VectorAssembler. Standardize the features using StandardScaler.</a:t>
            </a:r>
            <a:endParaRPr/>
          </a:p>
          <a:p>
            <a:pPr indent="0" lvl="0" marL="0" rtl="0" algn="l">
              <a:spcBef>
                <a:spcPts val="1200"/>
              </a:spcBef>
              <a:spcAft>
                <a:spcPts val="0"/>
              </a:spcAft>
              <a:buNone/>
            </a:pPr>
            <a:r>
              <a:rPr lang="en"/>
              <a:t>Anomaly Detection using KMeans: Use KMeans clustering to identify anomalies. Fit the model to the data and transform the data to get predictions.</a:t>
            </a:r>
            <a:endParaRPr/>
          </a:p>
          <a:p>
            <a:pPr indent="0" lvl="0" marL="0" rtl="0" algn="l">
              <a:spcBef>
                <a:spcPts val="1200"/>
              </a:spcBef>
              <a:spcAft>
                <a:spcPts val="0"/>
              </a:spcAft>
              <a:buNone/>
            </a:pPr>
            <a:r>
              <a:rPr lang="en"/>
              <a:t>Evaluate the clustering results: Use the ClusteringEvaluator to evaluate the clustering performance using the silhouette score.</a:t>
            </a:r>
            <a:endParaRPr/>
          </a:p>
          <a:p>
            <a:pPr indent="0" lvl="0" marL="0" rtl="0" algn="l">
              <a:spcBef>
                <a:spcPts val="1200"/>
              </a:spcBef>
              <a:spcAft>
                <a:spcPts val="1200"/>
              </a:spcAft>
              <a:buNone/>
            </a:pPr>
            <a:r>
              <a:rPr lang="en"/>
              <a:t>Identify potential frauds: Determine which cluster represents potential frauds based on the cluster centers. Filter transactions belonging to the fraud cluster.</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2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a:t>
            </a:r>
            <a:r>
              <a:rPr lang="en"/>
              <a:t>Correlation analysis: </a:t>
            </a:r>
            <a:r>
              <a:rPr lang="en"/>
              <a:t>market basket analysis</a:t>
            </a:r>
            <a:endParaRPr/>
          </a:p>
        </p:txBody>
      </p:sp>
      <p:sp>
        <p:nvSpPr>
          <p:cNvPr id="1634" name="Google Shape;1634;p2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Implement a Market Basket Analysis for the given sales data using PySpark on Databricks. The goal is to identify patterns and associations between items purchased together within transactions.</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optimization: Cluster Configuration</a:t>
            </a:r>
            <a:endParaRPr/>
          </a:p>
        </p:txBody>
      </p:sp>
      <p:sp>
        <p:nvSpPr>
          <p:cNvPr id="1640" name="Google Shape;1640;p2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Choose the Right Cluster Size: Select a cluster with enough cores and memory to handle your workload efficiently. Analyze your job requirements and avoid over-provisioning or under-provisioning resources. Databricks offers various cluster configurations (e.g., Instance types, number of workers) to match your needs.</a:t>
            </a:r>
            <a:endParaRPr/>
          </a:p>
          <a:p>
            <a:pPr indent="0" lvl="0" marL="0" rtl="0" algn="l">
              <a:spcBef>
                <a:spcPts val="1200"/>
              </a:spcBef>
              <a:spcAft>
                <a:spcPts val="0"/>
              </a:spcAft>
              <a:buNone/>
            </a:pPr>
            <a:r>
              <a:rPr lang="en"/>
              <a:t>Utilize Auto-scaling: Leverage auto-scaling features to dynamically adjust cluster resources based on job demands. This helps optimize resource utilization and cost.</a:t>
            </a:r>
            <a:endParaRPr/>
          </a:p>
          <a:p>
            <a:pPr indent="0" lvl="0" marL="0" rtl="0" algn="l">
              <a:spcBef>
                <a:spcPts val="1200"/>
              </a:spcBef>
              <a:spcAft>
                <a:spcPts val="1200"/>
              </a:spcAft>
              <a:buNone/>
            </a:pPr>
            <a:r>
              <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optimization: </a:t>
            </a:r>
            <a:r>
              <a:rPr lang="en"/>
              <a:t>Data Storage and Access</a:t>
            </a:r>
            <a:endParaRPr/>
          </a:p>
        </p:txBody>
      </p:sp>
      <p:sp>
        <p:nvSpPr>
          <p:cNvPr id="1646" name="Google Shape;1646;p2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Optimize Data Format: Use efficient data formats like Parquet for your tables. Parquet is columnar, allowing faster scans and filtering compared to row-oriented formats like CSV.</a:t>
            </a:r>
            <a:endParaRPr/>
          </a:p>
          <a:p>
            <a:pPr indent="0" lvl="0" marL="0" rtl="0" algn="l">
              <a:spcBef>
                <a:spcPts val="1200"/>
              </a:spcBef>
              <a:spcAft>
                <a:spcPts val="0"/>
              </a:spcAft>
              <a:buNone/>
            </a:pPr>
            <a:r>
              <a:rPr lang="en"/>
              <a:t>Partitioning: Partition your data tables based on frequently used columns for faster queries. This enables efficient data skipping during scans.</a:t>
            </a:r>
            <a:endParaRPr/>
          </a:p>
          <a:p>
            <a:pPr indent="0" lvl="0" marL="0" rtl="0" algn="l">
              <a:spcBef>
                <a:spcPts val="1200"/>
              </a:spcBef>
              <a:spcAft>
                <a:spcPts val="0"/>
              </a:spcAft>
              <a:buNone/>
            </a:pPr>
            <a:r>
              <a:rPr lang="en"/>
              <a:t>Delta Lake Integration: Consider using Delta Lake for your data storage. Delta Lake offers benefits like ACID transactions, schema enforcement, and data versioning, along with potential performance improvements for certain workloads.</a:t>
            </a:r>
            <a:endParaRPr/>
          </a:p>
          <a:p>
            <a:pPr indent="0" lvl="0" marL="0" rtl="0" algn="l">
              <a:spcBef>
                <a:spcPts val="1200"/>
              </a:spcBef>
              <a:spcAft>
                <a:spcPts val="1200"/>
              </a:spcAft>
              <a:buNone/>
            </a:pPr>
            <a:r>
              <a:rPr lang="en"/>
              <a:t>Caching: Utilize caching strategies to store frequently accessed data in memory for faster retrieval during subsequent operations. Databricks supports caching for various data sources and intermediate results.</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2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optimization: </a:t>
            </a:r>
            <a:r>
              <a:rPr lang="en"/>
              <a:t>Code Optimization</a:t>
            </a:r>
            <a:endParaRPr/>
          </a:p>
        </p:txBody>
      </p:sp>
      <p:sp>
        <p:nvSpPr>
          <p:cNvPr id="1652" name="Google Shape;1652;p2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Minimize Data Shuffles: Reduce data shuffles between stages in your Spark jobs. Shuffles involve network communication and can be performance bottlenecks. Techniques like filtering and partitioning data before shuffles can help.</a:t>
            </a:r>
            <a:endParaRPr/>
          </a:p>
          <a:p>
            <a:pPr indent="0" lvl="0" marL="0" rtl="0" algn="l">
              <a:spcBef>
                <a:spcPts val="1200"/>
              </a:spcBef>
              <a:spcAft>
                <a:spcPts val="0"/>
              </a:spcAft>
              <a:buNone/>
            </a:pPr>
            <a:r>
              <a:rPr lang="en"/>
              <a:t>Optimize Spark SQL Queries: Use efficient query patterns and avoid unnecessary aggregations or transformations. Explore cost-based optimization features in Databricks to leverage optimized query plans.</a:t>
            </a:r>
            <a:endParaRPr/>
          </a:p>
          <a:p>
            <a:pPr indent="0" lvl="0" marL="0" rtl="0" algn="l">
              <a:spcBef>
                <a:spcPts val="1200"/>
              </a:spcBef>
              <a:spcAft>
                <a:spcPts val="0"/>
              </a:spcAft>
              <a:buNone/>
            </a:pPr>
            <a:r>
              <a:rPr lang="en"/>
              <a:t>Broadcast Small Tables: If you're joining with a small table, consider broadcasting it to all worker nodes in the cluster. This eliminates the need for shuffling data across the network.</a:t>
            </a:r>
            <a:endParaRPr/>
          </a:p>
          <a:p>
            <a:pPr indent="0" lvl="0" marL="0" rtl="0" algn="l">
              <a:spcBef>
                <a:spcPts val="1200"/>
              </a:spcBef>
              <a:spcAft>
                <a:spcPts val="1200"/>
              </a:spcAft>
              <a:buNone/>
            </a:pPr>
            <a:r>
              <a:rPr lang="en"/>
              <a:t>User-Defined Functions (UDFs) vs. Built-in Functions: While UDFs offer flexibility, they can be slower than built-in Spark functions. Evaluate if built-in functions can achieve the same results for better performance.</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2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optimization: Code Optimization</a:t>
            </a:r>
            <a:endParaRPr/>
          </a:p>
        </p:txBody>
      </p:sp>
      <p:sp>
        <p:nvSpPr>
          <p:cNvPr id="1658" name="Google Shape;1658;p2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Use the Latest Databricks Runtime: Databricks Runtime (DBR) releases often include performance enhancements. Consider using the latest stable version to benefit from optimizations.</a:t>
            </a:r>
            <a:endParaRPr/>
          </a:p>
          <a:p>
            <a:pPr indent="0" lvl="0" marL="0" rtl="0" algn="l">
              <a:spcBef>
                <a:spcPts val="1200"/>
              </a:spcBef>
              <a:spcAft>
                <a:spcPts val="0"/>
              </a:spcAft>
              <a:buNone/>
            </a:pPr>
            <a:r>
              <a:rPr lang="en"/>
              <a:t>Leverage Photon: If applicable to your workload, utilize Photon, Databricks' next-generation execution engine. Photon offers performance improvements for various operations like shuffles, aggregations, and joins.</a:t>
            </a:r>
            <a:endParaRPr/>
          </a:p>
          <a:p>
            <a:pPr indent="0" lvl="0" marL="0" rtl="0" algn="l">
              <a:spcBef>
                <a:spcPts val="1200"/>
              </a:spcBef>
              <a:spcAft>
                <a:spcPts val="0"/>
              </a:spcAft>
              <a:buNone/>
            </a:pPr>
            <a:r>
              <a:rPr lang="en"/>
              <a:t>Monitor Job Performance: Use Databricks job history and monitoring tools to identify bottlenecks and areas for optimization. Analyze metrics like shuffle data size, task execution times, and GC overhead to pinpoint performance issues.</a:t>
            </a:r>
            <a:endParaRPr/>
          </a:p>
          <a:p>
            <a:pPr indent="0" lvl="0" marL="0" rtl="0" algn="l">
              <a:spcBef>
                <a:spcPts val="1200"/>
              </a:spcBef>
              <a:spcAft>
                <a:spcPts val="1200"/>
              </a:spcAft>
              <a:buNone/>
            </a:pPr>
            <a:r>
              <a:rPr lang="en"/>
              <a:t>Profile Your Code: Utilize profiling tools to identify slow sections in your code. This helps you focus optimization efforts on the most impactful areas.</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2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optimization: Code Optimization: User-Defined Functions (UDFs) vs. Built-in Functions:</a:t>
            </a:r>
            <a:endParaRPr/>
          </a:p>
        </p:txBody>
      </p:sp>
      <p:sp>
        <p:nvSpPr>
          <p:cNvPr id="1664" name="Google Shape;1664;p279"/>
          <p:cNvSpPr txBox="1"/>
          <p:nvPr>
            <p:ph idx="1" type="body"/>
          </p:nvPr>
        </p:nvSpPr>
        <p:spPr>
          <a:xfrm>
            <a:off x="311700" y="1507075"/>
            <a:ext cx="8520600" cy="3061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In Databricks SQL, built-in functions are pre-defined functions that provide various functionalities for data manipulation, analysis, and transformation. They offer several advantages over user-defined functions (UDFs):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Performance: Built-in functions are typically highly optimized for Apache Spark, leading to faster execution compared to UDFs.</a:t>
            </a:r>
            <a:endParaRPr/>
          </a:p>
          <a:p>
            <a:pPr indent="0" lvl="0" marL="0" rtl="0" algn="l">
              <a:spcBef>
                <a:spcPts val="1200"/>
              </a:spcBef>
              <a:spcAft>
                <a:spcPts val="0"/>
              </a:spcAft>
              <a:buNone/>
            </a:pPr>
            <a:r>
              <a:rPr lang="en"/>
              <a:t>Reliability: These functions are thoroughly tested and integrated with Spark, ensuring reliable behavior and reducing the risk of errors.</a:t>
            </a:r>
            <a:endParaRPr/>
          </a:p>
          <a:p>
            <a:pPr indent="0" lvl="0" marL="0" rtl="0" algn="l">
              <a:spcBef>
                <a:spcPts val="1200"/>
              </a:spcBef>
              <a:spcAft>
                <a:spcPts val="0"/>
              </a:spcAft>
              <a:buNone/>
            </a:pPr>
            <a:r>
              <a:rPr lang="en"/>
              <a:t>Ease of Use: You don't need to write custom code; simply call the built-in function with appropriate arguments.</a:t>
            </a:r>
            <a:endParaRPr/>
          </a:p>
          <a:p>
            <a:pPr indent="0" lvl="0" marL="0" rtl="0" algn="l">
              <a:spcBef>
                <a:spcPts val="1200"/>
              </a:spcBef>
              <a:spcAft>
                <a:spcPts val="1200"/>
              </a:spcAft>
              <a:buNone/>
            </a:pPr>
            <a:r>
              <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2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optimization: </a:t>
            </a:r>
            <a:r>
              <a:rPr lang="en"/>
              <a:t>Code Optimization: User-Defined Functions (UDFs) vs. Built-in Functions:</a:t>
            </a:r>
            <a:endParaRPr/>
          </a:p>
        </p:txBody>
      </p:sp>
      <p:sp>
        <p:nvSpPr>
          <p:cNvPr id="1670" name="Google Shape;1670;p280"/>
          <p:cNvSpPr txBox="1"/>
          <p:nvPr>
            <p:ph idx="1" type="body"/>
          </p:nvPr>
        </p:nvSpPr>
        <p:spPr>
          <a:xfrm>
            <a:off x="311700" y="1507075"/>
            <a:ext cx="8520600" cy="3061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Databricks SQL offers a rich set of built-in functions categorized into different groups: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 String Functions:</a:t>
            </a:r>
            <a:endParaRPr/>
          </a:p>
          <a:p>
            <a:pPr indent="0" lvl="0" marL="0" rtl="0" algn="l">
              <a:spcBef>
                <a:spcPts val="1200"/>
              </a:spcBef>
              <a:spcAft>
                <a:spcPts val="0"/>
              </a:spcAft>
              <a:buNone/>
            </a:pPr>
            <a:r>
              <a:rPr lang="en"/>
              <a:t>upper, lower, trim, concat, length, instr, substr, regexp_extract (manipulate and extract information from strings)</a:t>
            </a:r>
            <a:endParaRPr/>
          </a:p>
          <a:p>
            <a:pPr indent="0" lvl="0" marL="0" rtl="0" algn="l">
              <a:spcBef>
                <a:spcPts val="1200"/>
              </a:spcBef>
              <a:spcAft>
                <a:spcPts val="0"/>
              </a:spcAft>
              <a:buNone/>
            </a:pPr>
            <a:r>
              <a:rPr lang="en"/>
              <a:t>2. Numeric Functions:</a:t>
            </a:r>
            <a:endParaRPr/>
          </a:p>
          <a:p>
            <a:pPr indent="0" lvl="0" marL="0" rtl="0" algn="l">
              <a:spcBef>
                <a:spcPts val="1200"/>
              </a:spcBef>
              <a:spcAft>
                <a:spcPts val="0"/>
              </a:spcAft>
              <a:buNone/>
            </a:pPr>
            <a:r>
              <a:rPr lang="en"/>
              <a:t>abs, ceil, floor, round, sqrt, pow, exp, log, log10, rand (perform mathematical operations on numbers)</a:t>
            </a:r>
            <a:endParaRPr/>
          </a:p>
          <a:p>
            <a:pPr indent="0" lvl="0" marL="0" rtl="0" algn="l">
              <a:spcBef>
                <a:spcPts val="1200"/>
              </a:spcBef>
              <a:spcAft>
                <a:spcPts val="0"/>
              </a:spcAft>
              <a:buNone/>
            </a:pPr>
            <a:r>
              <a:rPr lang="en"/>
              <a:t>3. Date and Timestamp Functions:</a:t>
            </a:r>
            <a:endParaRPr/>
          </a:p>
          <a:p>
            <a:pPr indent="0" lvl="0" marL="0" rtl="0" algn="l">
              <a:spcBef>
                <a:spcPts val="1200"/>
              </a:spcBef>
              <a:spcAft>
                <a:spcPts val="1200"/>
              </a:spcAft>
              <a:buNone/>
            </a:pPr>
            <a:r>
              <a:rPr lang="en"/>
              <a:t>current_date, current_timestamp, year, month, day, add_months, to_date, unix_timestamp (work with dates and timestamps)</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2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UDFs in Databricks</a:t>
            </a:r>
            <a:endParaRPr/>
          </a:p>
        </p:txBody>
      </p:sp>
      <p:sp>
        <p:nvSpPr>
          <p:cNvPr id="1676" name="Google Shape;1676;p2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UDFs allow you to extend the functionality of Databricks SQL by creating custom functions. You can write UDFs in various languages like Python, Scala, Java, and R. These functions can then be used within your SQL queries for data manipulation or transformation tasks.</a:t>
            </a:r>
            <a:endParaRPr/>
          </a:p>
          <a:p>
            <a:pPr indent="0" lvl="0" marL="0" rtl="0" algn="l">
              <a:spcBef>
                <a:spcPts val="1200"/>
              </a:spcBef>
              <a:spcAft>
                <a:spcPts val="0"/>
              </a:spcAft>
              <a:buNone/>
            </a:pPr>
            <a:r>
              <a:rPr lang="en"/>
              <a:t>Code Reusability: Define a complex logic once as a UDF and reuse it across different queries.</a:t>
            </a:r>
            <a:endParaRPr/>
          </a:p>
          <a:p>
            <a:pPr indent="0" lvl="0" marL="0" rtl="0" algn="l">
              <a:spcBef>
                <a:spcPts val="1200"/>
              </a:spcBef>
              <a:spcAft>
                <a:spcPts val="0"/>
              </a:spcAft>
              <a:buNone/>
            </a:pPr>
            <a:r>
              <a:rPr lang="en"/>
              <a:t>Extensibility: Extend Databricks SQL with functionalities not readily available in built-in functions.</a:t>
            </a:r>
            <a:endParaRPr/>
          </a:p>
          <a:p>
            <a:pPr indent="0" lvl="0" marL="0" rtl="0" algn="l">
              <a:spcBef>
                <a:spcPts val="1200"/>
              </a:spcBef>
              <a:spcAft>
                <a:spcPts val="0"/>
              </a:spcAft>
              <a:buNone/>
            </a:pPr>
            <a:r>
              <a:rPr lang="en"/>
              <a:t>Flexibility: Handle specific data transformations or calculations tailored to your needs.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Version Control: Databricks provides version control for notebooks, allowing you to track changes, revert to previous versions, and collaborate more effectively.</a:t>
            </a:r>
            <a:endParaRPr/>
          </a:p>
          <a:p>
            <a:pPr indent="-342900" lvl="0" marL="457200" rtl="0" algn="l">
              <a:spcBef>
                <a:spcPts val="0"/>
              </a:spcBef>
              <a:spcAft>
                <a:spcPts val="0"/>
              </a:spcAft>
              <a:buSzPts val="1800"/>
              <a:buChar char="●"/>
            </a:pPr>
            <a:r>
              <a:rPr lang="en"/>
              <a:t>Widgets: Notebooks support widgets, which can be used to create interactive controls (e.g., dropdowns, sliders) that make your notebooks more dynamic and user-friendly.</a:t>
            </a:r>
            <a:endParaRPr/>
          </a:p>
          <a:p>
            <a:pPr indent="-342900" lvl="0" marL="457200" rtl="0" algn="l">
              <a:spcBef>
                <a:spcPts val="0"/>
              </a:spcBef>
              <a:spcAft>
                <a:spcPts val="0"/>
              </a:spcAft>
              <a:buSzPts val="1800"/>
              <a:buChar char="●"/>
            </a:pPr>
            <a:r>
              <a:rPr lang="en"/>
              <a:t>Scheduling: You can schedule notebooks to run at specific times or intervals, making it easy to automate tasks like data ingestion, ETL processes, and scheduled reporting.</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2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UDFs in Databricks</a:t>
            </a:r>
            <a:endParaRPr/>
          </a:p>
        </p:txBody>
      </p:sp>
      <p:sp>
        <p:nvSpPr>
          <p:cNvPr id="1682" name="Google Shape;1682;p2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from pyspark.sql.functions import udf</a:t>
            </a:r>
            <a:endParaRPr/>
          </a:p>
          <a:p>
            <a:pPr indent="0" lvl="0" marL="0" rtl="0" algn="l">
              <a:spcBef>
                <a:spcPts val="1200"/>
              </a:spcBef>
              <a:spcAft>
                <a:spcPts val="0"/>
              </a:spcAft>
              <a:buNone/>
            </a:pPr>
            <a:r>
              <a:rPr lang="en"/>
              <a:t>from pyspark.sql.types import StringType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the dataset from S3 into a DataFrame</a:t>
            </a:r>
            <a:endParaRPr/>
          </a:p>
          <a:p>
            <a:pPr indent="0" lvl="0" marL="0" rtl="0" algn="l">
              <a:spcBef>
                <a:spcPts val="1200"/>
              </a:spcBef>
              <a:spcAft>
                <a:spcPts val="0"/>
              </a:spcAft>
              <a:buNone/>
            </a:pPr>
            <a:r>
              <a:rPr lang="en"/>
              <a:t>iris_df = spark.read.csv("s3://your-bucket-path/iris.csv", header=True, inferSchema=True)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the UDF function</a:t>
            </a:r>
            <a:endParaRPr/>
          </a:p>
          <a:p>
            <a:pPr indent="0" lvl="0" marL="0" rtl="0" algn="l">
              <a:spcBef>
                <a:spcPts val="1200"/>
              </a:spcBef>
              <a:spcAft>
                <a:spcPts val="0"/>
              </a:spcAft>
              <a:buNone/>
            </a:pPr>
            <a:r>
              <a:rPr lang="en"/>
              <a:t>def categorize_sepal_length(sepal_length):</a:t>
            </a:r>
            <a:endParaRPr/>
          </a:p>
          <a:p>
            <a:pPr indent="0" lvl="0" marL="0" rtl="0" algn="l">
              <a:spcBef>
                <a:spcPts val="1200"/>
              </a:spcBef>
              <a:spcAft>
                <a:spcPts val="0"/>
              </a:spcAft>
              <a:buNone/>
            </a:pPr>
            <a:r>
              <a:rPr lang="en"/>
              <a:t>    if sepal_length &lt; 5.0:</a:t>
            </a:r>
            <a:endParaRPr/>
          </a:p>
          <a:p>
            <a:pPr indent="0" lvl="0" marL="0" rtl="0" algn="l">
              <a:spcBef>
                <a:spcPts val="1200"/>
              </a:spcBef>
              <a:spcAft>
                <a:spcPts val="0"/>
              </a:spcAft>
              <a:buNone/>
            </a:pPr>
            <a:r>
              <a:rPr lang="en"/>
              <a:t>        return "Short"</a:t>
            </a:r>
            <a:endParaRPr/>
          </a:p>
          <a:p>
            <a:pPr indent="0" lvl="0" marL="0" rtl="0" algn="l">
              <a:spcBef>
                <a:spcPts val="1200"/>
              </a:spcBef>
              <a:spcAft>
                <a:spcPts val="0"/>
              </a:spcAft>
              <a:buNone/>
            </a:pPr>
            <a:r>
              <a:rPr lang="en"/>
              <a:t>    elif sepal_length &lt; 6.5:</a:t>
            </a:r>
            <a:endParaRPr/>
          </a:p>
          <a:p>
            <a:pPr indent="0" lvl="0" marL="0" rtl="0" algn="l">
              <a:spcBef>
                <a:spcPts val="1200"/>
              </a:spcBef>
              <a:spcAft>
                <a:spcPts val="0"/>
              </a:spcAft>
              <a:buNone/>
            </a:pPr>
            <a:r>
              <a:rPr lang="en"/>
              <a:t>        return "Medium"</a:t>
            </a:r>
            <a:endParaRPr/>
          </a:p>
          <a:p>
            <a:pPr indent="0" lvl="0" marL="0" rtl="0" algn="l">
              <a:spcBef>
                <a:spcPts val="1200"/>
              </a:spcBef>
              <a:spcAft>
                <a:spcPts val="0"/>
              </a:spcAft>
              <a:buNone/>
            </a:pPr>
            <a:r>
              <a:rPr lang="en"/>
              <a:t>    else:</a:t>
            </a:r>
            <a:endParaRPr/>
          </a:p>
          <a:p>
            <a:pPr indent="0" lvl="0" marL="0" rtl="0" algn="l">
              <a:spcBef>
                <a:spcPts val="1200"/>
              </a:spcBef>
              <a:spcAft>
                <a:spcPts val="0"/>
              </a:spcAft>
              <a:buNone/>
            </a:pPr>
            <a:r>
              <a:rPr lang="en"/>
              <a:t>        return "Long"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Register the UDF</a:t>
            </a:r>
            <a:endParaRPr/>
          </a:p>
          <a:p>
            <a:pPr indent="0" lvl="0" marL="0" rtl="0" algn="l">
              <a:spcBef>
                <a:spcPts val="1200"/>
              </a:spcBef>
              <a:spcAft>
                <a:spcPts val="0"/>
              </a:spcAft>
              <a:buNone/>
            </a:pPr>
            <a:r>
              <a:rPr lang="en"/>
              <a:t>categorize_sepal_length_udf = udf(categorize_sepal_length, StringType())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Add a new column using the UDF</a:t>
            </a:r>
            <a:endParaRPr/>
          </a:p>
          <a:p>
            <a:pPr indent="0" lvl="0" marL="0" rtl="0" algn="l">
              <a:spcBef>
                <a:spcPts val="1200"/>
              </a:spcBef>
              <a:spcAft>
                <a:spcPts val="0"/>
              </a:spcAft>
              <a:buNone/>
            </a:pPr>
            <a:r>
              <a:rPr lang="en"/>
              <a:t>iris_with_category = iris_df.withColumn("sepal_length_category", categorize_sepal_length_udf(iris_df.sepal_length))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Display the results</a:t>
            </a:r>
            <a:endParaRPr/>
          </a:p>
          <a:p>
            <a:pPr indent="0" lvl="0" marL="0" rtl="0" algn="l">
              <a:spcBef>
                <a:spcPts val="1200"/>
              </a:spcBef>
              <a:spcAft>
                <a:spcPts val="0"/>
              </a:spcAft>
              <a:buNone/>
            </a:pPr>
            <a:r>
              <a:rPr lang="en"/>
              <a:t>iris_with_category.select("sepal_length", "sepal_length_category").show()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2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Optimization: </a:t>
            </a:r>
            <a:r>
              <a:rPr lang="en"/>
              <a:t>Optimize Spark SQL Queries</a:t>
            </a:r>
            <a:endParaRPr/>
          </a:p>
        </p:txBody>
      </p:sp>
      <p:sp>
        <p:nvSpPr>
          <p:cNvPr id="1688" name="Google Shape;1688;p283"/>
          <p:cNvSpPr txBox="1"/>
          <p:nvPr>
            <p:ph idx="1" type="body"/>
          </p:nvPr>
        </p:nvSpPr>
        <p:spPr>
          <a:xfrm>
            <a:off x="311700" y="1157825"/>
            <a:ext cx="8520600" cy="341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Early Filtering: Apply filters (WHERE clauses) early in your query pipeline to reduce the amount of data processed in subsequent stages. This helps avoid unnecessary computations on irrelevant data.</a:t>
            </a:r>
            <a:endParaRPr/>
          </a:p>
          <a:p>
            <a:pPr indent="0" lvl="0" marL="0" rtl="0" algn="l">
              <a:spcBef>
                <a:spcPts val="1200"/>
              </a:spcBef>
              <a:spcAft>
                <a:spcPts val="0"/>
              </a:spcAft>
              <a:buNone/>
            </a:pPr>
            <a:r>
              <a:rPr lang="en"/>
              <a:t>Filtering by Partition Key: If your data tables are partitioned, filter based on the partition key whenever possible. This allows Spark to directly access relevant partitions without scanning the entire table.</a:t>
            </a:r>
            <a:endParaRPr/>
          </a:p>
          <a:p>
            <a:pPr indent="0" lvl="0" marL="0" rtl="0" algn="l">
              <a:spcBef>
                <a:spcPts val="1200"/>
              </a:spcBef>
              <a:spcAft>
                <a:spcPts val="0"/>
              </a:spcAft>
              <a:buNone/>
            </a:pPr>
            <a:r>
              <a:rPr lang="en"/>
              <a:t>Broadcast Joins: If one table in a join is very small, broadcast it to all worker nodes instead of shuffling it. This is efficient for small lookup tables.</a:t>
            </a:r>
            <a:endParaRPr/>
          </a:p>
          <a:p>
            <a:pPr indent="0" lvl="0" marL="0" rtl="0" algn="l">
              <a:spcBef>
                <a:spcPts val="1200"/>
              </a:spcBef>
              <a:spcAft>
                <a:spcPts val="1200"/>
              </a:spcAft>
              <a:buNone/>
            </a:pPr>
            <a:r>
              <a:rPr lang="en"/>
              <a:t>Reduce Skew: If your data is skewed (unevenly distributed), partitioning and bucketing techniques can help balance data across workers and minimize shuffles</a:t>
            </a:r>
            <a:r>
              <a:rPr lang="en"/>
              <a:t>.</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2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Optimization: Optimize Spark SQL Queries</a:t>
            </a:r>
            <a:endParaRPr/>
          </a:p>
        </p:txBody>
      </p:sp>
      <p:sp>
        <p:nvSpPr>
          <p:cNvPr id="1694" name="Google Shape;1694;p284"/>
          <p:cNvSpPr txBox="1"/>
          <p:nvPr>
            <p:ph idx="1" type="body"/>
          </p:nvPr>
        </p:nvSpPr>
        <p:spPr>
          <a:xfrm>
            <a:off x="311700" y="1157825"/>
            <a:ext cx="8520600" cy="34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Choose Join Types Wisely: Different join types (e.g., inner join, left outer join) can have varying performance implications. Understand the semantics of each join type and choose the one that best suits your needs.</a:t>
            </a:r>
            <a:endParaRPr/>
          </a:p>
          <a:p>
            <a:pPr indent="0" lvl="0" marL="0" rtl="0" algn="l">
              <a:spcBef>
                <a:spcPts val="1200"/>
              </a:spcBef>
              <a:spcAft>
                <a:spcPts val="0"/>
              </a:spcAft>
              <a:buNone/>
            </a:pPr>
            <a:r>
              <a:rPr lang="en"/>
              <a:t>Databricks Auto-Optimization: Databricks offers auto-optimization features that analyze your query and choose the most efficient execution plan. Consider enabling these features to benefit from Databricks' query optimization capabilities.</a:t>
            </a:r>
            <a:endParaRPr/>
          </a:p>
          <a:p>
            <a:pPr indent="0" lvl="0" marL="0" rtl="0" algn="l">
              <a:spcBef>
                <a:spcPts val="1200"/>
              </a:spcBef>
              <a:spcAft>
                <a:spcPts val="1200"/>
              </a:spcAft>
              <a:buNone/>
            </a:pPr>
            <a:r>
              <a:rPr lang="en"/>
              <a:t>EXPLAIN your Queries: Use the EXPLAIN command in Spark SQL to understand the query plan chosen by the optimizer. This helps you identify potential bottlenecks and areas for improvement. Example: EXPLAIN SELECT * FROM my_table;</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2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Optimization: Optimize Spark SQL Queries</a:t>
            </a:r>
            <a:endParaRPr/>
          </a:p>
        </p:txBody>
      </p:sp>
      <p:sp>
        <p:nvSpPr>
          <p:cNvPr id="1700" name="Google Shape;1700;p285"/>
          <p:cNvSpPr txBox="1"/>
          <p:nvPr>
            <p:ph idx="1" type="body"/>
          </p:nvPr>
        </p:nvSpPr>
        <p:spPr>
          <a:xfrm>
            <a:off x="311700" y="1157825"/>
            <a:ext cx="8520600" cy="341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Pre-aggregation: If possible, pre-aggregate data before applying complex aggregations or window functions. This can reduce the amount of data processed in the final aggregation stage.</a:t>
            </a:r>
            <a:endParaRPr/>
          </a:p>
          <a:p>
            <a:pPr indent="0" lvl="0" marL="0" rtl="0" algn="l">
              <a:spcBef>
                <a:spcPts val="1200"/>
              </a:spcBef>
              <a:spcAft>
                <a:spcPts val="0"/>
              </a:spcAft>
              <a:buNone/>
            </a:pPr>
            <a:r>
              <a:rPr lang="en"/>
              <a:t>Materialized Views: Consider using materialized views for frequently used aggregations. Materialized views are pre-computed summaries of data, improving query performance when used instead of recalculating aggregations every time.</a:t>
            </a:r>
            <a:endParaRPr/>
          </a:p>
          <a:p>
            <a:pPr indent="0" lvl="0" marL="0" rtl="0" algn="l">
              <a:spcBef>
                <a:spcPts val="1200"/>
              </a:spcBef>
              <a:spcAft>
                <a:spcPts val="0"/>
              </a:spcAft>
              <a:buNone/>
            </a:pPr>
            <a:r>
              <a:rPr lang="en"/>
              <a:t>Break Down Complex Queries: Break down complex queries into smaller, more manageable sub-queries. This improves readability and maintainability, making it easier to identify potential optimization opportunities.</a:t>
            </a:r>
            <a:endParaRPr/>
          </a:p>
          <a:p>
            <a:pPr indent="0" lvl="0" marL="0" rtl="0" algn="l">
              <a:spcBef>
                <a:spcPts val="1200"/>
              </a:spcBef>
              <a:spcAft>
                <a:spcPts val="1200"/>
              </a:spcAft>
              <a:buNone/>
            </a:pPr>
            <a:r>
              <a:rPr lang="en"/>
              <a:t>Use Clear Aliases: Assign meaningful aliases to table and column names. This enhances code readability and helps you understand the data flow within your query.</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2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Computation in Databricks ETL Pipelines</a:t>
            </a:r>
            <a:endParaRPr/>
          </a:p>
        </p:txBody>
      </p:sp>
      <p:sp>
        <p:nvSpPr>
          <p:cNvPr id="1706" name="Google Shape;1706;p2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Databricks uses a pay-as-you-go pricing model, meaning you only pay for the resources you use. </a:t>
            </a:r>
            <a:endParaRPr/>
          </a:p>
          <a:p>
            <a:pPr indent="0" lvl="0" marL="0" rtl="0" algn="l">
              <a:spcBef>
                <a:spcPts val="1200"/>
              </a:spcBef>
              <a:spcAft>
                <a:spcPts val="0"/>
              </a:spcAft>
              <a:buNone/>
            </a:pPr>
            <a:r>
              <a:rPr lang="en"/>
              <a:t>The primary cost driver for ETL pipelines in Databricks is Databricks Units (DBUs), which represent the computational resources consumed by your jobs. However, other factors can also contribute to your overall cost.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Databricks Units (DBUs):</a:t>
            </a:r>
            <a:endParaRPr b="1"/>
          </a:p>
          <a:p>
            <a:pPr indent="0" lvl="0" marL="0" rtl="0" algn="l">
              <a:spcBef>
                <a:spcPts val="1200"/>
              </a:spcBef>
              <a:spcAft>
                <a:spcPts val="0"/>
              </a:spcAft>
              <a:buNone/>
            </a:pPr>
            <a:r>
              <a:rPr lang="en"/>
              <a:t>DBU is a unit that measures the amount of processing power used by your job. It's a combination of CPU, memory, and storage resources consumed during execution.</a:t>
            </a:r>
            <a:endParaRPr/>
          </a:p>
          <a:p>
            <a:pPr indent="0" lvl="0" marL="0" rtl="0" algn="l">
              <a:spcBef>
                <a:spcPts val="1200"/>
              </a:spcBef>
              <a:spcAft>
                <a:spcPts val="0"/>
              </a:spcAft>
              <a:buNone/>
            </a:pPr>
            <a:r>
              <a:rPr lang="en"/>
              <a:t>Different Databricks cluster configurations (instance types, number of workers) have varying DBU costs.</a:t>
            </a:r>
            <a:endParaRPr/>
          </a:p>
          <a:p>
            <a:pPr indent="0" lvl="0" marL="0" rtl="0" algn="l">
              <a:spcBef>
                <a:spcPts val="1200"/>
              </a:spcBef>
              <a:spcAft>
                <a:spcPts val="1200"/>
              </a:spcAft>
              <a:buNone/>
            </a:pPr>
            <a:r>
              <a:rPr lang="en"/>
              <a:t>The cost of your ETL pipeline depends on the DBU consumption per second and the total execution time of your jobs.</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2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Affecting Cost</a:t>
            </a:r>
            <a:endParaRPr/>
          </a:p>
        </p:txBody>
      </p:sp>
      <p:sp>
        <p:nvSpPr>
          <p:cNvPr id="1712" name="Google Shape;1712;p2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Cluster Configuration: Choosing a cluster with more cores and memory will have a higher DBU cost. However, it might improve processing speed, potentially reducing overall execution time.</a:t>
            </a:r>
            <a:endParaRPr/>
          </a:p>
          <a:p>
            <a:pPr indent="0" lvl="0" marL="0" rtl="0" algn="l">
              <a:spcBef>
                <a:spcPts val="1200"/>
              </a:spcBef>
              <a:spcAft>
                <a:spcPts val="0"/>
              </a:spcAft>
              <a:buNone/>
            </a:pPr>
            <a:r>
              <a:rPr lang="en"/>
              <a:t>Job Duration: Longer-running ETL jobs will consume more DBUs and incur higher costs. Optimize your code for efficiency and minimize unnecessary processing to keep execution time low.</a:t>
            </a:r>
            <a:endParaRPr/>
          </a:p>
          <a:p>
            <a:pPr indent="0" lvl="0" marL="0" rtl="0" algn="l">
              <a:spcBef>
                <a:spcPts val="1200"/>
              </a:spcBef>
              <a:spcAft>
                <a:spcPts val="0"/>
              </a:spcAft>
              <a:buNone/>
            </a:pPr>
            <a:r>
              <a:rPr lang="en"/>
              <a:t>Data Shuffles: Shuffling data across the network between stages in your Spark jobs can be expensive. Techniques like partitioning and filtering data before shuffles can help reduce DBU consumption.</a:t>
            </a:r>
            <a:endParaRPr/>
          </a:p>
          <a:p>
            <a:pPr indent="0" lvl="0" marL="0" rtl="0" algn="l">
              <a:spcBef>
                <a:spcPts val="1200"/>
              </a:spcBef>
              <a:spcAft>
                <a:spcPts val="0"/>
              </a:spcAft>
              <a:buNone/>
            </a:pPr>
            <a:r>
              <a:rPr lang="en"/>
              <a:t>Storage: While storage costs are generally lower compared to compute costs, consider optimizing your data storage format (e.g., Parquet) and utilizing features like Delta Lake for efficient storage management.</a:t>
            </a:r>
            <a:endParaRPr/>
          </a:p>
          <a:p>
            <a:pPr indent="0" lvl="0" marL="0" rtl="0" algn="l">
              <a:spcBef>
                <a:spcPts val="1200"/>
              </a:spcBef>
              <a:spcAft>
                <a:spcPts val="1200"/>
              </a:spcAft>
              <a:buNone/>
            </a:pPr>
            <a:r>
              <a:rPr lang="en"/>
              <a:t>Data Transfer: Data transfer costs (in/out of Databricks) can be a factor, especially for large datasets. Consider data locality and optimize data movement between stages in your pipeline.</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2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Calculator</a:t>
            </a:r>
            <a:endParaRPr/>
          </a:p>
        </p:txBody>
      </p:sp>
      <p:sp>
        <p:nvSpPr>
          <p:cNvPr id="1718" name="Google Shape;1718;p2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u="sng">
                <a:solidFill>
                  <a:schemeClr val="hlink"/>
                </a:solidFill>
                <a:hlinkClick r:id="rId3"/>
              </a:rPr>
              <a:t>https://www.databricks.com/product/pricing/product-pricing/instance-types</a:t>
            </a:r>
            <a:endParaRPr/>
          </a:p>
          <a:p>
            <a:pPr indent="0" lvl="0" marL="0" rtl="0" algn="l">
              <a:spcBef>
                <a:spcPts val="1200"/>
              </a:spcBef>
              <a:spcAft>
                <a:spcPts val="0"/>
              </a:spcAft>
              <a:buNone/>
            </a:pPr>
            <a:r>
              <a:rPr lang="en" u="sng">
                <a:solidFill>
                  <a:schemeClr val="hlink"/>
                </a:solidFill>
                <a:hlinkClick r:id="rId4"/>
              </a:rPr>
              <a:t>https://calculator.aws/#/</a:t>
            </a:r>
            <a:r>
              <a:rPr lang="en"/>
              <a:t> </a:t>
            </a:r>
            <a:endParaRPr/>
          </a:p>
          <a:p>
            <a:pPr indent="0" lvl="0" marL="0" rtl="0" algn="l">
              <a:spcBef>
                <a:spcPts val="1200"/>
              </a:spcBef>
              <a:spcAft>
                <a:spcPts val="0"/>
              </a:spcAft>
              <a:buNone/>
            </a:pPr>
            <a:r>
              <a:rPr lang="en"/>
              <a:t>Job History and Monitoring: Analyze your job history and monitoring tools in Databricks to identify areas with high DBU consumption. This helps pinpoint optimization opportunities.</a:t>
            </a:r>
            <a:endParaRPr/>
          </a:p>
          <a:p>
            <a:pPr indent="0" lvl="0" marL="0" rtl="0" algn="l">
              <a:spcBef>
                <a:spcPts val="1200"/>
              </a:spcBef>
              <a:spcAft>
                <a:spcPts val="0"/>
              </a:spcAft>
              <a:buNone/>
            </a:pPr>
            <a:r>
              <a:rPr lang="en"/>
              <a:t>Cost Optimization Best Practices: Databricks provides best practices for cost optimization, which include techniques like choosing the right cluster size, utilizing cost-effective compute options like spot clusters, and leveraging auto-scaling. </a:t>
            </a:r>
            <a:r>
              <a:rPr lang="en" u="sng">
                <a:solidFill>
                  <a:schemeClr val="hlink"/>
                </a:solidFill>
                <a:hlinkClick r:id="rId5"/>
              </a:rPr>
              <a:t>https://docs.databricks.com/en/lakehouse-architecture/cost-optimization/best-practices.html</a:t>
            </a:r>
            <a:r>
              <a:rPr lang="en"/>
              <a:t> </a:t>
            </a:r>
            <a:endParaRPr/>
          </a:p>
          <a:p>
            <a:pPr indent="0" lvl="0" marL="0" rtl="0" algn="l">
              <a:spcBef>
                <a:spcPts val="1200"/>
              </a:spcBef>
              <a:spcAft>
                <a:spcPts val="1200"/>
              </a:spcAft>
              <a:buNone/>
            </a:pPr>
            <a:r>
              <a:rPr lang="en"/>
              <a:t>Prepaid Commitments: Databricks offers prepaid commitments for DBUs, which can potentially provide discounts compared to pay-as-you-go pricing, especially for high-volume usage.</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2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and Logging</a:t>
            </a:r>
            <a:endParaRPr/>
          </a:p>
        </p:txBody>
      </p:sp>
      <p:sp>
        <p:nvSpPr>
          <p:cNvPr id="1724" name="Google Shape;1724;p2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Monitoring is crucial for ensuring the health, performance, and cost-effectiveness of your Databricks workloads. Databricks offers various tools and techniques to monitor your jobs, clusters, and overall environment.</a:t>
            </a:r>
            <a:endParaRPr/>
          </a:p>
          <a:p>
            <a:pPr indent="0" lvl="0" marL="0" rtl="0" algn="l">
              <a:spcBef>
                <a:spcPts val="1200"/>
              </a:spcBef>
              <a:spcAft>
                <a:spcPts val="0"/>
              </a:spcAft>
              <a:buNone/>
            </a:pPr>
            <a:r>
              <a:rPr lang="en"/>
              <a:t>Job History: The job history provides a detailed view of all your executed jobs, including their status (success, failure, cancelled), duration, cluster configuration, and logs. You can analyze historical data to identify trends and potential issues.</a:t>
            </a:r>
            <a:endParaRPr/>
          </a:p>
          <a:p>
            <a:pPr indent="0" lvl="0" marL="0" rtl="0" algn="l">
              <a:spcBef>
                <a:spcPts val="1200"/>
              </a:spcBef>
              <a:spcAft>
                <a:spcPts val="0"/>
              </a:spcAft>
              <a:buNone/>
            </a:pPr>
            <a:r>
              <a:rPr lang="en"/>
              <a:t>Spark UI: Each Spark job execution generates a Spark UI, accessible through the job history. This UI offers in-depth insights into job execution stages, task details, shuffle data size, and GC (garbage collection) overhead, helping you pinpoint performance bottlenecks.</a:t>
            </a:r>
            <a:endParaRPr/>
          </a:p>
          <a:p>
            <a:pPr indent="0" lvl="0" marL="0" rtl="0" algn="l">
              <a:spcBef>
                <a:spcPts val="1200"/>
              </a:spcBef>
              <a:spcAft>
                <a:spcPts val="0"/>
              </a:spcAft>
              <a:buNone/>
            </a:pPr>
            <a:r>
              <a:rPr lang="en"/>
              <a:t>Metrics API: Databricks provides a Metrics API that allows you to programmatically access various metrics for jobs, clusters, and applications. This API integration enables you to build custom dashboards or monitoring tools for your specific needs.</a:t>
            </a:r>
            <a:endParaRPr/>
          </a:p>
          <a:p>
            <a:pPr indent="0" lvl="0" marL="0" rtl="0" algn="l">
              <a:spcBef>
                <a:spcPts val="1200"/>
              </a:spcBef>
              <a:spcAft>
                <a:spcPts val="1200"/>
              </a:spcAft>
              <a:buNone/>
            </a:pPr>
            <a:r>
              <a:rPr lang="en"/>
              <a:t>Alerts: You can configure alerts based on specific metrics (e.g., job failures, high cluster resource utilization) to receive notifications when pre-defined thresholds are breached. This proactive approach helps you identify and address potential issues promptly</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2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Best Practices</a:t>
            </a:r>
            <a:endParaRPr/>
          </a:p>
        </p:txBody>
      </p:sp>
      <p:sp>
        <p:nvSpPr>
          <p:cNvPr id="1730" name="Google Shape;1730;p2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Monitor Job Performance: Regularly review job history and Spark UI details to identify slow-running jobs, failed jobs, and areas for performance optimization.</a:t>
            </a:r>
            <a:endParaRPr/>
          </a:p>
          <a:p>
            <a:pPr indent="0" lvl="0" marL="0" rtl="0" algn="l">
              <a:spcBef>
                <a:spcPts val="1200"/>
              </a:spcBef>
              <a:spcAft>
                <a:spcPts val="0"/>
              </a:spcAft>
              <a:buNone/>
            </a:pPr>
            <a:r>
              <a:rPr lang="en"/>
              <a:t>Track Cluster Utilization: Monitor cluster resource utilization (CPU, memory) to ensure efficient resource allocation. Consider scaling clusters up or down based on workload demands to optimize cost and performance.</a:t>
            </a:r>
            <a:endParaRPr/>
          </a:p>
          <a:p>
            <a:pPr indent="0" lvl="0" marL="0" rtl="0" algn="l">
              <a:spcBef>
                <a:spcPts val="1200"/>
              </a:spcBef>
              <a:spcAft>
                <a:spcPts val="0"/>
              </a:spcAft>
              <a:buNone/>
            </a:pPr>
            <a:r>
              <a:rPr lang="en"/>
              <a:t>Application Logs: Analyze application logs for errors, warnings, or other relevant information that might indicate issues within your code or data processing steps.</a:t>
            </a:r>
            <a:endParaRPr/>
          </a:p>
          <a:p>
            <a:pPr indent="0" lvl="0" marL="0" rtl="0" algn="l">
              <a:spcBef>
                <a:spcPts val="1200"/>
              </a:spcBef>
              <a:spcAft>
                <a:spcPts val="1200"/>
              </a:spcAft>
              <a:buNone/>
            </a:pPr>
            <a:r>
              <a:rPr lang="en"/>
              <a:t>Cost Monitoring: Track your DBU consumption and costs associated with your Databricks workloads. Identify cost drivers and utilize cost-optimization techniques like choosing the right cluster size and leveraging auto-scaling.</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2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Monitoring Considerations</a:t>
            </a:r>
            <a:endParaRPr/>
          </a:p>
        </p:txBody>
      </p:sp>
      <p:sp>
        <p:nvSpPr>
          <p:cNvPr id="1736" name="Google Shape;1736;p2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Integration with External Tools: Databricks integrates with various monitoring tools like Datadog or Prometheus. You can centralize your monitoring data for a holistic view of your data ecosystem.</a:t>
            </a:r>
            <a:endParaRPr/>
          </a:p>
          <a:p>
            <a:pPr indent="0" lvl="0" marL="0" rtl="0" algn="l">
              <a:spcBef>
                <a:spcPts val="1200"/>
              </a:spcBef>
              <a:spcAft>
                <a:spcPts val="0"/>
              </a:spcAft>
              <a:buNone/>
            </a:pPr>
            <a:r>
              <a:rPr lang="en"/>
              <a:t>Custom Monitoring Dashboards: Develop custom dashboards to visualize key metrics and KPIs (Key Performance Indicators) relevant to your specific workflows and data processing pipelines.</a:t>
            </a:r>
            <a:endParaRPr/>
          </a:p>
          <a:p>
            <a:pPr indent="0" lvl="0" marL="0" rtl="0" algn="l">
              <a:spcBef>
                <a:spcPts val="1200"/>
              </a:spcBef>
              <a:spcAft>
                <a:spcPts val="1200"/>
              </a:spcAft>
              <a:buNone/>
            </a:pPr>
            <a:r>
              <a:rPr lang="en"/>
              <a:t>Monitoring Delta Lake: If you're using Delta Lake, leverage Databricks Delta Lake monitoring features to track data quality, table statistics, and schema evolution.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 new notebook</a:t>
            </a:r>
            <a:endParaRPr/>
          </a:p>
          <a:p>
            <a:pPr indent="-342900" lvl="0" marL="457200" rtl="0" algn="l">
              <a:spcBef>
                <a:spcPts val="0"/>
              </a:spcBef>
              <a:spcAft>
                <a:spcPts val="0"/>
              </a:spcAft>
              <a:buSzPts val="1800"/>
              <a:buChar char="-"/>
            </a:pPr>
            <a:r>
              <a:rPr lang="en"/>
              <a:t>Add sample code and run</a:t>
            </a:r>
            <a:endParaRPr/>
          </a:p>
          <a:p>
            <a:pPr indent="-317500" lvl="1" marL="914400" rtl="0" algn="l">
              <a:lnSpc>
                <a:spcPct val="150000"/>
              </a:lnSpc>
              <a:spcBef>
                <a:spcPts val="0"/>
              </a:spcBef>
              <a:spcAft>
                <a:spcPts val="0"/>
              </a:spcAft>
              <a:buSzPts val="1400"/>
              <a:buChar char="-"/>
            </a:pPr>
            <a:r>
              <a:rPr lang="en" sz="1000">
                <a:solidFill>
                  <a:srgbClr val="008000"/>
                </a:solidFill>
                <a:highlight>
                  <a:srgbClr val="F6F7F9"/>
                </a:highlight>
                <a:latin typeface="Courier New"/>
                <a:ea typeface="Courier New"/>
                <a:cs typeface="Courier New"/>
                <a:sym typeface="Courier New"/>
              </a:rPr>
              <a:t># Python cell</a:t>
            </a:r>
            <a:endParaRPr sz="1000">
              <a:solidFill>
                <a:srgbClr val="008000"/>
              </a:solidFill>
              <a:highlight>
                <a:srgbClr val="F6F7F9"/>
              </a:highlight>
              <a:latin typeface="Courier New"/>
              <a:ea typeface="Courier New"/>
              <a:cs typeface="Courier New"/>
              <a:sym typeface="Courier New"/>
            </a:endParaRPr>
          </a:p>
          <a:p>
            <a:pPr indent="-317500" lvl="1" marL="914400" rtl="0" algn="l">
              <a:lnSpc>
                <a:spcPct val="150000"/>
              </a:lnSpc>
              <a:spcBef>
                <a:spcPts val="0"/>
              </a:spcBef>
              <a:spcAft>
                <a:spcPts val="0"/>
              </a:spcAft>
              <a:buSzPts val="1400"/>
              <a:buChar char="-"/>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"Hello, Databricks!"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342900" lvl="0" marL="457200" rtl="0" algn="l">
              <a:lnSpc>
                <a:spcPct val="150000"/>
              </a:lnSpc>
              <a:spcBef>
                <a:spcPts val="0"/>
              </a:spcBef>
              <a:spcAft>
                <a:spcPts val="0"/>
              </a:spcAft>
              <a:buSzPts val="1800"/>
              <a:buChar char="-"/>
            </a:pPr>
            <a:r>
              <a:rPr lang="en"/>
              <a:t>Select Markdown</a:t>
            </a:r>
            <a:endParaRPr sz="1000">
              <a:solidFill>
                <a:srgbClr val="3B3B3B"/>
              </a:solidFill>
              <a:highlight>
                <a:srgbClr val="F6F7F9"/>
              </a:highlight>
              <a:latin typeface="Courier New"/>
              <a:ea typeface="Courier New"/>
              <a:cs typeface="Courier New"/>
              <a:sym typeface="Courier New"/>
            </a:endParaRPr>
          </a:p>
          <a:p>
            <a:pPr indent="-292100" lvl="1" marL="914400" rtl="0" algn="l">
              <a:lnSpc>
                <a:spcPct val="150000"/>
              </a:lnSpc>
              <a:spcBef>
                <a:spcPts val="0"/>
              </a:spcBef>
              <a:spcAft>
                <a:spcPts val="0"/>
              </a:spcAft>
              <a:buClr>
                <a:srgbClr val="3B3B3B"/>
              </a:buClr>
              <a:buSzPts val="1000"/>
              <a:buFont typeface="Courier New"/>
              <a:buChar char="-"/>
            </a:pPr>
            <a:r>
              <a:rPr lang="en" sz="1000">
                <a:solidFill>
                  <a:srgbClr val="3B3B3B"/>
                </a:solidFill>
                <a:highlight>
                  <a:srgbClr val="F6F7F9"/>
                </a:highlight>
                <a:latin typeface="Courier New"/>
                <a:ea typeface="Courier New"/>
                <a:cs typeface="Courier New"/>
                <a:sym typeface="Courier New"/>
              </a:rPr>
              <a:t>%md</a:t>
            </a:r>
            <a:endParaRPr sz="1000">
              <a:solidFill>
                <a:srgbClr val="3B3B3B"/>
              </a:solidFill>
              <a:highlight>
                <a:srgbClr val="F6F7F9"/>
              </a:highlight>
              <a:latin typeface="Courier New"/>
              <a:ea typeface="Courier New"/>
              <a:cs typeface="Courier New"/>
              <a:sym typeface="Courier New"/>
            </a:endParaRPr>
          </a:p>
          <a:p>
            <a:pPr indent="-292100" lvl="1" marL="914400" rtl="0" algn="l">
              <a:lnSpc>
                <a:spcPct val="150000"/>
              </a:lnSpc>
              <a:spcBef>
                <a:spcPts val="0"/>
              </a:spcBef>
              <a:spcAft>
                <a:spcPts val="0"/>
              </a:spcAft>
              <a:buClr>
                <a:srgbClr val="3B3B3B"/>
              </a:buClr>
              <a:buSzPts val="1000"/>
              <a:buFont typeface="Courier New"/>
              <a:buChar char="-"/>
            </a:pPr>
            <a:r>
              <a:rPr lang="en" sz="1000">
                <a:solidFill>
                  <a:srgbClr val="0A6FBF"/>
                </a:solidFill>
                <a:highlight>
                  <a:srgbClr val="F6F7F9"/>
                </a:highlight>
                <a:latin typeface="Courier New"/>
                <a:ea typeface="Courier New"/>
                <a:cs typeface="Courier New"/>
                <a:sym typeface="Courier New"/>
              </a:rPr>
              <a:t># Welcome to Databricks Notebooks</a:t>
            </a:r>
            <a:endParaRPr sz="1000">
              <a:solidFill>
                <a:srgbClr val="0A6FBF"/>
              </a:solidFill>
              <a:highlight>
                <a:srgbClr val="F6F7F9"/>
              </a:highlight>
              <a:latin typeface="Courier New"/>
              <a:ea typeface="Courier New"/>
              <a:cs typeface="Courier New"/>
              <a:sym typeface="Courier New"/>
            </a:endParaRPr>
          </a:p>
          <a:p>
            <a:pPr indent="-292100" lvl="1" marL="914400" rtl="0" algn="l">
              <a:lnSpc>
                <a:spcPct val="150000"/>
              </a:lnSpc>
              <a:spcBef>
                <a:spcPts val="0"/>
              </a:spcBef>
              <a:spcAft>
                <a:spcPts val="0"/>
              </a:spcAft>
              <a:buClr>
                <a:srgbClr val="3B3B3B"/>
              </a:buClr>
              <a:buSzPts val="1000"/>
              <a:buFont typeface="Courier New"/>
              <a:buChar char="-"/>
            </a:pPr>
            <a:r>
              <a:rPr lang="en" sz="1000">
                <a:solidFill>
                  <a:srgbClr val="3B3B3B"/>
                </a:solidFill>
                <a:highlight>
                  <a:srgbClr val="F6F7F9"/>
                </a:highlight>
                <a:latin typeface="Courier New"/>
                <a:ea typeface="Courier New"/>
                <a:cs typeface="Courier New"/>
                <a:sym typeface="Courier New"/>
              </a:rPr>
              <a:t>This is a </a:t>
            </a:r>
            <a:r>
              <a:rPr b="1" lang="en" sz="1000">
                <a:solidFill>
                  <a:srgbClr val="3B3B3B"/>
                </a:solidFill>
                <a:highlight>
                  <a:srgbClr val="F6F7F9"/>
                </a:highlight>
                <a:latin typeface="Courier New"/>
                <a:ea typeface="Courier New"/>
                <a:cs typeface="Courier New"/>
                <a:sym typeface="Courier New"/>
              </a:rPr>
              <a:t>**Markdown**</a:t>
            </a:r>
            <a:r>
              <a:rPr lang="en" sz="1000">
                <a:solidFill>
                  <a:srgbClr val="3B3B3B"/>
                </a:solidFill>
                <a:highlight>
                  <a:srgbClr val="F6F7F9"/>
                </a:highlight>
                <a:latin typeface="Courier New"/>
                <a:ea typeface="Courier New"/>
                <a:cs typeface="Courier New"/>
                <a:sym typeface="Courier New"/>
              </a:rPr>
              <a:t> cell.</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lang="en"/>
              <a:t> </a:t>
            </a:r>
            <a:endParaRPr/>
          </a:p>
        </p:txBody>
      </p:sp>
      <p:pic>
        <p:nvPicPr>
          <p:cNvPr id="222" name="Google Shape;222;p40"/>
          <p:cNvPicPr preferRelativeResize="0"/>
          <p:nvPr/>
        </p:nvPicPr>
        <p:blipFill>
          <a:blip r:embed="rId3">
            <a:alphaModFix/>
          </a:blip>
          <a:stretch>
            <a:fillRect/>
          </a:stretch>
        </p:blipFill>
        <p:spPr>
          <a:xfrm>
            <a:off x="5399625" y="971525"/>
            <a:ext cx="3684050" cy="1691500"/>
          </a:xfrm>
          <a:prstGeom prst="rect">
            <a:avLst/>
          </a:prstGeom>
          <a:noFill/>
          <a:ln>
            <a:noFill/>
          </a:ln>
        </p:spPr>
      </p:pic>
      <p:pic>
        <p:nvPicPr>
          <p:cNvPr id="223" name="Google Shape;223;p40"/>
          <p:cNvPicPr preferRelativeResize="0"/>
          <p:nvPr/>
        </p:nvPicPr>
        <p:blipFill>
          <a:blip r:embed="rId4">
            <a:alphaModFix/>
          </a:blip>
          <a:stretch>
            <a:fillRect/>
          </a:stretch>
        </p:blipFill>
        <p:spPr>
          <a:xfrm>
            <a:off x="5949950" y="2895872"/>
            <a:ext cx="3133725" cy="1377375"/>
          </a:xfrm>
          <a:prstGeom prst="rect">
            <a:avLst/>
          </a:prstGeom>
          <a:noFill/>
          <a:ln>
            <a:noFill/>
          </a:ln>
        </p:spPr>
      </p:pic>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2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2" name="Google Shape;1742;p2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3" name="Google Shape;1743;p292"/>
          <p:cNvPicPr preferRelativeResize="0"/>
          <p:nvPr/>
        </p:nvPicPr>
        <p:blipFill>
          <a:blip r:embed="rId3">
            <a:alphaModFix/>
          </a:blip>
          <a:stretch>
            <a:fillRect/>
          </a:stretch>
        </p:blipFill>
        <p:spPr>
          <a:xfrm>
            <a:off x="967334" y="0"/>
            <a:ext cx="7209331" cy="5143499"/>
          </a:xfrm>
          <a:prstGeom prst="rect">
            <a:avLst/>
          </a:prstGeom>
          <a:noFill/>
          <a:ln>
            <a:noFill/>
          </a:ln>
        </p:spPr>
      </p:pic>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2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in Databricks (Jenkins)</a:t>
            </a:r>
            <a:endParaRPr/>
          </a:p>
        </p:txBody>
      </p:sp>
      <p:sp>
        <p:nvSpPr>
          <p:cNvPr id="1749" name="Google Shape;1749;p2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DevOps is a set of practices and cultural philosophies that aim to improve collaboration and productivity between development (Dev) and operations (Ops) teams. </a:t>
            </a:r>
            <a:endParaRPr/>
          </a:p>
          <a:p>
            <a:pPr indent="0" lvl="0" marL="0" rtl="0" algn="l">
              <a:spcBef>
                <a:spcPts val="1200"/>
              </a:spcBef>
              <a:spcAft>
                <a:spcPts val="1200"/>
              </a:spcAft>
              <a:buNone/>
            </a:pPr>
            <a:r>
              <a:rPr lang="en"/>
              <a:t>By integrating these traditionally siloed disciplines, DevOps seeks to streamline the software development lifecycle (SDLC) through continuous integration (CI), continuous delivery (CD), and automated deployment processes.</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2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in Databricks (Jenkins)</a:t>
            </a:r>
            <a:endParaRPr/>
          </a:p>
        </p:txBody>
      </p:sp>
      <p:sp>
        <p:nvSpPr>
          <p:cNvPr id="1755" name="Google Shape;1755;p2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Collaboration and Communication:</a:t>
            </a:r>
            <a:endParaRPr/>
          </a:p>
          <a:p>
            <a:pPr indent="0" lvl="0" marL="0" rtl="0" algn="l">
              <a:spcBef>
                <a:spcPts val="1200"/>
              </a:spcBef>
              <a:spcAft>
                <a:spcPts val="0"/>
              </a:spcAft>
              <a:buNone/>
            </a:pPr>
            <a:r>
              <a:rPr lang="en"/>
              <a:t>DevOps fosters a culture of collaboration and communication between development, operations, and other stakeholders, breaking down silos and enabling faster delivery of features and fixes.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Continuous Integration and Continuous Delivery (CI/CD):</a:t>
            </a:r>
            <a:endParaRPr/>
          </a:p>
          <a:p>
            <a:pPr indent="0" lvl="0" marL="0" rtl="0" algn="l">
              <a:spcBef>
                <a:spcPts val="1200"/>
              </a:spcBef>
              <a:spcAft>
                <a:spcPts val="0"/>
              </a:spcAft>
              <a:buNone/>
            </a:pPr>
            <a:r>
              <a:rPr lang="en"/>
              <a:t>Continuous Integration: Developers frequently merge their code changes into a shared repository, where automated builds and tests are run. This helps detect and address issues early in the development process.</a:t>
            </a:r>
            <a:endParaRPr/>
          </a:p>
          <a:p>
            <a:pPr indent="0" lvl="0" marL="0" rtl="0" algn="l">
              <a:spcBef>
                <a:spcPts val="1200"/>
              </a:spcBef>
              <a:spcAft>
                <a:spcPts val="1200"/>
              </a:spcAft>
              <a:buNone/>
            </a:pPr>
            <a:r>
              <a:rPr lang="en"/>
              <a:t>Continuous Delivery: Extends CI by automatically deploying all code changes to a testing environment and, after testing, to a production environment. This ensures that software can be released reliably at any time.</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2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in Databricks (Jenkins)</a:t>
            </a:r>
            <a:endParaRPr/>
          </a:p>
        </p:txBody>
      </p:sp>
      <p:sp>
        <p:nvSpPr>
          <p:cNvPr id="1761" name="Google Shape;1761;p2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Infrastructure as Code (IaC):</a:t>
            </a:r>
            <a:endParaRPr/>
          </a:p>
          <a:p>
            <a:pPr indent="0" lvl="0" marL="0" rtl="0" algn="l">
              <a:spcBef>
                <a:spcPts val="1200"/>
              </a:spcBef>
              <a:spcAft>
                <a:spcPts val="0"/>
              </a:spcAft>
              <a:buNone/>
            </a:pPr>
            <a:r>
              <a:rPr lang="en"/>
              <a:t>DevOps uses IaC to manage and provision computing infrastructure through machine-readable scripts rather than manual processes. Tools like Terraform, Ansible, and AWS CloudFormation are commonly used for this purpose.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Automation:</a:t>
            </a:r>
            <a:endParaRPr/>
          </a:p>
          <a:p>
            <a:pPr indent="0" lvl="0" marL="0" rtl="0" algn="l">
              <a:spcBef>
                <a:spcPts val="1200"/>
              </a:spcBef>
              <a:spcAft>
                <a:spcPts val="1200"/>
              </a:spcAft>
              <a:buNone/>
            </a:pPr>
            <a:r>
              <a:rPr lang="en"/>
              <a:t>Automation of repetitive tasks (such as testing, deployment, and monitoring) reduces the potential for human error and accelerates the development process.</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2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in Databricks (Jenkins)</a:t>
            </a:r>
            <a:endParaRPr/>
          </a:p>
        </p:txBody>
      </p:sp>
      <p:sp>
        <p:nvSpPr>
          <p:cNvPr id="1767" name="Google Shape;1767;p2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Monitoring and Logging:</a:t>
            </a:r>
            <a:endParaRPr/>
          </a:p>
          <a:p>
            <a:pPr indent="0" lvl="0" marL="0" rtl="0" algn="l">
              <a:spcBef>
                <a:spcPts val="1200"/>
              </a:spcBef>
              <a:spcAft>
                <a:spcPts val="0"/>
              </a:spcAft>
              <a:buNone/>
            </a:pPr>
            <a:r>
              <a:rPr lang="en"/>
              <a:t>Continuous monitoring and logging of applications and infrastructure help in proactively identifying and resolving issues, ensuring high availability and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Scalability and Flexibility:</a:t>
            </a:r>
            <a:endParaRPr/>
          </a:p>
          <a:p>
            <a:pPr indent="0" lvl="0" marL="0" rtl="0" algn="l">
              <a:spcBef>
                <a:spcPts val="1200"/>
              </a:spcBef>
              <a:spcAft>
                <a:spcPts val="0"/>
              </a:spcAft>
              <a:buNone/>
            </a:pPr>
            <a:r>
              <a:rPr lang="en"/>
              <a:t>DevOps practices enable organizations to scale their infrastructure and applications more efficiently and adapt to changing requirements and environments.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Security (DevSecOps):</a:t>
            </a:r>
            <a:endParaRPr/>
          </a:p>
          <a:p>
            <a:pPr indent="0" lvl="0" marL="0" rtl="0" algn="l">
              <a:spcBef>
                <a:spcPts val="1200"/>
              </a:spcBef>
              <a:spcAft>
                <a:spcPts val="1200"/>
              </a:spcAft>
              <a:buNone/>
            </a:pPr>
            <a:r>
              <a:rPr lang="en"/>
              <a:t>Integrating security practices within the DevOps process (DevSecOps) ensures that security is built into the development process rather than being an afterthought.</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2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in Databricks (Jenkins)</a:t>
            </a:r>
            <a:endParaRPr/>
          </a:p>
        </p:txBody>
      </p:sp>
      <p:sp>
        <p:nvSpPr>
          <p:cNvPr id="1773" name="Google Shape;1773;p2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Version Control Systems: Git, SVN</a:t>
            </a:r>
            <a:endParaRPr/>
          </a:p>
          <a:p>
            <a:pPr indent="0" lvl="0" marL="0" rtl="0" algn="l">
              <a:spcBef>
                <a:spcPts val="1200"/>
              </a:spcBef>
              <a:spcAft>
                <a:spcPts val="0"/>
              </a:spcAft>
              <a:buNone/>
            </a:pPr>
            <a:r>
              <a:rPr lang="en"/>
              <a:t>CI/CD Tools: Jenkins, Travis CI, CircleCI, GitLab CI/CD</a:t>
            </a:r>
            <a:endParaRPr/>
          </a:p>
          <a:p>
            <a:pPr indent="0" lvl="0" marL="0" rtl="0" algn="l">
              <a:spcBef>
                <a:spcPts val="1200"/>
              </a:spcBef>
              <a:spcAft>
                <a:spcPts val="0"/>
              </a:spcAft>
              <a:buNone/>
            </a:pPr>
            <a:r>
              <a:rPr lang="en"/>
              <a:t>Configuration Management: Ansible, Puppet, Chef</a:t>
            </a:r>
            <a:endParaRPr/>
          </a:p>
          <a:p>
            <a:pPr indent="0" lvl="0" marL="0" rtl="0" algn="l">
              <a:spcBef>
                <a:spcPts val="1200"/>
              </a:spcBef>
              <a:spcAft>
                <a:spcPts val="0"/>
              </a:spcAft>
              <a:buNone/>
            </a:pPr>
            <a:r>
              <a:rPr lang="en"/>
              <a:t>Containerization: Docker, Kubernetes</a:t>
            </a:r>
            <a:endParaRPr/>
          </a:p>
          <a:p>
            <a:pPr indent="0" lvl="0" marL="0" rtl="0" algn="l">
              <a:spcBef>
                <a:spcPts val="1200"/>
              </a:spcBef>
              <a:spcAft>
                <a:spcPts val="0"/>
              </a:spcAft>
              <a:buNone/>
            </a:pPr>
            <a:r>
              <a:rPr lang="en"/>
              <a:t>Monitoring and Logging: Prometheus, Grafana, ELK Stack (Elasticsearch, Logstash, Kibana)</a:t>
            </a:r>
            <a:endParaRPr/>
          </a:p>
          <a:p>
            <a:pPr indent="0" lvl="0" marL="0" rtl="0" algn="l">
              <a:spcBef>
                <a:spcPts val="1200"/>
              </a:spcBef>
              <a:spcAft>
                <a:spcPts val="0"/>
              </a:spcAft>
              <a:buNone/>
            </a:pPr>
            <a:r>
              <a:rPr lang="en"/>
              <a:t>Cloud Platforms: AWS, Azure, Google Cloud Platform (GCP)</a:t>
            </a:r>
            <a:endParaRPr/>
          </a:p>
          <a:p>
            <a:pPr indent="0" lvl="0" marL="0" rtl="0" algn="l">
              <a:spcBef>
                <a:spcPts val="1200"/>
              </a:spcBef>
              <a:spcAft>
                <a:spcPts val="1200"/>
              </a:spcAft>
              <a:buNone/>
            </a:pPr>
            <a:r>
              <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2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a:t>
            </a:r>
            <a:endParaRPr/>
          </a:p>
        </p:txBody>
      </p:sp>
      <p:sp>
        <p:nvSpPr>
          <p:cNvPr id="1779" name="Google Shape;1779;p2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Jenkins is a popular open-source automation server that helps automate parts of the software development process, including building, testing, and deploying code. </a:t>
            </a:r>
            <a:endParaRPr/>
          </a:p>
          <a:p>
            <a:pPr indent="0" lvl="0" marL="0" rtl="0" algn="l">
              <a:spcBef>
                <a:spcPts val="1200"/>
              </a:spcBef>
              <a:spcAft>
                <a:spcPts val="0"/>
              </a:spcAft>
              <a:buNone/>
            </a:pPr>
            <a:r>
              <a:rPr lang="en"/>
              <a:t>Continuous Integration and Continuous Delivery (CI/CD):</a:t>
            </a:r>
            <a:endParaRPr/>
          </a:p>
          <a:p>
            <a:pPr indent="0" lvl="0" marL="0" rtl="0" algn="l">
              <a:spcBef>
                <a:spcPts val="1200"/>
              </a:spcBef>
              <a:spcAft>
                <a:spcPts val="0"/>
              </a:spcAft>
              <a:buNone/>
            </a:pPr>
            <a:r>
              <a:rPr lang="en"/>
              <a:t>Jenkins is widely used for implementing CI/CD pipelines, enabling automated code integration, testing, and deployment.</a:t>
            </a:r>
            <a:endParaRPr/>
          </a:p>
          <a:p>
            <a:pPr indent="0" lvl="0" marL="0" rtl="0" algn="l">
              <a:spcBef>
                <a:spcPts val="1200"/>
              </a:spcBef>
              <a:spcAft>
                <a:spcPts val="0"/>
              </a:spcAft>
              <a:buNone/>
            </a:pPr>
            <a:r>
              <a:rPr lang="en"/>
              <a:t>Extensibility:</a:t>
            </a:r>
            <a:endParaRPr/>
          </a:p>
          <a:p>
            <a:pPr indent="0" lvl="0" marL="0" rtl="0" algn="l">
              <a:spcBef>
                <a:spcPts val="1200"/>
              </a:spcBef>
              <a:spcAft>
                <a:spcPts val="0"/>
              </a:spcAft>
              <a:buNone/>
            </a:pPr>
            <a:r>
              <a:rPr lang="en"/>
              <a:t>Jenkins has a vast ecosystem of plugins (over 1,800) that extend its core functionalities. Plugins are available for source code management (SCM) tools, build tools, user interface, administration, and more.</a:t>
            </a:r>
            <a:endParaRPr/>
          </a:p>
          <a:p>
            <a:pPr indent="0" lvl="0" marL="0" rtl="0" algn="l">
              <a:spcBef>
                <a:spcPts val="1200"/>
              </a:spcBef>
              <a:spcAft>
                <a:spcPts val="0"/>
              </a:spcAft>
              <a:buNone/>
            </a:pPr>
            <a:r>
              <a:rPr lang="en"/>
              <a:t>Distributed Builds:</a:t>
            </a:r>
            <a:endParaRPr/>
          </a:p>
          <a:p>
            <a:pPr indent="0" lvl="0" marL="0" rtl="0" algn="l">
              <a:spcBef>
                <a:spcPts val="1200"/>
              </a:spcBef>
              <a:spcAft>
                <a:spcPts val="0"/>
              </a:spcAft>
              <a:buNone/>
            </a:pPr>
            <a:r>
              <a:rPr lang="en"/>
              <a:t>Jenkins supports distributed builds, allowing workloads to be split across multiple machines, which speeds up the build and test processes.</a:t>
            </a:r>
            <a:endParaRPr/>
          </a:p>
          <a:p>
            <a:pPr indent="0" lvl="0" marL="0" rtl="0" algn="l">
              <a:spcBef>
                <a:spcPts val="1200"/>
              </a:spcBef>
              <a:spcAft>
                <a:spcPts val="0"/>
              </a:spcAft>
              <a:buNone/>
            </a:pPr>
            <a:r>
              <a:rPr lang="en"/>
              <a:t>Pipeline as Code:</a:t>
            </a:r>
            <a:endParaRPr/>
          </a:p>
          <a:p>
            <a:pPr indent="0" lvl="0" marL="0" rtl="0" algn="l">
              <a:spcBef>
                <a:spcPts val="1200"/>
              </a:spcBef>
              <a:spcAft>
                <a:spcPts val="1200"/>
              </a:spcAft>
              <a:buNone/>
            </a:pPr>
            <a:r>
              <a:rPr lang="en"/>
              <a:t>Jenkins supports defining build pipelines using a Domain Specific Language (DSL) called Jenkins Pipeline or through Jenkinsfiles, which are version-controlled alongside your source code.</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2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a:t>
            </a:r>
            <a:endParaRPr/>
          </a:p>
        </p:txBody>
      </p:sp>
      <p:sp>
        <p:nvSpPr>
          <p:cNvPr id="1785" name="Google Shape;1785;p2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Declarative and Scripted Pipelines:</a:t>
            </a:r>
            <a:endParaRPr/>
          </a:p>
          <a:p>
            <a:pPr indent="0" lvl="0" marL="0" rtl="0" algn="l">
              <a:spcBef>
                <a:spcPts val="1200"/>
              </a:spcBef>
              <a:spcAft>
                <a:spcPts val="0"/>
              </a:spcAft>
              <a:buNone/>
            </a:pPr>
            <a:r>
              <a:rPr lang="en"/>
              <a:t>Jenkins offers two types of pipelines:</a:t>
            </a:r>
            <a:endParaRPr/>
          </a:p>
          <a:p>
            <a:pPr indent="0" lvl="0" marL="0" rtl="0" algn="l">
              <a:spcBef>
                <a:spcPts val="1200"/>
              </a:spcBef>
              <a:spcAft>
                <a:spcPts val="0"/>
              </a:spcAft>
              <a:buNone/>
            </a:pPr>
            <a:r>
              <a:rPr lang="en"/>
              <a:t>Declarative Pipelines: A more simplified and structured way to define pipelines, which reduces complexity and increases readability.</a:t>
            </a:r>
            <a:endParaRPr/>
          </a:p>
          <a:p>
            <a:pPr indent="0" lvl="0" marL="0" rtl="0" algn="l">
              <a:spcBef>
                <a:spcPts val="1200"/>
              </a:spcBef>
              <a:spcAft>
                <a:spcPts val="0"/>
              </a:spcAft>
              <a:buNone/>
            </a:pPr>
            <a:r>
              <a:rPr lang="en"/>
              <a:t>Scripted Pipelines: Provides more flexibility and control, allowing the use of Groovy code for defining pipelines.</a:t>
            </a:r>
            <a:endParaRPr/>
          </a:p>
          <a:p>
            <a:pPr indent="0" lvl="0" marL="0" rtl="0" algn="l">
              <a:spcBef>
                <a:spcPts val="1200"/>
              </a:spcBef>
              <a:spcAft>
                <a:spcPts val="0"/>
              </a:spcAft>
              <a:buNone/>
            </a:pPr>
            <a:r>
              <a:rPr lang="en"/>
              <a:t>Integration with SCM:</a:t>
            </a:r>
            <a:endParaRPr/>
          </a:p>
          <a:p>
            <a:pPr indent="0" lvl="0" marL="0" rtl="0" algn="l">
              <a:spcBef>
                <a:spcPts val="1200"/>
              </a:spcBef>
              <a:spcAft>
                <a:spcPts val="0"/>
              </a:spcAft>
              <a:buNone/>
            </a:pPr>
            <a:r>
              <a:rPr lang="en"/>
              <a:t>Jenkins integrates with a variety of SCM tools, such as Git, SVN, Mercurial, and Perforce, allowing it to automatically trigger builds when code changes are detected.</a:t>
            </a:r>
            <a:endParaRPr/>
          </a:p>
          <a:p>
            <a:pPr indent="0" lvl="0" marL="0" rtl="0" algn="l">
              <a:spcBef>
                <a:spcPts val="1200"/>
              </a:spcBef>
              <a:spcAft>
                <a:spcPts val="0"/>
              </a:spcAft>
              <a:buNone/>
            </a:pPr>
            <a:r>
              <a:rPr lang="en"/>
              <a:t>Automated Testing:</a:t>
            </a:r>
            <a:endParaRPr/>
          </a:p>
          <a:p>
            <a:pPr indent="0" lvl="0" marL="0" rtl="0" algn="l">
              <a:spcBef>
                <a:spcPts val="1200"/>
              </a:spcBef>
              <a:spcAft>
                <a:spcPts val="0"/>
              </a:spcAft>
              <a:buNone/>
            </a:pPr>
            <a:r>
              <a:rPr lang="en"/>
              <a:t>Jenkins can execute a wide range of automated tests, including unit tests, integration tests, and functional tests, and it provides detailed test reports.</a:t>
            </a:r>
            <a:endParaRPr/>
          </a:p>
          <a:p>
            <a:pPr indent="0" lvl="0" marL="0" rtl="0" algn="l">
              <a:spcBef>
                <a:spcPts val="1200"/>
              </a:spcBef>
              <a:spcAft>
                <a:spcPts val="0"/>
              </a:spcAft>
              <a:buNone/>
            </a:pPr>
            <a:r>
              <a:rPr lang="en"/>
              <a:t>Notification and Feedback:</a:t>
            </a:r>
            <a:endParaRPr/>
          </a:p>
          <a:p>
            <a:pPr indent="0" lvl="0" marL="0" rtl="0" algn="l">
              <a:spcBef>
                <a:spcPts val="1200"/>
              </a:spcBef>
              <a:spcAft>
                <a:spcPts val="1200"/>
              </a:spcAft>
              <a:buNone/>
            </a:pPr>
            <a:r>
              <a:rPr lang="en"/>
              <a:t>Jenkins can send notifications and feedback through various channels like email, Slack, or custom scripts, informing developers about build statuses and issues.</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sp>
        <p:nvSpPr>
          <p:cNvPr id="1790" name="Google Shape;1790;p3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a:t>
            </a:r>
            <a:endParaRPr/>
          </a:p>
        </p:txBody>
      </p:sp>
      <p:sp>
        <p:nvSpPr>
          <p:cNvPr id="1791" name="Google Shape;1791;p3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User Management and Security:</a:t>
            </a:r>
            <a:endParaRPr/>
          </a:p>
          <a:p>
            <a:pPr indent="0" lvl="0" marL="0" rtl="0" algn="l">
              <a:spcBef>
                <a:spcPts val="1200"/>
              </a:spcBef>
              <a:spcAft>
                <a:spcPts val="0"/>
              </a:spcAft>
              <a:buNone/>
            </a:pPr>
            <a:r>
              <a:rPr lang="en"/>
              <a:t>Jenkins supports user authentication, authorization, and role-based access control, allowing fine-grained control over who can access and modify projects.</a:t>
            </a:r>
            <a:endParaRPr/>
          </a:p>
          <a:p>
            <a:pPr indent="0" lvl="0" marL="0" rtl="0" algn="l">
              <a:spcBef>
                <a:spcPts val="1200"/>
              </a:spcBef>
              <a:spcAft>
                <a:spcPts val="0"/>
              </a:spcAft>
              <a:buNone/>
            </a:pPr>
            <a:r>
              <a:rPr lang="en"/>
              <a:t>Dashboard and Monitoring:</a:t>
            </a:r>
            <a:endParaRPr/>
          </a:p>
          <a:p>
            <a:pPr indent="0" lvl="0" marL="0" rtl="0" algn="l">
              <a:spcBef>
                <a:spcPts val="1200"/>
              </a:spcBef>
              <a:spcAft>
                <a:spcPts val="0"/>
              </a:spcAft>
              <a:buNone/>
            </a:pPr>
            <a:r>
              <a:rPr lang="en"/>
              <a:t>Jenkins provides a web-based dashboard to monitor the status of builds, pipelines, and nodes. It also supports integrating with monitoring tools for better observability.</a:t>
            </a:r>
            <a:endParaRPr/>
          </a:p>
          <a:p>
            <a:pPr indent="0" lvl="0" marL="0" rtl="0" algn="l">
              <a:spcBef>
                <a:spcPts val="1200"/>
              </a:spcBef>
              <a:spcAft>
                <a:spcPts val="0"/>
              </a:spcAft>
              <a:buNone/>
            </a:pPr>
            <a:r>
              <a:rPr lang="en"/>
              <a:t>Container Support:</a:t>
            </a:r>
            <a:endParaRPr/>
          </a:p>
          <a:p>
            <a:pPr indent="0" lvl="0" marL="0" rtl="0" algn="l">
              <a:spcBef>
                <a:spcPts val="1200"/>
              </a:spcBef>
              <a:spcAft>
                <a:spcPts val="0"/>
              </a:spcAft>
              <a:buNone/>
            </a:pPr>
            <a:r>
              <a:rPr lang="en"/>
              <a:t>Jenkins can run builds inside containers using Docker, making it easier to manage build environments and dependencies.</a:t>
            </a:r>
            <a:endParaRPr/>
          </a:p>
          <a:p>
            <a:pPr indent="0" lvl="0" marL="0" rtl="0" algn="l">
              <a:spcBef>
                <a:spcPts val="1200"/>
              </a:spcBef>
              <a:spcAft>
                <a:spcPts val="0"/>
              </a:spcAft>
              <a:buNone/>
            </a:pPr>
            <a:r>
              <a:rPr lang="en"/>
              <a:t>Community and Support:</a:t>
            </a:r>
            <a:endParaRPr/>
          </a:p>
          <a:p>
            <a:pPr indent="0" lvl="0" marL="0" rtl="0" algn="l">
              <a:spcBef>
                <a:spcPts val="1200"/>
              </a:spcBef>
              <a:spcAft>
                <a:spcPts val="1200"/>
              </a:spcAft>
              <a:buNone/>
            </a:pPr>
            <a:r>
              <a:rPr lang="en"/>
              <a:t>Jenkins has a large and active community, providing extensive documentation, forums, and third-party resources for troubleshooting and learning.</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3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a:t>
            </a:r>
            <a:endParaRPr/>
          </a:p>
        </p:txBody>
      </p:sp>
      <p:sp>
        <p:nvSpPr>
          <p:cNvPr id="1797" name="Google Shape;1797;p3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Scalability and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Jenkins can handle large-scale build environments with many concurrent jobs, making it suitable for projects of various sizes.</a:t>
            </a:r>
            <a:endParaRPr/>
          </a:p>
          <a:p>
            <a:pPr indent="0" lvl="0" marL="0" rtl="0" algn="l">
              <a:spcBef>
                <a:spcPts val="1200"/>
              </a:spcBef>
              <a:spcAft>
                <a:spcPts val="0"/>
              </a:spcAft>
              <a:buNone/>
            </a:pPr>
            <a:r>
              <a:rPr lang="en"/>
              <a:t>Cross-Platform: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Jenkins runs on various operating systems, including Windows, macOS, and Linux, making it versatile and accessible in different environments.</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lnSpc>
                <a:spcPct val="150000"/>
              </a:lnSpc>
              <a:spcBef>
                <a:spcPts val="0"/>
              </a:spcBef>
              <a:spcAft>
                <a:spcPts val="0"/>
              </a:spcAft>
              <a:buNone/>
            </a:pPr>
            <a:r>
              <a:rPr lang="en"/>
              <a:t>Sample visualization</a:t>
            </a:r>
            <a:endParaRPr/>
          </a:p>
          <a:p>
            <a:pPr indent="0" lvl="0" marL="0" rtl="0" algn="l">
              <a:lnSpc>
                <a:spcPct val="150000"/>
              </a:lnSpc>
              <a:spcBef>
                <a:spcPts val="0"/>
              </a:spcBef>
              <a:spcAft>
                <a:spcPts val="0"/>
              </a:spcAft>
              <a:buNone/>
            </a:pPr>
            <a:r>
              <a:rPr lang="en"/>
              <a:t>import matplotlib.pyplot as plt</a:t>
            </a:r>
            <a:endParaRPr/>
          </a:p>
          <a:p>
            <a:pPr indent="0" lvl="0" marL="0" rtl="0" algn="l">
              <a:lnSpc>
                <a:spcPct val="150000"/>
              </a:lnSpc>
              <a:spcBef>
                <a:spcPts val="0"/>
              </a:spcBef>
              <a:spcAft>
                <a:spcPts val="0"/>
              </a:spcAft>
              <a:buNone/>
            </a:pPr>
            <a:r>
              <a:rPr lang="en"/>
              <a:t>import seaborn as sns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Set the style for the plot</a:t>
            </a:r>
            <a:endParaRPr/>
          </a:p>
          <a:p>
            <a:pPr indent="0" lvl="0" marL="0" rtl="0" algn="l">
              <a:lnSpc>
                <a:spcPct val="150000"/>
              </a:lnSpc>
              <a:spcBef>
                <a:spcPts val="0"/>
              </a:spcBef>
              <a:spcAft>
                <a:spcPts val="0"/>
              </a:spcAft>
              <a:buNone/>
            </a:pPr>
            <a:r>
              <a:rPr lang="en"/>
              <a:t>sns.set(style="whitegrid")</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Load the Iris dataset from Seaborn's built-in datasets</a:t>
            </a:r>
            <a:endParaRPr/>
          </a:p>
          <a:p>
            <a:pPr indent="0" lvl="0" marL="0" rtl="0" algn="l">
              <a:lnSpc>
                <a:spcPct val="150000"/>
              </a:lnSpc>
              <a:spcBef>
                <a:spcPts val="0"/>
              </a:spcBef>
              <a:spcAft>
                <a:spcPts val="0"/>
              </a:spcAft>
              <a:buNone/>
            </a:pPr>
            <a:r>
              <a:rPr lang="en"/>
              <a:t>data = sns.load_dataset("iris")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Create a pairplot of the dataset, colored by species</a:t>
            </a:r>
            <a:endParaRPr/>
          </a:p>
          <a:p>
            <a:pPr indent="0" lvl="0" marL="0" rtl="0" algn="l">
              <a:lnSpc>
                <a:spcPct val="150000"/>
              </a:lnSpc>
              <a:spcBef>
                <a:spcPts val="0"/>
              </a:spcBef>
              <a:spcAft>
                <a:spcPts val="0"/>
              </a:spcAft>
              <a:buNone/>
            </a:pPr>
            <a:r>
              <a:rPr lang="en"/>
              <a:t>sns.pairplot(data, hue="species")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Show the plot</a:t>
            </a:r>
            <a:endParaRPr/>
          </a:p>
          <a:p>
            <a:pPr indent="0" lvl="0" marL="0" rtl="0" algn="l">
              <a:lnSpc>
                <a:spcPct val="150000"/>
              </a:lnSpc>
              <a:spcBef>
                <a:spcPts val="0"/>
              </a:spcBef>
              <a:spcAft>
                <a:spcPts val="0"/>
              </a:spcAft>
              <a:buNone/>
            </a:pPr>
            <a:r>
              <a:rPr lang="en"/>
              <a:t>plt.show()</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pic>
        <p:nvPicPr>
          <p:cNvPr id="230" name="Google Shape;230;p41"/>
          <p:cNvPicPr preferRelativeResize="0"/>
          <p:nvPr/>
        </p:nvPicPr>
        <p:blipFill>
          <a:blip r:embed="rId3">
            <a:alphaModFix/>
          </a:blip>
          <a:stretch>
            <a:fillRect/>
          </a:stretch>
        </p:blipFill>
        <p:spPr>
          <a:xfrm>
            <a:off x="3174575" y="911875"/>
            <a:ext cx="5657730" cy="412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 commands</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Language Magic Commands</a:t>
            </a:r>
            <a:endParaRPr b="1"/>
          </a:p>
          <a:p>
            <a:pPr indent="0" lvl="0" marL="0" rtl="0" algn="l">
              <a:spcBef>
                <a:spcPts val="1200"/>
              </a:spcBef>
              <a:spcAft>
                <a:spcPts val="0"/>
              </a:spcAft>
              <a:buNone/>
            </a:pPr>
            <a:r>
              <a:rPr lang="en"/>
              <a:t>%python: Switch to Python mode.</a:t>
            </a:r>
            <a:endParaRPr/>
          </a:p>
          <a:p>
            <a:pPr indent="0" lvl="0" marL="0" rtl="0" algn="l">
              <a:spcBef>
                <a:spcPts val="1200"/>
              </a:spcBef>
              <a:spcAft>
                <a:spcPts val="0"/>
              </a:spcAft>
              <a:buNone/>
            </a:pPr>
            <a:r>
              <a:rPr lang="en"/>
              <a:t>%r: Switch to R mode.</a:t>
            </a:r>
            <a:endParaRPr/>
          </a:p>
          <a:p>
            <a:pPr indent="0" lvl="0" marL="0" rtl="0" algn="l">
              <a:spcBef>
                <a:spcPts val="1200"/>
              </a:spcBef>
              <a:spcAft>
                <a:spcPts val="0"/>
              </a:spcAft>
              <a:buNone/>
            </a:pPr>
            <a:r>
              <a:rPr lang="en"/>
              <a:t>%scala: Switch to Scala mode.</a:t>
            </a:r>
            <a:endParaRPr/>
          </a:p>
          <a:p>
            <a:pPr indent="0" lvl="0" marL="0" rtl="0" algn="l">
              <a:spcBef>
                <a:spcPts val="1200"/>
              </a:spcBef>
              <a:spcAft>
                <a:spcPts val="0"/>
              </a:spcAft>
              <a:buNone/>
            </a:pPr>
            <a:r>
              <a:rPr lang="en"/>
              <a:t>%sql: Switch to SQL mode.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 commands</a:t>
            </a:r>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File System Commands</a:t>
            </a:r>
            <a:endParaRPr b="1"/>
          </a:p>
          <a:p>
            <a:pPr indent="0" lvl="0" marL="0" rtl="0" algn="l">
              <a:spcBef>
                <a:spcPts val="1200"/>
              </a:spcBef>
              <a:spcAft>
                <a:spcPts val="0"/>
              </a:spcAft>
              <a:buNone/>
            </a:pPr>
            <a:r>
              <a:rPr lang="en"/>
              <a:t>%fs: Access Databricks File System (DBFS).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%fs ls: List files in DBFS.</a:t>
            </a:r>
            <a:endParaRPr/>
          </a:p>
          <a:p>
            <a:pPr indent="0" lvl="0" marL="0" rtl="0" algn="l">
              <a:spcBef>
                <a:spcPts val="1200"/>
              </a:spcBef>
              <a:spcAft>
                <a:spcPts val="0"/>
              </a:spcAft>
              <a:buNone/>
            </a:pPr>
            <a:r>
              <a:rPr lang="en"/>
              <a:t>%fs mkdirs: Create directories in DBFS.</a:t>
            </a:r>
            <a:endParaRPr/>
          </a:p>
          <a:p>
            <a:pPr indent="0" lvl="0" marL="0" rtl="0" algn="l">
              <a:spcBef>
                <a:spcPts val="1200"/>
              </a:spcBef>
              <a:spcAft>
                <a:spcPts val="0"/>
              </a:spcAft>
              <a:buNone/>
            </a:pPr>
            <a:r>
              <a:rPr lang="en"/>
              <a:t>%fs cp: Copy files within DBFS or from external sources.</a:t>
            </a:r>
            <a:endParaRPr/>
          </a:p>
          <a:p>
            <a:pPr indent="0" lvl="0" marL="0" rtl="0" algn="l">
              <a:spcBef>
                <a:spcPts val="1200"/>
              </a:spcBef>
              <a:spcAft>
                <a:spcPts val="0"/>
              </a:spcAft>
              <a:buNone/>
            </a:pPr>
            <a:r>
              <a:rPr lang="en"/>
              <a:t>%fs head: Display the first N lines of a file.</a:t>
            </a:r>
            <a:endParaRPr/>
          </a:p>
          <a:p>
            <a:pPr indent="0" lvl="0" marL="0" rtl="0" algn="l">
              <a:spcBef>
                <a:spcPts val="1200"/>
              </a:spcBef>
              <a:spcAft>
                <a:spcPts val="0"/>
              </a:spcAft>
              <a:buNone/>
            </a:pPr>
            <a:r>
              <a:rPr lang="en"/>
              <a:t>%fs rm: Remove files or directories from DBFS.</a:t>
            </a:r>
            <a:endParaRPr/>
          </a:p>
          <a:p>
            <a:pPr indent="0" lvl="0" marL="0" rtl="0" algn="l">
              <a:spcBef>
                <a:spcPts val="1200"/>
              </a:spcBef>
              <a:spcAft>
                <a:spcPts val="1200"/>
              </a:spcAft>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 commands</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%python</a:t>
            </a:r>
            <a:endParaRPr/>
          </a:p>
          <a:p>
            <a:pPr indent="0" lvl="0" marL="0" rtl="0" algn="l">
              <a:spcBef>
                <a:spcPts val="1200"/>
              </a:spcBef>
              <a:spcAft>
                <a:spcPts val="0"/>
              </a:spcAft>
              <a:buNone/>
            </a:pPr>
            <a:r>
              <a:rPr lang="en"/>
              <a:t>print("This is a Python cell")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%sql</a:t>
            </a:r>
            <a:endParaRPr/>
          </a:p>
          <a:p>
            <a:pPr indent="0" lvl="0" marL="0" rtl="0" algn="l">
              <a:spcBef>
                <a:spcPts val="1200"/>
              </a:spcBef>
              <a:spcAft>
                <a:spcPts val="0"/>
              </a:spcAft>
              <a:buNone/>
            </a:pPr>
            <a:r>
              <a:rPr lang="en"/>
              <a:t>SELECT "This is an SQL cell"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%scala</a:t>
            </a:r>
            <a:endParaRPr/>
          </a:p>
          <a:p>
            <a:pPr indent="0" lvl="0" marL="0" rtl="0" algn="l">
              <a:spcBef>
                <a:spcPts val="1200"/>
              </a:spcBef>
              <a:spcAft>
                <a:spcPts val="0"/>
              </a:spcAft>
              <a:buNone/>
            </a:pPr>
            <a:r>
              <a:rPr lang="en"/>
              <a:t>println("This is a Scala cell")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t>
            </a:r>
            <a:endParaRPr/>
          </a:p>
          <a:p>
            <a:pPr indent="0" lvl="0" marL="0" rtl="0" algn="l">
              <a:spcBef>
                <a:spcPts val="1200"/>
              </a:spcBef>
              <a:spcAft>
                <a:spcPts val="1200"/>
              </a:spcAft>
              <a:buNone/>
            </a:pPr>
            <a:r>
              <a:rPr lang="en"/>
              <a:t>print("This is an R cell")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 Files</a:t>
            </a:r>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 sample file, save on your computer and upload to workspace </a:t>
            </a:r>
            <a:r>
              <a:rPr lang="en" u="sng">
                <a:solidFill>
                  <a:schemeClr val="hlink"/>
                </a:solidFill>
                <a:hlinkClick r:id="rId3"/>
              </a:rPr>
              <a:t>https://archive.ics.uci.edu/ml/machine-learning-databases/iris/iris.data</a:t>
            </a:r>
            <a:r>
              <a:rPr lang="en"/>
              <a:t> </a:t>
            </a:r>
            <a:endParaRPr/>
          </a:p>
          <a:p>
            <a:pPr indent="0" lvl="0" marL="0" rtl="0" algn="l">
              <a:spcBef>
                <a:spcPts val="1200"/>
              </a:spcBef>
              <a:spcAft>
                <a:spcPts val="1200"/>
              </a:spcAft>
              <a:buNone/>
            </a:pPr>
            <a:r>
              <a:t/>
            </a:r>
            <a:endParaRPr/>
          </a:p>
        </p:txBody>
      </p:sp>
      <p:pic>
        <p:nvPicPr>
          <p:cNvPr id="255" name="Google Shape;255;p45"/>
          <p:cNvPicPr preferRelativeResize="0"/>
          <p:nvPr/>
        </p:nvPicPr>
        <p:blipFill>
          <a:blip r:embed="rId4">
            <a:alphaModFix/>
          </a:blip>
          <a:stretch>
            <a:fillRect/>
          </a:stretch>
        </p:blipFill>
        <p:spPr>
          <a:xfrm>
            <a:off x="395350" y="2063900"/>
            <a:ext cx="4242274" cy="2645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https://github.com/arjunachari12/learn-python</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Spark</a:t>
            </a:r>
            <a:endParaRPr/>
          </a:p>
        </p:txBody>
      </p:sp>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Apache Spark is an open-source, distributed computing system that provides an interface for programming entire clusters with implicit data parallelism and fault tolerance. Spark is known for its speed, ease of use, and support for sophisticated analytics.</a:t>
            </a:r>
            <a:endParaRPr/>
          </a:p>
          <a:p>
            <a:pPr indent="0" lvl="0" marL="0" rtl="0" algn="l">
              <a:spcBef>
                <a:spcPts val="1200"/>
              </a:spcBef>
              <a:spcAft>
                <a:spcPts val="0"/>
              </a:spcAft>
              <a:buNone/>
            </a:pPr>
            <a:r>
              <a:rPr lang="en"/>
              <a:t>Spark Core: The underlying execution engine responsible for memory management, task scheduling, and fault recovery.</a:t>
            </a:r>
            <a:endParaRPr/>
          </a:p>
          <a:p>
            <a:pPr indent="0" lvl="0" marL="0" rtl="0" algn="l">
              <a:spcBef>
                <a:spcPts val="1200"/>
              </a:spcBef>
              <a:spcAft>
                <a:spcPts val="0"/>
              </a:spcAft>
              <a:buNone/>
            </a:pPr>
            <a:r>
              <a:rPr lang="en"/>
              <a:t>Spark SQL: A module for structured data processing using SQL queries.</a:t>
            </a:r>
            <a:endParaRPr/>
          </a:p>
          <a:p>
            <a:pPr indent="0" lvl="0" marL="0" rtl="0" algn="l">
              <a:spcBef>
                <a:spcPts val="1200"/>
              </a:spcBef>
              <a:spcAft>
                <a:spcPts val="0"/>
              </a:spcAft>
              <a:buNone/>
            </a:pPr>
            <a:r>
              <a:rPr lang="en"/>
              <a:t>Spark Streaming: A module for real-time stream processing.</a:t>
            </a:r>
            <a:endParaRPr/>
          </a:p>
          <a:p>
            <a:pPr indent="0" lvl="0" marL="0" rtl="0" algn="l">
              <a:spcBef>
                <a:spcPts val="1200"/>
              </a:spcBef>
              <a:spcAft>
                <a:spcPts val="0"/>
              </a:spcAft>
              <a:buNone/>
            </a:pPr>
            <a:r>
              <a:rPr lang="en"/>
              <a:t>MLlib: A library for machine learning algorithms.</a:t>
            </a:r>
            <a:endParaRPr/>
          </a:p>
          <a:p>
            <a:pPr indent="0" lvl="0" marL="0" rtl="0" algn="l">
              <a:spcBef>
                <a:spcPts val="1200"/>
              </a:spcBef>
              <a:spcAft>
                <a:spcPts val="1200"/>
              </a:spcAft>
              <a:buNone/>
            </a:pPr>
            <a:r>
              <a:rPr lang="en"/>
              <a:t>GraphX: A library for graph processing.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Initialize Spark Session and Load Data</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libraries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pandas </a:t>
            </a:r>
            <a:r>
              <a:rPr lang="en" sz="1000">
                <a:solidFill>
                  <a:srgbClr val="0A6FBF"/>
                </a:solidFill>
                <a:highlight>
                  <a:srgbClr val="F6F7F9"/>
                </a:highlight>
                <a:latin typeface="Courier New"/>
                <a:ea typeface="Courier New"/>
                <a:cs typeface="Courier New"/>
                <a:sym typeface="Courier New"/>
              </a:rPr>
              <a:t>as</a:t>
            </a:r>
            <a:r>
              <a:rPr lang="en" sz="1000">
                <a:solidFill>
                  <a:srgbClr val="3B3B3B"/>
                </a:solidFill>
                <a:highlight>
                  <a:srgbClr val="F6F7F9"/>
                </a:highlight>
                <a:latin typeface="Courier New"/>
                <a:ea typeface="Courier New"/>
                <a:cs typeface="Courier New"/>
                <a:sym typeface="Courier New"/>
              </a:rPr>
              <a:t> pd</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SparkSession</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Initialize Spark session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SparkSession.builder.</a:t>
            </a:r>
            <a:r>
              <a:rPr lang="en" sz="1000">
                <a:solidFill>
                  <a:srgbClr val="795E26"/>
                </a:solidFill>
                <a:highlight>
                  <a:srgbClr val="F6F7F9"/>
                </a:highlight>
                <a:latin typeface="Courier New"/>
                <a:ea typeface="Courier New"/>
                <a:cs typeface="Courier New"/>
                <a:sym typeface="Courier New"/>
              </a:rPr>
              <a:t>appName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"IrisDataAnalysis"</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getOrCreate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path to the uploaded file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file_path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"/Workspace/tstd/iris.data"</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columns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Read the data into a Pandas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pd.</a:t>
            </a:r>
            <a:r>
              <a:rPr lang="en" sz="1000">
                <a:solidFill>
                  <a:srgbClr val="795E26"/>
                </a:solidFill>
                <a:highlight>
                  <a:srgbClr val="F6F7F9"/>
                </a:highlight>
                <a:latin typeface="Courier New"/>
                <a:ea typeface="Courier New"/>
                <a:cs typeface="Courier New"/>
                <a:sym typeface="Courier New"/>
              </a:rPr>
              <a:t>read_csv</a:t>
            </a:r>
            <a:r>
              <a:rPr lang="en" sz="1000">
                <a:solidFill>
                  <a:srgbClr val="3B3B3B"/>
                </a:solidFill>
                <a:highlight>
                  <a:srgbClr val="F6F7F9"/>
                </a:highlight>
                <a:latin typeface="Courier New"/>
                <a:ea typeface="Courier New"/>
                <a:cs typeface="Courier New"/>
                <a:sym typeface="Courier New"/>
              </a:rPr>
              <a:t>(file_path, </a:t>
            </a:r>
            <a:r>
              <a:rPr lang="en" sz="1000">
                <a:solidFill>
                  <a:srgbClr val="001080"/>
                </a:solidFill>
                <a:highlight>
                  <a:srgbClr val="F6F7F9"/>
                </a:highlight>
                <a:latin typeface="Courier New"/>
                <a:ea typeface="Courier New"/>
                <a:cs typeface="Courier New"/>
                <a:sym typeface="Courier New"/>
              </a:rPr>
              <a:t>names</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columns)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Convert Pandas DataFrame to Spark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a:t>
            </a:r>
            <a:r>
              <a:rPr lang="en" sz="1000">
                <a:solidFill>
                  <a:srgbClr val="795E26"/>
                </a:solidFill>
                <a:highlight>
                  <a:srgbClr val="F6F7F9"/>
                </a:highlight>
                <a:latin typeface="Courier New"/>
                <a:ea typeface="Courier New"/>
                <a:cs typeface="Courier New"/>
                <a:sym typeface="Courier New"/>
              </a:rPr>
              <a:t>createDataFrame</a:t>
            </a:r>
            <a:r>
              <a:rPr lang="en" sz="1000">
                <a:solidFill>
                  <a:srgbClr val="3B3B3B"/>
                </a:solidFill>
                <a:highlight>
                  <a:srgbClr val="F6F7F9"/>
                </a:highlight>
                <a:latin typeface="Courier New"/>
                <a:ea typeface="Courier New"/>
                <a:cs typeface="Courier New"/>
                <a:sym typeface="Courier New"/>
              </a:rPr>
              <a:t>(df)</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first few rows of the dataset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Exploration</a:t>
            </a:r>
            <a:endParaRPr/>
          </a:p>
        </p:txBody>
      </p:sp>
      <p:sp>
        <p:nvSpPr>
          <p:cNvPr id="279" name="Google Shape;27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Print the schema of the DataFrame</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Get summary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Exploration</a:t>
            </a:r>
            <a:endParaRPr/>
          </a:p>
        </p:txBody>
      </p:sp>
      <p:sp>
        <p:nvSpPr>
          <p:cNvPr id="285" name="Google Shape;28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Count the number of rows</a:t>
            </a:r>
            <a:endParaRPr/>
          </a:p>
          <a:p>
            <a:pPr indent="0" lvl="0" marL="0" rtl="0" algn="l">
              <a:spcBef>
                <a:spcPts val="1200"/>
              </a:spcBef>
              <a:spcAft>
                <a:spcPts val="0"/>
              </a:spcAft>
              <a:buNone/>
            </a:pPr>
            <a:r>
              <a:rPr lang="en"/>
              <a:t>row_count = spark_df.count()</a:t>
            </a:r>
            <a:endParaRPr/>
          </a:p>
          <a:p>
            <a:pPr indent="0" lvl="0" marL="0" rtl="0" algn="l">
              <a:spcBef>
                <a:spcPts val="1200"/>
              </a:spcBef>
              <a:spcAft>
                <a:spcPts val="0"/>
              </a:spcAft>
              <a:buNone/>
            </a:pPr>
            <a:r>
              <a:rPr lang="en"/>
              <a:t>print(f"Number of rows: {row_count}")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distinct species</a:t>
            </a:r>
            <a:endParaRPr/>
          </a:p>
          <a:p>
            <a:pPr indent="0" lvl="0" marL="0" rtl="0" algn="l">
              <a:spcBef>
                <a:spcPts val="1200"/>
              </a:spcBef>
              <a:spcAft>
                <a:spcPts val="0"/>
              </a:spcAft>
              <a:buNone/>
            </a:pPr>
            <a:r>
              <a:rPr lang="en"/>
              <a:t>spark_df.select("species").distinct().show()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Filtering</a:t>
            </a:r>
            <a:endParaRPr/>
          </a:p>
        </p:txBody>
      </p:sp>
      <p:sp>
        <p:nvSpPr>
          <p:cNvPr id="291" name="Google Shape;29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Filter rows where sepal_length is greater than 5.0</a:t>
            </a:r>
            <a:endParaRPr/>
          </a:p>
          <a:p>
            <a:pPr indent="0" lvl="0" marL="0" rtl="0" algn="l">
              <a:spcBef>
                <a:spcPts val="1200"/>
              </a:spcBef>
              <a:spcAft>
                <a:spcPts val="0"/>
              </a:spcAft>
              <a:buNone/>
            </a:pPr>
            <a:r>
              <a:rPr lang="en"/>
              <a:t>filtered_df = spark_df.filter(spark_df.sepal_length &gt; 5.0)</a:t>
            </a:r>
            <a:endParaRPr/>
          </a:p>
          <a:p>
            <a:pPr indent="0" lvl="0" marL="0" rtl="0" algn="l">
              <a:spcBef>
                <a:spcPts val="1200"/>
              </a:spcBef>
              <a:spcAft>
                <a:spcPts val="0"/>
              </a:spcAft>
              <a:buNone/>
            </a:pPr>
            <a:r>
              <a:rPr lang="en"/>
              <a:t>filtered_df.show()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Filter rows where sepal_length is greater than 5.0 and species is 'Iris-setosa'</a:t>
            </a:r>
            <a:endParaRPr/>
          </a:p>
          <a:p>
            <a:pPr indent="0" lvl="0" marL="0" rtl="0" algn="l">
              <a:spcBef>
                <a:spcPts val="1200"/>
              </a:spcBef>
              <a:spcAft>
                <a:spcPts val="0"/>
              </a:spcAft>
              <a:buNone/>
            </a:pPr>
            <a:r>
              <a:rPr lang="en"/>
              <a:t>filtered_df = spark_df.filter((spark_df.sepal_length &gt; 5.0) &amp; (spark_df.species == "Iris-setosa"))</a:t>
            </a:r>
            <a:endParaRPr/>
          </a:p>
          <a:p>
            <a:pPr indent="0" lvl="0" marL="0" rtl="0" algn="l">
              <a:spcBef>
                <a:spcPts val="1200"/>
              </a:spcBef>
              <a:spcAft>
                <a:spcPts val="0"/>
              </a:spcAft>
              <a:buNone/>
            </a:pPr>
            <a:r>
              <a:rPr lang="en"/>
              <a:t>filtered_df.show()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9 am IST</a:t>
            </a:r>
            <a:endParaRPr/>
          </a:p>
          <a:p>
            <a:pPr indent="-342900" lvl="0" marL="457200" rtl="0" algn="l">
              <a:spcBef>
                <a:spcPts val="0"/>
              </a:spcBef>
              <a:spcAft>
                <a:spcPts val="0"/>
              </a:spcAft>
              <a:buSzPts val="1800"/>
              <a:buChar char="-"/>
            </a:pPr>
            <a:r>
              <a:rPr lang="en"/>
              <a:t>Break -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  3 .30 pm</a:t>
            </a:r>
            <a:endParaRPr/>
          </a:p>
          <a:p>
            <a:pPr indent="-342900" lvl="0" marL="457200" rtl="0" algn="l">
              <a:spcBef>
                <a:spcPts val="0"/>
              </a:spcBef>
              <a:spcAft>
                <a:spcPts val="0"/>
              </a:spcAft>
              <a:buSzPts val="1800"/>
              <a:buChar char="-"/>
            </a:pPr>
            <a:r>
              <a:rPr lang="en"/>
              <a:t>End at 5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Aggregation and Group By</a:t>
            </a:r>
            <a:endParaRPr/>
          </a:p>
        </p:txBody>
      </p:sp>
      <p:sp>
        <p:nvSpPr>
          <p:cNvPr id="297" name="Google Shape;29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Group by species and calculate average sepal_length</a:t>
            </a:r>
            <a:endParaRPr/>
          </a:p>
          <a:p>
            <a:pPr indent="0" lvl="0" marL="0" rtl="0" algn="l">
              <a:spcBef>
                <a:spcPts val="1200"/>
              </a:spcBef>
              <a:spcAft>
                <a:spcPts val="0"/>
              </a:spcAft>
              <a:buNone/>
            </a:pPr>
            <a:r>
              <a:rPr lang="en"/>
              <a:t>avg_sepal_length_df = spark_df.groupBy("species").avg("sepal_length")</a:t>
            </a:r>
            <a:endParaRPr/>
          </a:p>
          <a:p>
            <a:pPr indent="0" lvl="0" marL="0" rtl="0" algn="l">
              <a:spcBef>
                <a:spcPts val="1200"/>
              </a:spcBef>
              <a:spcAft>
                <a:spcPts val="0"/>
              </a:spcAft>
              <a:buNone/>
            </a:pPr>
            <a:r>
              <a:rPr lang="en"/>
              <a:t>avg_sepal_length_df.show()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Group by species and count the number of rows</a:t>
            </a:r>
            <a:endParaRPr/>
          </a:p>
          <a:p>
            <a:pPr indent="0" lvl="0" marL="0" rtl="0" algn="l">
              <a:spcBef>
                <a:spcPts val="1200"/>
              </a:spcBef>
              <a:spcAft>
                <a:spcPts val="0"/>
              </a:spcAft>
              <a:buNone/>
            </a:pPr>
            <a:r>
              <a:rPr lang="en"/>
              <a:t>count_by_species_df = spark_df.groupBy("species").count()</a:t>
            </a:r>
            <a:endParaRPr/>
          </a:p>
          <a:p>
            <a:pPr indent="0" lvl="0" marL="0" rtl="0" algn="l">
              <a:spcBef>
                <a:spcPts val="1200"/>
              </a:spcBef>
              <a:spcAft>
                <a:spcPts val="0"/>
              </a:spcAft>
              <a:buNone/>
            </a:pPr>
            <a:r>
              <a:rPr lang="en"/>
              <a:t>count_by_species_df.show()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a:t>
            </a:r>
            <a:endParaRPr/>
          </a:p>
        </p:txBody>
      </p:sp>
      <p:sp>
        <p:nvSpPr>
          <p:cNvPr id="303" name="Google Shape;30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a:t># Add a new column that is the ratio of petal_length to petal_width</a:t>
            </a:r>
            <a:endParaRPr/>
          </a:p>
          <a:p>
            <a:pPr indent="0" lvl="0" marL="0" rtl="0" algn="l">
              <a:spcBef>
                <a:spcPts val="1200"/>
              </a:spcBef>
              <a:spcAft>
                <a:spcPts val="0"/>
              </a:spcAft>
              <a:buNone/>
            </a:pPr>
            <a:r>
              <a:rPr lang="en"/>
              <a:t>df_with_ratio = spark_df.withColumn("petal_length_width_ratio", spark_df.petal_length / spark_df.petal_width)</a:t>
            </a:r>
            <a:endParaRPr/>
          </a:p>
          <a:p>
            <a:pPr indent="0" lvl="0" marL="0" rtl="0" algn="l">
              <a:spcBef>
                <a:spcPts val="1200"/>
              </a:spcBef>
              <a:spcAft>
                <a:spcPts val="0"/>
              </a:spcAft>
              <a:buNone/>
            </a:pPr>
            <a:r>
              <a:rPr lang="en"/>
              <a:t>df_with_ratio.show()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Rename the column 'species' to 'flower_species'</a:t>
            </a:r>
            <a:endParaRPr/>
          </a:p>
          <a:p>
            <a:pPr indent="0" lvl="0" marL="0" rtl="0" algn="l">
              <a:spcBef>
                <a:spcPts val="1200"/>
              </a:spcBef>
              <a:spcAft>
                <a:spcPts val="0"/>
              </a:spcAft>
              <a:buNone/>
            </a:pPr>
            <a:r>
              <a:rPr lang="en"/>
              <a:t>renamed_df = spark_df.withColumnRenamed("species", "flower_species")</a:t>
            </a:r>
            <a:endParaRPr/>
          </a:p>
          <a:p>
            <a:pPr indent="0" lvl="0" marL="0" rtl="0" algn="l">
              <a:spcBef>
                <a:spcPts val="1200"/>
              </a:spcBef>
              <a:spcAft>
                <a:spcPts val="0"/>
              </a:spcAft>
              <a:buNone/>
            </a:pPr>
            <a:r>
              <a:rPr lang="en"/>
              <a:t>renamed_df.show()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Drop the column 'petal_width'</a:t>
            </a:r>
            <a:endParaRPr/>
          </a:p>
          <a:p>
            <a:pPr indent="0" lvl="0" marL="0" rtl="0" algn="l">
              <a:spcBef>
                <a:spcPts val="1200"/>
              </a:spcBef>
              <a:spcAft>
                <a:spcPts val="0"/>
              </a:spcAft>
              <a:buNone/>
            </a:pPr>
            <a:r>
              <a:rPr lang="en"/>
              <a:t>df_dropped = spark_df.drop("petal_width")</a:t>
            </a:r>
            <a:endParaRPr/>
          </a:p>
          <a:p>
            <a:pPr indent="0" lvl="0" marL="0" rtl="0" algn="l">
              <a:spcBef>
                <a:spcPts val="1200"/>
              </a:spcBef>
              <a:spcAft>
                <a:spcPts val="0"/>
              </a:spcAft>
              <a:buNone/>
            </a:pPr>
            <a:r>
              <a:rPr lang="en"/>
              <a:t>df_dropped.show()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Sort data by sepal_length in descending order</a:t>
            </a:r>
            <a:endParaRPr/>
          </a:p>
          <a:p>
            <a:pPr indent="0" lvl="0" marL="0" rtl="0" algn="l">
              <a:spcBef>
                <a:spcPts val="1200"/>
              </a:spcBef>
              <a:spcAft>
                <a:spcPts val="0"/>
              </a:spcAft>
              <a:buNone/>
            </a:pPr>
            <a:r>
              <a:rPr lang="en"/>
              <a:t>sorted_df = spark_df.orderBy(spark_df.sepal_length.desc())</a:t>
            </a:r>
            <a:endParaRPr/>
          </a:p>
          <a:p>
            <a:pPr indent="0" lvl="0" marL="0" rtl="0" algn="l">
              <a:spcBef>
                <a:spcPts val="1200"/>
              </a:spcBef>
              <a:spcAft>
                <a:spcPts val="1200"/>
              </a:spcAft>
              <a:buNone/>
            </a:pPr>
            <a:r>
              <a:rPr lang="en"/>
              <a:t>sorted_df.show()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Analyzing Superstore Sales Data with PySpark</a:t>
            </a:r>
            <a:endParaRPr/>
          </a:p>
        </p:txBody>
      </p:sp>
      <p:sp>
        <p:nvSpPr>
          <p:cNvPr id="309" name="Google Shape;30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en"/>
              <a:t>Objective: Use PySpark to analyze the Superstore Sales dataset. Perform basic data manipulation operations to gain insights into sales trends and customer behavior.</a:t>
            </a:r>
            <a:endParaRPr/>
          </a:p>
          <a:p>
            <a:pPr indent="0" lvl="0" marL="0" marR="0" rtl="0" algn="l">
              <a:lnSpc>
                <a:spcPct val="115000"/>
              </a:lnSpc>
              <a:spcBef>
                <a:spcPts val="1200"/>
              </a:spcBef>
              <a:spcAft>
                <a:spcPts val="0"/>
              </a:spcAft>
              <a:buNone/>
            </a:pPr>
            <a:r>
              <a:rPr lang="en"/>
              <a:t>Tasks:</a:t>
            </a:r>
            <a:endParaRPr/>
          </a:p>
          <a:p>
            <a:pPr indent="0" lvl="0" marL="0" marR="0" rtl="0" algn="l">
              <a:lnSpc>
                <a:spcPct val="115000"/>
              </a:lnSpc>
              <a:spcBef>
                <a:spcPts val="1200"/>
              </a:spcBef>
              <a:spcAft>
                <a:spcPts val="0"/>
              </a:spcAft>
              <a:buNone/>
            </a:pPr>
            <a:r>
              <a:rPr lang="en"/>
              <a:t>Load the Superstore Sales dataset into a PySpark DataFrame.</a:t>
            </a:r>
            <a:endParaRPr/>
          </a:p>
          <a:p>
            <a:pPr indent="0" lvl="0" marL="0" marR="0" rtl="0" algn="l">
              <a:lnSpc>
                <a:spcPct val="115000"/>
              </a:lnSpc>
              <a:spcBef>
                <a:spcPts val="1200"/>
              </a:spcBef>
              <a:spcAft>
                <a:spcPts val="0"/>
              </a:spcAft>
              <a:buNone/>
            </a:pPr>
            <a:r>
              <a:rPr lang="en"/>
              <a:t>Calculate total sales per category.</a:t>
            </a:r>
            <a:endParaRPr/>
          </a:p>
          <a:p>
            <a:pPr indent="0" lvl="0" marL="0" marR="0" rtl="0" algn="l">
              <a:lnSpc>
                <a:spcPct val="115000"/>
              </a:lnSpc>
              <a:spcBef>
                <a:spcPts val="1200"/>
              </a:spcBef>
              <a:spcAft>
                <a:spcPts val="0"/>
              </a:spcAft>
              <a:buNone/>
            </a:pPr>
            <a:r>
              <a:rPr lang="en"/>
              <a:t>Identify the top-selling products.</a:t>
            </a:r>
            <a:endParaRPr/>
          </a:p>
          <a:p>
            <a:pPr indent="0" lvl="0" marL="0" marR="0" rtl="0" algn="l">
              <a:lnSpc>
                <a:spcPct val="115000"/>
              </a:lnSpc>
              <a:spcBef>
                <a:spcPts val="1200"/>
              </a:spcBef>
              <a:spcAft>
                <a:spcPts val="0"/>
              </a:spcAft>
              <a:buNone/>
            </a:pPr>
            <a:r>
              <a:rPr lang="en"/>
              <a:t>Analyze sales trends over time.</a:t>
            </a:r>
            <a:endParaRPr/>
          </a:p>
          <a:p>
            <a:pPr indent="0" lvl="0" marL="0" marR="0" rtl="0" algn="l">
              <a:lnSpc>
                <a:spcPct val="115000"/>
              </a:lnSpc>
              <a:spcBef>
                <a:spcPts val="1200"/>
              </a:spcBef>
              <a:spcAft>
                <a:spcPts val="0"/>
              </a:spcAft>
              <a:buNone/>
            </a:pPr>
            <a:r>
              <a:rPr lang="en"/>
              <a:t>Segment customers based on purchasing behavior (optional).</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SQL</a:t>
            </a:r>
            <a:endParaRPr/>
          </a:p>
        </p:txBody>
      </p:sp>
      <p:sp>
        <p:nvSpPr>
          <p:cNvPr id="315" name="Google Shape;31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Spark SQL is a component of Apache Spark designed for processing structured data. It allows you to run SQL queries directly on your data, providing an interface for data processing that is familiar to users of relational databases. </a:t>
            </a:r>
            <a:endParaRPr/>
          </a:p>
          <a:p>
            <a:pPr indent="0" lvl="0" marL="0" rtl="0" algn="l">
              <a:spcBef>
                <a:spcPts val="1200"/>
              </a:spcBef>
              <a:spcAft>
                <a:spcPts val="0"/>
              </a:spcAft>
              <a:buNone/>
            </a:pPr>
            <a:r>
              <a:rPr lang="en"/>
              <a:t>Spark SQL integrates with Spark's core API to allow seamless switching between SQL queries and complex analytics.</a:t>
            </a:r>
            <a:endParaRPr/>
          </a:p>
          <a:p>
            <a:pPr indent="0" lvl="0" marL="0" rtl="0" algn="l">
              <a:spcBef>
                <a:spcPts val="1200"/>
              </a:spcBef>
              <a:spcAft>
                <a:spcPts val="0"/>
              </a:spcAft>
              <a:buNone/>
            </a:pPr>
            <a:r>
              <a:rPr lang="en"/>
              <a:t>DataFrames:</a:t>
            </a:r>
            <a:endParaRPr/>
          </a:p>
          <a:p>
            <a:pPr indent="-287972" lvl="0" marL="457200" rtl="0" algn="l">
              <a:spcBef>
                <a:spcPts val="1200"/>
              </a:spcBef>
              <a:spcAft>
                <a:spcPts val="0"/>
              </a:spcAft>
              <a:buClr>
                <a:srgbClr val="000000"/>
              </a:buClr>
              <a:buSzPct val="61111"/>
              <a:buFont typeface="Arial"/>
              <a:buChar char="●"/>
            </a:pPr>
            <a:r>
              <a:rPr lang="en"/>
              <a:t>Similar to a table in a relational database or a data frame in R/Python.</a:t>
            </a:r>
            <a:endParaRPr/>
          </a:p>
          <a:p>
            <a:pPr indent="-287972" lvl="0" marL="457200" rtl="0" algn="l">
              <a:spcBef>
                <a:spcPts val="0"/>
              </a:spcBef>
              <a:spcAft>
                <a:spcPts val="0"/>
              </a:spcAft>
              <a:buClr>
                <a:srgbClr val="000000"/>
              </a:buClr>
              <a:buSzPct val="61111"/>
              <a:buFont typeface="Arial"/>
              <a:buChar char="●"/>
            </a:pPr>
            <a:r>
              <a:rPr lang="en"/>
              <a:t>A distributed collection of data organized into named columns.</a:t>
            </a:r>
            <a:endParaRPr/>
          </a:p>
          <a:p>
            <a:pPr indent="-287972" lvl="0" marL="457200" rtl="0" algn="l">
              <a:spcBef>
                <a:spcPts val="0"/>
              </a:spcBef>
              <a:spcAft>
                <a:spcPts val="0"/>
              </a:spcAft>
              <a:buClr>
                <a:srgbClr val="000000"/>
              </a:buClr>
              <a:buSzPct val="61111"/>
              <a:buFont typeface="Arial"/>
              <a:buChar char="●"/>
            </a:pPr>
            <a:r>
              <a:rPr lang="en"/>
              <a:t>Can be constructed from various data sources, such as structured data files, tables in Hive, external databases, or existing RDDs.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SQL</a:t>
            </a:r>
            <a:endParaRPr/>
          </a:p>
        </p:txBody>
      </p:sp>
      <p:sp>
        <p:nvSpPr>
          <p:cNvPr id="321" name="Google Shape;32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marR="0" rtl="0" algn="l">
              <a:lnSpc>
                <a:spcPct val="115000"/>
              </a:lnSpc>
              <a:spcBef>
                <a:spcPts val="0"/>
              </a:spcBef>
              <a:spcAft>
                <a:spcPts val="0"/>
              </a:spcAft>
              <a:buNone/>
            </a:pPr>
            <a:r>
              <a:rPr lang="en"/>
              <a:t>SQL Queries:</a:t>
            </a:r>
            <a:endParaRPr/>
          </a:p>
          <a:p>
            <a:pPr indent="-308610" lvl="0" marL="457200" marR="0" rtl="0" algn="l">
              <a:lnSpc>
                <a:spcPct val="115000"/>
              </a:lnSpc>
              <a:spcBef>
                <a:spcPts val="1200"/>
              </a:spcBef>
              <a:spcAft>
                <a:spcPts val="0"/>
              </a:spcAft>
              <a:buSzPct val="100000"/>
              <a:buChar char="●"/>
            </a:pPr>
            <a:r>
              <a:rPr lang="en"/>
              <a:t>Allows querying data via SQL syntax.</a:t>
            </a:r>
            <a:endParaRPr/>
          </a:p>
          <a:p>
            <a:pPr indent="-308610" lvl="0" marL="457200" marR="0" rtl="0" algn="l">
              <a:lnSpc>
                <a:spcPct val="115000"/>
              </a:lnSpc>
              <a:spcBef>
                <a:spcPts val="0"/>
              </a:spcBef>
              <a:spcAft>
                <a:spcPts val="0"/>
              </a:spcAft>
              <a:buSzPct val="100000"/>
              <a:buChar char="●"/>
            </a:pPr>
            <a:r>
              <a:rPr lang="en"/>
              <a:t>Can be executed on DataFrames and datasets registered as temporary tables/views.</a:t>
            </a:r>
            <a:endParaRPr/>
          </a:p>
          <a:p>
            <a:pPr indent="0" lvl="0" marL="0" marR="0" rtl="0" algn="l">
              <a:lnSpc>
                <a:spcPct val="115000"/>
              </a:lnSpc>
              <a:spcBef>
                <a:spcPts val="1200"/>
              </a:spcBef>
              <a:spcAft>
                <a:spcPts val="0"/>
              </a:spcAft>
              <a:buNone/>
            </a:pPr>
            <a:r>
              <a:rPr lang="en"/>
              <a:t>Datasets:</a:t>
            </a:r>
            <a:endParaRPr/>
          </a:p>
          <a:p>
            <a:pPr indent="-308610" lvl="0" marL="457200" marR="0" rtl="0" algn="l">
              <a:lnSpc>
                <a:spcPct val="115000"/>
              </a:lnSpc>
              <a:spcBef>
                <a:spcPts val="1200"/>
              </a:spcBef>
              <a:spcAft>
                <a:spcPts val="0"/>
              </a:spcAft>
              <a:buSzPct val="100000"/>
              <a:buChar char="●"/>
            </a:pPr>
            <a:r>
              <a:rPr lang="en"/>
              <a:t>An extension of DataFrame API.</a:t>
            </a:r>
            <a:endParaRPr/>
          </a:p>
          <a:p>
            <a:pPr indent="-308610" lvl="0" marL="457200" marR="0" rtl="0" algn="l">
              <a:lnSpc>
                <a:spcPct val="115000"/>
              </a:lnSpc>
              <a:spcBef>
                <a:spcPts val="0"/>
              </a:spcBef>
              <a:spcAft>
                <a:spcPts val="0"/>
              </a:spcAft>
              <a:buSzPct val="100000"/>
              <a:buChar char="●"/>
            </a:pPr>
            <a:r>
              <a:rPr lang="en"/>
              <a:t>Provides the benefits of both RDD (resilient distributed dataset) and DataFrame APIs.</a:t>
            </a:r>
            <a:endParaRPr/>
          </a:p>
          <a:p>
            <a:pPr indent="-308610" lvl="0" marL="457200" marR="0" rtl="0" algn="l">
              <a:lnSpc>
                <a:spcPct val="115000"/>
              </a:lnSpc>
              <a:spcBef>
                <a:spcPts val="0"/>
              </a:spcBef>
              <a:spcAft>
                <a:spcPts val="0"/>
              </a:spcAft>
              <a:buSzPct val="100000"/>
              <a:buChar char="●"/>
            </a:pPr>
            <a:r>
              <a:rPr lang="en"/>
              <a:t>Uses JVM object types.</a:t>
            </a:r>
            <a:endParaRPr/>
          </a:p>
          <a:p>
            <a:pPr indent="0" lvl="0" marL="0" marR="0" rtl="0" algn="l">
              <a:lnSpc>
                <a:spcPct val="115000"/>
              </a:lnSpc>
              <a:spcBef>
                <a:spcPts val="1200"/>
              </a:spcBef>
              <a:spcAft>
                <a:spcPts val="0"/>
              </a:spcAft>
              <a:buNone/>
            </a:pPr>
            <a:r>
              <a:rPr lang="en"/>
              <a:t>Catalyst Optimizer:</a:t>
            </a:r>
            <a:endParaRPr/>
          </a:p>
          <a:p>
            <a:pPr indent="-308610" lvl="0" marL="457200" marR="0" rtl="0" algn="l">
              <a:lnSpc>
                <a:spcPct val="115000"/>
              </a:lnSpc>
              <a:spcBef>
                <a:spcPts val="1200"/>
              </a:spcBef>
              <a:spcAft>
                <a:spcPts val="0"/>
              </a:spcAft>
              <a:buSzPct val="100000"/>
              <a:buChar char="●"/>
            </a:pPr>
            <a:r>
              <a:rPr lang="en"/>
              <a:t>An advanced query optimizer used to analyze and optimize query plans.</a:t>
            </a:r>
            <a:endParaRPr/>
          </a:p>
          <a:p>
            <a:pPr indent="0" lvl="0" marL="0" rtl="0" algn="l">
              <a:spcBef>
                <a:spcPts val="1200"/>
              </a:spcBef>
              <a:spcAft>
                <a:spcPts val="0"/>
              </a:spcAft>
              <a:buNone/>
            </a:pPr>
            <a:r>
              <a:rPr lang="en"/>
              <a:t>Seamless Integration:</a:t>
            </a:r>
            <a:endParaRPr/>
          </a:p>
          <a:p>
            <a:pPr indent="-277495" lvl="0" marL="457200" rtl="0" algn="l">
              <a:spcBef>
                <a:spcPts val="1200"/>
              </a:spcBef>
              <a:spcAft>
                <a:spcPts val="0"/>
              </a:spcAft>
              <a:buClr>
                <a:srgbClr val="000000"/>
              </a:buClr>
              <a:buSzPct val="61111"/>
              <a:buFont typeface="Arial"/>
              <a:buChar char="●"/>
            </a:pPr>
            <a:r>
              <a:rPr lang="en"/>
              <a:t>Can be easily integrated with various data sources, including Hive, HDFS, JSON, JDBC, and more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Analysis</a:t>
            </a:r>
            <a:endParaRPr/>
          </a:p>
        </p:txBody>
      </p:sp>
      <p:sp>
        <p:nvSpPr>
          <p:cNvPr id="327" name="Google Shape;32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 FROM 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Select Specific Columns:</a:t>
            </a:r>
            <a:endParaRPr/>
          </a:p>
          <a:p>
            <a:pPr indent="0" lvl="0" marL="0" rtl="0" algn="l">
              <a:spcBef>
                <a:spcPts val="1200"/>
              </a:spcBef>
              <a:spcAft>
                <a:spcPts val="0"/>
              </a:spcAft>
              <a:buNone/>
            </a:pPr>
            <a:r>
              <a:rPr lang="en"/>
              <a:t>%sql</a:t>
            </a:r>
            <a:endParaRPr/>
          </a:p>
          <a:p>
            <a:pPr indent="0" lvl="0" marL="0" rtl="0" algn="l">
              <a:spcBef>
                <a:spcPts val="1200"/>
              </a:spcBef>
              <a:spcAft>
                <a:spcPts val="0"/>
              </a:spcAft>
              <a:buNone/>
            </a:pPr>
            <a:r>
              <a:rPr lang="en"/>
              <a:t>SELECT sepal_length, sepal_width, species FROM 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Filter Rows:</a:t>
            </a:r>
            <a:endParaRPr/>
          </a:p>
          <a:p>
            <a:pPr indent="0" lvl="0" marL="0" rtl="0" algn="l">
              <a:spcBef>
                <a:spcPts val="1200"/>
              </a:spcBef>
              <a:spcAft>
                <a:spcPts val="0"/>
              </a:spcAft>
              <a:buNone/>
            </a:pPr>
            <a:r>
              <a:rPr lang="en"/>
              <a:t>%sql</a:t>
            </a:r>
            <a:endParaRPr/>
          </a:p>
          <a:p>
            <a:pPr indent="0" lvl="0" marL="0" rtl="0" algn="l">
              <a:spcBef>
                <a:spcPts val="1200"/>
              </a:spcBef>
              <a:spcAft>
                <a:spcPts val="1200"/>
              </a:spcAft>
              <a:buNone/>
            </a:pPr>
            <a:r>
              <a:rPr lang="en"/>
              <a:t>SELECT * FROM iris_table WHERE sepal_length &gt; 5.0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Analysis</a:t>
            </a:r>
            <a:endParaRPr/>
          </a:p>
        </p:txBody>
      </p:sp>
      <p:sp>
        <p:nvSpPr>
          <p:cNvPr id="333" name="Google Shape;33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By and Aggregate:</a:t>
            </a:r>
            <a:endParaRPr/>
          </a:p>
          <a:p>
            <a:pPr indent="0" lvl="0" marL="0" rtl="0" algn="l">
              <a:spcBef>
                <a:spcPts val="1200"/>
              </a:spcBef>
              <a:spcAft>
                <a:spcPts val="0"/>
              </a:spcAft>
              <a:buNone/>
            </a:pPr>
            <a:r>
              <a:rPr lang="en"/>
              <a:t>%sql</a:t>
            </a:r>
            <a:endParaRPr/>
          </a:p>
          <a:p>
            <a:pPr indent="0" lvl="0" marL="0" rtl="0" algn="l">
              <a:spcBef>
                <a:spcPts val="1200"/>
              </a:spcBef>
              <a:spcAft>
                <a:spcPts val="0"/>
              </a:spcAft>
              <a:buNone/>
            </a:pPr>
            <a:r>
              <a:rPr lang="en"/>
              <a:t>SELECT species, AVG(sepal_length) AS avg_sepal_length</a:t>
            </a:r>
            <a:endParaRPr/>
          </a:p>
          <a:p>
            <a:pPr indent="0" lvl="0" marL="0" rtl="0" algn="l">
              <a:spcBef>
                <a:spcPts val="1200"/>
              </a:spcBef>
              <a:spcAft>
                <a:spcPts val="0"/>
              </a:spcAft>
              <a:buNone/>
            </a:pPr>
            <a:r>
              <a:rPr lang="en"/>
              <a:t>FROM iris_table</a:t>
            </a:r>
            <a:endParaRPr/>
          </a:p>
          <a:p>
            <a:pPr indent="0" lvl="0" marL="0" rtl="0" algn="l">
              <a:spcBef>
                <a:spcPts val="1200"/>
              </a:spcBef>
              <a:spcAft>
                <a:spcPts val="0"/>
              </a:spcAft>
              <a:buNone/>
            </a:pPr>
            <a:r>
              <a:rPr lang="en"/>
              <a:t>GROUP BY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Order By:</a:t>
            </a:r>
            <a:endParaRPr/>
          </a:p>
          <a:p>
            <a:pPr indent="0" lvl="0" marL="0" rtl="0" algn="l">
              <a:spcBef>
                <a:spcPts val="1200"/>
              </a:spcBef>
              <a:spcAft>
                <a:spcPts val="0"/>
              </a:spcAft>
              <a:buNone/>
            </a:pPr>
            <a:r>
              <a:rPr lang="en"/>
              <a:t>%sql</a:t>
            </a:r>
            <a:endParaRPr/>
          </a:p>
          <a:p>
            <a:pPr indent="0" lvl="0" marL="0" rtl="0" algn="l">
              <a:spcBef>
                <a:spcPts val="1200"/>
              </a:spcBef>
              <a:spcAft>
                <a:spcPts val="1200"/>
              </a:spcAft>
              <a:buNone/>
            </a:pPr>
            <a:r>
              <a:rPr lang="en"/>
              <a:t>SELECT * FROM iris_table ORDER BY sepal_length DESC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Additional DataFrame for Species Details</a:t>
            </a:r>
            <a:endParaRPr/>
          </a:p>
        </p:txBody>
      </p:sp>
      <p:sp>
        <p:nvSpPr>
          <p:cNvPr id="339" name="Google Shape;339;p59"/>
          <p:cNvSpPr txBox="1"/>
          <p:nvPr>
            <p:ph idx="1" type="body"/>
          </p:nvPr>
        </p:nvSpPr>
        <p:spPr>
          <a:xfrm>
            <a:off x="311700" y="12688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Create a Pandas DataFrame with species details</a:t>
            </a:r>
            <a:endParaRPr/>
          </a:p>
          <a:p>
            <a:pPr indent="0" lvl="0" marL="0" rtl="0" algn="l">
              <a:spcBef>
                <a:spcPts val="1200"/>
              </a:spcBef>
              <a:spcAft>
                <a:spcPts val="0"/>
              </a:spcAft>
              <a:buNone/>
            </a:pPr>
            <a:r>
              <a:rPr lang="en"/>
              <a:t>species_details_data = {</a:t>
            </a:r>
            <a:endParaRPr/>
          </a:p>
          <a:p>
            <a:pPr indent="0" lvl="0" marL="0" rtl="0" algn="l">
              <a:spcBef>
                <a:spcPts val="1200"/>
              </a:spcBef>
              <a:spcAft>
                <a:spcPts val="0"/>
              </a:spcAft>
              <a:buNone/>
            </a:pPr>
            <a:r>
              <a:rPr lang="en"/>
              <a:t>    "species": ["Iris-setosa", "Iris-versicolor", "Iris-virginica"],</a:t>
            </a:r>
            <a:endParaRPr/>
          </a:p>
          <a:p>
            <a:pPr indent="0" lvl="0" marL="0" rtl="0" algn="l">
              <a:spcBef>
                <a:spcPts val="1200"/>
              </a:spcBef>
              <a:spcAft>
                <a:spcPts val="0"/>
              </a:spcAft>
              <a:buNone/>
            </a:pPr>
            <a:r>
              <a:rPr lang="en"/>
              <a:t>    "scientific_name": ["Setosa", "Versicolor", "Virginica"],</a:t>
            </a:r>
            <a:endParaRPr/>
          </a:p>
          <a:p>
            <a:pPr indent="0" lvl="0" marL="0" rtl="0" algn="l">
              <a:spcBef>
                <a:spcPts val="1200"/>
              </a:spcBef>
              <a:spcAft>
                <a:spcPts val="0"/>
              </a:spcAft>
              <a:buNone/>
            </a:pPr>
            <a:r>
              <a:rPr lang="en"/>
              <a:t>    "common_name": ["Setosa Iris", "Versicolor Iris", "Virginica Iris"]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species_details_df = pd.DataFrame(species_details_data)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Convert Pandas DataFrame to Spark DataFrame</a:t>
            </a:r>
            <a:endParaRPr/>
          </a:p>
          <a:p>
            <a:pPr indent="0" lvl="0" marL="0" rtl="0" algn="l">
              <a:spcBef>
                <a:spcPts val="1200"/>
              </a:spcBef>
              <a:spcAft>
                <a:spcPts val="0"/>
              </a:spcAft>
              <a:buNone/>
            </a:pPr>
            <a:r>
              <a:rPr lang="en"/>
              <a:t>species_details_spark_df = spark.createDataFrame(species_details_df)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first few rows of the species details DataFrame</a:t>
            </a:r>
            <a:endParaRPr/>
          </a:p>
          <a:p>
            <a:pPr indent="0" lvl="0" marL="0" rtl="0" algn="l">
              <a:spcBef>
                <a:spcPts val="1200"/>
              </a:spcBef>
              <a:spcAft>
                <a:spcPts val="0"/>
              </a:spcAft>
              <a:buNone/>
            </a:pPr>
            <a:r>
              <a:rPr lang="en"/>
              <a:t>species_details_spark_df.show()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temporary view for species details</a:t>
            </a:r>
            <a:endParaRPr/>
          </a:p>
          <a:p>
            <a:pPr indent="0" lvl="0" marL="0" rtl="0" algn="l">
              <a:spcBef>
                <a:spcPts val="1200"/>
              </a:spcBef>
              <a:spcAft>
                <a:spcPts val="0"/>
              </a:spcAft>
              <a:buNone/>
            </a:pPr>
            <a:r>
              <a:rPr lang="en"/>
              <a:t>species_details_spark_df.createOrReplaceTempView("species_details_table")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 the DataFrames and show the first few rows</a:t>
            </a:r>
            <a:endParaRPr/>
          </a:p>
        </p:txBody>
      </p:sp>
      <p:sp>
        <p:nvSpPr>
          <p:cNvPr id="345" name="Google Shape;34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a:t>
            </a:r>
            <a:endParaRPr/>
          </a:p>
          <a:p>
            <a:pPr indent="0" lvl="0" marL="0" rtl="0" algn="l">
              <a:spcBef>
                <a:spcPts val="1200"/>
              </a:spcBef>
              <a:spcAft>
                <a:spcPts val="0"/>
              </a:spcAft>
              <a:buNone/>
            </a:pPr>
            <a:r>
              <a:rPr lang="en"/>
              <a:t>FROM iris_table i</a:t>
            </a:r>
            <a:endParaRPr/>
          </a:p>
          <a:p>
            <a:pPr indent="0" lvl="0" marL="0" rtl="0" algn="l">
              <a:spcBef>
                <a:spcPts val="1200"/>
              </a:spcBef>
              <a:spcAft>
                <a:spcPts val="0"/>
              </a:spcAft>
              <a:buNone/>
            </a:pPr>
            <a:r>
              <a:rPr lang="en"/>
              <a:t>INNER JOIN species_details_table s</a:t>
            </a:r>
            <a:endParaRPr/>
          </a:p>
          <a:p>
            <a:pPr indent="0" lvl="0" marL="0" rtl="0" algn="l">
              <a:spcBef>
                <a:spcPts val="1200"/>
              </a:spcBef>
              <a:spcAft>
                <a:spcPts val="0"/>
              </a:spcAft>
              <a:buNone/>
            </a:pPr>
            <a:r>
              <a:rPr lang="en"/>
              <a:t>ON i.species = s.species</a:t>
            </a:r>
            <a:endParaRPr/>
          </a:p>
          <a:p>
            <a:pPr indent="0" lvl="0" marL="0" rtl="0" algn="l">
              <a:spcBef>
                <a:spcPts val="1200"/>
              </a:spcBef>
              <a:spcAft>
                <a:spcPts val="0"/>
              </a:spcAft>
              <a:buNone/>
            </a:pPr>
            <a:r>
              <a:rPr lang="en"/>
              <a:t>LIMIT 10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 the schema of the joined DataFrame</a:t>
            </a:r>
            <a:endParaRPr/>
          </a:p>
        </p:txBody>
      </p:sp>
      <p:sp>
        <p:nvSpPr>
          <p:cNvPr id="351" name="Google Shape;35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DESCRIBE TABLE iris_table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Databricks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AWS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Docker</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Jenkins</a:t>
            </a:r>
            <a:endParaRPr sz="2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summary statistics</a:t>
            </a:r>
            <a:endParaRPr/>
          </a:p>
        </p:txBody>
      </p:sp>
      <p:sp>
        <p:nvSpPr>
          <p:cNvPr id="357" name="Google Shape;35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species, AVG(sepal_length) AS avg_sepal_length, AVG(sepal_width) AS avg_sepal_width, AVG(petal_length) AS avg_petal_length, AVG(petal_width) AS avg_petal_width</a:t>
            </a:r>
            <a:endParaRPr/>
          </a:p>
          <a:p>
            <a:pPr indent="0" lvl="0" marL="0" rtl="0" algn="l">
              <a:spcBef>
                <a:spcPts val="1200"/>
              </a:spcBef>
              <a:spcAft>
                <a:spcPts val="0"/>
              </a:spcAft>
              <a:buNone/>
            </a:pPr>
            <a:r>
              <a:rPr lang="en"/>
              <a:t>FROM iris_table</a:t>
            </a:r>
            <a:endParaRPr/>
          </a:p>
          <a:p>
            <a:pPr indent="0" lvl="0" marL="0" rtl="0" algn="l">
              <a:spcBef>
                <a:spcPts val="1200"/>
              </a:spcBef>
              <a:spcAft>
                <a:spcPts val="0"/>
              </a:spcAft>
              <a:buNone/>
            </a:pPr>
            <a:r>
              <a:rPr lang="en"/>
              <a:t>GROUP BY species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the number of rows</a:t>
            </a:r>
            <a:endParaRPr/>
          </a:p>
        </p:txBody>
      </p:sp>
      <p:sp>
        <p:nvSpPr>
          <p:cNvPr id="363" name="Google Shape;36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COUNT(*) AS row_count</a:t>
            </a:r>
            <a:endParaRPr/>
          </a:p>
          <a:p>
            <a:pPr indent="0" lvl="0" marL="0" rtl="0" algn="l">
              <a:spcBef>
                <a:spcPts val="1200"/>
              </a:spcBef>
              <a:spcAft>
                <a:spcPts val="0"/>
              </a:spcAft>
              <a:buNone/>
            </a:pPr>
            <a:r>
              <a:rPr lang="en"/>
              <a:t>FROM iris_table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 distinct species with their scientific and common names</a:t>
            </a:r>
            <a:endParaRPr/>
          </a:p>
        </p:txBody>
      </p:sp>
      <p:sp>
        <p:nvSpPr>
          <p:cNvPr id="369" name="Google Shape;36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DISTINCT species, scientific_name, common_name</a:t>
            </a:r>
            <a:endParaRPr/>
          </a:p>
          <a:p>
            <a:pPr indent="0" lvl="0" marL="0" rtl="0" algn="l">
              <a:spcBef>
                <a:spcPts val="1200"/>
              </a:spcBef>
              <a:spcAft>
                <a:spcPts val="0"/>
              </a:spcAft>
              <a:buNone/>
            </a:pPr>
            <a:r>
              <a:rPr lang="en"/>
              <a:t>FROM species_details_table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 rows where sepal_length is greater than 5.0 and show species details</a:t>
            </a:r>
            <a:endParaRPr/>
          </a:p>
        </p:txBody>
      </p:sp>
      <p:sp>
        <p:nvSpPr>
          <p:cNvPr id="375" name="Google Shape;375;p65"/>
          <p:cNvSpPr txBox="1"/>
          <p:nvPr>
            <p:ph idx="1" type="body"/>
          </p:nvPr>
        </p:nvSpPr>
        <p:spPr>
          <a:xfrm>
            <a:off x="311700" y="1581150"/>
            <a:ext cx="8520600" cy="298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%sql SELECT * FROM iris_table i INNER JOIN species_details_table s ON i.species = s.species WHERE sepal_length &gt; 5.0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by species and calculate average sepal_length</a:t>
            </a:r>
            <a:endParaRPr/>
          </a:p>
        </p:txBody>
      </p:sp>
      <p:sp>
        <p:nvSpPr>
          <p:cNvPr id="381" name="Google Shape;38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i.species, s.scientific_name, s.common_name, AVG(i.sepal_length) AS avg_sepal_length</a:t>
            </a:r>
            <a:endParaRPr/>
          </a:p>
          <a:p>
            <a:pPr indent="0" lvl="0" marL="0" rtl="0" algn="l">
              <a:spcBef>
                <a:spcPts val="1200"/>
              </a:spcBef>
              <a:spcAft>
                <a:spcPts val="0"/>
              </a:spcAft>
              <a:buNone/>
            </a:pPr>
            <a:r>
              <a:rPr lang="en"/>
              <a:t>FROM iris_table i</a:t>
            </a:r>
            <a:endParaRPr/>
          </a:p>
          <a:p>
            <a:pPr indent="0" lvl="0" marL="0" rtl="0" algn="l">
              <a:spcBef>
                <a:spcPts val="1200"/>
              </a:spcBef>
              <a:spcAft>
                <a:spcPts val="0"/>
              </a:spcAft>
              <a:buNone/>
            </a:pPr>
            <a:r>
              <a:rPr lang="en"/>
              <a:t>INNER JOIN species_details_table s</a:t>
            </a:r>
            <a:endParaRPr/>
          </a:p>
          <a:p>
            <a:pPr indent="0" lvl="0" marL="0" rtl="0" algn="l">
              <a:spcBef>
                <a:spcPts val="1200"/>
              </a:spcBef>
              <a:spcAft>
                <a:spcPts val="0"/>
              </a:spcAft>
              <a:buNone/>
            </a:pPr>
            <a:r>
              <a:rPr lang="en"/>
              <a:t>ON i.species = s.species</a:t>
            </a:r>
            <a:endParaRPr/>
          </a:p>
          <a:p>
            <a:pPr indent="0" lvl="0" marL="0" rtl="0" algn="l">
              <a:spcBef>
                <a:spcPts val="1200"/>
              </a:spcBef>
              <a:spcAft>
                <a:spcPts val="0"/>
              </a:spcAft>
              <a:buNone/>
            </a:pPr>
            <a:r>
              <a:rPr lang="en"/>
              <a:t>GROUP BY i.species, s.scientific_name, s.common_name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data by sepal_length in descending order</a:t>
            </a:r>
            <a:endParaRPr/>
          </a:p>
        </p:txBody>
      </p:sp>
      <p:sp>
        <p:nvSpPr>
          <p:cNvPr id="387" name="Google Shape;38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a:t>
            </a:r>
            <a:endParaRPr/>
          </a:p>
          <a:p>
            <a:pPr indent="0" lvl="0" marL="0" rtl="0" algn="l">
              <a:spcBef>
                <a:spcPts val="1200"/>
              </a:spcBef>
              <a:spcAft>
                <a:spcPts val="0"/>
              </a:spcAft>
              <a:buNone/>
            </a:pPr>
            <a:r>
              <a:rPr lang="en"/>
              <a:t>FROM iris_table i</a:t>
            </a:r>
            <a:endParaRPr/>
          </a:p>
          <a:p>
            <a:pPr indent="0" lvl="0" marL="0" rtl="0" algn="l">
              <a:spcBef>
                <a:spcPts val="1200"/>
              </a:spcBef>
              <a:spcAft>
                <a:spcPts val="0"/>
              </a:spcAft>
              <a:buNone/>
            </a:pPr>
            <a:r>
              <a:rPr lang="en"/>
              <a:t>INNER JOIN species_details_table s</a:t>
            </a:r>
            <a:endParaRPr/>
          </a:p>
          <a:p>
            <a:pPr indent="0" lvl="0" marL="0" rtl="0" algn="l">
              <a:spcBef>
                <a:spcPts val="1200"/>
              </a:spcBef>
              <a:spcAft>
                <a:spcPts val="0"/>
              </a:spcAft>
              <a:buNone/>
            </a:pPr>
            <a:r>
              <a:rPr lang="en"/>
              <a:t>ON i.species = s.species</a:t>
            </a:r>
            <a:endParaRPr/>
          </a:p>
          <a:p>
            <a:pPr indent="0" lvl="0" marL="0" rtl="0" algn="l">
              <a:spcBef>
                <a:spcPts val="1200"/>
              </a:spcBef>
              <a:spcAft>
                <a:spcPts val="0"/>
              </a:spcAft>
              <a:buNone/>
            </a:pPr>
            <a:r>
              <a:rPr lang="en"/>
              <a:t>ORDER BY sepal_length DESC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Analyzing Titanic Dataset with Spark SQL</a:t>
            </a:r>
            <a:endParaRPr/>
          </a:p>
        </p:txBody>
      </p:sp>
      <p:sp>
        <p:nvSpPr>
          <p:cNvPr id="393" name="Google Shape;39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marR="0" rtl="0" algn="l">
              <a:lnSpc>
                <a:spcPct val="115000"/>
              </a:lnSpc>
              <a:spcBef>
                <a:spcPts val="0"/>
              </a:spcBef>
              <a:spcAft>
                <a:spcPts val="0"/>
              </a:spcAft>
              <a:buNone/>
            </a:pPr>
            <a:r>
              <a:rPr lang="en"/>
              <a:t>Objective: Use Spark SQL to analyze the Titanic dataset. Perform data exploration, aggregation, and derive insights from the dataset.</a:t>
            </a:r>
            <a:endParaRPr/>
          </a:p>
          <a:p>
            <a:pPr indent="0" lvl="0" marL="0" marR="0" rtl="0" algn="l">
              <a:lnSpc>
                <a:spcPct val="115000"/>
              </a:lnSpc>
              <a:spcBef>
                <a:spcPts val="1200"/>
              </a:spcBef>
              <a:spcAft>
                <a:spcPts val="0"/>
              </a:spcAft>
              <a:buNone/>
            </a:pPr>
            <a:r>
              <a:rPr lang="en"/>
              <a:t>Tasks:</a:t>
            </a:r>
            <a:endParaRPr/>
          </a:p>
          <a:p>
            <a:pPr indent="0" lvl="0" marL="0" marR="0" rtl="0" algn="l">
              <a:lnSpc>
                <a:spcPct val="115000"/>
              </a:lnSpc>
              <a:spcBef>
                <a:spcPts val="1200"/>
              </a:spcBef>
              <a:spcAft>
                <a:spcPts val="0"/>
              </a:spcAft>
              <a:buNone/>
            </a:pPr>
            <a:r>
              <a:rPr lang="en"/>
              <a:t>Load the Titanic dataset into Spark SQL.</a:t>
            </a:r>
            <a:endParaRPr/>
          </a:p>
          <a:p>
            <a:pPr indent="0" lvl="0" marL="0" marR="0" rtl="0" algn="l">
              <a:lnSpc>
                <a:spcPct val="115000"/>
              </a:lnSpc>
              <a:spcBef>
                <a:spcPts val="1200"/>
              </a:spcBef>
              <a:spcAft>
                <a:spcPts val="0"/>
              </a:spcAft>
              <a:buNone/>
            </a:pPr>
            <a:r>
              <a:rPr lang="en"/>
              <a:t>Write SQL queries to:</a:t>
            </a:r>
            <a:endParaRPr/>
          </a:p>
          <a:p>
            <a:pPr indent="0" lvl="0" marL="0" marR="0" rtl="0" algn="l">
              <a:lnSpc>
                <a:spcPct val="115000"/>
              </a:lnSpc>
              <a:spcBef>
                <a:spcPts val="1200"/>
              </a:spcBef>
              <a:spcAft>
                <a:spcPts val="0"/>
              </a:spcAft>
              <a:buNone/>
            </a:pPr>
            <a:r>
              <a:rPr lang="en" sz="1800"/>
              <a:t>Calculate the average age of passengers.</a:t>
            </a:r>
            <a:endParaRPr sz="1800"/>
          </a:p>
          <a:p>
            <a:pPr indent="0" lvl="0" marL="0" marR="0" rtl="0" algn="l">
              <a:lnSpc>
                <a:spcPct val="115000"/>
              </a:lnSpc>
              <a:spcBef>
                <a:spcPts val="1200"/>
              </a:spcBef>
              <a:spcAft>
                <a:spcPts val="0"/>
              </a:spcAft>
              <a:buNone/>
            </a:pPr>
            <a:r>
              <a:rPr lang="en" sz="1800"/>
              <a:t>Count the number of survivors and non-survivors.</a:t>
            </a:r>
            <a:endParaRPr sz="1800"/>
          </a:p>
          <a:p>
            <a:pPr indent="0" lvl="0" marL="0" marR="0" rtl="0" algn="l">
              <a:lnSpc>
                <a:spcPct val="115000"/>
              </a:lnSpc>
              <a:spcBef>
                <a:spcPts val="1200"/>
              </a:spcBef>
              <a:spcAft>
                <a:spcPts val="0"/>
              </a:spcAft>
              <a:buNone/>
            </a:pPr>
            <a:r>
              <a:rPr lang="en" sz="1800"/>
              <a:t>Find the percentage of passengers who survived.</a:t>
            </a:r>
            <a:endParaRPr sz="1800"/>
          </a:p>
          <a:p>
            <a:pPr indent="0" lvl="0" marL="0" marR="0" rtl="0" algn="l">
              <a:lnSpc>
                <a:spcPct val="115000"/>
              </a:lnSpc>
              <a:spcBef>
                <a:spcPts val="1200"/>
              </a:spcBef>
              <a:spcAft>
                <a:spcPts val="0"/>
              </a:spcAft>
              <a:buNone/>
            </a:pPr>
            <a:r>
              <a:rPr lang="en" sz="1800"/>
              <a:t>Identify the passenger class with the highest survival rate.</a:t>
            </a:r>
            <a:endParaRPr sz="1800"/>
          </a:p>
          <a:p>
            <a:pPr indent="0" lvl="0" marL="0" marR="0" rtl="0" algn="l">
              <a:lnSpc>
                <a:spcPct val="115000"/>
              </a:lnSpc>
              <a:spcBef>
                <a:spcPts val="1200"/>
              </a:spcBef>
              <a:spcAft>
                <a:spcPts val="0"/>
              </a:spcAft>
              <a:buNone/>
            </a:pPr>
            <a:r>
              <a:rPr lang="en" sz="1800"/>
              <a:t>Explore relationships between variables (e.g., survival rate by gender or age group).</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399" name="Google Shape;39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Task 1: Calculate the average age of passengers</a:t>
            </a:r>
            <a:endParaRPr/>
          </a:p>
          <a:p>
            <a:pPr indent="0" lvl="0" marL="0" rtl="0" algn="l">
              <a:spcBef>
                <a:spcPts val="1200"/>
              </a:spcBef>
              <a:spcAft>
                <a:spcPts val="0"/>
              </a:spcAft>
              <a:buNone/>
            </a:pPr>
            <a:r>
              <a:rPr lang="en"/>
              <a:t>SELECT AVG(Age) AS avg_age</a:t>
            </a:r>
            <a:endParaRPr/>
          </a:p>
          <a:p>
            <a:pPr indent="0" lvl="0" marL="0" rtl="0" algn="l">
              <a:spcBef>
                <a:spcPts val="1200"/>
              </a:spcBef>
              <a:spcAft>
                <a:spcPts val="0"/>
              </a:spcAft>
              <a:buNone/>
            </a:pPr>
            <a:r>
              <a:rPr lang="en"/>
              <a:t>FROM titanic_table;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Task 2: Count the number of survivors and non-survivors</a:t>
            </a:r>
            <a:endParaRPr/>
          </a:p>
          <a:p>
            <a:pPr indent="0" lvl="0" marL="0" rtl="0" algn="l">
              <a:spcBef>
                <a:spcPts val="1200"/>
              </a:spcBef>
              <a:spcAft>
                <a:spcPts val="0"/>
              </a:spcAft>
              <a:buNone/>
            </a:pPr>
            <a:r>
              <a:rPr lang="en"/>
              <a:t>SELECT Survived, COUNT(*) AS count</a:t>
            </a:r>
            <a:endParaRPr/>
          </a:p>
          <a:p>
            <a:pPr indent="0" lvl="0" marL="0" rtl="0" algn="l">
              <a:spcBef>
                <a:spcPts val="1200"/>
              </a:spcBef>
              <a:spcAft>
                <a:spcPts val="0"/>
              </a:spcAft>
              <a:buNone/>
            </a:pPr>
            <a:r>
              <a:rPr lang="en"/>
              <a:t>FROM titanic_table</a:t>
            </a:r>
            <a:endParaRPr/>
          </a:p>
          <a:p>
            <a:pPr indent="0" lvl="0" marL="0" rtl="0" algn="l">
              <a:spcBef>
                <a:spcPts val="1200"/>
              </a:spcBef>
              <a:spcAft>
                <a:spcPts val="1200"/>
              </a:spcAft>
              <a:buNone/>
            </a:pPr>
            <a:r>
              <a:rPr lang="en"/>
              <a:t>GROUP BY Survived;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05" name="Google Shape;40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Task 3: Find the percentage of passengers who survived</a:t>
            </a:r>
            <a:endParaRPr/>
          </a:p>
          <a:p>
            <a:pPr indent="0" lvl="0" marL="0" rtl="0" algn="l">
              <a:spcBef>
                <a:spcPts val="1200"/>
              </a:spcBef>
              <a:spcAft>
                <a:spcPts val="0"/>
              </a:spcAft>
              <a:buNone/>
            </a:pPr>
            <a:r>
              <a:rPr lang="en"/>
              <a:t>SELECT (COUNT(CASE WHEN Survived = 1 THEN 1 END) / COUNT(*)) * 100 AS survival_percentage</a:t>
            </a:r>
            <a:endParaRPr/>
          </a:p>
          <a:p>
            <a:pPr indent="0" lvl="0" marL="0" rtl="0" algn="l">
              <a:spcBef>
                <a:spcPts val="1200"/>
              </a:spcBef>
              <a:spcAft>
                <a:spcPts val="0"/>
              </a:spcAft>
              <a:buNone/>
            </a:pPr>
            <a:r>
              <a:rPr lang="en"/>
              <a:t>FROM titanic_table;</a:t>
            </a:r>
            <a:endParaRPr/>
          </a:p>
          <a:p>
            <a:pPr indent="0" lvl="0" marL="0" rtl="0" algn="l">
              <a:spcBef>
                <a:spcPts val="1200"/>
              </a:spcBef>
              <a:spcAft>
                <a:spcPts val="0"/>
              </a:spcAft>
              <a:buNone/>
            </a:pPr>
            <a:r>
              <a:rPr lang="en"/>
              <a:t>Task 4: Identify the passenger class with the highest survival rate</a:t>
            </a:r>
            <a:endParaRPr/>
          </a:p>
          <a:p>
            <a:pPr indent="0" lvl="0" marL="0" rtl="0" algn="l">
              <a:spcBef>
                <a:spcPts val="1200"/>
              </a:spcBef>
              <a:spcAft>
                <a:spcPts val="0"/>
              </a:spcAft>
              <a:buNone/>
            </a:pPr>
            <a:r>
              <a:rPr lang="en"/>
              <a:t>SELECT Pclass, AVG(Survived) AS survival_rate</a:t>
            </a:r>
            <a:endParaRPr/>
          </a:p>
          <a:p>
            <a:pPr indent="0" lvl="0" marL="0" rtl="0" algn="l">
              <a:spcBef>
                <a:spcPts val="1200"/>
              </a:spcBef>
              <a:spcAft>
                <a:spcPts val="0"/>
              </a:spcAft>
              <a:buNone/>
            </a:pPr>
            <a:r>
              <a:rPr lang="en"/>
              <a:t>FROM titanic_table</a:t>
            </a:r>
            <a:endParaRPr/>
          </a:p>
          <a:p>
            <a:pPr indent="0" lvl="0" marL="0" rtl="0" algn="l">
              <a:spcBef>
                <a:spcPts val="1200"/>
              </a:spcBef>
              <a:spcAft>
                <a:spcPts val="0"/>
              </a:spcAft>
              <a:buNone/>
            </a:pPr>
            <a:r>
              <a:rPr lang="en"/>
              <a:t>GROUP BY Pclass</a:t>
            </a:r>
            <a:endParaRPr/>
          </a:p>
          <a:p>
            <a:pPr indent="0" lvl="0" marL="0" rtl="0" algn="l">
              <a:spcBef>
                <a:spcPts val="1200"/>
              </a:spcBef>
              <a:spcAft>
                <a:spcPts val="0"/>
              </a:spcAft>
              <a:buNone/>
            </a:pPr>
            <a:r>
              <a:rPr lang="en"/>
              <a:t>ORDER BY survival_rate DESC</a:t>
            </a:r>
            <a:endParaRPr/>
          </a:p>
          <a:p>
            <a:pPr indent="0" lvl="0" marL="0" rtl="0" algn="l">
              <a:spcBef>
                <a:spcPts val="1200"/>
              </a:spcBef>
              <a:spcAft>
                <a:spcPts val="1200"/>
              </a:spcAft>
              <a:buNone/>
            </a:pPr>
            <a:r>
              <a:rPr lang="en"/>
              <a:t>LIMIT 1;</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11" name="Google Shape;41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a:t>Task 5: Explore relationships between variables (e.g., survival rate by gender or age group)</a:t>
            </a:r>
            <a:endParaRPr/>
          </a:p>
          <a:p>
            <a:pPr indent="0" lvl="0" marL="0" marR="0" rtl="0" algn="l">
              <a:lnSpc>
                <a:spcPct val="115000"/>
              </a:lnSpc>
              <a:spcBef>
                <a:spcPts val="1200"/>
              </a:spcBef>
              <a:spcAft>
                <a:spcPts val="0"/>
              </a:spcAft>
              <a:buNone/>
            </a:pPr>
            <a:r>
              <a:rPr lang="en"/>
              <a:t>Survival rate by gender</a:t>
            </a:r>
            <a:endParaRPr/>
          </a:p>
          <a:p>
            <a:pPr indent="0" lvl="0" marL="0" marR="0" rtl="0" algn="l">
              <a:lnSpc>
                <a:spcPct val="115000"/>
              </a:lnSpc>
              <a:spcBef>
                <a:spcPts val="1200"/>
              </a:spcBef>
              <a:spcAft>
                <a:spcPts val="0"/>
              </a:spcAft>
              <a:buNone/>
            </a:pPr>
            <a:r>
              <a:rPr lang="en"/>
              <a:t>SELECT Sex, AVG(Survived) AS survival_rate</a:t>
            </a:r>
            <a:endParaRPr/>
          </a:p>
          <a:p>
            <a:pPr indent="0" lvl="0" marL="0" marR="0" rtl="0" algn="l">
              <a:lnSpc>
                <a:spcPct val="115000"/>
              </a:lnSpc>
              <a:spcBef>
                <a:spcPts val="1200"/>
              </a:spcBef>
              <a:spcAft>
                <a:spcPts val="0"/>
              </a:spcAft>
              <a:buNone/>
            </a:pPr>
            <a:r>
              <a:rPr lang="en"/>
              <a:t>FROM titanic_table</a:t>
            </a:r>
            <a:endParaRPr/>
          </a:p>
          <a:p>
            <a:pPr indent="0" lvl="0" marL="0" marR="0" rtl="0" algn="l">
              <a:lnSpc>
                <a:spcPct val="115000"/>
              </a:lnSpc>
              <a:spcBef>
                <a:spcPts val="1200"/>
              </a:spcBef>
              <a:spcAft>
                <a:spcPts val="0"/>
              </a:spcAft>
              <a:buNone/>
            </a:pPr>
            <a:r>
              <a:rPr lang="en"/>
              <a:t>GROUP BY Sex;</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Early Days of Data:</a:t>
            </a:r>
            <a:endParaRPr b="1"/>
          </a:p>
          <a:p>
            <a:pPr indent="0" lvl="0" marL="0" rtl="0" algn="l">
              <a:spcBef>
                <a:spcPts val="1200"/>
              </a:spcBef>
              <a:spcAft>
                <a:spcPts val="0"/>
              </a:spcAft>
              <a:buNone/>
            </a:pPr>
            <a:r>
              <a:rPr lang="en"/>
              <a:t>Mainframes and Relational Databases: In the early days, data was primarily stored in mainframes and relational databases. Data was structured, and storage was limited.</a:t>
            </a:r>
            <a:endParaRPr/>
          </a:p>
          <a:p>
            <a:pPr indent="0" lvl="0" marL="0" rtl="0" algn="l">
              <a:spcBef>
                <a:spcPts val="1200"/>
              </a:spcBef>
              <a:spcAft>
                <a:spcPts val="0"/>
              </a:spcAft>
              <a:buNone/>
            </a:pPr>
            <a:r>
              <a:rPr lang="en"/>
              <a:t>Transactional Systems: The focus was on transactional systems that handled business operations like inventory management, payroll, and accounting.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 Internet Era:</a:t>
            </a:r>
            <a:endParaRPr b="1"/>
          </a:p>
          <a:p>
            <a:pPr indent="0" lvl="0" marL="0" rtl="0" algn="l">
              <a:spcBef>
                <a:spcPts val="1200"/>
              </a:spcBef>
              <a:spcAft>
                <a:spcPts val="0"/>
              </a:spcAft>
              <a:buNone/>
            </a:pPr>
            <a:r>
              <a:rPr lang="en"/>
              <a:t>Web Data: With the advent of the internet, there was an explosion of web data. Websites started generating massive amounts of clickstream data, log files, and user interactions.</a:t>
            </a:r>
            <a:endParaRPr/>
          </a:p>
          <a:p>
            <a:pPr indent="0" lvl="0" marL="0" rtl="0" algn="l">
              <a:spcBef>
                <a:spcPts val="1200"/>
              </a:spcBef>
              <a:spcAft>
                <a:spcPts val="1200"/>
              </a:spcAft>
              <a:buNone/>
            </a:pPr>
            <a:r>
              <a:rPr lang="en"/>
              <a:t>Semi-Structured Data: This period saw an increase in semi-structured data (e.g., JSON, XML), which was not as rigidly structured as relational data but still had some level of organization.</a:t>
            </a:r>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Evolution and Engineering Needs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endParaRPr/>
          </a:p>
        </p:txBody>
      </p:sp>
      <p:sp>
        <p:nvSpPr>
          <p:cNvPr id="417" name="Google Shape;41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None/>
            </a:pPr>
            <a:r>
              <a:rPr lang="en"/>
              <a:t>Delta Lake is an open-source storage layer that brings reliability to data lakes. It offers ACID (Atomicity, Consistency, Isolation, Durability) transactions, scalable metadata handling, and unifies streaming and batch data processing. Here are some key benefits of Delta Lake:</a:t>
            </a:r>
            <a:endParaRPr/>
          </a:p>
          <a:p>
            <a:pPr indent="0" lvl="0" marL="0" marR="0" rtl="0" algn="l">
              <a:lnSpc>
                <a:spcPct val="115000"/>
              </a:lnSpc>
              <a:spcBef>
                <a:spcPts val="1200"/>
              </a:spcBef>
              <a:spcAft>
                <a:spcPts val="0"/>
              </a:spcAft>
              <a:buNone/>
            </a:pPr>
            <a:r>
              <a:rPr lang="en"/>
              <a:t>ACID Transactions: </a:t>
            </a:r>
            <a:endParaRPr/>
          </a:p>
          <a:p>
            <a:pPr indent="0" lvl="0" marL="0" marR="0" rtl="0" algn="l">
              <a:lnSpc>
                <a:spcPct val="115000"/>
              </a:lnSpc>
              <a:spcBef>
                <a:spcPts val="1200"/>
              </a:spcBef>
              <a:spcAft>
                <a:spcPts val="0"/>
              </a:spcAft>
              <a:buNone/>
            </a:pPr>
            <a:r>
              <a:rPr lang="en"/>
              <a:t>Delta Lake ensures data integrity and reliability by supporting ACID transactions. This means that complex operations like merging data from different sources or updating records are handled consistently and atomically.</a:t>
            </a:r>
            <a:endParaRPr/>
          </a:p>
          <a:p>
            <a:pPr indent="0" lvl="0" marL="0" marR="0" rtl="0" algn="l">
              <a:lnSpc>
                <a:spcPct val="115000"/>
              </a:lnSpc>
              <a:spcBef>
                <a:spcPts val="1200"/>
              </a:spcBef>
              <a:spcAft>
                <a:spcPts val="0"/>
              </a:spcAft>
              <a:buNone/>
            </a:pPr>
            <a:r>
              <a:rPr lang="en"/>
              <a:t>Scalability: </a:t>
            </a:r>
            <a:endParaRPr/>
          </a:p>
          <a:p>
            <a:pPr indent="0" lvl="0" marL="0" marR="0" rtl="0" algn="l">
              <a:lnSpc>
                <a:spcPct val="115000"/>
              </a:lnSpc>
              <a:spcBef>
                <a:spcPts val="1200"/>
              </a:spcBef>
              <a:spcAft>
                <a:spcPts val="1200"/>
              </a:spcAft>
              <a:buNone/>
            </a:pPr>
            <a:r>
              <a:rPr lang="en"/>
              <a:t>Delta Lake's architecture is designed to handle large-scale data with ease. It efficiently manages metadata and optimizes query performance, making it suitable for big data workloads.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endParaRPr/>
          </a:p>
        </p:txBody>
      </p:sp>
      <p:sp>
        <p:nvSpPr>
          <p:cNvPr id="423" name="Google Shape;42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en"/>
              <a:t>Unified Batch and Streaming: </a:t>
            </a:r>
            <a:endParaRPr/>
          </a:p>
          <a:p>
            <a:pPr indent="0" lvl="0" marL="0" marR="0" rtl="0" algn="l">
              <a:lnSpc>
                <a:spcPct val="115000"/>
              </a:lnSpc>
              <a:spcBef>
                <a:spcPts val="1200"/>
              </a:spcBef>
              <a:spcAft>
                <a:spcPts val="0"/>
              </a:spcAft>
              <a:buNone/>
            </a:pPr>
            <a:r>
              <a:rPr lang="en"/>
              <a:t>Delta Lake provides a unified approach to handle both batch and streaming data. This allows users to build robust data pipelines that can process real-time and historical data seamlessly.</a:t>
            </a:r>
            <a:endParaRPr/>
          </a:p>
          <a:p>
            <a:pPr indent="0" lvl="0" marL="0" marR="0" rtl="0" algn="l">
              <a:lnSpc>
                <a:spcPct val="115000"/>
              </a:lnSpc>
              <a:spcBef>
                <a:spcPts val="1200"/>
              </a:spcBef>
              <a:spcAft>
                <a:spcPts val="0"/>
              </a:spcAft>
              <a:buNone/>
            </a:pPr>
            <a:r>
              <a:rPr lang="en"/>
              <a:t>Schema Enforcement and Evolution: </a:t>
            </a:r>
            <a:endParaRPr/>
          </a:p>
          <a:p>
            <a:pPr indent="0" lvl="0" marL="0" marR="0" rtl="0" algn="l">
              <a:lnSpc>
                <a:spcPct val="115000"/>
              </a:lnSpc>
              <a:spcBef>
                <a:spcPts val="1200"/>
              </a:spcBef>
              <a:spcAft>
                <a:spcPts val="0"/>
              </a:spcAft>
              <a:buNone/>
            </a:pPr>
            <a:r>
              <a:rPr lang="en"/>
              <a:t>Delta Lake enforces schemas to ensure data quality and consistency. Additionally, it supports schema evolution, allowing users to easily update their data schema as requirements change without disrupting existing data.</a:t>
            </a:r>
            <a:endParaRPr/>
          </a:p>
          <a:p>
            <a:pPr indent="0" lvl="0" marL="0" marR="0" rtl="0" algn="l">
              <a:lnSpc>
                <a:spcPct val="115000"/>
              </a:lnSpc>
              <a:spcBef>
                <a:spcPts val="1200"/>
              </a:spcBef>
              <a:spcAft>
                <a:spcPts val="0"/>
              </a:spcAft>
              <a:buNone/>
            </a:pPr>
            <a:r>
              <a:rPr lang="en"/>
              <a:t>Time Travel: </a:t>
            </a:r>
            <a:endParaRPr/>
          </a:p>
          <a:p>
            <a:pPr indent="0" lvl="0" marL="0" marR="0" rtl="0" algn="l">
              <a:lnSpc>
                <a:spcPct val="115000"/>
              </a:lnSpc>
              <a:spcBef>
                <a:spcPts val="1200"/>
              </a:spcBef>
              <a:spcAft>
                <a:spcPts val="1200"/>
              </a:spcAft>
              <a:buNone/>
            </a:pPr>
            <a:r>
              <a:rPr lang="en"/>
              <a:t>Delta Lake supports time travel, enabling users to access and query previous versions of their data. This is useful for debugging, auditing, and rolling back changes if necessary.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endParaRPr/>
          </a:p>
        </p:txBody>
      </p:sp>
      <p:sp>
        <p:nvSpPr>
          <p:cNvPr id="429" name="Google Shape;42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marR="0" rtl="0" algn="l">
              <a:lnSpc>
                <a:spcPct val="115000"/>
              </a:lnSpc>
              <a:spcBef>
                <a:spcPts val="0"/>
              </a:spcBef>
              <a:spcAft>
                <a:spcPts val="0"/>
              </a:spcAft>
              <a:buNone/>
            </a:pPr>
            <a:r>
              <a:rPr lang="en"/>
              <a:t>Upserts and Deletes: </a:t>
            </a:r>
            <a:endParaRPr/>
          </a:p>
          <a:p>
            <a:pPr indent="0" lvl="0" marL="0" marR="0" rtl="0" algn="l">
              <a:lnSpc>
                <a:spcPct val="115000"/>
              </a:lnSpc>
              <a:spcBef>
                <a:spcPts val="1200"/>
              </a:spcBef>
              <a:spcAft>
                <a:spcPts val="0"/>
              </a:spcAft>
              <a:buNone/>
            </a:pPr>
            <a:r>
              <a:rPr lang="en"/>
              <a:t>Unlike traditional data lakes, Delta Lake allows for upserts (inserts and updates) and deletes. This is particularly useful for maintaining the accuracy and freshness of data in scenarios like change data capture and GDPR compliance.</a:t>
            </a:r>
            <a:endParaRPr/>
          </a:p>
          <a:p>
            <a:pPr indent="0" lvl="0" marL="0" marR="0" rtl="0" algn="l">
              <a:lnSpc>
                <a:spcPct val="115000"/>
              </a:lnSpc>
              <a:spcBef>
                <a:spcPts val="1200"/>
              </a:spcBef>
              <a:spcAft>
                <a:spcPts val="0"/>
              </a:spcAft>
              <a:buNone/>
            </a:pPr>
            <a:r>
              <a:rPr lang="en"/>
              <a:t>Performance Optimization: </a:t>
            </a:r>
            <a:endParaRPr/>
          </a:p>
          <a:p>
            <a:pPr indent="0" lvl="0" marL="0" marR="0" rtl="0" algn="l">
              <a:lnSpc>
                <a:spcPct val="115000"/>
              </a:lnSpc>
              <a:spcBef>
                <a:spcPts val="1200"/>
              </a:spcBef>
              <a:spcAft>
                <a:spcPts val="0"/>
              </a:spcAft>
              <a:buNone/>
            </a:pPr>
            <a:r>
              <a:rPr lang="en"/>
              <a:t>Delta Lake optimizes data storage and query performance through techniques like data compaction, indexing, and data skipping. These optimizations help to reduce query times and improve overall system performance.</a:t>
            </a:r>
            <a:endParaRPr/>
          </a:p>
          <a:p>
            <a:pPr indent="0" lvl="0" marL="0" marR="0" rtl="0" algn="l">
              <a:lnSpc>
                <a:spcPct val="115000"/>
              </a:lnSpc>
              <a:spcBef>
                <a:spcPts val="1200"/>
              </a:spcBef>
              <a:spcAft>
                <a:spcPts val="0"/>
              </a:spcAft>
              <a:buNone/>
            </a:pPr>
            <a:r>
              <a:rPr lang="en"/>
              <a:t>Integration with Apache Spark: </a:t>
            </a:r>
            <a:endParaRPr/>
          </a:p>
          <a:p>
            <a:pPr indent="0" lvl="0" marL="0" marR="0" rtl="0" algn="l">
              <a:lnSpc>
                <a:spcPct val="115000"/>
              </a:lnSpc>
              <a:spcBef>
                <a:spcPts val="1200"/>
              </a:spcBef>
              <a:spcAft>
                <a:spcPts val="1200"/>
              </a:spcAft>
              <a:buNone/>
            </a:pPr>
            <a:r>
              <a:rPr lang="en"/>
              <a:t>Delta Lake is deeply integrated with Apache Spark, allowing users to leverage Spark's powerful data processing capabilities for their Delta Lake data. This integration makes it easy to build and manage scalable data pipelines.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exercise: Create a Delta Table</a:t>
            </a:r>
            <a:endParaRPr/>
          </a:p>
        </p:txBody>
      </p:sp>
      <p:sp>
        <p:nvSpPr>
          <p:cNvPr id="435" name="Google Shape;43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 Create a DataFrame</a:t>
            </a:r>
            <a:endParaRPr/>
          </a:p>
          <a:p>
            <a:pPr indent="0" lvl="0" marL="0" rtl="0" algn="l">
              <a:spcBef>
                <a:spcPts val="1200"/>
              </a:spcBef>
              <a:spcAft>
                <a:spcPts val="0"/>
              </a:spcAft>
              <a:buNone/>
            </a:pPr>
            <a:r>
              <a:rPr lang="en"/>
              <a:t>data = [</a:t>
            </a:r>
            <a:endParaRPr/>
          </a:p>
          <a:p>
            <a:pPr indent="0" lvl="0" marL="0" rtl="0" algn="l">
              <a:spcBef>
                <a:spcPts val="1200"/>
              </a:spcBef>
              <a:spcAft>
                <a:spcPts val="0"/>
              </a:spcAft>
              <a:buNone/>
            </a:pPr>
            <a:r>
              <a:rPr lang="en"/>
              <a:t>    (1, "Alice", 28),</a:t>
            </a:r>
            <a:endParaRPr/>
          </a:p>
          <a:p>
            <a:pPr indent="0" lvl="0" marL="0" rtl="0" algn="l">
              <a:spcBef>
                <a:spcPts val="1200"/>
              </a:spcBef>
              <a:spcAft>
                <a:spcPts val="0"/>
              </a:spcAft>
              <a:buNone/>
            </a:pPr>
            <a:r>
              <a:rPr lang="en"/>
              <a:t>    (2, "Bob", 32),</a:t>
            </a:r>
            <a:endParaRPr/>
          </a:p>
          <a:p>
            <a:pPr indent="0" lvl="0" marL="0" rtl="0" algn="l">
              <a:spcBef>
                <a:spcPts val="1200"/>
              </a:spcBef>
              <a:spcAft>
                <a:spcPts val="0"/>
              </a:spcAft>
              <a:buNone/>
            </a:pPr>
            <a:r>
              <a:rPr lang="en"/>
              <a:t>    (3, "Catherine", 25)</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columns = ["id", "name", "age"]</a:t>
            </a:r>
            <a:endParaRPr/>
          </a:p>
          <a:p>
            <a:pPr indent="0" lvl="0" marL="0" rtl="0" algn="l">
              <a:spcBef>
                <a:spcPts val="1200"/>
              </a:spcBef>
              <a:spcAft>
                <a:spcPts val="0"/>
              </a:spcAft>
              <a:buNone/>
            </a:pPr>
            <a:r>
              <a:rPr lang="en"/>
              <a:t>df = spark.createDataFrame(data, 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the DataFrame to a Delta table</a:t>
            </a:r>
            <a:endParaRPr/>
          </a:p>
          <a:p>
            <a:pPr indent="0" lvl="0" marL="0" rtl="0" algn="l">
              <a:spcBef>
                <a:spcPts val="1200"/>
              </a:spcBef>
              <a:spcAft>
                <a:spcPts val="0"/>
              </a:spcAft>
              <a:buNone/>
            </a:pPr>
            <a:r>
              <a:rPr lang="en"/>
              <a:t>df.write.format("delta").save("/tmp/delta-table")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a Delta Table</a:t>
            </a:r>
            <a:endParaRPr/>
          </a:p>
        </p:txBody>
      </p:sp>
      <p:sp>
        <p:nvSpPr>
          <p:cNvPr id="441" name="Google Shape;441;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Read data from the Delta table</a:t>
            </a:r>
            <a:endParaRPr/>
          </a:p>
          <a:p>
            <a:pPr indent="0" lvl="0" marL="0" rtl="0" algn="l">
              <a:spcBef>
                <a:spcPts val="1200"/>
              </a:spcBef>
              <a:spcAft>
                <a:spcPts val="0"/>
              </a:spcAft>
              <a:buNone/>
            </a:pPr>
            <a:r>
              <a:rPr lang="en"/>
              <a:t>delta_df = spark.read.format("delta").load("/tmp/delta-table")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a:t>
            </a:r>
            <a:endParaRPr/>
          </a:p>
          <a:p>
            <a:pPr indent="0" lvl="0" marL="0" rtl="0" algn="l">
              <a:spcBef>
                <a:spcPts val="1200"/>
              </a:spcBef>
              <a:spcAft>
                <a:spcPts val="0"/>
              </a:spcAft>
              <a:buNone/>
            </a:pPr>
            <a:r>
              <a:rPr lang="en"/>
              <a:t>delta_df.show()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Upsert (Merge) Data into Delta Table</a:t>
            </a:r>
            <a:endParaRPr/>
          </a:p>
        </p:txBody>
      </p:sp>
      <p:sp>
        <p:nvSpPr>
          <p:cNvPr id="447" name="Google Shape;44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New data to merge</a:t>
            </a:r>
            <a:endParaRPr/>
          </a:p>
          <a:p>
            <a:pPr indent="0" lvl="0" marL="0" rtl="0" algn="l">
              <a:spcBef>
                <a:spcPts val="1200"/>
              </a:spcBef>
              <a:spcAft>
                <a:spcPts val="0"/>
              </a:spcAft>
              <a:buNone/>
            </a:pPr>
            <a:r>
              <a:rPr lang="en"/>
              <a:t>new_data = [</a:t>
            </a:r>
            <a:endParaRPr/>
          </a:p>
          <a:p>
            <a:pPr indent="0" lvl="0" marL="0" rtl="0" algn="l">
              <a:spcBef>
                <a:spcPts val="1200"/>
              </a:spcBef>
              <a:spcAft>
                <a:spcPts val="0"/>
              </a:spcAft>
              <a:buNone/>
            </a:pPr>
            <a:r>
              <a:rPr lang="en"/>
              <a:t>    (1, "Alice", 29),  # Update Alice's age</a:t>
            </a:r>
            <a:endParaRPr/>
          </a:p>
          <a:p>
            <a:pPr indent="0" lvl="0" marL="0" rtl="0" algn="l">
              <a:spcBef>
                <a:spcPts val="1200"/>
              </a:spcBef>
              <a:spcAft>
                <a:spcPts val="0"/>
              </a:spcAft>
              <a:buNone/>
            </a:pPr>
            <a:r>
              <a:rPr lang="en"/>
              <a:t>    (4, "David", 35)   # Insert new record for David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new_df = spark.createDataFrame(new_data, 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delta.tables import 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the Delta table as a DeltaTable</a:t>
            </a:r>
            <a:endParaRPr/>
          </a:p>
          <a:p>
            <a:pPr indent="0" lvl="0" marL="0" rtl="0" algn="l">
              <a:spcBef>
                <a:spcPts val="1200"/>
              </a:spcBef>
              <a:spcAft>
                <a:spcPts val="0"/>
              </a:spcAft>
              <a:buNone/>
            </a:pPr>
            <a:r>
              <a:rPr lang="en"/>
              <a:t>delta_table = DeltaTable.forPath(spark, "/tmp/delta-table")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Perform the merge (upsert)</a:t>
            </a:r>
            <a:endParaRPr/>
          </a:p>
          <a:p>
            <a:pPr indent="0" lvl="0" marL="0" rtl="0" algn="l">
              <a:spcBef>
                <a:spcPts val="1200"/>
              </a:spcBef>
              <a:spcAft>
                <a:spcPts val="0"/>
              </a:spcAft>
              <a:buNone/>
            </a:pPr>
            <a:r>
              <a:rPr lang="en"/>
              <a:t>delta_table.alias("old_data").merge(</a:t>
            </a:r>
            <a:endParaRPr/>
          </a:p>
          <a:p>
            <a:pPr indent="0" lvl="0" marL="0" rtl="0" algn="l">
              <a:spcBef>
                <a:spcPts val="1200"/>
              </a:spcBef>
              <a:spcAft>
                <a:spcPts val="0"/>
              </a:spcAft>
              <a:buNone/>
            </a:pPr>
            <a:r>
              <a:rPr lang="en"/>
              <a:t>    new_df.alias("new_data"),</a:t>
            </a:r>
            <a:endParaRPr/>
          </a:p>
          <a:p>
            <a:pPr indent="0" lvl="0" marL="0" rtl="0" algn="l">
              <a:spcBef>
                <a:spcPts val="1200"/>
              </a:spcBef>
              <a:spcAft>
                <a:spcPts val="0"/>
              </a:spcAft>
              <a:buNone/>
            </a:pPr>
            <a:r>
              <a:rPr lang="en"/>
              <a:t>    "old_data.id = new_data.id"</a:t>
            </a:r>
            <a:endParaRPr/>
          </a:p>
          <a:p>
            <a:pPr indent="0" lvl="0" marL="0" rtl="0" algn="l">
              <a:spcBef>
                <a:spcPts val="1200"/>
              </a:spcBef>
              <a:spcAft>
                <a:spcPts val="0"/>
              </a:spcAft>
              <a:buNone/>
            </a:pPr>
            <a:r>
              <a:rPr lang="en"/>
              <a:t>).whenMatchedUpdateAll(</a:t>
            </a:r>
            <a:endParaRPr/>
          </a:p>
          <a:p>
            <a:pPr indent="0" lvl="0" marL="0" rtl="0" algn="l">
              <a:spcBef>
                <a:spcPts val="1200"/>
              </a:spcBef>
              <a:spcAft>
                <a:spcPts val="0"/>
              </a:spcAft>
              <a:buNone/>
            </a:pPr>
            <a:r>
              <a:rPr lang="en"/>
              <a:t>).whenNotMatchedInsertAll(</a:t>
            </a:r>
            <a:endParaRPr/>
          </a:p>
          <a:p>
            <a:pPr indent="0" lvl="0" marL="0" rtl="0" algn="l">
              <a:spcBef>
                <a:spcPts val="1200"/>
              </a:spcBef>
              <a:spcAft>
                <a:spcPts val="0"/>
              </a:spcAft>
              <a:buNone/>
            </a:pPr>
            <a:r>
              <a:rPr lang="en"/>
              <a:t>).execute()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the Delta Table after Upsert</a:t>
            </a:r>
            <a:endParaRPr/>
          </a:p>
        </p:txBody>
      </p:sp>
      <p:sp>
        <p:nvSpPr>
          <p:cNvPr id="453" name="Google Shape;45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Read data from the Delta table again</a:t>
            </a:r>
            <a:endParaRPr/>
          </a:p>
          <a:p>
            <a:pPr indent="0" lvl="0" marL="0" rtl="0" algn="l">
              <a:spcBef>
                <a:spcPts val="1200"/>
              </a:spcBef>
              <a:spcAft>
                <a:spcPts val="0"/>
              </a:spcAft>
              <a:buNone/>
            </a:pPr>
            <a:r>
              <a:rPr lang="en"/>
              <a:t>updated_df = spark.read.format("delta").load("/tmp/delta-table")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updated data</a:t>
            </a:r>
            <a:endParaRPr/>
          </a:p>
          <a:p>
            <a:pPr indent="0" lvl="0" marL="0" rtl="0" algn="l">
              <a:spcBef>
                <a:spcPts val="1200"/>
              </a:spcBef>
              <a:spcAft>
                <a:spcPts val="0"/>
              </a:spcAft>
              <a:buNone/>
            </a:pPr>
            <a:r>
              <a:rPr lang="en"/>
              <a:t>updated_df.show()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Travel</a:t>
            </a:r>
            <a:endParaRPr/>
          </a:p>
        </p:txBody>
      </p:sp>
      <p:sp>
        <p:nvSpPr>
          <p:cNvPr id="459" name="Google Shape;45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Query an earlier version of the Delta table</a:t>
            </a:r>
            <a:endParaRPr/>
          </a:p>
          <a:p>
            <a:pPr indent="0" lvl="0" marL="0" rtl="0" algn="l">
              <a:spcBef>
                <a:spcPts val="1200"/>
              </a:spcBef>
              <a:spcAft>
                <a:spcPts val="0"/>
              </a:spcAft>
              <a:buNone/>
            </a:pPr>
            <a:r>
              <a:rPr lang="en"/>
              <a:t>previous_version_df = spark.read.format("delta").option("versionAsOf", 0).load("/tmp/delta-table")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 from the previous version</a:t>
            </a:r>
            <a:endParaRPr/>
          </a:p>
          <a:p>
            <a:pPr indent="0" lvl="0" marL="0" rtl="0" algn="l">
              <a:spcBef>
                <a:spcPts val="1200"/>
              </a:spcBef>
              <a:spcAft>
                <a:spcPts val="0"/>
              </a:spcAft>
              <a:buNone/>
            </a:pPr>
            <a:r>
              <a:rPr lang="en"/>
              <a:t>previous_version_df.show()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Enforcement and Evolution</a:t>
            </a:r>
            <a:endParaRPr/>
          </a:p>
        </p:txBody>
      </p:sp>
      <p:sp>
        <p:nvSpPr>
          <p:cNvPr id="465" name="Google Shape;465;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Data with a new column</a:t>
            </a:r>
            <a:endParaRPr/>
          </a:p>
          <a:p>
            <a:pPr indent="0" lvl="0" marL="0" rtl="0" algn="l">
              <a:spcBef>
                <a:spcPts val="1200"/>
              </a:spcBef>
              <a:spcAft>
                <a:spcPts val="0"/>
              </a:spcAft>
              <a:buNone/>
            </a:pPr>
            <a:r>
              <a:rPr lang="en"/>
              <a:t>new_data_with_new_column = [</a:t>
            </a:r>
            <a:endParaRPr/>
          </a:p>
          <a:p>
            <a:pPr indent="0" lvl="0" marL="0" rtl="0" algn="l">
              <a:spcBef>
                <a:spcPts val="1200"/>
              </a:spcBef>
              <a:spcAft>
                <a:spcPts val="0"/>
              </a:spcAft>
              <a:buNone/>
            </a:pPr>
            <a:r>
              <a:rPr lang="en"/>
              <a:t>    (1, "Alice", 30, "F"), </a:t>
            </a:r>
            <a:endParaRPr/>
          </a:p>
          <a:p>
            <a:pPr indent="0" lvl="0" marL="0" rtl="0" algn="l">
              <a:spcBef>
                <a:spcPts val="1200"/>
              </a:spcBef>
              <a:spcAft>
                <a:spcPts val="0"/>
              </a:spcAft>
              <a:buNone/>
            </a:pPr>
            <a:r>
              <a:rPr lang="en"/>
              <a:t>    (4, "David", 36, "M")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columns_with_new_column = ["id", "name", "age", "gender"]</a:t>
            </a:r>
            <a:endParaRPr/>
          </a:p>
          <a:p>
            <a:pPr indent="0" lvl="0" marL="0" rtl="0" algn="l">
              <a:spcBef>
                <a:spcPts val="1200"/>
              </a:spcBef>
              <a:spcAft>
                <a:spcPts val="0"/>
              </a:spcAft>
              <a:buNone/>
            </a:pPr>
            <a:r>
              <a:rPr lang="en"/>
              <a:t>new_df_with_new_column = spark.createDataFrame(new_data_with_new_column, columns_with_new_column)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Perform the merge with schema evolution</a:t>
            </a:r>
            <a:endParaRPr/>
          </a:p>
          <a:p>
            <a:pPr indent="0" lvl="0" marL="0" rtl="0" algn="l">
              <a:spcBef>
                <a:spcPts val="1200"/>
              </a:spcBef>
              <a:spcAft>
                <a:spcPts val="0"/>
              </a:spcAft>
              <a:buNone/>
            </a:pPr>
            <a:r>
              <a:rPr lang="en"/>
              <a:t>delta_table.alias("old_data").merge(</a:t>
            </a:r>
            <a:endParaRPr/>
          </a:p>
          <a:p>
            <a:pPr indent="0" lvl="0" marL="0" rtl="0" algn="l">
              <a:spcBef>
                <a:spcPts val="1200"/>
              </a:spcBef>
              <a:spcAft>
                <a:spcPts val="0"/>
              </a:spcAft>
              <a:buNone/>
            </a:pPr>
            <a:r>
              <a:rPr lang="en"/>
              <a:t>    new_df_with_new_column.alias("new_data"),</a:t>
            </a:r>
            <a:endParaRPr/>
          </a:p>
          <a:p>
            <a:pPr indent="0" lvl="0" marL="0" rtl="0" algn="l">
              <a:spcBef>
                <a:spcPts val="1200"/>
              </a:spcBef>
              <a:spcAft>
                <a:spcPts val="0"/>
              </a:spcAft>
              <a:buNone/>
            </a:pPr>
            <a:r>
              <a:rPr lang="en"/>
              <a:t>    "old_data.id = new_data.id"</a:t>
            </a:r>
            <a:endParaRPr/>
          </a:p>
          <a:p>
            <a:pPr indent="0" lvl="0" marL="0" rtl="0" algn="l">
              <a:spcBef>
                <a:spcPts val="1200"/>
              </a:spcBef>
              <a:spcAft>
                <a:spcPts val="0"/>
              </a:spcAft>
              <a:buNone/>
            </a:pPr>
            <a:r>
              <a:rPr lang="en"/>
              <a:t>).whenMatchedUpdateAll(</a:t>
            </a:r>
            <a:endParaRPr/>
          </a:p>
          <a:p>
            <a:pPr indent="0" lvl="0" marL="0" rtl="0" algn="l">
              <a:spcBef>
                <a:spcPts val="1200"/>
              </a:spcBef>
              <a:spcAft>
                <a:spcPts val="0"/>
              </a:spcAft>
              <a:buNone/>
            </a:pPr>
            <a:r>
              <a:rPr lang="en"/>
              <a:t>).whenNotMatchedInsertAll(</a:t>
            </a:r>
            <a:endParaRPr/>
          </a:p>
          <a:p>
            <a:pPr indent="0" lvl="0" marL="0" rtl="0" algn="l">
              <a:spcBef>
                <a:spcPts val="1200"/>
              </a:spcBef>
              <a:spcAft>
                <a:spcPts val="0"/>
              </a:spcAft>
              <a:buNone/>
            </a:pPr>
            <a:r>
              <a:rPr lang="en"/>
              <a:t>).execute()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the Delta Table after Schema Evolution</a:t>
            </a:r>
            <a:endParaRPr/>
          </a:p>
        </p:txBody>
      </p:sp>
      <p:sp>
        <p:nvSpPr>
          <p:cNvPr id="471" name="Google Shape;47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Read data from the Delta table after schema evolution</a:t>
            </a:r>
            <a:endParaRPr/>
          </a:p>
          <a:p>
            <a:pPr indent="0" lvl="0" marL="0" rtl="0" algn="l">
              <a:spcBef>
                <a:spcPts val="1200"/>
              </a:spcBef>
              <a:spcAft>
                <a:spcPts val="0"/>
              </a:spcAft>
              <a:buNone/>
            </a:pPr>
            <a:r>
              <a:rPr lang="en"/>
              <a:t>updated_df_with_new_column = spark.read.format("delta").load("/tmp/delta-table")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updated data</a:t>
            </a:r>
            <a:endParaRPr/>
          </a:p>
          <a:p>
            <a:pPr indent="0" lvl="0" marL="0" rtl="0" algn="l">
              <a:spcBef>
                <a:spcPts val="1200"/>
              </a:spcBef>
              <a:spcAft>
                <a:spcPts val="0"/>
              </a:spcAft>
              <a:buNone/>
            </a:pPr>
            <a:r>
              <a:rPr lang="en"/>
              <a:t>updated_df_with_new_column.show()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Evolution and Engineering Needs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The Big Data Revolution</a:t>
            </a:r>
            <a:endParaRPr b="1"/>
          </a:p>
          <a:p>
            <a:pPr indent="0" lvl="0" marL="0" rtl="0" algn="l">
              <a:spcBef>
                <a:spcPts val="1200"/>
              </a:spcBef>
              <a:spcAft>
                <a:spcPts val="0"/>
              </a:spcAft>
              <a:buNone/>
            </a:pPr>
            <a:r>
              <a:rPr lang="en"/>
              <a:t>Unstructured Data: The rise of social media, multimedia content, and IoT devices introduced vast amounts of unstructured data (e.g., text, images, videos, sensor data).</a:t>
            </a:r>
            <a:endParaRPr/>
          </a:p>
          <a:p>
            <a:pPr indent="0" lvl="0" marL="0" rtl="0" algn="l">
              <a:spcBef>
                <a:spcPts val="1200"/>
              </a:spcBef>
              <a:spcAft>
                <a:spcPts val="0"/>
              </a:spcAft>
              <a:buNone/>
            </a:pPr>
            <a:r>
              <a:rPr lang="en"/>
              <a:t>Volume, Velocity, Variety: Data started growing in volume, arriving at high velocity, and coming from a variety of sources, giving rise to the term "Big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 Cloud Era</a:t>
            </a:r>
            <a:endParaRPr b="1"/>
          </a:p>
          <a:p>
            <a:pPr indent="0" lvl="0" marL="0" rtl="0" algn="l">
              <a:spcBef>
                <a:spcPts val="1200"/>
              </a:spcBef>
              <a:spcAft>
                <a:spcPts val="1200"/>
              </a:spcAft>
              <a:buNone/>
            </a:pPr>
            <a:r>
              <a:rPr lang="en"/>
              <a:t>Cloud Storage and Computing: Cloud technologies enabled scalable storage and processing power, making it feasible to handle large datasets without significant upfront investments in infrastructure.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Delta table</a:t>
            </a:r>
            <a:endParaRPr/>
          </a:p>
        </p:txBody>
      </p:sp>
      <p:sp>
        <p:nvSpPr>
          <p:cNvPr id="477" name="Google Shape;477;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Using the Titanic dataset from Kaggle:</a:t>
            </a:r>
            <a:endParaRPr/>
          </a:p>
          <a:p>
            <a:pPr indent="-298450" lvl="0" marL="457200" rtl="0" algn="l">
              <a:spcBef>
                <a:spcPts val="1200"/>
              </a:spcBef>
              <a:spcAft>
                <a:spcPts val="0"/>
              </a:spcAft>
              <a:buClr>
                <a:srgbClr val="000000"/>
              </a:buClr>
              <a:buSzPts val="1100"/>
              <a:buFont typeface="Arial"/>
              <a:buAutoNum type="arabicPeriod"/>
            </a:pPr>
            <a:r>
              <a:rPr lang="en"/>
              <a:t>Create a Delta table in Databricks from the CSV file.</a:t>
            </a:r>
            <a:endParaRPr/>
          </a:p>
          <a:p>
            <a:pPr indent="-298450" lvl="0" marL="457200" rtl="0" algn="l">
              <a:spcBef>
                <a:spcPts val="0"/>
              </a:spcBef>
              <a:spcAft>
                <a:spcPts val="0"/>
              </a:spcAft>
              <a:buClr>
                <a:srgbClr val="000000"/>
              </a:buClr>
              <a:buSzPts val="1100"/>
              <a:buFont typeface="Arial"/>
              <a:buAutoNum type="arabicPeriod"/>
            </a:pPr>
            <a:r>
              <a:rPr lang="en"/>
              <a:t>Perform an upsert (merge) operation to update existing passenger records and insert new records based on a new dataset of passengers.</a:t>
            </a:r>
            <a:endParaRPr/>
          </a:p>
          <a:p>
            <a:pPr indent="-298450" lvl="0" marL="457200" rtl="0" algn="l">
              <a:spcBef>
                <a:spcPts val="0"/>
              </a:spcBef>
              <a:spcAft>
                <a:spcPts val="0"/>
              </a:spcAft>
              <a:buClr>
                <a:srgbClr val="000000"/>
              </a:buClr>
              <a:buSzPts val="1100"/>
              <a:buFont typeface="Arial"/>
              <a:buAutoNum type="arabicPeriod"/>
            </a:pPr>
            <a:r>
              <a:rPr lang="en"/>
              <a:t>Query the Delta table to display the updated passenger data after the merge operation.</a:t>
            </a:r>
            <a:endParaRPr/>
          </a:p>
          <a:p>
            <a:pPr indent="-298450" lvl="0" marL="457200" rtl="0" algn="l">
              <a:spcBef>
                <a:spcPts val="0"/>
              </a:spcBef>
              <a:spcAft>
                <a:spcPts val="0"/>
              </a:spcAft>
              <a:buClr>
                <a:srgbClr val="000000"/>
              </a:buClr>
              <a:buSzPts val="1100"/>
              <a:buFont typeface="Arial"/>
              <a:buAutoNum type="arabicPeriod"/>
            </a:pPr>
            <a:r>
              <a:rPr lang="en"/>
              <a:t>Explain how Delta Lake handles schema evolution and provide an example scenario using the Titanic dataset.</a:t>
            </a:r>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Delta table</a:t>
            </a:r>
            <a:endParaRPr/>
          </a:p>
        </p:txBody>
      </p:sp>
      <p:sp>
        <p:nvSpPr>
          <p:cNvPr id="483" name="Google Shape;483;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delta.tables import 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 =  SparkSession.builder.appName("titanicData").getOrCreate()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filepath = "/Workspace/training/day01/Titanic-Dataset.data"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pd.read_csv(filepath)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spark_df.createOrReplaceTempView("titanic_data")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spark_df.write.format("delta").mode("overwrite").save("/tmp/delta/titanic")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delta_df = spark.read.format("delta").load("/tmp/delta/titanic")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delta_df.show()</a:t>
            </a:r>
            <a:endParaRPr/>
          </a:p>
          <a:p>
            <a:pPr indent="0" lvl="0" marL="0" rtl="0" algn="l">
              <a:spcBef>
                <a:spcPts val="1200"/>
              </a:spcBef>
              <a:spcAft>
                <a:spcPts val="0"/>
              </a:spcAft>
              <a:buNone/>
            </a:pPr>
            <a:r>
              <a:rPr lang="en"/>
              <a:t>print(delta_df.count())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new_data = [</a:t>
            </a:r>
            <a:endParaRPr/>
          </a:p>
          <a:p>
            <a:pPr indent="0" lvl="0" marL="0" rtl="0" algn="l">
              <a:spcBef>
                <a:spcPts val="1200"/>
              </a:spcBef>
              <a:spcAft>
                <a:spcPts val="0"/>
              </a:spcAft>
              <a:buNone/>
            </a:pPr>
            <a:r>
              <a:rPr lang="en"/>
              <a:t>(1, 0, 3,"Braund, Mr. Owen Harris","male",25.0,1,0,"A/5 21171",7.25,0,"S"),</a:t>
            </a:r>
            <a:endParaRPr/>
          </a:p>
          <a:p>
            <a:pPr indent="0" lvl="0" marL="0" rtl="0" algn="l">
              <a:spcBef>
                <a:spcPts val="1200"/>
              </a:spcBef>
              <a:spcAft>
                <a:spcPts val="0"/>
              </a:spcAft>
              <a:buNone/>
            </a:pPr>
            <a:r>
              <a:rPr lang="en"/>
              <a:t>(893, 0, 3,"Alice","female",30.0,1,0,"A/5 21171",7.25,0,"S"),</a:t>
            </a:r>
            <a:endParaRPr/>
          </a:p>
          <a:p>
            <a:pPr indent="0" lvl="0" marL="0" rtl="0" algn="l">
              <a:spcBef>
                <a:spcPts val="1200"/>
              </a:spcBef>
              <a:spcAft>
                <a:spcPts val="0"/>
              </a:spcAft>
              <a:buNone/>
            </a:pPr>
            <a:r>
              <a:rPr lang="en"/>
              <a:t>(894, 0, 3,"Bob","male",35.0,1,0,"A/5 21171",7.25,0,"S"),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columns = ["PassengerId","Survived","Pclass","Name","Sex","Age","SibSp","Parch","Ticket","Fare","Cabin","Embarked"]</a:t>
            </a:r>
            <a:endParaRPr/>
          </a:p>
          <a:p>
            <a:pPr indent="0" lvl="0" marL="0" rtl="0" algn="l">
              <a:spcBef>
                <a:spcPts val="1200"/>
              </a:spcBef>
              <a:spcAft>
                <a:spcPts val="0"/>
              </a:spcAft>
              <a:buNone/>
            </a:pPr>
            <a:r>
              <a:rPr lang="en"/>
              <a:t>new_df = spark.createDataFrame(new_data,columns)</a:t>
            </a:r>
            <a:endParaRPr/>
          </a:p>
          <a:p>
            <a:pPr indent="0" lvl="0" marL="0" rtl="0" algn="l">
              <a:spcBef>
                <a:spcPts val="1200"/>
              </a:spcBef>
              <a:spcAft>
                <a:spcPts val="0"/>
              </a:spcAft>
              <a:buNone/>
            </a:pPr>
            <a:r>
              <a:rPr lang="en"/>
              <a:t>new_df.show()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delta_table = DeltaTable.forPath(spark, "/tmp/delta/titanic")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delta_table.alias("old_data").merge(</a:t>
            </a:r>
            <a:endParaRPr/>
          </a:p>
          <a:p>
            <a:pPr indent="0" lvl="0" marL="0" rtl="0" algn="l">
              <a:spcBef>
                <a:spcPts val="1200"/>
              </a:spcBef>
              <a:spcAft>
                <a:spcPts val="0"/>
              </a:spcAft>
              <a:buNone/>
            </a:pPr>
            <a:r>
              <a:rPr lang="en"/>
              <a:t>new_df.alias("new_data"),</a:t>
            </a:r>
            <a:endParaRPr/>
          </a:p>
          <a:p>
            <a:pPr indent="0" lvl="0" marL="0" rtl="0" algn="l">
              <a:spcBef>
                <a:spcPts val="1200"/>
              </a:spcBef>
              <a:spcAft>
                <a:spcPts val="0"/>
              </a:spcAft>
              <a:buNone/>
            </a:pPr>
            <a:r>
              <a:rPr lang="en"/>
              <a:t>"old_data.PassengerId = new_data.PassengerId"</a:t>
            </a:r>
            <a:endParaRPr/>
          </a:p>
          <a:p>
            <a:pPr indent="0" lvl="0" marL="0" rtl="0" algn="l">
              <a:spcBef>
                <a:spcPts val="1200"/>
              </a:spcBef>
              <a:spcAft>
                <a:spcPts val="0"/>
              </a:spcAft>
              <a:buNone/>
            </a:pPr>
            <a:r>
              <a:rPr lang="en"/>
              <a:t>).whenMatchedUpdateAll(</a:t>
            </a:r>
            <a:endParaRPr/>
          </a:p>
          <a:p>
            <a:pPr indent="0" lvl="0" marL="0" rtl="0" algn="l">
              <a:spcBef>
                <a:spcPts val="1200"/>
              </a:spcBef>
              <a:spcAft>
                <a:spcPts val="0"/>
              </a:spcAft>
              <a:buNone/>
            </a:pPr>
            <a:r>
              <a:rPr lang="en"/>
              <a:t>).whenNotMatchedInsertAll(</a:t>
            </a:r>
            <a:endParaRPr/>
          </a:p>
          <a:p>
            <a:pPr indent="0" lvl="0" marL="0" rtl="0" algn="l">
              <a:spcBef>
                <a:spcPts val="1200"/>
              </a:spcBef>
              <a:spcAft>
                <a:spcPts val="0"/>
              </a:spcAft>
              <a:buNone/>
            </a:pPr>
            <a:r>
              <a:rPr lang="en"/>
              <a:t>).execute()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updated_df = spark.read.format("delta").load("/tmp/delta/titanic")</a:t>
            </a:r>
            <a:endParaRPr/>
          </a:p>
          <a:p>
            <a:pPr indent="0" lvl="0" marL="0" rtl="0" algn="l">
              <a:spcBef>
                <a:spcPts val="1200"/>
              </a:spcBef>
              <a:spcAft>
                <a:spcPts val="0"/>
              </a:spcAft>
              <a:buNone/>
            </a:pPr>
            <a:r>
              <a:rPr lang="en"/>
              <a:t>print(updated_df.count())</a:t>
            </a:r>
            <a:endParaRPr/>
          </a:p>
          <a:p>
            <a:pPr indent="0" lvl="0" marL="0" rtl="0" algn="l">
              <a:spcBef>
                <a:spcPts val="1200"/>
              </a:spcBef>
              <a:spcAft>
                <a:spcPts val="0"/>
              </a:spcAft>
              <a:buNone/>
            </a:pPr>
            <a:r>
              <a:rPr lang="en"/>
              <a:t>updated_df.show()</a:t>
            </a:r>
            <a:endParaRPr/>
          </a:p>
          <a:p>
            <a:pPr indent="0" lvl="0" marL="0" rtl="0" algn="l">
              <a:spcBef>
                <a:spcPts val="1200"/>
              </a:spcBef>
              <a:spcAft>
                <a:spcPts val="0"/>
              </a:spcAft>
              <a:buNone/>
            </a:pPr>
            <a:r>
              <a:rPr lang="en"/>
              <a:t>updated_df.createOrReplaceTempView("new_titanic_data")</a:t>
            </a:r>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Pipelines</a:t>
            </a:r>
            <a:endParaRPr/>
          </a:p>
        </p:txBody>
      </p:sp>
      <p:sp>
        <p:nvSpPr>
          <p:cNvPr id="489" name="Google Shape;489;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engineering pipelines are crucial components in data processing workflows, designed to ingest, transform, and deliver data reliably and efficiently. Here's a structured approach to understanding and building data engineering pipelines:</a:t>
            </a:r>
            <a:endParaRPr/>
          </a:p>
          <a:p>
            <a:pPr indent="0" lvl="0" marL="0" rtl="0" algn="l">
              <a:spcBef>
                <a:spcPts val="1200"/>
              </a:spcBef>
              <a:spcAft>
                <a:spcPts val="0"/>
              </a:spcAft>
              <a:buNone/>
            </a:pPr>
            <a:r>
              <a:rPr b="1" lang="en"/>
              <a:t>Data Ingestion: </a:t>
            </a:r>
            <a:endParaRPr b="1"/>
          </a:p>
          <a:p>
            <a:pPr indent="0" lvl="0" marL="0" rtl="0" algn="l">
              <a:spcBef>
                <a:spcPts val="1200"/>
              </a:spcBef>
              <a:spcAft>
                <a:spcPts val="0"/>
              </a:spcAft>
              <a:buNone/>
            </a:pPr>
            <a:r>
              <a:rPr lang="en"/>
              <a:t>This involves acquiring data from various sources such as databases, files (CSV, JSON, etc.), APIs, streaming platforms (like Kafka), or IoT devices. Tools like Apache Kafka, AWS Kinesis, or simple scripts in Python can be used for ingestion.</a:t>
            </a:r>
            <a:endParaRPr/>
          </a:p>
          <a:p>
            <a:pPr indent="0" lvl="0" marL="0" rtl="0" algn="l">
              <a:spcBef>
                <a:spcPts val="1200"/>
              </a:spcBef>
              <a:spcAft>
                <a:spcPts val="0"/>
              </a:spcAft>
              <a:buNone/>
            </a:pPr>
            <a:r>
              <a:rPr b="1" lang="en"/>
              <a:t>Data Storage: </a:t>
            </a:r>
            <a:endParaRPr b="1"/>
          </a:p>
          <a:p>
            <a:pPr indent="0" lvl="0" marL="0" rtl="0" algn="l">
              <a:spcBef>
                <a:spcPts val="1200"/>
              </a:spcBef>
              <a:spcAft>
                <a:spcPts val="1200"/>
              </a:spcAft>
              <a:buNone/>
            </a:pPr>
            <a:r>
              <a:rPr lang="en"/>
              <a:t>Once data is ingested, it needs to be stored reliably. Options include traditional databases (SQL or NoSQL), data lakes (like Amazon S3, Azure Data Lake), or specialized storage systems optimized for analytics (e.g., Google BigQuery).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Pipelines</a:t>
            </a:r>
            <a:endParaRPr/>
          </a:p>
        </p:txBody>
      </p:sp>
      <p:sp>
        <p:nvSpPr>
          <p:cNvPr id="495" name="Google Shape;495;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Data Transformation: </a:t>
            </a:r>
            <a:endParaRPr b="1"/>
          </a:p>
          <a:p>
            <a:pPr indent="0" lvl="0" marL="0" rtl="0" algn="l">
              <a:spcBef>
                <a:spcPts val="1200"/>
              </a:spcBef>
              <a:spcAft>
                <a:spcPts val="0"/>
              </a:spcAft>
              <a:buNone/>
            </a:pPr>
            <a:r>
              <a:rPr lang="en"/>
              <a:t>This step involves cleaning, filtering, aggregating, and transforming raw data into a structured format suitable for analysis. Technologies like Apache Spark, Apache Flink, or cloud-native services like AWS Glue, Azure Data Factory are used here.</a:t>
            </a:r>
            <a:endParaRPr/>
          </a:p>
          <a:p>
            <a:pPr indent="0" lvl="0" marL="0" rtl="0" algn="l">
              <a:spcBef>
                <a:spcPts val="1200"/>
              </a:spcBef>
              <a:spcAft>
                <a:spcPts val="0"/>
              </a:spcAft>
              <a:buNone/>
            </a:pPr>
            <a:r>
              <a:rPr b="1" lang="en"/>
              <a:t>Data Orchestration: </a:t>
            </a:r>
            <a:endParaRPr b="1"/>
          </a:p>
          <a:p>
            <a:pPr indent="0" lvl="0" marL="0" rtl="0" algn="l">
              <a:spcBef>
                <a:spcPts val="1200"/>
              </a:spcBef>
              <a:spcAft>
                <a:spcPts val="0"/>
              </a:spcAft>
              <a:buNone/>
            </a:pPr>
            <a:r>
              <a:rPr lang="en"/>
              <a:t>Managing the execution of workflows and dependencies between different pipeline tasks. Tools like Apache Airflow, Luigi, or cloud services such as AWS Step Functions and Azure Data Factory are used for orchestration.</a:t>
            </a:r>
            <a:endParaRPr/>
          </a:p>
          <a:p>
            <a:pPr indent="0" lvl="0" marL="0" rtl="0" algn="l">
              <a:spcBef>
                <a:spcPts val="1200"/>
              </a:spcBef>
              <a:spcAft>
                <a:spcPts val="0"/>
              </a:spcAft>
              <a:buNone/>
            </a:pPr>
            <a:r>
              <a:rPr b="1" lang="en"/>
              <a:t>Data Quality and Monitoring: </a:t>
            </a:r>
            <a:endParaRPr b="1"/>
          </a:p>
          <a:p>
            <a:pPr indent="0" lvl="0" marL="0" rtl="0" algn="l">
              <a:spcBef>
                <a:spcPts val="1200"/>
              </a:spcBef>
              <a:spcAft>
                <a:spcPts val="1200"/>
              </a:spcAft>
              <a:buNone/>
            </a:pPr>
            <a:r>
              <a:rPr lang="en"/>
              <a:t>Ensuring data quality through validation checks, error handling, and monitoring pipeline performance (latency, throughput, etc.). This step is critical for maintaining reliable and accurate data pipelines.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Pipelines</a:t>
            </a:r>
            <a:endParaRPr/>
          </a:p>
        </p:txBody>
      </p:sp>
      <p:sp>
        <p:nvSpPr>
          <p:cNvPr id="501" name="Google Shape;501;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Data Delivery: </a:t>
            </a:r>
            <a:endParaRPr b="1"/>
          </a:p>
          <a:p>
            <a:pPr indent="0" lvl="0" marL="0" rtl="0" algn="l">
              <a:spcBef>
                <a:spcPts val="1200"/>
              </a:spcBef>
              <a:spcAft>
                <a:spcPts val="0"/>
              </a:spcAft>
              <a:buNone/>
            </a:pPr>
            <a:r>
              <a:rPr lang="en"/>
              <a:t>Once processed and validated, data can be delivered to downstream systems for consumption, such as business intelligence tools, machine learning models, or reporting dashboards.</a:t>
            </a:r>
            <a:endParaRPr/>
          </a:p>
          <a:p>
            <a:pPr indent="0" lvl="0" marL="0" rtl="0" algn="l">
              <a:spcBef>
                <a:spcPts val="1200"/>
              </a:spcBef>
              <a:spcAft>
                <a:spcPts val="0"/>
              </a:spcAft>
              <a:buNone/>
            </a:pPr>
            <a:r>
              <a:rPr b="1" lang="en"/>
              <a:t>Pipeline Automation and Scalability: </a:t>
            </a:r>
            <a:endParaRPr b="1"/>
          </a:p>
          <a:p>
            <a:pPr indent="0" lvl="0" marL="0" rtl="0" algn="l">
              <a:spcBef>
                <a:spcPts val="1200"/>
              </a:spcBef>
              <a:spcAft>
                <a:spcPts val="0"/>
              </a:spcAft>
              <a:buNone/>
            </a:pPr>
            <a:r>
              <a:rPr lang="en"/>
              <a:t>Automating pipeline execution to handle large volumes of data and scaling resources (compute and storage) based on workload demands. Cloud platforms like AWS, Azure, and Google Cloud provide scalable infrastructure for data pipelines.</a:t>
            </a:r>
            <a:endParaRPr/>
          </a:p>
          <a:p>
            <a:pPr indent="0" lvl="0" marL="0" rtl="0" algn="l">
              <a:spcBef>
                <a:spcPts val="1200"/>
              </a:spcBef>
              <a:spcAft>
                <a:spcPts val="0"/>
              </a:spcAft>
              <a:buNone/>
            </a:pPr>
            <a:r>
              <a:rPr b="1" lang="en"/>
              <a:t>Security and Compliance: </a:t>
            </a:r>
            <a:endParaRPr b="1"/>
          </a:p>
          <a:p>
            <a:pPr indent="0" lvl="0" marL="0" rtl="0" algn="l">
              <a:spcBef>
                <a:spcPts val="1200"/>
              </a:spcBef>
              <a:spcAft>
                <a:spcPts val="1200"/>
              </a:spcAft>
              <a:buNone/>
            </a:pPr>
            <a:r>
              <a:rPr lang="en"/>
              <a:t>Implementing measures to secure data during transit and at rest, ensuring compliance with data privacy regulations (e.g., GDPR, HIPAA).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in databricks with AWS</a:t>
            </a:r>
            <a:endParaRPr/>
          </a:p>
        </p:txBody>
      </p:sp>
      <p:sp>
        <p:nvSpPr>
          <p:cNvPr id="507" name="Google Shape;507;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Building ETL (Extract, Transform, Load) pipelines in Databricks with AWS involves integrating various AWS services for data ingestion, storage, transformation, and orchestration.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Data Ingestion</a:t>
            </a:r>
            <a:endParaRPr/>
          </a:p>
        </p:txBody>
      </p:sp>
      <p:sp>
        <p:nvSpPr>
          <p:cNvPr id="513" name="Google Shape;513;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Sources: </a:t>
            </a:r>
            <a:endParaRPr b="1"/>
          </a:p>
          <a:p>
            <a:pPr indent="0" lvl="0" marL="0" rtl="0" algn="l">
              <a:spcBef>
                <a:spcPts val="1200"/>
              </a:spcBef>
              <a:spcAft>
                <a:spcPts val="0"/>
              </a:spcAft>
              <a:buNone/>
            </a:pPr>
            <a:r>
              <a:rPr lang="en"/>
              <a:t>Data can come from AWS S3 buckets, AWS Redshift, AWS RDS (Relational Database Service), AWS DynamoDB, or other AWS services.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Integration:</a:t>
            </a:r>
            <a:endParaRPr b="1"/>
          </a:p>
          <a:p>
            <a:pPr indent="0" lvl="0" marL="0" rtl="0" algn="l">
              <a:spcBef>
                <a:spcPts val="1200"/>
              </a:spcBef>
              <a:spcAft>
                <a:spcPts val="0"/>
              </a:spcAft>
              <a:buNone/>
            </a:pPr>
            <a:r>
              <a:rPr lang="en"/>
              <a:t>Use Databricks to read data directly from AWS S3 using Spark's built-in connectors or the aws-glue library.</a:t>
            </a:r>
            <a:endParaRPr/>
          </a:p>
          <a:p>
            <a:pPr indent="0" lvl="0" marL="0" rtl="0" algn="l">
              <a:spcBef>
                <a:spcPts val="1200"/>
              </a:spcBef>
              <a:spcAft>
                <a:spcPts val="0"/>
              </a:spcAft>
              <a:buNone/>
            </a:pPr>
            <a:r>
              <a:rPr lang="en"/>
              <a:t>For databases like Redshift or RDS, use JDBC connectors to pull data into Databricks.</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Data Ingestion</a:t>
            </a:r>
            <a:endParaRPr/>
          </a:p>
        </p:txBody>
      </p:sp>
      <p:sp>
        <p:nvSpPr>
          <p:cNvPr id="519" name="Google Shape;519;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 Example of reading data from S3</a:t>
            </a:r>
            <a:endParaRPr/>
          </a:p>
          <a:p>
            <a:pPr indent="0" lvl="0" marL="0" rtl="0" algn="l">
              <a:spcBef>
                <a:spcPts val="1200"/>
              </a:spcBef>
              <a:spcAft>
                <a:spcPts val="0"/>
              </a:spcAft>
              <a:buNone/>
            </a:pPr>
            <a:r>
              <a:rPr lang="en"/>
              <a:t>df = spark.read.format("csv").option("header", "true").load("s3://your-bucket/path/to/data.csv")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of reading data from Redshift using JDBC</a:t>
            </a:r>
            <a:endParaRPr/>
          </a:p>
          <a:p>
            <a:pPr indent="0" lvl="0" marL="0" rtl="0" algn="l">
              <a:spcBef>
                <a:spcPts val="1200"/>
              </a:spcBef>
              <a:spcAft>
                <a:spcPts val="0"/>
              </a:spcAft>
              <a:buNone/>
            </a:pPr>
            <a:r>
              <a:rPr lang="en"/>
              <a:t>df_redshift = spark.read.format("jdbc") \</a:t>
            </a:r>
            <a:endParaRPr/>
          </a:p>
          <a:p>
            <a:pPr indent="0" lvl="0" marL="0" rtl="0" algn="l">
              <a:spcBef>
                <a:spcPts val="1200"/>
              </a:spcBef>
              <a:spcAft>
                <a:spcPts val="0"/>
              </a:spcAft>
              <a:buNone/>
            </a:pPr>
            <a:r>
              <a:rPr lang="en"/>
              <a:t>                  .option("url", "jdbc:redshift://redshift-cluster-name:5439/database-name") \</a:t>
            </a:r>
            <a:endParaRPr/>
          </a:p>
          <a:p>
            <a:pPr indent="0" lvl="0" marL="0" rtl="0" algn="l">
              <a:spcBef>
                <a:spcPts val="1200"/>
              </a:spcBef>
              <a:spcAft>
                <a:spcPts val="0"/>
              </a:spcAft>
              <a:buNone/>
            </a:pPr>
            <a:r>
              <a:rPr lang="en"/>
              <a:t>                  .option("dbtable", "table-name") \</a:t>
            </a:r>
            <a:endParaRPr/>
          </a:p>
          <a:p>
            <a:pPr indent="0" lvl="0" marL="0" rtl="0" algn="l">
              <a:spcBef>
                <a:spcPts val="1200"/>
              </a:spcBef>
              <a:spcAft>
                <a:spcPts val="0"/>
              </a:spcAft>
              <a:buNone/>
            </a:pPr>
            <a:r>
              <a:rPr lang="en"/>
              <a:t>                  .option("user", "username") \</a:t>
            </a:r>
            <a:endParaRPr/>
          </a:p>
          <a:p>
            <a:pPr indent="0" lvl="0" marL="0" rtl="0" algn="l">
              <a:spcBef>
                <a:spcPts val="1200"/>
              </a:spcBef>
              <a:spcAft>
                <a:spcPts val="0"/>
              </a:spcAft>
              <a:buNone/>
            </a:pPr>
            <a:r>
              <a:rPr lang="en"/>
              <a:t>                  .option("password", "password") \</a:t>
            </a:r>
            <a:endParaRPr/>
          </a:p>
          <a:p>
            <a:pPr indent="0" lvl="0" marL="0" rtl="0" algn="l">
              <a:spcBef>
                <a:spcPts val="1200"/>
              </a:spcBef>
              <a:spcAft>
                <a:spcPts val="1200"/>
              </a:spcAft>
              <a:buNone/>
            </a:pPr>
            <a:r>
              <a:rPr lang="en"/>
              <a:t>                  .load()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Data Storage</a:t>
            </a:r>
            <a:endParaRPr/>
          </a:p>
        </p:txBody>
      </p:sp>
      <p:sp>
        <p:nvSpPr>
          <p:cNvPr id="525" name="Google Shape;525;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Storage Options: </a:t>
            </a:r>
            <a:endParaRPr b="1"/>
          </a:p>
          <a:p>
            <a:pPr indent="0" lvl="0" marL="0" rtl="0" algn="l">
              <a:spcBef>
                <a:spcPts val="1200"/>
              </a:spcBef>
              <a:spcAft>
                <a:spcPts val="0"/>
              </a:spcAft>
              <a:buNone/>
            </a:pPr>
            <a:r>
              <a:rPr lang="en"/>
              <a:t>Store data in AWS S3 buckets or in Delta Lake format on AWS S3 for optimized performance and reliability.</a:t>
            </a:r>
            <a:endParaRPr/>
          </a:p>
          <a:p>
            <a:pPr indent="0" lvl="0" marL="0" rtl="0" algn="l">
              <a:spcBef>
                <a:spcPts val="1200"/>
              </a:spcBef>
              <a:spcAft>
                <a:spcPts val="0"/>
              </a:spcAft>
              <a:buNone/>
            </a:pPr>
            <a:r>
              <a:rPr b="1" lang="en"/>
              <a:t>Delta Lake: </a:t>
            </a:r>
            <a:endParaRPr b="1"/>
          </a:p>
          <a:p>
            <a:pPr indent="0" lvl="0" marL="0" rtl="0" algn="l">
              <a:spcBef>
                <a:spcPts val="1200"/>
              </a:spcBef>
              <a:spcAft>
                <a:spcPts val="0"/>
              </a:spcAft>
              <a:buNone/>
            </a:pPr>
            <a:r>
              <a:rPr lang="en"/>
              <a:t>Use Delta Lake for managing data reliability, schema enforcement, and performance optimizations.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of writing data to Delta Lake on S3</a:t>
            </a:r>
            <a:endParaRPr/>
          </a:p>
          <a:p>
            <a:pPr indent="0" lvl="0" marL="0" rtl="0" algn="l">
              <a:spcBef>
                <a:spcPts val="1200"/>
              </a:spcBef>
              <a:spcAft>
                <a:spcPts val="0"/>
              </a:spcAft>
              <a:buNone/>
            </a:pPr>
            <a:r>
              <a:rPr lang="en"/>
              <a:t>df.write.format("delta").mode("overwrite").save("s3://your-bucket/path/to/delta-table")</a:t>
            </a:r>
            <a:endParaRPr/>
          </a:p>
          <a:p>
            <a:pPr indent="0" lvl="0" marL="0" rtl="0" algn="l">
              <a:spcBef>
                <a:spcPts val="12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Transformation</a:t>
            </a:r>
            <a:endParaRPr/>
          </a:p>
        </p:txBody>
      </p:sp>
      <p:sp>
        <p:nvSpPr>
          <p:cNvPr id="531" name="Google Shape;531;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Spark Transformations: </a:t>
            </a:r>
            <a:endParaRPr b="1"/>
          </a:p>
          <a:p>
            <a:pPr indent="0" lvl="0" marL="0" rtl="0" algn="l">
              <a:spcBef>
                <a:spcPts val="1200"/>
              </a:spcBef>
              <a:spcAft>
                <a:spcPts val="0"/>
              </a:spcAft>
              <a:buNone/>
            </a:pPr>
            <a:r>
              <a:rPr lang="en"/>
              <a:t>Use Spark on Databricks for data cleaning, filtering, aggregation, and complex transformations.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transformation</a:t>
            </a:r>
            <a:endParaRPr/>
          </a:p>
          <a:p>
            <a:pPr indent="0" lvl="0" marL="0" rtl="0" algn="l">
              <a:spcBef>
                <a:spcPts val="1200"/>
              </a:spcBef>
              <a:spcAft>
                <a:spcPts val="1200"/>
              </a:spcAft>
              <a:buNone/>
            </a:pPr>
            <a:r>
              <a:rPr lang="en"/>
              <a:t>df_transformed = df.filter(df["column"] &gt; 100).groupBy("category").agg(avg("value"))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The Cloud Era</a:t>
            </a:r>
            <a:endParaRPr b="1"/>
          </a:p>
          <a:p>
            <a:pPr indent="0" lvl="0" marL="0" rtl="0" algn="l">
              <a:spcBef>
                <a:spcPts val="1200"/>
              </a:spcBef>
              <a:spcAft>
                <a:spcPts val="0"/>
              </a:spcAft>
              <a:buNone/>
            </a:pPr>
            <a:r>
              <a:rPr lang="en"/>
              <a:t>Data Lakes: Organizations began adopting data lakes to store vast amounts of raw data in its native format, making it easier to collect and store data without immediate structuring.</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The AI and Machine Learning Era</a:t>
            </a:r>
            <a:endParaRPr/>
          </a:p>
          <a:p>
            <a:pPr indent="0" lvl="0" marL="0" rtl="0" algn="l">
              <a:spcBef>
                <a:spcPts val="1200"/>
              </a:spcBef>
              <a:spcAft>
                <a:spcPts val="0"/>
              </a:spcAft>
              <a:buNone/>
            </a:pPr>
            <a:r>
              <a:rPr lang="en"/>
              <a:t>Advanced Analytics: The need for advanced analytics and real-time insights led to the development of machine learning and AI applications.</a:t>
            </a:r>
            <a:endParaRPr/>
          </a:p>
          <a:p>
            <a:pPr indent="0" lvl="0" marL="0" rtl="0" algn="l">
              <a:spcBef>
                <a:spcPts val="1200"/>
              </a:spcBef>
              <a:spcAft>
                <a:spcPts val="1200"/>
              </a:spcAft>
              <a:buNone/>
            </a:pPr>
            <a:r>
              <a:rPr lang="en"/>
              <a:t>Data-Driven Decision Making: Organizations started leveraging data for predictive analytics, personalization, and automation, driving business strategies and operations.</a:t>
            </a:r>
            <a:endParaRPr/>
          </a:p>
        </p:txBody>
      </p:sp>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Evolution and Engineering Needs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Databricks Workflows: </a:t>
            </a:r>
            <a:endParaRPr b="1"/>
          </a:p>
          <a:p>
            <a:pPr indent="0" lvl="0" marL="0" rtl="0" algn="l">
              <a:spcBef>
                <a:spcPts val="1200"/>
              </a:spcBef>
              <a:spcAft>
                <a:spcPts val="0"/>
              </a:spcAft>
              <a:buNone/>
            </a:pPr>
            <a:r>
              <a:rPr lang="en"/>
              <a:t>Schedule and automate ETL jobs within Databricks using Databricks Jobs or integrating with external schedulers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of scheduling a job in Databricks</a:t>
            </a:r>
            <a:endParaRPr/>
          </a:p>
          <a:p>
            <a:pPr indent="0" lvl="0" marL="0" rtl="0" algn="l">
              <a:spcBef>
                <a:spcPts val="1200"/>
              </a:spcBef>
              <a:spcAft>
                <a:spcPts val="0"/>
              </a:spcAft>
              <a:buNone/>
            </a:pPr>
            <a:r>
              <a:rPr lang="en"/>
              <a:t>from databricks import workflow</a:t>
            </a:r>
            <a:endParaRPr/>
          </a:p>
          <a:p>
            <a:pPr indent="0" lvl="0" marL="0" rtl="0" algn="l">
              <a:spcBef>
                <a:spcPts val="1200"/>
              </a:spcBef>
              <a:spcAft>
                <a:spcPts val="0"/>
              </a:spcAft>
              <a:buNone/>
            </a:pPr>
            <a:r>
              <a:rPr lang="en"/>
              <a:t>workflow.Job("ETLJob").set_tasks([task_extract, task_transform, task_load]).schedule("0 0 * * *")</a:t>
            </a:r>
            <a:endParaRPr/>
          </a:p>
          <a:p>
            <a:pPr indent="0" lvl="0" marL="0" rtl="0" algn="l">
              <a:spcBef>
                <a:spcPts val="1200"/>
              </a:spcBef>
              <a:spcAft>
                <a:spcPts val="1200"/>
              </a:spcAft>
              <a:buNone/>
            </a:pPr>
            <a:r>
              <a:t/>
            </a:r>
            <a:endParaRPr b="1"/>
          </a:p>
        </p:txBody>
      </p:sp>
      <p:sp>
        <p:nvSpPr>
          <p:cNvPr id="537" name="Google Shape;537;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Orchestration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Delta Lake: </a:t>
            </a:r>
            <a:endParaRPr b="1"/>
          </a:p>
          <a:p>
            <a:pPr indent="0" lvl="0" marL="0" rtl="0" algn="l">
              <a:spcBef>
                <a:spcPts val="1200"/>
              </a:spcBef>
              <a:spcAft>
                <a:spcPts val="0"/>
              </a:spcAft>
              <a:buNone/>
            </a:pPr>
            <a:r>
              <a:rPr lang="en"/>
              <a:t>Utilize schema validation, data versioning, and integrity checks provided by Delta Lake.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Monitoring: </a:t>
            </a:r>
            <a:endParaRPr b="1"/>
          </a:p>
          <a:p>
            <a:pPr indent="0" lvl="0" marL="0" rtl="0" algn="l">
              <a:spcBef>
                <a:spcPts val="1200"/>
              </a:spcBef>
              <a:spcAft>
                <a:spcPts val="0"/>
              </a:spcAft>
              <a:buNone/>
            </a:pPr>
            <a:r>
              <a:rPr lang="en"/>
              <a:t>Integrate with AWS CloudWatch or third-party monitoring tools for performance monitoring and alerting.</a:t>
            </a:r>
            <a:endParaRPr/>
          </a:p>
          <a:p>
            <a:pPr indent="0" lvl="0" marL="0" rtl="0" algn="l">
              <a:spcBef>
                <a:spcPts val="1200"/>
              </a:spcBef>
              <a:spcAft>
                <a:spcPts val="1200"/>
              </a:spcAft>
              <a:buNone/>
            </a:pPr>
            <a:r>
              <a:t/>
            </a:r>
            <a:endParaRPr/>
          </a:p>
        </p:txBody>
      </p:sp>
      <p:sp>
        <p:nvSpPr>
          <p:cNvPr id="543" name="Google Shape;543;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Quality and Monitoring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BI Tools: </a:t>
            </a:r>
            <a:endParaRPr b="1"/>
          </a:p>
          <a:p>
            <a:pPr indent="0" lvl="0" marL="0" rtl="0" algn="l">
              <a:spcBef>
                <a:spcPts val="1200"/>
              </a:spcBef>
              <a:spcAft>
                <a:spcPts val="0"/>
              </a:spcAft>
              <a:buNone/>
            </a:pPr>
            <a:r>
              <a:rPr lang="en"/>
              <a:t>Deliver processed data to BI tools like AWS QuickSight, Tableau, or Power BI for visualization and reporting.</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Databricks SQL: </a:t>
            </a:r>
            <a:endParaRPr b="1"/>
          </a:p>
          <a:p>
            <a:pPr indent="0" lvl="0" marL="0" rtl="0" algn="l">
              <a:spcBef>
                <a:spcPts val="1200"/>
              </a:spcBef>
              <a:spcAft>
                <a:spcPts val="0"/>
              </a:spcAft>
              <a:buNone/>
            </a:pPr>
            <a:r>
              <a:rPr lang="en"/>
              <a:t>Query and analyze data directly within Databricks using SQL or integrate with BI tools via JDBC/ODBC connections.</a:t>
            </a:r>
            <a:endParaRPr/>
          </a:p>
          <a:p>
            <a:pPr indent="0" lvl="0" marL="0" rtl="0" algn="l">
              <a:spcBef>
                <a:spcPts val="1200"/>
              </a:spcBef>
              <a:spcAft>
                <a:spcPts val="1200"/>
              </a:spcAft>
              <a:buNone/>
            </a:pPr>
            <a:r>
              <a:t/>
            </a:r>
            <a:endParaRPr b="1"/>
          </a:p>
        </p:txBody>
      </p:sp>
      <p:sp>
        <p:nvSpPr>
          <p:cNvPr id="549" name="Google Shape;549;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Delivery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Ingestion: Data sourced from AWS S3, Redshift, or RDS.</a:t>
            </a:r>
            <a:endParaRPr/>
          </a:p>
          <a:p>
            <a:pPr indent="0" lvl="0" marL="0" rtl="0" algn="l">
              <a:spcBef>
                <a:spcPts val="1200"/>
              </a:spcBef>
              <a:spcAft>
                <a:spcPts val="0"/>
              </a:spcAft>
              <a:buNone/>
            </a:pPr>
            <a:r>
              <a:rPr lang="en"/>
              <a:t>Data Storage: Store raw and processed data in Delta Lake on AWS S3.</a:t>
            </a:r>
            <a:endParaRPr/>
          </a:p>
          <a:p>
            <a:pPr indent="0" lvl="0" marL="0" rtl="0" algn="l">
              <a:spcBef>
                <a:spcPts val="1200"/>
              </a:spcBef>
              <a:spcAft>
                <a:spcPts val="0"/>
              </a:spcAft>
              <a:buNone/>
            </a:pPr>
            <a:r>
              <a:rPr lang="en"/>
              <a:t>Data Transformation: Perform transformations using Spark on Databricks.</a:t>
            </a:r>
            <a:endParaRPr/>
          </a:p>
          <a:p>
            <a:pPr indent="0" lvl="0" marL="0" rtl="0" algn="l">
              <a:spcBef>
                <a:spcPts val="1200"/>
              </a:spcBef>
              <a:spcAft>
                <a:spcPts val="0"/>
              </a:spcAft>
              <a:buNone/>
            </a:pPr>
            <a:r>
              <a:rPr lang="en"/>
              <a:t>Data Orchestration: Schedule ETL workflows using Databricks Jobs or AWS Glue.</a:t>
            </a:r>
            <a:endParaRPr/>
          </a:p>
          <a:p>
            <a:pPr indent="0" lvl="0" marL="0" rtl="0" algn="l">
              <a:spcBef>
                <a:spcPts val="1200"/>
              </a:spcBef>
              <a:spcAft>
                <a:spcPts val="0"/>
              </a:spcAft>
              <a:buNone/>
            </a:pPr>
            <a:r>
              <a:rPr lang="en"/>
              <a:t>Data Quality and Monitoring: Ensure data quality using Delta Lake and monitor with AWS CloudWatch.</a:t>
            </a:r>
            <a:endParaRPr/>
          </a:p>
          <a:p>
            <a:pPr indent="0" lvl="0" marL="0" rtl="0" algn="l">
              <a:spcBef>
                <a:spcPts val="1200"/>
              </a:spcBef>
              <a:spcAft>
                <a:spcPts val="0"/>
              </a:spcAft>
              <a:buNone/>
            </a:pPr>
            <a:r>
              <a:rPr lang="en"/>
              <a:t>Data Delivery: Visualize and analyze data with BI tools connected to Databricks.</a:t>
            </a:r>
            <a:endParaRPr/>
          </a:p>
          <a:p>
            <a:pPr indent="0" lvl="0" marL="0" rtl="0" algn="l">
              <a:spcBef>
                <a:spcPts val="1200"/>
              </a:spcBef>
              <a:spcAft>
                <a:spcPts val="1200"/>
              </a:spcAft>
              <a:buNone/>
            </a:pPr>
            <a:r>
              <a:t/>
            </a:r>
            <a:endParaRPr/>
          </a:p>
        </p:txBody>
      </p:sp>
      <p:sp>
        <p:nvSpPr>
          <p:cNvPr id="555" name="Google Shape;555;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Real-Life Use Case: Retail Sales Data Analysis</a:t>
            </a:r>
            <a:endParaRPr/>
          </a:p>
        </p:txBody>
      </p:sp>
      <p:sp>
        <p:nvSpPr>
          <p:cNvPr id="561" name="Google Shape;561;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endParaRPr/>
          </a:p>
          <a:p>
            <a:pPr indent="0" lvl="0" marL="0" rtl="0" algn="l">
              <a:spcBef>
                <a:spcPts val="1200"/>
              </a:spcBef>
              <a:spcAft>
                <a:spcPts val="0"/>
              </a:spcAft>
              <a:buNone/>
            </a:pPr>
            <a:r>
              <a:rPr lang="en"/>
              <a:t>A retail company wants to analyze its sales data to identify trends, optimize inventory, and improve customer satisfaction. </a:t>
            </a:r>
            <a:endParaRPr/>
          </a:p>
          <a:p>
            <a:pPr indent="0" lvl="0" marL="0" rtl="0" algn="l">
              <a:spcBef>
                <a:spcPts val="1200"/>
              </a:spcBef>
              <a:spcAft>
                <a:spcPts val="0"/>
              </a:spcAft>
              <a:buNone/>
            </a:pPr>
            <a:r>
              <a:rPr lang="en"/>
              <a:t>The data comes from various sources such as online sales platforms, in-store transactions, and third-party vendors. </a:t>
            </a:r>
            <a:endParaRPr/>
          </a:p>
          <a:p>
            <a:pPr indent="0" lvl="0" marL="0" rtl="0" algn="l">
              <a:spcBef>
                <a:spcPts val="1200"/>
              </a:spcBef>
              <a:spcAft>
                <a:spcPts val="0"/>
              </a:spcAft>
              <a:buNone/>
            </a:pPr>
            <a:r>
              <a:rPr lang="en"/>
              <a:t>The company needs a robust pipeline to ingest, process, analyze, and visualize this data to make informed business decisions.</a:t>
            </a:r>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Data Ingestion:</a:t>
            </a:r>
            <a:endParaRPr/>
          </a:p>
        </p:txBody>
      </p:sp>
      <p:sp>
        <p:nvSpPr>
          <p:cNvPr id="567" name="Google Shape;567;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Sources:</a:t>
            </a:r>
            <a:endParaRPr b="1"/>
          </a:p>
          <a:p>
            <a:pPr indent="0" lvl="0" marL="0" rtl="0" algn="l">
              <a:spcBef>
                <a:spcPts val="1200"/>
              </a:spcBef>
              <a:spcAft>
                <a:spcPts val="0"/>
              </a:spcAft>
              <a:buNone/>
            </a:pPr>
            <a:r>
              <a:rPr lang="en"/>
              <a:t> Data from online sales platforms (API), in-store transactions (CSV/JSON files), and third-party vendors (JDBC).</a:t>
            </a:r>
            <a:endParaRPr/>
          </a:p>
          <a:p>
            <a:pPr indent="0" lvl="0" marL="0" rtl="0" algn="l">
              <a:spcBef>
                <a:spcPts val="1200"/>
              </a:spcBef>
              <a:spcAft>
                <a:spcPts val="0"/>
              </a:spcAft>
              <a:buNone/>
            </a:pPr>
            <a:r>
              <a:rPr b="1" lang="en"/>
              <a:t>Databricks:</a:t>
            </a:r>
            <a:endParaRPr b="1"/>
          </a:p>
          <a:p>
            <a:pPr indent="0" lvl="0" marL="0" rtl="0" algn="l">
              <a:spcBef>
                <a:spcPts val="1200"/>
              </a:spcBef>
              <a:spcAft>
                <a:spcPts val="0"/>
              </a:spcAft>
              <a:buNone/>
            </a:pPr>
            <a:r>
              <a:rPr lang="en"/>
              <a:t>Use Databricks Auto Loader to ingest streaming data from online platforms and batch data from CSV/JSON files stored in S3 or Azure Blob Storage. For third-party vendor data, use JDBC connectors to pull data from databases.</a:t>
            </a:r>
            <a:endParaRPr/>
          </a:p>
          <a:p>
            <a:pPr indent="0" lvl="0" marL="0" rtl="0" algn="l">
              <a:spcBef>
                <a:spcPts val="1200"/>
              </a:spcBef>
              <a:spcAft>
                <a:spcPts val="0"/>
              </a:spcAft>
              <a:buNone/>
            </a:pPr>
            <a:r>
              <a:rPr lang="en"/>
              <a:t># Example of ingesting CSV data from S3</a:t>
            </a:r>
            <a:endParaRPr/>
          </a:p>
          <a:p>
            <a:pPr indent="0" lvl="0" marL="0" rtl="0" algn="l">
              <a:spcBef>
                <a:spcPts val="1200"/>
              </a:spcBef>
              <a:spcAft>
                <a:spcPts val="0"/>
              </a:spcAft>
              <a:buNone/>
            </a:pPr>
            <a:r>
              <a:rPr lang="en"/>
              <a:t>df_online_sales = spark.read.format("csv").option("header", "true").load("s3://path/to/online_sales.csv")</a:t>
            </a:r>
            <a:endParaRPr/>
          </a:p>
          <a:p>
            <a:pPr indent="0" lvl="0" marL="0" rtl="0" algn="l">
              <a:spcBef>
                <a:spcPts val="1200"/>
              </a:spcBef>
              <a:spcAft>
                <a:spcPts val="0"/>
              </a:spcAft>
              <a:buNone/>
            </a:pPr>
            <a:r>
              <a:rPr lang="en"/>
              <a:t>df_store_sales = spark.read.format("json").load("s3://path/to/store_sales.json")</a:t>
            </a:r>
            <a:endParaRPr/>
          </a:p>
          <a:p>
            <a:pPr indent="0" lvl="0" marL="0" rtl="0" algn="l">
              <a:spcBef>
                <a:spcPts val="1200"/>
              </a:spcBef>
              <a:spcAft>
                <a:spcPts val="1200"/>
              </a:spcAft>
              <a:buNone/>
            </a:pPr>
            <a:r>
              <a:rPr lang="en"/>
              <a:t>df_vendor_data = spark.read.format("jdbc").option("url", jdbc_url).option("dbtable", "vendor_sales").load()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Delta Lake: </a:t>
            </a:r>
            <a:endParaRPr b="1"/>
          </a:p>
          <a:p>
            <a:pPr indent="0" lvl="0" marL="0" rtl="0" algn="l">
              <a:spcBef>
                <a:spcPts val="1200"/>
              </a:spcBef>
              <a:spcAft>
                <a:spcPts val="0"/>
              </a:spcAft>
              <a:buNone/>
            </a:pPr>
            <a:r>
              <a:rPr lang="en"/>
              <a:t>Store ingested data in Delta tables to ensure ACID transactions, schema enforcement, and efficient querying.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df_online_sales.write.format("delta").mode("append").save("/delta/online_sales")</a:t>
            </a:r>
            <a:endParaRPr/>
          </a:p>
          <a:p>
            <a:pPr indent="0" lvl="0" marL="0" rtl="0" algn="l">
              <a:spcBef>
                <a:spcPts val="1200"/>
              </a:spcBef>
              <a:spcAft>
                <a:spcPts val="0"/>
              </a:spcAft>
              <a:buNone/>
            </a:pPr>
            <a:r>
              <a:rPr lang="en"/>
              <a:t>df_store_sales.write.format("delta").mode("append").save("/delta/store_sales")</a:t>
            </a:r>
            <a:endParaRPr/>
          </a:p>
          <a:p>
            <a:pPr indent="0" lvl="0" marL="0" rtl="0" algn="l">
              <a:spcBef>
                <a:spcPts val="1200"/>
              </a:spcBef>
              <a:spcAft>
                <a:spcPts val="0"/>
              </a:spcAft>
              <a:buNone/>
            </a:pPr>
            <a:r>
              <a:rPr lang="en"/>
              <a:t>df_vendor_data.write.format("delta").mode("append").save("/delta/vendor_sales")</a:t>
            </a:r>
            <a:endParaRPr/>
          </a:p>
          <a:p>
            <a:pPr indent="0" lvl="0" marL="0" rtl="0" algn="l">
              <a:spcBef>
                <a:spcPts val="1200"/>
              </a:spcBef>
              <a:spcAft>
                <a:spcPts val="1200"/>
              </a:spcAft>
              <a:buNone/>
            </a:pPr>
            <a:r>
              <a:t/>
            </a:r>
            <a:endParaRPr b="1"/>
          </a:p>
        </p:txBody>
      </p:sp>
      <p:sp>
        <p:nvSpPr>
          <p:cNvPr id="573" name="Google Shape;573;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Storage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Spark on Databricks: </a:t>
            </a:r>
            <a:endParaRPr b="1"/>
          </a:p>
          <a:p>
            <a:pPr indent="0" lvl="0" marL="0" rtl="0" algn="l">
              <a:spcBef>
                <a:spcPts val="1200"/>
              </a:spcBef>
              <a:spcAft>
                <a:spcPts val="0"/>
              </a:spcAft>
              <a:buNone/>
            </a:pPr>
            <a:r>
              <a:rPr lang="en"/>
              <a:t>Perform transformations like cleaning, filtering, and aggregating data to prepare it for analysis.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transformation</a:t>
            </a:r>
            <a:endParaRPr/>
          </a:p>
          <a:p>
            <a:pPr indent="0" lvl="0" marL="0" rtl="0" algn="l">
              <a:spcBef>
                <a:spcPts val="1200"/>
              </a:spcBef>
              <a:spcAft>
                <a:spcPts val="0"/>
              </a:spcAft>
              <a:buNone/>
            </a:pPr>
            <a:r>
              <a:rPr lang="en"/>
              <a:t>df_sales = spark.read.format("delta").load("/delta/online_sales")</a:t>
            </a:r>
            <a:endParaRPr/>
          </a:p>
          <a:p>
            <a:pPr indent="0" lvl="0" marL="0" rtl="0" algn="l">
              <a:spcBef>
                <a:spcPts val="1200"/>
              </a:spcBef>
              <a:spcAft>
                <a:spcPts val="0"/>
              </a:spcAft>
              <a:buNone/>
            </a:pPr>
            <a:r>
              <a:rPr lang="en"/>
              <a:t>df_sales = df_sales.withColumn("total_amount", df_sales["quantity"] * df_sales["price"])</a:t>
            </a:r>
            <a:endParaRPr/>
          </a:p>
          <a:p>
            <a:pPr indent="0" lvl="0" marL="0" rtl="0" algn="l">
              <a:spcBef>
                <a:spcPts val="1200"/>
              </a:spcBef>
              <a:spcAft>
                <a:spcPts val="0"/>
              </a:spcAft>
              <a:buNone/>
            </a:pPr>
            <a:r>
              <a:rPr lang="en"/>
              <a:t>df_sales_cleaned = df_sales.dropna(subset=["product_id", "total_amount"])</a:t>
            </a:r>
            <a:endParaRPr/>
          </a:p>
          <a:p>
            <a:pPr indent="0" lvl="0" marL="0" rtl="0" algn="l">
              <a:spcBef>
                <a:spcPts val="1200"/>
              </a:spcBef>
              <a:spcAft>
                <a:spcPts val="1200"/>
              </a:spcAft>
              <a:buNone/>
            </a:pPr>
            <a:r>
              <a:rPr lang="en"/>
              <a:t>df_sales_aggregated = df_sales_cleaned.groupBy("product_id").agg(sum("total_amount").alias("total_sales"))</a:t>
            </a:r>
            <a:endParaRPr/>
          </a:p>
        </p:txBody>
      </p:sp>
      <p:sp>
        <p:nvSpPr>
          <p:cNvPr id="579" name="Google Shape;579;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Transformation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Databricks Workflows: </a:t>
            </a:r>
            <a:endParaRPr b="1"/>
          </a:p>
          <a:p>
            <a:pPr indent="0" lvl="0" marL="0" rtl="0" algn="l">
              <a:spcBef>
                <a:spcPts val="1200"/>
              </a:spcBef>
              <a:spcAft>
                <a:spcPts val="0"/>
              </a:spcAft>
              <a:buNone/>
            </a:pPr>
            <a:r>
              <a:rPr lang="en"/>
              <a:t>Create workflows to automate the ingestion, transformation, and loading (ETL) processes. Schedule jobs to run at specific intervals or trigger them based on data availability.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databricks import workflow</a:t>
            </a:r>
            <a:endParaRPr/>
          </a:p>
          <a:p>
            <a:pPr indent="0" lvl="0" marL="0" rtl="0" algn="l">
              <a:spcBef>
                <a:spcPts val="1200"/>
              </a:spcBef>
              <a:spcAft>
                <a:spcPts val="1200"/>
              </a:spcAft>
              <a:buNone/>
            </a:pPr>
            <a:r>
              <a:rPr lang="en"/>
              <a:t>workflow.Job("SalesDataETL").set_tasks([task_ingest, task_transform, task_load]).schedule("0 0 * * *")</a:t>
            </a:r>
            <a:endParaRPr/>
          </a:p>
        </p:txBody>
      </p:sp>
      <p:sp>
        <p:nvSpPr>
          <p:cNvPr id="585" name="Google Shape;585;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Orchestration: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Delta Lake: </a:t>
            </a:r>
            <a:endParaRPr b="1"/>
          </a:p>
          <a:p>
            <a:pPr indent="0" lvl="0" marL="0" rtl="0" algn="l">
              <a:spcBef>
                <a:spcPts val="1200"/>
              </a:spcBef>
              <a:spcAft>
                <a:spcPts val="0"/>
              </a:spcAft>
              <a:buNone/>
            </a:pPr>
            <a:r>
              <a:rPr lang="en"/>
              <a:t>Use schema enforcement and data validation checks to ensure data quality.</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Monitoring: </a:t>
            </a:r>
            <a:endParaRPr b="1"/>
          </a:p>
          <a:p>
            <a:pPr indent="0" lvl="0" marL="0" rtl="0" algn="l">
              <a:spcBef>
                <a:spcPts val="1200"/>
              </a:spcBef>
              <a:spcAft>
                <a:spcPts val="0"/>
              </a:spcAft>
              <a:buNone/>
            </a:pPr>
            <a:r>
              <a:rPr lang="en"/>
              <a:t>Integrate with monitoring tools like Datadog to track pipeline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data quality check</a:t>
            </a:r>
            <a:endParaRPr/>
          </a:p>
          <a:p>
            <a:pPr indent="0" lvl="0" marL="0" rtl="0" algn="l">
              <a:spcBef>
                <a:spcPts val="1200"/>
              </a:spcBef>
              <a:spcAft>
                <a:spcPts val="0"/>
              </a:spcAft>
              <a:buNone/>
            </a:pPr>
            <a:r>
              <a:rPr lang="en"/>
              <a:t>if df_sales_cleaned.filter("total_amount &lt;= 0").count() &gt; 0:</a:t>
            </a:r>
            <a:endParaRPr/>
          </a:p>
          <a:p>
            <a:pPr indent="0" lvl="0" marL="0" rtl="0" algn="l">
              <a:spcBef>
                <a:spcPts val="1200"/>
              </a:spcBef>
              <a:spcAft>
                <a:spcPts val="1200"/>
              </a:spcAft>
              <a:buNone/>
            </a:pPr>
            <a:r>
              <a:rPr lang="en"/>
              <a:t>    raise ValueError("Invalid sales data: total_amount must be greater than 0")</a:t>
            </a:r>
            <a:endParaRPr b="1"/>
          </a:p>
        </p:txBody>
      </p:sp>
      <p:sp>
        <p:nvSpPr>
          <p:cNvPr id="591" name="Google Shape;591;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Quality and Monitoring: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Handling Large Volumes of Data</a:t>
            </a:r>
            <a:endParaRPr b="1"/>
          </a:p>
          <a:p>
            <a:pPr indent="0" lvl="0" marL="0" rtl="0" algn="l">
              <a:spcBef>
                <a:spcPts val="1200"/>
              </a:spcBef>
              <a:spcAft>
                <a:spcPts val="0"/>
              </a:spcAft>
              <a:buNone/>
            </a:pPr>
            <a:r>
              <a:rPr lang="en"/>
              <a:t>Scalability: As data volumes grew, it became essential to develop scalable solutions for storage and processing.</a:t>
            </a:r>
            <a:endParaRPr/>
          </a:p>
          <a:p>
            <a:pPr indent="0" lvl="0" marL="0" rtl="0" algn="l">
              <a:spcBef>
                <a:spcPts val="1200"/>
              </a:spcBef>
              <a:spcAft>
                <a:spcPts val="0"/>
              </a:spcAft>
              <a:buNone/>
            </a:pPr>
            <a:r>
              <a:rPr lang="en"/>
              <a:t>Efficiency: Efficient data handling mechanisms are required to ensure timely access and processing of large datasets.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Diverse Data Sources</a:t>
            </a:r>
            <a:endParaRPr b="1"/>
          </a:p>
          <a:p>
            <a:pPr indent="0" lvl="0" marL="0" rtl="0" algn="l">
              <a:spcBef>
                <a:spcPts val="1200"/>
              </a:spcBef>
              <a:spcAft>
                <a:spcPts val="0"/>
              </a:spcAft>
              <a:buNone/>
            </a:pPr>
            <a:r>
              <a:rPr lang="en"/>
              <a:t>Integration: Data comes from a variety of sources, including databases, web services, IoT devices, and third-party APIs. Integrating these diverse data sources is crucial for comprehensive analysis.</a:t>
            </a:r>
            <a:endParaRPr/>
          </a:p>
          <a:p>
            <a:pPr indent="0" lvl="0" marL="0" rtl="0" algn="l">
              <a:spcBef>
                <a:spcPts val="1200"/>
              </a:spcBef>
              <a:spcAft>
                <a:spcPts val="1200"/>
              </a:spcAft>
              <a:buNone/>
            </a:pPr>
            <a:r>
              <a:rPr lang="en"/>
              <a:t>Normalization: Data from different sources often needs to be normalized and transformed to be useful for analysis.</a:t>
            </a:r>
            <a:endParaRPr/>
          </a:p>
        </p:txBody>
      </p:sp>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BI Tools: </a:t>
            </a:r>
            <a:endParaRPr b="1"/>
          </a:p>
          <a:p>
            <a:pPr indent="0" lvl="0" marL="0" rtl="0" algn="l">
              <a:spcBef>
                <a:spcPts val="1200"/>
              </a:spcBef>
              <a:spcAft>
                <a:spcPts val="0"/>
              </a:spcAft>
              <a:buNone/>
            </a:pPr>
            <a:r>
              <a:rPr lang="en"/>
              <a:t>Deliver processed data to BI tools like Power BI or Tableau for visualization and reporting.</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Databricks: </a:t>
            </a:r>
            <a:endParaRPr b="1"/>
          </a:p>
          <a:p>
            <a:pPr indent="0" lvl="0" marL="0" rtl="0" algn="l">
              <a:spcBef>
                <a:spcPts val="1200"/>
              </a:spcBef>
              <a:spcAft>
                <a:spcPts val="0"/>
              </a:spcAft>
              <a:buNone/>
            </a:pPr>
            <a:r>
              <a:rPr lang="en"/>
              <a:t>Use Databricks SQL to create dashboards and reports within the platform.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SELECT product_id, SUM(total_sales) AS total_sales FROM delta.`/delta/online_sales` GROUP BY product_id</a:t>
            </a:r>
            <a:endParaRPr/>
          </a:p>
          <a:p>
            <a:pPr indent="0" lvl="0" marL="0" rtl="0" algn="l">
              <a:spcBef>
                <a:spcPts val="1200"/>
              </a:spcBef>
              <a:spcAft>
                <a:spcPts val="1200"/>
              </a:spcAft>
              <a:buNone/>
            </a:pPr>
            <a:r>
              <a:t/>
            </a:r>
            <a:endParaRPr b="1"/>
          </a:p>
        </p:txBody>
      </p:sp>
      <p:sp>
        <p:nvSpPr>
          <p:cNvPr id="597" name="Google Shape;597;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Delivery</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Write ETL process</a:t>
            </a:r>
            <a:endParaRPr/>
          </a:p>
        </p:txBody>
      </p:sp>
      <p:sp>
        <p:nvSpPr>
          <p:cNvPr id="603" name="Google Shape;603;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endParaRPr/>
          </a:p>
          <a:p>
            <a:pPr indent="0" lvl="0" marL="0" rtl="0" algn="l">
              <a:spcBef>
                <a:spcPts val="1200"/>
              </a:spcBef>
              <a:spcAft>
                <a:spcPts val="0"/>
              </a:spcAft>
              <a:buNone/>
            </a:pPr>
            <a:r>
              <a:rPr lang="en"/>
              <a:t>Cisco data engineers are tasked with analyzing network traffic data to identify patterns, optimize network performance, and predict potential issues before they impact users. This involves processing large volumes of data from various network devices, logs, and sensors in real-time and applying machine learning models for predictive analytics.</a:t>
            </a:r>
            <a:endParaRPr/>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Excercise</a:t>
            </a:r>
            <a:endParaRPr/>
          </a:p>
        </p:txBody>
      </p:sp>
      <p:sp>
        <p:nvSpPr>
          <p:cNvPr id="609" name="Google Shape;609;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libraries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pandas </a:t>
            </a:r>
            <a:r>
              <a:rPr lang="en" sz="1000">
                <a:solidFill>
                  <a:srgbClr val="0A6FBF"/>
                </a:solidFill>
                <a:highlight>
                  <a:srgbClr val="F6F7F9"/>
                </a:highlight>
                <a:latin typeface="Courier New"/>
                <a:ea typeface="Courier New"/>
                <a:cs typeface="Courier New"/>
                <a:sym typeface="Courier New"/>
              </a:rPr>
              <a:t>as</a:t>
            </a:r>
            <a:r>
              <a:rPr lang="en" sz="1000">
                <a:solidFill>
                  <a:srgbClr val="3B3B3B"/>
                </a:solidFill>
                <a:highlight>
                  <a:srgbClr val="F6F7F9"/>
                </a:highlight>
                <a:latin typeface="Courier New"/>
                <a:ea typeface="Courier New"/>
                <a:cs typeface="Courier New"/>
                <a:sym typeface="Courier New"/>
              </a:rPr>
              <a:t> pd</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SparkSession</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pyspark.sql.functions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col</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Initialize Spark session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SparkSession.builder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appName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"IrisDataAnalysis"</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getOrCreate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file path and column names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file_path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"/Workspace/tstd/iris.data"</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columns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Extract: Load the Iris dataset into a Pandas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pd.</a:t>
            </a:r>
            <a:r>
              <a:rPr lang="en" sz="1000">
                <a:solidFill>
                  <a:srgbClr val="795E26"/>
                </a:solidFill>
                <a:highlight>
                  <a:srgbClr val="F6F7F9"/>
                </a:highlight>
                <a:latin typeface="Courier New"/>
                <a:ea typeface="Courier New"/>
                <a:cs typeface="Courier New"/>
                <a:sym typeface="Courier New"/>
              </a:rPr>
              <a:t>read_csv</a:t>
            </a:r>
            <a:r>
              <a:rPr lang="en" sz="1000">
                <a:solidFill>
                  <a:srgbClr val="3B3B3B"/>
                </a:solidFill>
                <a:highlight>
                  <a:srgbClr val="F6F7F9"/>
                </a:highlight>
                <a:latin typeface="Courier New"/>
                <a:ea typeface="Courier New"/>
                <a:cs typeface="Courier New"/>
                <a:sym typeface="Courier New"/>
              </a:rPr>
              <a:t>(file_path, </a:t>
            </a:r>
            <a:r>
              <a:rPr lang="en" sz="1000">
                <a:solidFill>
                  <a:srgbClr val="001080"/>
                </a:solidFill>
                <a:highlight>
                  <a:srgbClr val="F6F7F9"/>
                </a:highlight>
                <a:latin typeface="Courier New"/>
                <a:ea typeface="Courier New"/>
                <a:cs typeface="Courier New"/>
                <a:sym typeface="Courier New"/>
              </a:rPr>
              <a:t>names</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columns)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Convert Pandas DataFrame to Spark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a:t>
            </a:r>
            <a:r>
              <a:rPr lang="en" sz="1000">
                <a:solidFill>
                  <a:srgbClr val="795E26"/>
                </a:solidFill>
                <a:highlight>
                  <a:srgbClr val="F6F7F9"/>
                </a:highlight>
                <a:latin typeface="Courier New"/>
                <a:ea typeface="Courier New"/>
                <a:cs typeface="Courier New"/>
                <a:sym typeface="Courier New"/>
              </a:rPr>
              <a:t>createDataFrame</a:t>
            </a:r>
            <a:r>
              <a:rPr lang="en" sz="1000">
                <a:solidFill>
                  <a:srgbClr val="3B3B3B"/>
                </a:solidFill>
                <a:highlight>
                  <a:srgbClr val="F6F7F9"/>
                </a:highlight>
                <a:latin typeface="Courier New"/>
                <a:ea typeface="Courier New"/>
                <a:cs typeface="Courier New"/>
                <a:sym typeface="Courier New"/>
              </a:rPr>
              <a:t>(df)</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DataFrame and its schema</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printSchema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Register the DataFrame as a temporary view</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createOrReplaceTempView</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"iris_table"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Describe the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describe</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Transform: Rename columns to make them more readable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spark_df.</a:t>
            </a:r>
            <a:r>
              <a:rPr lang="en" sz="1000">
                <a:solidFill>
                  <a:srgbClr val="795E26"/>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transformed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"Transformed Iris DataFrame:"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5</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Handle missing values (if any) by replacing them with the mean of the column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df_transformed.na.</a:t>
            </a:r>
            <a:r>
              <a:rPr lang="en" sz="1000">
                <a:solidFill>
                  <a:srgbClr val="795E26"/>
                </a:solidFill>
                <a:highlight>
                  <a:srgbClr val="F6F7F9"/>
                </a:highlight>
                <a:latin typeface="Courier New"/>
                <a:ea typeface="Courier New"/>
                <a:cs typeface="Courier New"/>
                <a:sym typeface="Courier New"/>
              </a:rPr>
              <a:t>fill</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a mapping of species names to numeric values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species_mapping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{value: idx </a:t>
            </a:r>
            <a:r>
              <a:rPr lang="en" sz="1000">
                <a:solidFill>
                  <a:srgbClr val="0A6FBF"/>
                </a:solidFill>
                <a:highlight>
                  <a:srgbClr val="F6F7F9"/>
                </a:highlight>
                <a:latin typeface="Courier New"/>
                <a:ea typeface="Courier New"/>
                <a:cs typeface="Courier New"/>
                <a:sym typeface="Courier New"/>
              </a:rPr>
              <a:t>for</a:t>
            </a:r>
            <a:r>
              <a:rPr lang="en" sz="1000">
                <a:solidFill>
                  <a:srgbClr val="3B3B3B"/>
                </a:solidFill>
                <a:highlight>
                  <a:srgbClr val="F6F7F9"/>
                </a:highlight>
                <a:latin typeface="Courier New"/>
                <a:ea typeface="Courier New"/>
                <a:cs typeface="Courier New"/>
                <a:sym typeface="Courier New"/>
              </a:rPr>
              <a:t> idx, value </a:t>
            </a:r>
            <a:r>
              <a:rPr lang="en" sz="1000">
                <a:solidFill>
                  <a:srgbClr val="0A6FBF"/>
                </a:solidFill>
                <a:highlight>
                  <a:srgbClr val="F6F7F9"/>
                </a:highlight>
                <a:latin typeface="Courier New"/>
                <a:ea typeface="Courier New"/>
                <a:cs typeface="Courier New"/>
                <a:sym typeface="Courier New"/>
              </a:rPr>
              <a:t>in</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enumerate</a:t>
            </a:r>
            <a:r>
              <a:rPr lang="en" sz="1000">
                <a:solidFill>
                  <a:srgbClr val="3B3B3B"/>
                </a:solidFill>
                <a:highlight>
                  <a:srgbClr val="F6F7F9"/>
                </a:highlight>
                <a:latin typeface="Courier New"/>
                <a:ea typeface="Courier New"/>
                <a:cs typeface="Courier New"/>
                <a:sym typeface="Courier New"/>
              </a:rPr>
              <a:t>(df_transformed.</a:t>
            </a:r>
            <a:r>
              <a:rPr lang="en" sz="1000">
                <a:solidFill>
                  <a:srgbClr val="795E26"/>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distinct</a:t>
            </a:r>
            <a:r>
              <a:rPr lang="en" sz="1000">
                <a:solidFill>
                  <a:srgbClr val="3B3B3B"/>
                </a:solidFill>
                <a:highlight>
                  <a:srgbClr val="F6F7F9"/>
                </a:highlight>
                <a:latin typeface="Courier New"/>
                <a:ea typeface="Courier New"/>
                <a:cs typeface="Courier New"/>
                <a:sym typeface="Courier New"/>
              </a:rPr>
              <a:t>().rdd.</a:t>
            </a:r>
            <a:r>
              <a:rPr lang="en" sz="1000">
                <a:solidFill>
                  <a:srgbClr val="795E26"/>
                </a:solidFill>
                <a:highlight>
                  <a:srgbClr val="F6F7F9"/>
                </a:highlight>
                <a:latin typeface="Courier New"/>
                <a:ea typeface="Courier New"/>
                <a:cs typeface="Courier New"/>
                <a:sym typeface="Courier New"/>
              </a:rPr>
              <a:t>flatMap</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x).</a:t>
            </a:r>
            <a:r>
              <a:rPr lang="en" sz="1000">
                <a:solidFill>
                  <a:srgbClr val="795E26"/>
                </a:solidFill>
                <a:highlight>
                  <a:srgbClr val="F6F7F9"/>
                </a:highlight>
                <a:latin typeface="Courier New"/>
                <a:ea typeface="Courier New"/>
                <a:cs typeface="Courier New"/>
                <a:sym typeface="Courier New"/>
              </a:rPr>
              <a:t>collect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Convert species to numeric values using the mapping</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species_mapping_expr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cast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"string"</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for</a:t>
            </a:r>
            <a:r>
              <a:rPr lang="en" sz="1000">
                <a:solidFill>
                  <a:srgbClr val="3B3B3B"/>
                </a:solidFill>
                <a:highlight>
                  <a:srgbClr val="F6F7F9"/>
                </a:highlight>
                <a:latin typeface="Courier New"/>
                <a:ea typeface="Courier New"/>
                <a:cs typeface="Courier New"/>
                <a:sym typeface="Courier New"/>
              </a:rPr>
              <a:t> species, index </a:t>
            </a:r>
            <a:r>
              <a:rPr lang="en" sz="1000">
                <a:solidFill>
                  <a:srgbClr val="0A6FBF"/>
                </a:solidFill>
                <a:highlight>
                  <a:srgbClr val="F6F7F9"/>
                </a:highlight>
                <a:latin typeface="Courier New"/>
                <a:ea typeface="Courier New"/>
                <a:cs typeface="Courier New"/>
                <a:sym typeface="Courier New"/>
              </a:rPr>
              <a:t>in</a:t>
            </a:r>
            <a:r>
              <a:rPr lang="en" sz="1000">
                <a:solidFill>
                  <a:srgbClr val="3B3B3B"/>
                </a:solidFill>
                <a:highlight>
                  <a:srgbClr val="F6F7F9"/>
                </a:highlight>
                <a:latin typeface="Courier New"/>
                <a:ea typeface="Courier New"/>
                <a:cs typeface="Courier New"/>
                <a:sym typeface="Courier New"/>
              </a:rPr>
              <a:t> species_mapping.</a:t>
            </a:r>
            <a:r>
              <a:rPr lang="en" sz="1000">
                <a:solidFill>
                  <a:srgbClr val="795E26"/>
                </a:solidFill>
                <a:highlight>
                  <a:srgbClr val="F6F7F9"/>
                </a:highlight>
                <a:latin typeface="Courier New"/>
                <a:ea typeface="Courier New"/>
                <a:cs typeface="Courier New"/>
                <a:sym typeface="Courier New"/>
              </a:rPr>
              <a:t>items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species_mapping_expr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when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 </a:t>
            </a:r>
            <a:r>
              <a:rPr lang="en" sz="1000">
                <a:solidFill>
                  <a:srgbClr val="000000"/>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species, index).</a:t>
            </a:r>
            <a:r>
              <a:rPr lang="en" sz="1000">
                <a:solidFill>
                  <a:srgbClr val="795E26"/>
                </a:solidFill>
                <a:highlight>
                  <a:srgbClr val="F6F7F9"/>
                </a:highlight>
                <a:latin typeface="Courier New"/>
                <a:ea typeface="Courier New"/>
                <a:cs typeface="Courier New"/>
                <a:sym typeface="Courier New"/>
              </a:rPr>
              <a:t>otherwise</a:t>
            </a:r>
            <a:r>
              <a:rPr lang="en" sz="1000">
                <a:solidFill>
                  <a:srgbClr val="3B3B3B"/>
                </a:solidFill>
                <a:highlight>
                  <a:srgbClr val="F6F7F9"/>
                </a:highlight>
                <a:latin typeface="Courier New"/>
                <a:ea typeface="Courier New"/>
                <a:cs typeface="Courier New"/>
                <a:sym typeface="Courier New"/>
              </a:rPr>
              <a:t>(species_mapping_expr)</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withColumn</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"species_index"</a:t>
            </a:r>
            <a:r>
              <a:rPr lang="en" sz="1000">
                <a:solidFill>
                  <a:srgbClr val="3B3B3B"/>
                </a:solidFill>
                <a:highlight>
                  <a:srgbClr val="F6F7F9"/>
                </a:highlight>
                <a:latin typeface="Courier New"/>
                <a:ea typeface="Courier New"/>
                <a:cs typeface="Courier New"/>
                <a:sym typeface="Courier New"/>
              </a:rPr>
              <a:t>, species_mapping_expr.</a:t>
            </a:r>
            <a:r>
              <a:rPr lang="en" sz="1000">
                <a:solidFill>
                  <a:srgbClr val="795E26"/>
                </a:solidFill>
                <a:highlight>
                  <a:srgbClr val="F6F7F9"/>
                </a:highlight>
                <a:latin typeface="Courier New"/>
                <a:ea typeface="Courier New"/>
                <a:cs typeface="Courier New"/>
                <a:sym typeface="Courier New"/>
              </a:rPr>
              <a:t>cast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"int"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transformed DataFrame after handling missing values and converting species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Delta table path in DBFS (Databricks File System)</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delta_path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"dbfs:/tmp/delta/iris"</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Write transformed DataFrame to Delta format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df_transformed.write.</a:t>
            </a:r>
            <a:r>
              <a:rPr lang="en" sz="1000">
                <a:solidFill>
                  <a:srgbClr val="795E26"/>
                </a:solidFill>
                <a:highlight>
                  <a:srgbClr val="F6F7F9"/>
                </a:highlight>
                <a:latin typeface="Courier New"/>
                <a:ea typeface="Courier New"/>
                <a:cs typeface="Courier New"/>
                <a:sym typeface="Courier New"/>
              </a:rPr>
              <a:t>format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"delta"</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mode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"overwrite"</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option</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"mergeSchema"</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save</a:t>
            </a:r>
            <a:r>
              <a:rPr lang="en" sz="1000">
                <a:solidFill>
                  <a:srgbClr val="3B3B3B"/>
                </a:solidFill>
                <a:highlight>
                  <a:srgbClr val="F6F7F9"/>
                </a:highlight>
                <a:latin typeface="Courier New"/>
                <a:ea typeface="Courier New"/>
                <a:cs typeface="Courier New"/>
                <a:sym typeface="Courier New"/>
              </a:rPr>
              <a:t>(delta_path)</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sz="1000">
              <a:solidFill>
                <a:srgbClr val="008000"/>
              </a:solidFill>
              <a:highlight>
                <a:srgbClr val="F6F7F9"/>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jobs in databricks</a:t>
            </a:r>
            <a:endParaRPr/>
          </a:p>
        </p:txBody>
      </p:sp>
      <p:sp>
        <p:nvSpPr>
          <p:cNvPr id="615" name="Google Shape;615;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Create a Job:</a:t>
            </a:r>
            <a:endParaRPr/>
          </a:p>
          <a:p>
            <a:pPr indent="0" lvl="0" marL="0" rtl="0" algn="l">
              <a:spcBef>
                <a:spcPts val="1200"/>
              </a:spcBef>
              <a:spcAft>
                <a:spcPts val="0"/>
              </a:spcAft>
              <a:buNone/>
            </a:pPr>
            <a:r>
              <a:rPr lang="en"/>
              <a:t>Navigate to the Jobs page in the Databricks workspace.</a:t>
            </a:r>
            <a:endParaRPr/>
          </a:p>
          <a:p>
            <a:pPr indent="0" lvl="0" marL="0" rtl="0" algn="l">
              <a:spcBef>
                <a:spcPts val="1200"/>
              </a:spcBef>
              <a:spcAft>
                <a:spcPts val="0"/>
              </a:spcAft>
              <a:buNone/>
            </a:pPr>
            <a:r>
              <a:rPr lang="en"/>
              <a:t>Click on "Create Job" to start defining a new job.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Define Job Details:</a:t>
            </a:r>
            <a:endParaRPr/>
          </a:p>
          <a:p>
            <a:pPr indent="0" lvl="0" marL="0" rtl="0" algn="l">
              <a:spcBef>
                <a:spcPts val="1200"/>
              </a:spcBef>
              <a:spcAft>
                <a:spcPts val="0"/>
              </a:spcAft>
              <a:buNone/>
            </a:pPr>
            <a:r>
              <a:rPr lang="en"/>
              <a:t>Provide a name and description for the job.</a:t>
            </a:r>
            <a:endParaRPr/>
          </a:p>
          <a:p>
            <a:pPr indent="0" lvl="0" marL="0" rtl="0" algn="l">
              <a:spcBef>
                <a:spcPts val="1200"/>
              </a:spcBef>
              <a:spcAft>
                <a:spcPts val="0"/>
              </a:spcAft>
              <a:buNone/>
            </a:pPr>
            <a:r>
              <a:rPr lang="en"/>
              <a:t>Select the type of task you want to run (notebook, jar, or Python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Job Settings:</a:t>
            </a:r>
            <a:endParaRPr/>
          </a:p>
          <a:p>
            <a:pPr indent="0" lvl="0" marL="0" rtl="0" algn="l">
              <a:spcBef>
                <a:spcPts val="1200"/>
              </a:spcBef>
              <a:spcAft>
                <a:spcPts val="0"/>
              </a:spcAft>
              <a:buNone/>
            </a:pPr>
            <a:r>
              <a:rPr lang="en"/>
              <a:t>Specify the notebook, jar, or script path that the job should execute.</a:t>
            </a:r>
            <a:endParaRPr/>
          </a:p>
          <a:p>
            <a:pPr indent="0" lvl="0" marL="0" rtl="0" algn="l">
              <a:spcBef>
                <a:spcPts val="1200"/>
              </a:spcBef>
              <a:spcAft>
                <a:spcPts val="1200"/>
              </a:spcAft>
              <a:buNone/>
            </a:pPr>
            <a:r>
              <a:rPr lang="en"/>
              <a:t>Set up any parameters or environment variables required by your task.</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jobs in databricks</a:t>
            </a:r>
            <a:endParaRPr/>
          </a:p>
        </p:txBody>
      </p:sp>
      <p:sp>
        <p:nvSpPr>
          <p:cNvPr id="621" name="Google Shape;621;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Schedule the Job:</a:t>
            </a:r>
            <a:endParaRPr/>
          </a:p>
          <a:p>
            <a:pPr indent="0" lvl="0" marL="0" rtl="0" algn="l">
              <a:spcBef>
                <a:spcPts val="1200"/>
              </a:spcBef>
              <a:spcAft>
                <a:spcPts val="0"/>
              </a:spcAft>
              <a:buNone/>
            </a:pPr>
            <a:r>
              <a:rPr lang="en"/>
              <a:t>Choose the schedule frequency (e.g., hourly, daily) and start time.</a:t>
            </a:r>
            <a:endParaRPr/>
          </a:p>
          <a:p>
            <a:pPr indent="0" lvl="0" marL="0" rtl="0" algn="l">
              <a:spcBef>
                <a:spcPts val="1200"/>
              </a:spcBef>
              <a:spcAft>
                <a:spcPts val="0"/>
              </a:spcAft>
              <a:buNone/>
            </a:pPr>
            <a:r>
              <a:rPr lang="en"/>
              <a:t>Optionally, set advanced scheduling options like retries, timeouts, and notification settings.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Manage and Monitor Jobs:</a:t>
            </a:r>
            <a:endParaRPr/>
          </a:p>
          <a:p>
            <a:pPr indent="0" lvl="0" marL="0" rtl="0" algn="l">
              <a:spcBef>
                <a:spcPts val="1200"/>
              </a:spcBef>
              <a:spcAft>
                <a:spcPts val="0"/>
              </a:spcAft>
              <a:buNone/>
            </a:pPr>
            <a:r>
              <a:rPr lang="en"/>
              <a:t>Once scheduled, you can view and manage jobs from the Jobs page.</a:t>
            </a:r>
            <a:endParaRPr/>
          </a:p>
          <a:p>
            <a:pPr indent="0" lvl="0" marL="0" rtl="0" algn="l">
              <a:spcBef>
                <a:spcPts val="1200"/>
              </a:spcBef>
              <a:spcAft>
                <a:spcPts val="0"/>
              </a:spcAft>
              <a:buNone/>
            </a:pPr>
            <a:r>
              <a:rPr lang="en"/>
              <a:t>Monitor job runs, view logs, and adjust settings as needed.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Permissions and Access:</a:t>
            </a:r>
            <a:endParaRPr/>
          </a:p>
          <a:p>
            <a:pPr indent="0" lvl="0" marL="0" rtl="0" algn="l">
              <a:spcBef>
                <a:spcPts val="1200"/>
              </a:spcBef>
              <a:spcAft>
                <a:spcPts val="1200"/>
              </a:spcAft>
              <a:buNone/>
            </a:pPr>
            <a:r>
              <a:rPr lang="en"/>
              <a:t>Ensure that the appropriate permissions are set for users who need to create, manage, or view jobs.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Job</a:t>
            </a:r>
            <a:endParaRPr/>
          </a:p>
        </p:txBody>
      </p:sp>
      <p:sp>
        <p:nvSpPr>
          <p:cNvPr id="627" name="Google Shape;627;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Databricks job is a way to run your data processing and analysis applications in a Databricks workspace. </a:t>
            </a:r>
            <a:endParaRPr/>
          </a:p>
          <a:p>
            <a:pPr indent="0" lvl="0" marL="0" rtl="0" algn="l">
              <a:spcBef>
                <a:spcPts val="1200"/>
              </a:spcBef>
              <a:spcAft>
                <a:spcPts val="0"/>
              </a:spcAft>
              <a:buNone/>
            </a:pPr>
            <a:r>
              <a:rPr lang="en"/>
              <a:t>Your job can consist of a single task or can be a large, multi-task workflow with complex dependencies. Databricks manages the task orchestration, cluster management, monitoring, and error reporting for all of your jobs. </a:t>
            </a:r>
            <a:endParaRPr/>
          </a:p>
          <a:p>
            <a:pPr indent="0" lvl="0" marL="0" rtl="0" algn="l">
              <a:spcBef>
                <a:spcPts val="1200"/>
              </a:spcBef>
              <a:spcAft>
                <a:spcPts val="1200"/>
              </a:spcAft>
              <a:buNone/>
            </a:pPr>
            <a:r>
              <a:rPr lang="en"/>
              <a:t>You can run your jobs immediately, periodically through an easy-to-use scheduling system, whenever new files arrive in an external location, or continuously to ensure an instance of the job is always running.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Workflows</a:t>
            </a:r>
            <a:endParaRPr/>
          </a:p>
        </p:txBody>
      </p:sp>
      <p:sp>
        <p:nvSpPr>
          <p:cNvPr id="633" name="Google Shape;633;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Workflows orchestrates data processing, machine learning, and analytics pipelines on the Databricks Data Intelligence Platform. </a:t>
            </a:r>
            <a:endParaRPr/>
          </a:p>
          <a:p>
            <a:pPr indent="0" lvl="0" marL="0" rtl="0" algn="l">
              <a:spcBef>
                <a:spcPts val="1200"/>
              </a:spcBef>
              <a:spcAft>
                <a:spcPts val="1200"/>
              </a:spcAft>
              <a:buNone/>
            </a:pPr>
            <a:r>
              <a:rPr lang="en"/>
              <a:t>Workflows has fully managed orchestration services integrated with the Databricks platform, including Databricks Jobs to run non-interactive code in your Databricks workspace and Delta Live Tables to build reliable and maintainable ETL pipelines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Databricks workflow</a:t>
            </a:r>
            <a:endParaRPr/>
          </a:p>
        </p:txBody>
      </p:sp>
      <p:pic>
        <p:nvPicPr>
          <p:cNvPr id="639" name="Google Shape;639;p109"/>
          <p:cNvPicPr preferRelativeResize="0"/>
          <p:nvPr/>
        </p:nvPicPr>
        <p:blipFill>
          <a:blip r:embed="rId3">
            <a:alphaModFix/>
          </a:blip>
          <a:stretch>
            <a:fillRect/>
          </a:stretch>
        </p:blipFill>
        <p:spPr>
          <a:xfrm>
            <a:off x="152400" y="1170125"/>
            <a:ext cx="8096250" cy="36766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Databricks workflow</a:t>
            </a:r>
            <a:endParaRPr/>
          </a:p>
        </p:txBody>
      </p:sp>
      <p:sp>
        <p:nvSpPr>
          <p:cNvPr id="645" name="Google Shape;645;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Run a Delta Live Tables pipeline that ingests raw clickstream data from cloud storage, cleans and prepares the data, sessionizes the data, and persists the final sessionized data set to Delta Lake.</a:t>
            </a:r>
            <a:endParaRPr/>
          </a:p>
          <a:p>
            <a:pPr indent="-342900" lvl="0" marL="457200" rtl="0" algn="l">
              <a:spcBef>
                <a:spcPts val="0"/>
              </a:spcBef>
              <a:spcAft>
                <a:spcPts val="0"/>
              </a:spcAft>
              <a:buSzPts val="1800"/>
              <a:buAutoNum type="arabicPeriod"/>
            </a:pPr>
            <a:r>
              <a:rPr lang="en"/>
              <a:t>Run a Delta Live Tables pipeline that ingests order data from cloud storage, cleans and transforms the data for processing, and persist the final data set to Delta Lake.</a:t>
            </a:r>
            <a:endParaRPr/>
          </a:p>
          <a:p>
            <a:pPr indent="-342900" lvl="0" marL="457200" rtl="0" algn="l">
              <a:spcBef>
                <a:spcPts val="0"/>
              </a:spcBef>
              <a:spcAft>
                <a:spcPts val="0"/>
              </a:spcAft>
              <a:buSzPts val="1800"/>
              <a:buAutoNum type="arabicPeriod"/>
            </a:pPr>
            <a:r>
              <a:rPr lang="en"/>
              <a:t>Join the order and sessionized clickstream data to create a new data set for analysis.</a:t>
            </a:r>
            <a:endParaRPr/>
          </a:p>
          <a:p>
            <a:pPr indent="-342900" lvl="0" marL="457200" rtl="0" algn="l">
              <a:spcBef>
                <a:spcPts val="0"/>
              </a:spcBef>
              <a:spcAft>
                <a:spcPts val="0"/>
              </a:spcAft>
              <a:buSzPts val="1800"/>
              <a:buAutoNum type="arabicPeriod"/>
            </a:pPr>
            <a:r>
              <a:rPr lang="en"/>
              <a:t>Extract features from the prepared data.</a:t>
            </a:r>
            <a:endParaRPr/>
          </a:p>
          <a:p>
            <a:pPr indent="-342900" lvl="0" marL="457200" rtl="0" algn="l">
              <a:spcBef>
                <a:spcPts val="0"/>
              </a:spcBef>
              <a:spcAft>
                <a:spcPts val="0"/>
              </a:spcAft>
              <a:buSzPts val="1800"/>
              <a:buAutoNum type="arabicPeriod"/>
            </a:pPr>
            <a:r>
              <a:rPr lang="en"/>
              <a:t>Perform tasks in parallel to persist the features and train a machine learning model.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651" name="Google Shape;651;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 job and schedule it on Workflow and add trigger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