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verage"/>
      <p:regular r:id="rId63"/>
    </p:embeddedFon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font" Target="fonts/Average-regular.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eb327f5a3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eb327f5a3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d68d2334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d68d2334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d68d233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d68d233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d68d233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d68d233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d68d233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d68d233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d68d2334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d68d233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d68d233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d68d233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d68d233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d68d233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d68d233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d68d233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68d2334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d68d2334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d68d2334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d68d2334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b327f5a3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b327f5a3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d68d233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d68d233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d68d233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d68d233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d68d2334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d68d2334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68d2334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d68d2334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d68d2334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d68d2334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d68d2334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d68d2334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d68d2334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d68d2334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d68d2334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d68d2334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d68d2334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d68d2334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d68d2334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d68d2334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b327f5a3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b327f5a3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db59072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db59072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db59072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db59072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db59072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db59072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db59072d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db59072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db59072d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db59072d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db59072d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db59072d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db59072d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db59072d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db59072d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db59072d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db59072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db59072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db59072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db59072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b327f5a3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b327f5a3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db59072d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db59072d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db59072d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db59072d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db59072d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db59072d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db59072d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db59072d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db59072d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db59072d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db59072d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db59072d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db59072d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db59072d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db59072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db59072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db59072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db59072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db59072d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db59072d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b327f5a3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b327f5a3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db59072d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db59072d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db59072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db59072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db59072d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db59072d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db59072d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db59072d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db59072d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db59072d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9a28020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9a28020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9a28020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9a28020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9a28020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9a28020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cdd6c6a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cdd6c6a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d68d233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d68d233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d68d233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d68d233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d68d233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d68d233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datadoghq.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atadoghq.com/agent/architecture/?tab=agentv6v7"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datadoghq.com/integra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atadoghq.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vrQY9q2C4ZinvZcl2hc56bf-sGoF_lYcGg8YPBE6t3Y/ed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datadoghq.com/dashboar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datadoghq.com/dashboards/widgets/"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datadoghq.com/dashboards/query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datadoghq.com/dashboards/func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datadoghq.com/dashboards/correlation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ocs.datadoghq.com/dashboards/template_variabl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ocs.datadoghq.com/logs/log_configur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docs.datadoghq.com/monitor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docs.datadoghq.com/noteboo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Datadog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Monitoring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Data Volume</a:t>
            </a:r>
            <a:r>
              <a:rPr lang="en"/>
              <a:t>: Modern systems generate vast amounts of data, making it challenging to store, process, and analyze efficiently.</a:t>
            </a:r>
            <a:endParaRPr/>
          </a:p>
          <a:p>
            <a:pPr indent="0" lvl="0" marL="0" rtl="0" algn="l">
              <a:spcBef>
                <a:spcPts val="1200"/>
              </a:spcBef>
              <a:spcAft>
                <a:spcPts val="0"/>
              </a:spcAft>
              <a:buNone/>
            </a:pPr>
            <a:r>
              <a:rPr b="1" lang="en"/>
              <a:t>Data Complexity</a:t>
            </a:r>
            <a:r>
              <a:rPr lang="en"/>
              <a:t>: Different data sources and formats can make data correlation and analysis difficult.</a:t>
            </a:r>
            <a:endParaRPr/>
          </a:p>
          <a:p>
            <a:pPr indent="0" lvl="0" marL="0" rtl="0" algn="l">
              <a:spcBef>
                <a:spcPts val="1200"/>
              </a:spcBef>
              <a:spcAft>
                <a:spcPts val="0"/>
              </a:spcAft>
              <a:buNone/>
            </a:pPr>
            <a:r>
              <a:rPr b="1" lang="en"/>
              <a:t>Real-time Processing</a:t>
            </a:r>
            <a:r>
              <a:rPr lang="en"/>
              <a:t>: Processing data in real-time to detect anomalies and trigger alerts requires efficient systems.</a:t>
            </a:r>
            <a:endParaRPr/>
          </a:p>
          <a:p>
            <a:pPr indent="0" lvl="0" marL="0" rtl="0" algn="l">
              <a:spcBef>
                <a:spcPts val="1200"/>
              </a:spcBef>
              <a:spcAft>
                <a:spcPts val="0"/>
              </a:spcAft>
              <a:buNone/>
            </a:pPr>
            <a:r>
              <a:rPr b="1" lang="en"/>
              <a:t>Alert Fatigue</a:t>
            </a:r>
            <a:r>
              <a:rPr lang="en"/>
              <a:t>: Excessive alerts can lead to alert fatigue, making it difficult to prioritize and respond to critical issues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effectively implementing monitoring strategies, organizations can gain valuable insights into their systems, improve performance, reduce downtime, and enhance overall operational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overview</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Datadog is a cloud-based monitoring and analytics platform that provides real-time insights into the performance and health of your applications, infrastructure, and services. </a:t>
            </a:r>
            <a:endParaRPr/>
          </a:p>
          <a:p>
            <a:pPr indent="0" lvl="0" marL="0" rtl="0" algn="l">
              <a:spcBef>
                <a:spcPts val="1200"/>
              </a:spcBef>
              <a:spcAft>
                <a:spcPts val="0"/>
              </a:spcAft>
              <a:buNone/>
            </a:pPr>
            <a:r>
              <a:rPr lang="en"/>
              <a:t>It offers a unified view of your entire technology stack, enabling you to troubleshoot issues, optimize performance, and ensure the overall reliability of your systems.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https://www.datadoghq.com/</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Metrics</a:t>
            </a:r>
            <a:r>
              <a:rPr lang="en"/>
              <a:t>: Collect and visualize performance metrics from various sources, including servers, applications, databases, and cloud platforms.</a:t>
            </a:r>
            <a:endParaRPr/>
          </a:p>
          <a:p>
            <a:pPr indent="0" lvl="0" marL="0" rtl="0" algn="l">
              <a:spcBef>
                <a:spcPts val="1200"/>
              </a:spcBef>
              <a:spcAft>
                <a:spcPts val="0"/>
              </a:spcAft>
              <a:buNone/>
            </a:pPr>
            <a:r>
              <a:rPr b="1" lang="en"/>
              <a:t>Logs</a:t>
            </a:r>
            <a:r>
              <a:rPr lang="en"/>
              <a:t>: Ingest, search, and analyze logs from your applications, infrastructure, and cloud services.</a:t>
            </a:r>
            <a:endParaRPr/>
          </a:p>
          <a:p>
            <a:pPr indent="0" lvl="0" marL="0" rtl="0" algn="l">
              <a:spcBef>
                <a:spcPts val="1200"/>
              </a:spcBef>
              <a:spcAft>
                <a:spcPts val="0"/>
              </a:spcAft>
              <a:buNone/>
            </a:pPr>
            <a:r>
              <a:rPr b="1" lang="en"/>
              <a:t>Traces</a:t>
            </a:r>
            <a:r>
              <a:rPr lang="en"/>
              <a:t>: Monitor the performance of distributed systems by tracking requests as they flow through your applications.</a:t>
            </a:r>
            <a:endParaRPr/>
          </a:p>
          <a:p>
            <a:pPr indent="0" lvl="0" marL="0" rtl="0" algn="l">
              <a:spcBef>
                <a:spcPts val="1200"/>
              </a:spcBef>
              <a:spcAft>
                <a:spcPts val="1200"/>
              </a:spcAft>
              <a:buNone/>
            </a:pPr>
            <a:r>
              <a:rPr b="1" lang="en"/>
              <a:t>Synthetics</a:t>
            </a:r>
            <a:r>
              <a:rPr lang="en"/>
              <a:t>: Test the availability and performance of your external services and APIs.</a:t>
            </a:r>
            <a:endParaRPr/>
          </a:p>
        </p:txBody>
      </p:sp>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Dashboards</a:t>
            </a:r>
            <a:r>
              <a:rPr lang="en"/>
              <a:t>: Create custom dashboards to visualize key performance indicators (KPIs) and monitor system health.</a:t>
            </a:r>
            <a:endParaRPr/>
          </a:p>
          <a:p>
            <a:pPr indent="0" lvl="0" marL="0" rtl="0" algn="l">
              <a:spcBef>
                <a:spcPts val="1200"/>
              </a:spcBef>
              <a:spcAft>
                <a:spcPts val="0"/>
              </a:spcAft>
              <a:buNone/>
            </a:pPr>
            <a:r>
              <a:rPr b="1" lang="en"/>
              <a:t>Alerts</a:t>
            </a:r>
            <a:r>
              <a:rPr lang="en"/>
              <a:t>: Set up alerts based on metric thresholds, log patterns, or other conditions.</a:t>
            </a:r>
            <a:endParaRPr/>
          </a:p>
          <a:p>
            <a:pPr indent="0" lvl="0" marL="0" rtl="0" algn="l">
              <a:spcBef>
                <a:spcPts val="1200"/>
              </a:spcBef>
              <a:spcAft>
                <a:spcPts val="1200"/>
              </a:spcAft>
              <a:buNone/>
            </a:pPr>
            <a:r>
              <a:rPr b="1" lang="en"/>
              <a:t>Security Monitoring</a:t>
            </a:r>
            <a:r>
              <a:rPr lang="en"/>
              <a:t>: Detect and respond to security threats with features like anomaly detection and security information and event management (SIEM).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Unified Platform</a:t>
            </a:r>
            <a:r>
              <a:rPr lang="en"/>
              <a:t>: Monitor multiple systems and applications from a single interface.</a:t>
            </a:r>
            <a:endParaRPr/>
          </a:p>
          <a:p>
            <a:pPr indent="0" lvl="0" marL="0" rtl="0" algn="l">
              <a:spcBef>
                <a:spcPts val="1200"/>
              </a:spcBef>
              <a:spcAft>
                <a:spcPts val="0"/>
              </a:spcAft>
              <a:buNone/>
            </a:pPr>
            <a:r>
              <a:rPr b="1" lang="en"/>
              <a:t>Real-time Insights</a:t>
            </a:r>
            <a:r>
              <a:rPr lang="en"/>
              <a:t>: Gain immediate visibility into system performance and health.</a:t>
            </a:r>
            <a:endParaRPr/>
          </a:p>
          <a:p>
            <a:pPr indent="0" lvl="0" marL="0" rtl="0" algn="l">
              <a:spcBef>
                <a:spcPts val="1200"/>
              </a:spcBef>
              <a:spcAft>
                <a:spcPts val="0"/>
              </a:spcAft>
              <a:buNone/>
            </a:pPr>
            <a:r>
              <a:rPr b="1" lang="en"/>
              <a:t>Anomaly Detection</a:t>
            </a:r>
            <a:r>
              <a:rPr lang="en"/>
              <a:t>: Identify unusual patterns and potential issues before they impact users.</a:t>
            </a:r>
            <a:endParaRPr/>
          </a:p>
          <a:p>
            <a:pPr indent="0" lvl="0" marL="0" rtl="0" algn="l">
              <a:spcBef>
                <a:spcPts val="1200"/>
              </a:spcBef>
              <a:spcAft>
                <a:spcPts val="0"/>
              </a:spcAft>
              <a:buNone/>
            </a:pPr>
            <a:r>
              <a:rPr b="1" lang="en"/>
              <a:t>Root Cause Analysis</a:t>
            </a:r>
            <a:r>
              <a:rPr lang="en"/>
              <a:t>: Correlate metrics, logs, and traces to pinpoint the root cause of problems.</a:t>
            </a:r>
            <a:endParaRPr/>
          </a:p>
          <a:p>
            <a:pPr indent="0" lvl="0" marL="0" rtl="0" algn="l">
              <a:spcBef>
                <a:spcPts val="1200"/>
              </a:spcBef>
              <a:spcAft>
                <a:spcPts val="0"/>
              </a:spcAft>
              <a:buNone/>
            </a:pPr>
            <a:r>
              <a:rPr b="1" lang="en"/>
              <a:t>Collaboration</a:t>
            </a:r>
            <a:r>
              <a:rPr lang="en"/>
              <a:t>: Share insights and collaborate with teams through dashboards and alerts.</a:t>
            </a:r>
            <a:endParaRPr/>
          </a:p>
          <a:p>
            <a:pPr indent="0" lvl="0" marL="0" rtl="0" algn="l">
              <a:spcBef>
                <a:spcPts val="1200"/>
              </a:spcBef>
              <a:spcAft>
                <a:spcPts val="1200"/>
              </a:spcAft>
              <a:buNone/>
            </a:pPr>
            <a:r>
              <a:rPr b="1" lang="en"/>
              <a:t>Cost Optimization</a:t>
            </a:r>
            <a:r>
              <a:rPr lang="en"/>
              <a:t>: Identify areas for resource optimization based on performance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Datadog Works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Agent 6 and 7 are composed of a main process responsible for collecting infrastructure metrics and logs, and receiving DogStatsD metrics. The main components to this process are: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Collector, which runs checks and collects metrics.</a:t>
            </a:r>
            <a:endParaRPr/>
          </a:p>
          <a:p>
            <a:pPr indent="0" lvl="0" marL="0" rtl="0" algn="l">
              <a:spcBef>
                <a:spcPts val="1200"/>
              </a:spcBef>
              <a:spcAft>
                <a:spcPts val="0"/>
              </a:spcAft>
              <a:buNone/>
            </a:pPr>
            <a:r>
              <a:rPr lang="en"/>
              <a:t>The Forwarder, which sends payloads to Datadog.</a:t>
            </a:r>
            <a:endParaRPr/>
          </a:p>
          <a:p>
            <a:pPr indent="0" lvl="0" marL="0" rtl="0" algn="l">
              <a:spcBef>
                <a:spcPts val="1200"/>
              </a:spcBef>
              <a:spcAft>
                <a:spcPts val="0"/>
              </a:spcAft>
              <a:buNone/>
            </a:pPr>
            <a:r>
              <a:rPr lang="en"/>
              <a:t>Two optional processes are spawned by the Agent if enabled in the datadog.yaml configuration 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APM Agent is a process that collects traces. It is enabled by default.</a:t>
            </a:r>
            <a:endParaRPr/>
          </a:p>
          <a:p>
            <a:pPr indent="0" lvl="0" marL="0" rtl="0" algn="l">
              <a:spcBef>
                <a:spcPts val="1200"/>
              </a:spcBef>
              <a:spcAft>
                <a:spcPts val="1200"/>
              </a:spcAft>
              <a:buNone/>
            </a:pPr>
            <a:r>
              <a:rPr lang="en"/>
              <a:t>The Process Agent is a process that collects live process information. By default, the Process Agent only collects available containers, otherwise it is disabled.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Datadog Works</a:t>
            </a:r>
            <a:endParaRPr/>
          </a:p>
        </p:txBody>
      </p:sp>
      <p:sp>
        <p:nvSpPr>
          <p:cNvPr id="149" name="Google Shape;149;p28"/>
          <p:cNvSpPr txBox="1"/>
          <p:nvPr>
            <p:ph idx="1" type="body"/>
          </p:nvPr>
        </p:nvSpPr>
        <p:spPr>
          <a:xfrm>
            <a:off x="311700" y="4114275"/>
            <a:ext cx="8520600" cy="45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u="sng">
                <a:solidFill>
                  <a:schemeClr val="hlink"/>
                </a:solidFill>
                <a:hlinkClick r:id="rId3"/>
              </a:rPr>
              <a:t>https://docs.datadoghq.com/agent/architecture/?tab=agentv6v7</a:t>
            </a:r>
            <a:r>
              <a:rPr lang="en"/>
              <a:t> </a:t>
            </a:r>
            <a:endParaRPr/>
          </a:p>
        </p:txBody>
      </p:sp>
      <p:pic>
        <p:nvPicPr>
          <p:cNvPr id="150" name="Google Shape;150;p28"/>
          <p:cNvPicPr preferRelativeResize="0"/>
          <p:nvPr/>
        </p:nvPicPr>
        <p:blipFill>
          <a:blip r:embed="rId4">
            <a:alphaModFix/>
          </a:blip>
          <a:stretch>
            <a:fillRect/>
          </a:stretch>
        </p:blipFill>
        <p:spPr>
          <a:xfrm>
            <a:off x="0" y="1029221"/>
            <a:ext cx="9143999" cy="30850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Integrations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Datadog Integrations: A Powerful Ecosystem</a:t>
            </a:r>
            <a:endParaRPr/>
          </a:p>
          <a:p>
            <a:pPr indent="0" lvl="0" marL="0" rtl="0" algn="l">
              <a:spcBef>
                <a:spcPts val="1200"/>
              </a:spcBef>
              <a:spcAft>
                <a:spcPts val="0"/>
              </a:spcAft>
              <a:buNone/>
            </a:pPr>
            <a:r>
              <a:rPr lang="en"/>
              <a:t>Datadog’s strength lies in its ability to integrate with a vast array of tools and platforms, enabling comprehensive monitoring and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https://docs.datadoghq.com/integrations/</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DataDog Account</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https://www.datadoghq.com/</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Integration</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Server </a:t>
            </a:r>
            <a:endParaRPr/>
          </a:p>
          <a:p>
            <a:pPr indent="0" lvl="0" marL="0" rtl="0" algn="l">
              <a:spcBef>
                <a:spcPts val="1200"/>
              </a:spcBef>
              <a:spcAft>
                <a:spcPts val="0"/>
              </a:spcAft>
              <a:buNone/>
            </a:pPr>
            <a:r>
              <a:rPr lang="en"/>
              <a:t>Linux Server </a:t>
            </a:r>
            <a:endParaRPr/>
          </a:p>
          <a:p>
            <a:pPr indent="0" lvl="0" marL="0" rtl="0" algn="l">
              <a:spcBef>
                <a:spcPts val="1200"/>
              </a:spcBef>
              <a:spcAft>
                <a:spcPts val="0"/>
              </a:spcAft>
              <a:buNone/>
            </a:pPr>
            <a:r>
              <a:rPr lang="en"/>
              <a:t>Docker and Kubernetes </a:t>
            </a:r>
            <a:endParaRPr/>
          </a:p>
          <a:p>
            <a:pPr indent="0" lvl="0" marL="0" rtl="0" algn="l">
              <a:spcBef>
                <a:spcPts val="1200"/>
              </a:spcBef>
              <a:spcAft>
                <a:spcPts val="0"/>
              </a:spcAft>
              <a:buNone/>
            </a:pPr>
            <a:r>
              <a:rPr lang="en"/>
              <a:t>AWS or Azure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https://docs.google.com/document/d/1vrQY9q2C4ZinvZcl2hc56bf-sGoF_lYcGg8YPBE6t3Y/edit</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agent settings</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http://127.0.0.1:5002/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fundamentals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Event </a:t>
            </a:r>
            <a:endParaRPr/>
          </a:p>
          <a:p>
            <a:pPr indent="0" lvl="0" marL="0" rtl="0" algn="l">
              <a:spcBef>
                <a:spcPts val="1200"/>
              </a:spcBef>
              <a:spcAft>
                <a:spcPts val="0"/>
              </a:spcAft>
              <a:buNone/>
            </a:pPr>
            <a:r>
              <a:rPr lang="en"/>
              <a:t>Infrastructure  </a:t>
            </a:r>
            <a:endParaRPr/>
          </a:p>
          <a:p>
            <a:pPr indent="0" lvl="0" marL="0" rtl="0" algn="l">
              <a:spcBef>
                <a:spcPts val="1200"/>
              </a:spcBef>
              <a:spcAft>
                <a:spcPts val="0"/>
              </a:spcAft>
              <a:buNone/>
            </a:pPr>
            <a:r>
              <a:rPr lang="en"/>
              <a:t>Dashboard </a:t>
            </a:r>
            <a:endParaRPr/>
          </a:p>
          <a:p>
            <a:pPr indent="0" lvl="0" marL="0" rtl="0" algn="l">
              <a:spcBef>
                <a:spcPts val="1200"/>
              </a:spcBef>
              <a:spcAft>
                <a:spcPts val="0"/>
              </a:spcAft>
              <a:buNone/>
            </a:pPr>
            <a:r>
              <a:rPr lang="en"/>
              <a:t>Monitor </a:t>
            </a:r>
            <a:endParaRPr/>
          </a:p>
          <a:p>
            <a:pPr indent="0" lvl="0" marL="0" rtl="0" algn="l">
              <a:spcBef>
                <a:spcPts val="1200"/>
              </a:spcBef>
              <a:spcAft>
                <a:spcPts val="0"/>
              </a:spcAft>
              <a:buNone/>
            </a:pPr>
            <a:r>
              <a:rPr lang="en"/>
              <a:t>Notebook </a:t>
            </a:r>
            <a:endParaRPr/>
          </a:p>
          <a:p>
            <a:pPr indent="0" lvl="0" marL="0" rtl="0" algn="l">
              <a:spcBef>
                <a:spcPts val="1200"/>
              </a:spcBef>
              <a:spcAft>
                <a:spcPts val="0"/>
              </a:spcAft>
              <a:buNone/>
            </a:pPr>
            <a:r>
              <a:rPr lang="en"/>
              <a:t>Log management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Events</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Datadog Events provide a centralized repository for tracking changes and activities across your infrastructure and applications. </a:t>
            </a:r>
            <a:endParaRPr/>
          </a:p>
          <a:p>
            <a:pPr indent="0" lvl="0" marL="0" rtl="0" algn="l">
              <a:spcBef>
                <a:spcPts val="1200"/>
              </a:spcBef>
              <a:spcAft>
                <a:spcPts val="1200"/>
              </a:spcAft>
              <a:buNone/>
            </a:pPr>
            <a:r>
              <a:rPr lang="en"/>
              <a:t>They offer a structured way to correlate different data points, such as metrics, logs, and traces, to gain deeper insights into system behavior.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Datadog Dashboards provide a centralized and interactive way to visualize and analyze your monitoring data. </a:t>
            </a:r>
            <a:endParaRPr/>
          </a:p>
          <a:p>
            <a:pPr indent="0" lvl="0" marL="0" rtl="0" algn="l">
              <a:spcBef>
                <a:spcPts val="1200"/>
              </a:spcBef>
              <a:spcAft>
                <a:spcPts val="0"/>
              </a:spcAft>
              <a:buNone/>
            </a:pPr>
            <a:r>
              <a:rPr lang="en"/>
              <a:t>They allow you to create custom displays of metrics, logs, and traces, enabling you to quickly identify trends, anomalies, and potential issues within your infrastructure and applications.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https://docs.datadoghq.com/dashboards/</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and Benefits</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Customization: Build dashboards tailored to your specific needs using a drag-and-drop interface.</a:t>
            </a:r>
            <a:endParaRPr/>
          </a:p>
          <a:p>
            <a:pPr indent="0" lvl="0" marL="0" rtl="0" algn="l">
              <a:spcBef>
                <a:spcPts val="1200"/>
              </a:spcBef>
              <a:spcAft>
                <a:spcPts val="0"/>
              </a:spcAft>
              <a:buNone/>
            </a:pPr>
            <a:r>
              <a:rPr lang="en"/>
              <a:t>Visualization: Choose from a variety of chart types (line graphs, bar charts, histograms, heatmaps, etc.) to represent your data effectively.</a:t>
            </a:r>
            <a:endParaRPr/>
          </a:p>
          <a:p>
            <a:pPr indent="0" lvl="0" marL="0" rtl="0" algn="l">
              <a:spcBef>
                <a:spcPts val="1200"/>
              </a:spcBef>
              <a:spcAft>
                <a:spcPts val="0"/>
              </a:spcAft>
              <a:buNone/>
            </a:pPr>
            <a:r>
              <a:rPr lang="en"/>
              <a:t>Real-time Updates: Dashboards display live data, ensuring you always have the latest insights.</a:t>
            </a:r>
            <a:endParaRPr/>
          </a:p>
          <a:p>
            <a:pPr indent="0" lvl="0" marL="0" rtl="0" algn="l">
              <a:spcBef>
                <a:spcPts val="1200"/>
              </a:spcBef>
              <a:spcAft>
                <a:spcPts val="0"/>
              </a:spcAft>
              <a:buNone/>
            </a:pPr>
            <a:r>
              <a:rPr lang="en"/>
              <a:t>Collaboration: Share dashboards with team members for enhanced collaboration and communication.</a:t>
            </a:r>
            <a:endParaRPr/>
          </a:p>
          <a:p>
            <a:pPr indent="0" lvl="0" marL="0" rtl="0" algn="l">
              <a:spcBef>
                <a:spcPts val="1200"/>
              </a:spcBef>
              <a:spcAft>
                <a:spcPts val="0"/>
              </a:spcAft>
              <a:buNone/>
            </a:pPr>
            <a:r>
              <a:rPr lang="en"/>
              <a:t>Templates: Utilize pre-built templates to accelerate dashboard creation.</a:t>
            </a:r>
            <a:endParaRPr/>
          </a:p>
          <a:p>
            <a:pPr indent="0" lvl="0" marL="0" rtl="0" algn="l">
              <a:spcBef>
                <a:spcPts val="1200"/>
              </a:spcBef>
              <a:spcAft>
                <a:spcPts val="0"/>
              </a:spcAft>
              <a:buNone/>
            </a:pPr>
            <a:r>
              <a:rPr lang="en"/>
              <a:t>Annotations: Add notes and comments to dashboards for context and collaboration.</a:t>
            </a:r>
            <a:endParaRPr/>
          </a:p>
          <a:p>
            <a:pPr indent="0" lvl="0" marL="0" rtl="0" algn="l">
              <a:spcBef>
                <a:spcPts val="1200"/>
              </a:spcBef>
              <a:spcAft>
                <a:spcPts val="1200"/>
              </a:spcAft>
              <a:buNone/>
            </a:pPr>
            <a:r>
              <a:rPr lang="en"/>
              <a:t>Mobile Access: View and interact with dashboards on mobile devices for on-the-go monitoring.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Effective Dashboards</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Define Your Goals: Clearly outline the purpose of your dashboard and the key metrics you want to track.</a:t>
            </a:r>
            <a:endParaRPr/>
          </a:p>
          <a:p>
            <a:pPr indent="0" lvl="0" marL="0" rtl="0" algn="l">
              <a:spcBef>
                <a:spcPts val="1200"/>
              </a:spcBef>
              <a:spcAft>
                <a:spcPts val="0"/>
              </a:spcAft>
              <a:buNone/>
            </a:pPr>
            <a:r>
              <a:rPr lang="en"/>
              <a:t>Choose the Right Visualizations: Select chart types that best represent the data you're displaying.</a:t>
            </a:r>
            <a:endParaRPr/>
          </a:p>
          <a:p>
            <a:pPr indent="0" lvl="0" marL="0" rtl="0" algn="l">
              <a:spcBef>
                <a:spcPts val="1200"/>
              </a:spcBef>
              <a:spcAft>
                <a:spcPts val="0"/>
              </a:spcAft>
              <a:buNone/>
            </a:pPr>
            <a:r>
              <a:rPr lang="en"/>
              <a:t>Organize Layout: Arrange widgets logically for easy navigation and understanding.</a:t>
            </a:r>
            <a:endParaRPr/>
          </a:p>
          <a:p>
            <a:pPr indent="0" lvl="0" marL="0" rtl="0" algn="l">
              <a:spcBef>
                <a:spcPts val="1200"/>
              </a:spcBef>
              <a:spcAft>
                <a:spcPts val="0"/>
              </a:spcAft>
              <a:buNone/>
            </a:pPr>
            <a:r>
              <a:rPr lang="en"/>
              <a:t>Leverage Filters and Timeframes: Use filters to focus on specific data sets and adjust timeframes to analyze trends.</a:t>
            </a:r>
            <a:endParaRPr/>
          </a:p>
          <a:p>
            <a:pPr indent="0" lvl="0" marL="0" rtl="0" algn="l">
              <a:spcBef>
                <a:spcPts val="1200"/>
              </a:spcBef>
              <a:spcAft>
                <a:spcPts val="1200"/>
              </a:spcAft>
              <a:buNone/>
            </a:pPr>
            <a:r>
              <a:rPr lang="en"/>
              <a:t>Collaborate with Teams: Share dashboards and gather feedback to improve their effectiveness.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Dashboards</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Infrastructure Dashboard: Monitor server health, network traffic, and resource utilization.</a:t>
            </a:r>
            <a:endParaRPr/>
          </a:p>
          <a:p>
            <a:pPr indent="0" lvl="0" marL="0" rtl="0" algn="l">
              <a:spcBef>
                <a:spcPts val="1200"/>
              </a:spcBef>
              <a:spcAft>
                <a:spcPts val="0"/>
              </a:spcAft>
              <a:buNone/>
            </a:pPr>
            <a:r>
              <a:rPr lang="en"/>
              <a:t>Application Performance Dashboard: Track response times, error rates, and user activity.</a:t>
            </a:r>
            <a:endParaRPr/>
          </a:p>
          <a:p>
            <a:pPr indent="0" lvl="0" marL="0" rtl="0" algn="l">
              <a:spcBef>
                <a:spcPts val="1200"/>
              </a:spcBef>
              <a:spcAft>
                <a:spcPts val="0"/>
              </a:spcAft>
              <a:buNone/>
            </a:pPr>
            <a:r>
              <a:rPr lang="en"/>
              <a:t>Database Dashboard: Monitor database performance, query latency, and connection pools.</a:t>
            </a:r>
            <a:endParaRPr/>
          </a:p>
          <a:p>
            <a:pPr indent="0" lvl="0" marL="0" rtl="0" algn="l">
              <a:spcBef>
                <a:spcPts val="1200"/>
              </a:spcBef>
              <a:spcAft>
                <a:spcPts val="1200"/>
              </a:spcAft>
              <a:buNone/>
            </a:pPr>
            <a:r>
              <a:rPr lang="en"/>
              <a:t>Security Dashboard: Visualize security-related metrics and events.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Lists in Datadog</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Datadog Dashboard Lists is a feature designed to help you organize and manage your dashboards effectively. It allows you to group related dashboards together, making it easier to find and navigate through your collection.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Organization: Create multiple lists to categorize dashboards based on teams, environments, or functionalities.</a:t>
            </a:r>
            <a:endParaRPr/>
          </a:p>
          <a:p>
            <a:pPr indent="0" lvl="0" marL="0" rtl="0" algn="l">
              <a:spcBef>
                <a:spcPts val="1200"/>
              </a:spcBef>
              <a:spcAft>
                <a:spcPts val="0"/>
              </a:spcAft>
              <a:buNone/>
            </a:pPr>
            <a:r>
              <a:rPr lang="en"/>
              <a:t>Collaboration: Easily share dashboard lists with team members to foster collaboration.</a:t>
            </a:r>
            <a:endParaRPr/>
          </a:p>
          <a:p>
            <a:pPr indent="0" lvl="0" marL="0" rtl="0" algn="l">
              <a:spcBef>
                <a:spcPts val="1200"/>
              </a:spcBef>
              <a:spcAft>
                <a:spcPts val="0"/>
              </a:spcAft>
              <a:buNone/>
            </a:pPr>
            <a:r>
              <a:rPr lang="en"/>
              <a:t>Navigation: Quickly access relevant dashboards by browsing through lists.</a:t>
            </a:r>
            <a:endParaRPr/>
          </a:p>
          <a:p>
            <a:pPr indent="0" lvl="0" marL="0" rtl="0" algn="l">
              <a:spcBef>
                <a:spcPts val="1200"/>
              </a:spcBef>
              <a:spcAft>
                <a:spcPts val="1200"/>
              </a:spcAft>
              <a:buNone/>
            </a:pPr>
            <a:r>
              <a:rPr lang="en"/>
              <a:t>Customization: Customize the name and description of each list to reflect its purpose.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Clone sample dashboard and modify metrics and </a:t>
            </a:r>
            <a:r>
              <a:rPr lang="en"/>
              <a:t>widgets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Types</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Standard Dashboards</a:t>
            </a:r>
            <a:endParaRPr b="1"/>
          </a:p>
          <a:p>
            <a:pPr indent="0" lvl="0" marL="0" rtl="0" algn="l">
              <a:spcBef>
                <a:spcPts val="1200"/>
              </a:spcBef>
              <a:spcAft>
                <a:spcPts val="0"/>
              </a:spcAft>
              <a:buNone/>
            </a:pPr>
            <a:r>
              <a:rPr lang="en"/>
              <a:t>Purpose: General-purpose dashboards for visualizing metrics, logs, and traces.</a:t>
            </a:r>
            <a:endParaRPr/>
          </a:p>
          <a:p>
            <a:pPr indent="0" lvl="0" marL="0" rtl="0" algn="l">
              <a:spcBef>
                <a:spcPts val="1200"/>
              </a:spcBef>
              <a:spcAft>
                <a:spcPts val="0"/>
              </a:spcAft>
              <a:buNone/>
            </a:pPr>
            <a:r>
              <a:rPr lang="en"/>
              <a:t>Features: Customizable widgets, time series graphs, query values, heat maps, and more.</a:t>
            </a:r>
            <a:endParaRPr/>
          </a:p>
          <a:p>
            <a:pPr indent="0" lvl="0" marL="0" rtl="0" algn="l">
              <a:spcBef>
                <a:spcPts val="1200"/>
              </a:spcBef>
              <a:spcAft>
                <a:spcPts val="0"/>
              </a:spcAft>
              <a:buNone/>
            </a:pPr>
            <a:r>
              <a:rPr b="1" lang="en"/>
              <a:t>Screenboards</a:t>
            </a:r>
            <a:endParaRPr b="1"/>
          </a:p>
          <a:p>
            <a:pPr indent="0" lvl="0" marL="0" rtl="0" algn="l">
              <a:spcBef>
                <a:spcPts val="1200"/>
              </a:spcBef>
              <a:spcAft>
                <a:spcPts val="0"/>
              </a:spcAft>
              <a:buNone/>
            </a:pPr>
            <a:r>
              <a:rPr lang="en"/>
              <a:t>Purpose: Designed for display on large screens, often used for live monitoring in operations centers.</a:t>
            </a:r>
            <a:endParaRPr/>
          </a:p>
          <a:p>
            <a:pPr indent="0" lvl="0" marL="0" rtl="0" algn="l">
              <a:spcBef>
                <a:spcPts val="1200"/>
              </a:spcBef>
              <a:spcAft>
                <a:spcPts val="0"/>
              </a:spcAft>
              <a:buNone/>
            </a:pPr>
            <a:r>
              <a:rPr lang="en"/>
              <a:t>Features: Highly customizable layouts with drag-and-drop capabilities, ideal for creating real-time, visually appealing dashboards.</a:t>
            </a:r>
            <a:endParaRPr/>
          </a:p>
          <a:p>
            <a:pPr indent="0" lvl="0" marL="0" rtl="0" algn="l">
              <a:spcBef>
                <a:spcPts val="1200"/>
              </a:spcBef>
              <a:spcAft>
                <a:spcPts val="0"/>
              </a:spcAft>
              <a:buNone/>
            </a:pPr>
            <a:r>
              <a:rPr b="1" lang="en"/>
              <a:t>Timeboards</a:t>
            </a:r>
            <a:endParaRPr b="1"/>
          </a:p>
          <a:p>
            <a:pPr indent="0" lvl="0" marL="0" rtl="0" algn="l">
              <a:spcBef>
                <a:spcPts val="1200"/>
              </a:spcBef>
              <a:spcAft>
                <a:spcPts val="0"/>
              </a:spcAft>
              <a:buNone/>
            </a:pPr>
            <a:r>
              <a:rPr lang="en"/>
              <a:t>Purpose: Focused on time-series data, ideal for tracking metrics over time.</a:t>
            </a:r>
            <a:endParaRPr/>
          </a:p>
          <a:p>
            <a:pPr indent="0" lvl="0" marL="0" rtl="0" algn="l">
              <a:spcBef>
                <a:spcPts val="1200"/>
              </a:spcBef>
              <a:spcAft>
                <a:spcPts val="1200"/>
              </a:spcAft>
              <a:buNone/>
            </a:pPr>
            <a:r>
              <a:rPr lang="en"/>
              <a:t>Features: Includes time-series graphs, query values, and other widgets that show metrics changes over a selected time range.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Assignments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Dashboard</a:t>
            </a:r>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Navigate to Dashboards:</a:t>
            </a:r>
            <a:endParaRPr/>
          </a:p>
          <a:p>
            <a:pPr indent="0" lvl="0" marL="0" rtl="0" algn="l">
              <a:spcBef>
                <a:spcPts val="1200"/>
              </a:spcBef>
              <a:spcAft>
                <a:spcPts val="0"/>
              </a:spcAft>
              <a:buNone/>
            </a:pPr>
            <a:r>
              <a:rPr lang="en"/>
              <a:t>Go to the Datadog web application and select “Dashboards” from the main menu.</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New Dashboard:</a:t>
            </a:r>
            <a:endParaRPr/>
          </a:p>
          <a:p>
            <a:pPr indent="0" lvl="0" marL="0" rtl="0" algn="l">
              <a:spcBef>
                <a:spcPts val="1200"/>
              </a:spcBef>
              <a:spcAft>
                <a:spcPts val="0"/>
              </a:spcAft>
              <a:buNone/>
            </a:pPr>
            <a:r>
              <a:rPr lang="en"/>
              <a:t>Click on the “New Dashboard” button.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Choose a Dashboard Type:</a:t>
            </a:r>
            <a:endParaRPr/>
          </a:p>
          <a:p>
            <a:pPr indent="0" lvl="0" marL="0" rtl="0" algn="l">
              <a:spcBef>
                <a:spcPts val="1200"/>
              </a:spcBef>
              <a:spcAft>
                <a:spcPts val="1200"/>
              </a:spcAft>
              <a:buNone/>
            </a:pPr>
            <a:r>
              <a:rPr lang="en"/>
              <a:t>You can start with a blank dashboard or use a pre-built template.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Dashboard</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Add Widgets:</a:t>
            </a:r>
            <a:endParaRPr/>
          </a:p>
          <a:p>
            <a:pPr indent="0" lvl="0" marL="0" rtl="0" algn="l">
              <a:spcBef>
                <a:spcPts val="1200"/>
              </a:spcBef>
              <a:spcAft>
                <a:spcPts val="0"/>
              </a:spcAft>
              <a:buNone/>
            </a:pPr>
            <a:r>
              <a:rPr lang="en"/>
              <a:t>Click the “Add Widget” button to insert various types of widgets, such as time series graphs, query values, heat maps, etc.</a:t>
            </a:r>
            <a:endParaRPr/>
          </a:p>
          <a:p>
            <a:pPr indent="0" lvl="0" marL="0" rtl="0" algn="l">
              <a:spcBef>
                <a:spcPts val="1200"/>
              </a:spcBef>
              <a:spcAft>
                <a:spcPts val="0"/>
              </a:spcAft>
              <a:buNone/>
            </a:pPr>
            <a:r>
              <a:rPr lang="en"/>
              <a:t>Each widget can be customized to display specific metrics or 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Widgets:</a:t>
            </a:r>
            <a:endParaRPr/>
          </a:p>
          <a:p>
            <a:pPr indent="0" lvl="0" marL="0" rtl="0" algn="l">
              <a:spcBef>
                <a:spcPts val="1200"/>
              </a:spcBef>
              <a:spcAft>
                <a:spcPts val="0"/>
              </a:spcAft>
              <a:buNone/>
            </a:pPr>
            <a:r>
              <a:rPr lang="en"/>
              <a:t>For each widget, you can configure the data source, set up queries, and adjust visual settings to suit your needs.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Save and Share:</a:t>
            </a:r>
            <a:endParaRPr/>
          </a:p>
          <a:p>
            <a:pPr indent="0" lvl="0" marL="0" rtl="0" algn="l">
              <a:spcBef>
                <a:spcPts val="1200"/>
              </a:spcBef>
              <a:spcAft>
                <a:spcPts val="0"/>
              </a:spcAft>
              <a:buNone/>
            </a:pPr>
            <a:r>
              <a:rPr lang="en"/>
              <a:t>Once you’ve set up your dashboard, click “Save” to keep your changes.</a:t>
            </a:r>
            <a:endParaRPr/>
          </a:p>
          <a:p>
            <a:pPr indent="0" lvl="0" marL="0" rtl="0" algn="l">
              <a:spcBef>
                <a:spcPts val="1200"/>
              </a:spcBef>
              <a:spcAft>
                <a:spcPts val="1200"/>
              </a:spcAft>
              <a:buNone/>
            </a:pPr>
            <a:r>
              <a:rPr lang="en"/>
              <a:t>You can share dashboards with team members or set them to be public.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Dashboards</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0" rtl="0" algn="l">
              <a:lnSpc>
                <a:spcPct val="115000"/>
              </a:lnSpc>
              <a:spcBef>
                <a:spcPts val="0"/>
              </a:spcBef>
              <a:spcAft>
                <a:spcPts val="0"/>
              </a:spcAft>
              <a:buNone/>
            </a:pPr>
            <a:r>
              <a:rPr lang="en"/>
              <a:t>Edit:</a:t>
            </a:r>
            <a:endParaRPr/>
          </a:p>
          <a:p>
            <a:pPr indent="0" lvl="0" marL="0" marR="0" rtl="0" algn="l">
              <a:lnSpc>
                <a:spcPct val="115000"/>
              </a:lnSpc>
              <a:spcBef>
                <a:spcPts val="1200"/>
              </a:spcBef>
              <a:spcAft>
                <a:spcPts val="0"/>
              </a:spcAft>
              <a:buNone/>
            </a:pPr>
            <a:r>
              <a:rPr lang="en"/>
              <a:t>You can edit existing dashboards by selecting the “Edit” option. This allows you to modify widgets, adjust layout, and update settings.</a:t>
            </a:r>
            <a:endParaRPr/>
          </a:p>
          <a:p>
            <a:pPr indent="0" lvl="0" marL="0" marR="0" rtl="0" algn="l">
              <a:lnSpc>
                <a:spcPct val="115000"/>
              </a:lnSpc>
              <a:spcBef>
                <a:spcPts val="1200"/>
              </a:spcBef>
              <a:spcAft>
                <a:spcPts val="0"/>
              </a:spcAft>
              <a:buNone/>
            </a:pPr>
            <a:r>
              <a:rPr lang="en"/>
              <a:t>Clone:</a:t>
            </a:r>
            <a:endParaRPr/>
          </a:p>
          <a:p>
            <a:pPr indent="0" lvl="0" marL="0" marR="0" rtl="0" algn="l">
              <a:lnSpc>
                <a:spcPct val="115000"/>
              </a:lnSpc>
              <a:spcBef>
                <a:spcPts val="1200"/>
              </a:spcBef>
              <a:spcAft>
                <a:spcPts val="0"/>
              </a:spcAft>
              <a:buNone/>
            </a:pPr>
            <a:r>
              <a:rPr lang="en"/>
              <a:t>To create a similar dashboard with slight modifications, use the “Clone” feature.</a:t>
            </a:r>
            <a:endParaRPr/>
          </a:p>
          <a:p>
            <a:pPr indent="0" lvl="0" marL="0" marR="0" rtl="0" algn="l">
              <a:lnSpc>
                <a:spcPct val="115000"/>
              </a:lnSpc>
              <a:spcBef>
                <a:spcPts val="1200"/>
              </a:spcBef>
              <a:spcAft>
                <a:spcPts val="0"/>
              </a:spcAft>
              <a:buNone/>
            </a:pPr>
            <a:r>
              <a:rPr lang="en"/>
              <a:t>Delete:</a:t>
            </a:r>
            <a:endParaRPr/>
          </a:p>
          <a:p>
            <a:pPr indent="0" lvl="0" marL="0" marR="0" rtl="0" algn="l">
              <a:lnSpc>
                <a:spcPct val="115000"/>
              </a:lnSpc>
              <a:spcBef>
                <a:spcPts val="1200"/>
              </a:spcBef>
              <a:spcAft>
                <a:spcPts val="0"/>
              </a:spcAft>
              <a:buNone/>
            </a:pPr>
            <a:r>
              <a:rPr lang="en"/>
              <a:t>Dashboards can be deleted if they are no longer needed. Be cautious as this action cannot be undone.</a:t>
            </a:r>
            <a:endParaRPr/>
          </a:p>
          <a:p>
            <a:pPr indent="0" lvl="0" marL="0" marR="0" rtl="0" algn="l">
              <a:lnSpc>
                <a:spcPct val="115000"/>
              </a:lnSpc>
              <a:spcBef>
                <a:spcPts val="1200"/>
              </a:spcBef>
              <a:spcAft>
                <a:spcPts val="0"/>
              </a:spcAft>
              <a:buNone/>
            </a:pPr>
            <a:r>
              <a:rPr lang="en"/>
              <a:t>Dashboard Layout:</a:t>
            </a:r>
            <a:endParaRPr/>
          </a:p>
          <a:p>
            <a:pPr indent="0" lvl="0" marL="0" marR="0" rtl="0" algn="l">
              <a:lnSpc>
                <a:spcPct val="115000"/>
              </a:lnSpc>
              <a:spcBef>
                <a:spcPts val="1200"/>
              </a:spcBef>
              <a:spcAft>
                <a:spcPts val="0"/>
              </a:spcAft>
              <a:buNone/>
            </a:pPr>
            <a:r>
              <a:rPr lang="en"/>
              <a:t>Drag and drop widgets to arrange them on the dashboard. You can resize widgets for better visibility.</a:t>
            </a:r>
            <a:endParaRPr/>
          </a:p>
          <a:p>
            <a:pPr indent="0" lvl="0" marL="0" marR="0" rtl="0" algn="l">
              <a:lnSpc>
                <a:spcPct val="115000"/>
              </a:lnSpc>
              <a:spcBef>
                <a:spcPts val="1200"/>
              </a:spcBef>
              <a:spcAft>
                <a:spcPts val="0"/>
              </a:spcAft>
              <a:buNone/>
            </a:pPr>
            <a:r>
              <a:rPr lang="en"/>
              <a:t>Time Range:</a:t>
            </a:r>
            <a:endParaRPr/>
          </a:p>
          <a:p>
            <a:pPr indent="0" lvl="0" marL="0" marR="0" rtl="0" algn="l">
              <a:lnSpc>
                <a:spcPct val="115000"/>
              </a:lnSpc>
              <a:spcBef>
                <a:spcPts val="1200"/>
              </a:spcBef>
              <a:spcAft>
                <a:spcPts val="1200"/>
              </a:spcAft>
              <a:buNone/>
            </a:pPr>
            <a:r>
              <a:rPr lang="en"/>
              <a:t>Set a global time range for all widgets or customize time ranges for individual widgets to view historical data or real-time metrics.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52" name="Google Shape;252;p45"/>
          <p:cNvSpPr txBox="1"/>
          <p:nvPr>
            <p:ph idx="1" type="body"/>
          </p:nvPr>
        </p:nvSpPr>
        <p:spPr>
          <a:xfrm>
            <a:off x="311700" y="4086050"/>
            <a:ext cx="8520600" cy="48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https://docs.datadoghq.com/dashboards/widgets/</a:t>
            </a:r>
            <a:r>
              <a:rPr lang="en"/>
              <a:t> </a:t>
            </a:r>
            <a:endParaRPr/>
          </a:p>
        </p:txBody>
      </p:sp>
      <p:pic>
        <p:nvPicPr>
          <p:cNvPr id="253" name="Google Shape;253;p45"/>
          <p:cNvPicPr preferRelativeResize="0"/>
          <p:nvPr/>
        </p:nvPicPr>
        <p:blipFill>
          <a:blip r:embed="rId4">
            <a:alphaModFix/>
          </a:blip>
          <a:stretch>
            <a:fillRect/>
          </a:stretch>
        </p:blipFill>
        <p:spPr>
          <a:xfrm>
            <a:off x="385375" y="1104625"/>
            <a:ext cx="3763425" cy="2981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 Timeseries</a:t>
            </a:r>
            <a:endParaRPr/>
          </a:p>
          <a:p>
            <a:pPr indent="0" lvl="0" marL="0" rtl="0" algn="l">
              <a:spcBef>
                <a:spcPts val="1200"/>
              </a:spcBef>
              <a:spcAft>
                <a:spcPts val="0"/>
              </a:spcAft>
              <a:buNone/>
            </a:pPr>
            <a:r>
              <a:rPr lang="en"/>
              <a:t>Use Case: Track and visualize metrics over time. This is useful for monitoring performance trends, identifying spikes or drops in metrics, and understanding patterns.</a:t>
            </a:r>
            <a:endParaRPr/>
          </a:p>
          <a:p>
            <a:pPr indent="0" lvl="0" marL="0" rtl="0" algn="l">
              <a:spcBef>
                <a:spcPts val="1200"/>
              </a:spcBef>
              <a:spcAft>
                <a:spcPts val="0"/>
              </a:spcAft>
              <a:buNone/>
            </a:pPr>
            <a:r>
              <a:rPr lang="en"/>
              <a:t>2. Top List</a:t>
            </a:r>
            <a:endParaRPr/>
          </a:p>
          <a:p>
            <a:pPr indent="0" lvl="0" marL="0" rtl="0" algn="l">
              <a:spcBef>
                <a:spcPts val="1200"/>
              </a:spcBef>
              <a:spcAft>
                <a:spcPts val="0"/>
              </a:spcAft>
              <a:buNone/>
            </a:pPr>
            <a:r>
              <a:rPr lang="en"/>
              <a:t>Use Case: Display the top N values of a specific metric. This is helpful for identifying the top resource consumers, such as the highest CPU or memory usage across servers.</a:t>
            </a:r>
            <a:endParaRPr/>
          </a:p>
          <a:p>
            <a:pPr indent="0" lvl="0" marL="0" rtl="0" algn="l">
              <a:spcBef>
                <a:spcPts val="1200"/>
              </a:spcBef>
              <a:spcAft>
                <a:spcPts val="0"/>
              </a:spcAft>
              <a:buNone/>
            </a:pPr>
            <a:r>
              <a:rPr lang="en"/>
              <a:t>3. Query Value</a:t>
            </a:r>
            <a:endParaRPr/>
          </a:p>
          <a:p>
            <a:pPr indent="0" lvl="0" marL="0" rtl="0" algn="l">
              <a:spcBef>
                <a:spcPts val="1200"/>
              </a:spcBef>
              <a:spcAft>
                <a:spcPts val="1200"/>
              </a:spcAft>
              <a:buNone/>
            </a:pPr>
            <a:r>
              <a:rPr lang="en"/>
              <a:t>Use Case: Show a single metric value. Ideal for key performance indicators (KPIs) or critical metrics that need constant monitoring, like current error rates or response times.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65" name="Google Shape;2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Heatmap</a:t>
            </a:r>
            <a:endParaRPr/>
          </a:p>
          <a:p>
            <a:pPr indent="0" lvl="0" marL="0" rtl="0" algn="l">
              <a:spcBef>
                <a:spcPts val="1200"/>
              </a:spcBef>
              <a:spcAft>
                <a:spcPts val="0"/>
              </a:spcAft>
              <a:buNone/>
            </a:pPr>
            <a:r>
              <a:rPr lang="en"/>
              <a:t>Use Case: Visualize the distribution of values over time. Useful for understanding the variability and distribution of a metric, such as response times or request rates.</a:t>
            </a:r>
            <a:endParaRPr/>
          </a:p>
          <a:p>
            <a:pPr indent="0" lvl="0" marL="0" rtl="0" algn="l">
              <a:spcBef>
                <a:spcPts val="1200"/>
              </a:spcBef>
              <a:spcAft>
                <a:spcPts val="0"/>
              </a:spcAft>
              <a:buNone/>
            </a:pPr>
            <a:r>
              <a:rPr lang="en"/>
              <a:t>5. Distribution</a:t>
            </a:r>
            <a:endParaRPr/>
          </a:p>
          <a:p>
            <a:pPr indent="0" lvl="0" marL="0" rtl="0" algn="l">
              <a:spcBef>
                <a:spcPts val="1200"/>
              </a:spcBef>
              <a:spcAft>
                <a:spcPts val="0"/>
              </a:spcAft>
              <a:buNone/>
            </a:pPr>
            <a:r>
              <a:rPr lang="en"/>
              <a:t>Use Case: Display the distribution of metric values across a range of data points. This can help in identifying outliers and understanding the overall spread of the data.</a:t>
            </a:r>
            <a:endParaRPr/>
          </a:p>
          <a:p>
            <a:pPr indent="0" lvl="0" marL="0" rtl="0" algn="l">
              <a:spcBef>
                <a:spcPts val="1200"/>
              </a:spcBef>
              <a:spcAft>
                <a:spcPts val="0"/>
              </a:spcAft>
              <a:buNone/>
            </a:pPr>
            <a:r>
              <a:rPr lang="en"/>
              <a:t>6. Change</a:t>
            </a:r>
            <a:endParaRPr/>
          </a:p>
          <a:p>
            <a:pPr indent="0" lvl="0" marL="0" rtl="0" algn="l">
              <a:spcBef>
                <a:spcPts val="1200"/>
              </a:spcBef>
              <a:spcAft>
                <a:spcPts val="1200"/>
              </a:spcAft>
              <a:buNone/>
            </a:pPr>
            <a:r>
              <a:rPr lang="en"/>
              <a:t>Use Case: Highlight the change in a metric over a specified period. Useful for quickly identifying trends or changes in behavior, such as an increase or decrease in traffic.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71" name="Google Shape;27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7. Host Map</a:t>
            </a:r>
            <a:endParaRPr/>
          </a:p>
          <a:p>
            <a:pPr indent="0" lvl="0" marL="0" rtl="0" algn="l">
              <a:spcBef>
                <a:spcPts val="1200"/>
              </a:spcBef>
              <a:spcAft>
                <a:spcPts val="0"/>
              </a:spcAft>
              <a:buNone/>
            </a:pPr>
            <a:r>
              <a:rPr lang="en"/>
              <a:t>Use Case: Visualize the status of multiple hosts in a grid format. This is particularly useful for monitoring the health and performance of a large number of servers.</a:t>
            </a:r>
            <a:endParaRPr/>
          </a:p>
          <a:p>
            <a:pPr indent="0" lvl="0" marL="0" rtl="0" algn="l">
              <a:spcBef>
                <a:spcPts val="1200"/>
              </a:spcBef>
              <a:spcAft>
                <a:spcPts val="0"/>
              </a:spcAft>
              <a:buNone/>
            </a:pPr>
            <a:r>
              <a:rPr lang="en"/>
              <a:t>8. Service Map</a:t>
            </a:r>
            <a:endParaRPr/>
          </a:p>
          <a:p>
            <a:pPr indent="0" lvl="0" marL="0" rtl="0" algn="l">
              <a:spcBef>
                <a:spcPts val="1200"/>
              </a:spcBef>
              <a:spcAft>
                <a:spcPts val="0"/>
              </a:spcAft>
              <a:buNone/>
            </a:pPr>
            <a:r>
              <a:rPr lang="en"/>
              <a:t>Use Case: Show the relationships and dependencies between services. This helps in understanding the architecture and pinpointing issues in a microservices environment.</a:t>
            </a:r>
            <a:endParaRPr/>
          </a:p>
          <a:p>
            <a:pPr indent="0" lvl="0" marL="0" rtl="0" algn="l">
              <a:spcBef>
                <a:spcPts val="1200"/>
              </a:spcBef>
              <a:spcAft>
                <a:spcPts val="0"/>
              </a:spcAft>
              <a:buNone/>
            </a:pPr>
            <a:r>
              <a:rPr lang="en"/>
              <a:t>9. Toplist</a:t>
            </a:r>
            <a:endParaRPr/>
          </a:p>
          <a:p>
            <a:pPr indent="0" lvl="0" marL="0" rtl="0" algn="l">
              <a:spcBef>
                <a:spcPts val="1200"/>
              </a:spcBef>
              <a:spcAft>
                <a:spcPts val="1200"/>
              </a:spcAft>
              <a:buNone/>
            </a:pPr>
            <a:r>
              <a:rPr lang="en"/>
              <a:t>Use Case: Display a ranked list of metrics, useful for seeing top consumers or contributors to a particular metric, like the top error-generating endpoints.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10. Alert Graph</a:t>
            </a:r>
            <a:endParaRPr/>
          </a:p>
          <a:p>
            <a:pPr indent="0" lvl="0" marL="0" rtl="0" algn="l">
              <a:spcBef>
                <a:spcPts val="1200"/>
              </a:spcBef>
              <a:spcAft>
                <a:spcPts val="0"/>
              </a:spcAft>
              <a:buNone/>
            </a:pPr>
            <a:r>
              <a:rPr lang="en"/>
              <a:t>Use Case: Combine alert conditions with visualizations to show when alerts are triggered. This helps in correlating alerts with metric data for better incident response.</a:t>
            </a:r>
            <a:endParaRPr/>
          </a:p>
          <a:p>
            <a:pPr indent="0" lvl="0" marL="0" rtl="0" algn="l">
              <a:spcBef>
                <a:spcPts val="1200"/>
              </a:spcBef>
              <a:spcAft>
                <a:spcPts val="0"/>
              </a:spcAft>
              <a:buNone/>
            </a:pPr>
            <a:r>
              <a:rPr lang="en"/>
              <a:t>11. Check Status</a:t>
            </a:r>
            <a:endParaRPr/>
          </a:p>
          <a:p>
            <a:pPr indent="0" lvl="0" marL="0" rtl="0" algn="l">
              <a:spcBef>
                <a:spcPts val="1200"/>
              </a:spcBef>
              <a:spcAft>
                <a:spcPts val="0"/>
              </a:spcAft>
              <a:buNone/>
            </a:pPr>
            <a:r>
              <a:rPr lang="en"/>
              <a:t>Use Case: Monitor the status of service checks. Ideal for keeping an eye on the health and status of different services and components.</a:t>
            </a:r>
            <a:endParaRPr/>
          </a:p>
          <a:p>
            <a:pPr indent="0" lvl="0" marL="0" rtl="0" algn="l">
              <a:spcBef>
                <a:spcPts val="1200"/>
              </a:spcBef>
              <a:spcAft>
                <a:spcPts val="0"/>
              </a:spcAft>
              <a:buNone/>
            </a:pPr>
            <a:r>
              <a:rPr lang="en"/>
              <a:t>12. Note</a:t>
            </a:r>
            <a:endParaRPr/>
          </a:p>
          <a:p>
            <a:pPr indent="0" lvl="0" marL="0" rtl="0" algn="l">
              <a:spcBef>
                <a:spcPts val="1200"/>
              </a:spcBef>
              <a:spcAft>
                <a:spcPts val="1200"/>
              </a:spcAft>
              <a:buNone/>
            </a:pPr>
            <a:r>
              <a:rPr lang="en"/>
              <a:t>Use Case: Add annotations or explanatory text to dashboards. Useful for providing context or instructions related to the displayed data.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283" name="Google Shape;28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13. IFrame</a:t>
            </a:r>
            <a:endParaRPr/>
          </a:p>
          <a:p>
            <a:pPr indent="0" lvl="0" marL="0" rtl="0" algn="l">
              <a:spcBef>
                <a:spcPts val="1200"/>
              </a:spcBef>
              <a:spcAft>
                <a:spcPts val="0"/>
              </a:spcAft>
              <a:buNone/>
            </a:pPr>
            <a:r>
              <a:rPr lang="en"/>
              <a:t>Use Case: Embed external web content within a dashboard. Useful for integrating third-party tools or additional context directly into the monitoring dashboard.</a:t>
            </a:r>
            <a:endParaRPr/>
          </a:p>
          <a:p>
            <a:pPr indent="0" lvl="0" marL="0" rtl="0" algn="l">
              <a:spcBef>
                <a:spcPts val="1200"/>
              </a:spcBef>
              <a:spcAft>
                <a:spcPts val="0"/>
              </a:spcAft>
              <a:buNone/>
            </a:pPr>
            <a:r>
              <a:rPr lang="en"/>
              <a:t>14. Log Stream</a:t>
            </a:r>
            <a:endParaRPr/>
          </a:p>
          <a:p>
            <a:pPr indent="0" lvl="0" marL="0" rtl="0" algn="l">
              <a:spcBef>
                <a:spcPts val="1200"/>
              </a:spcBef>
              <a:spcAft>
                <a:spcPts val="0"/>
              </a:spcAft>
              <a:buNone/>
            </a:pPr>
            <a:r>
              <a:rPr lang="en"/>
              <a:t>Use Case: Display live logs from various sources. Useful for real-time monitoring of log data to quickly identify and troubleshoot issues.</a:t>
            </a:r>
            <a:endParaRPr/>
          </a:p>
          <a:p>
            <a:pPr indent="0" lvl="0" marL="0" rtl="0" algn="l">
              <a:spcBef>
                <a:spcPts val="1200"/>
              </a:spcBef>
              <a:spcAft>
                <a:spcPts val="0"/>
              </a:spcAft>
              <a:buNone/>
            </a:pPr>
            <a:r>
              <a:rPr lang="en"/>
              <a:t>15. SLO</a:t>
            </a:r>
            <a:endParaRPr/>
          </a:p>
          <a:p>
            <a:pPr indent="0" lvl="0" marL="0" rtl="0" algn="l">
              <a:spcBef>
                <a:spcPts val="1200"/>
              </a:spcBef>
              <a:spcAft>
                <a:spcPts val="1200"/>
              </a:spcAft>
              <a:buNone/>
            </a:pPr>
            <a:r>
              <a:rPr lang="en"/>
              <a:t>Use Case: Monitor Service Level Objectives (SLOs). This helps in tracking the performance and reliability of services against defined targets.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Querying</a:t>
            </a:r>
            <a:endParaRPr/>
          </a:p>
        </p:txBody>
      </p:sp>
      <p:sp>
        <p:nvSpPr>
          <p:cNvPr id="289" name="Google Shape;28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Whether you are using metrics, logs, traces, monitors, dashboards, notebooks, etc., all graphs in Datadog have the same basic functionality.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https://docs.datadoghq.com/dashboards/querying/</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9.30 am</a:t>
            </a:r>
            <a:endParaRPr/>
          </a:p>
          <a:p>
            <a:pPr indent="-342900" lvl="0" marL="457200" rtl="0" algn="l">
              <a:spcBef>
                <a:spcPts val="0"/>
              </a:spcBef>
              <a:spcAft>
                <a:spcPts val="0"/>
              </a:spcAft>
              <a:buSzPts val="1800"/>
              <a:buChar char="-"/>
            </a:pPr>
            <a:r>
              <a:rPr lang="en"/>
              <a:t>Break 11.15</a:t>
            </a:r>
            <a:endParaRPr/>
          </a:p>
          <a:p>
            <a:pPr indent="-342900" lvl="0" marL="457200" rtl="0" algn="l">
              <a:spcBef>
                <a:spcPts val="0"/>
              </a:spcBef>
              <a:spcAft>
                <a:spcPts val="0"/>
              </a:spcAft>
              <a:buSzPts val="1800"/>
              <a:buChar char="-"/>
            </a:pPr>
            <a:r>
              <a:rPr lang="en"/>
              <a:t>Lunch 1pm to 2pm</a:t>
            </a:r>
            <a:endParaRPr/>
          </a:p>
          <a:p>
            <a:pPr indent="-342900" lvl="0" marL="457200" rtl="0" algn="l">
              <a:spcBef>
                <a:spcPts val="0"/>
              </a:spcBef>
              <a:spcAft>
                <a:spcPts val="0"/>
              </a:spcAft>
              <a:buSzPts val="1800"/>
              <a:buChar char="-"/>
            </a:pPr>
            <a:r>
              <a:rPr lang="en"/>
              <a:t>Break 3.45 </a:t>
            </a:r>
            <a:endParaRPr/>
          </a:p>
          <a:p>
            <a:pPr indent="-342900" lvl="0" marL="457200" rtl="0" algn="l">
              <a:spcBef>
                <a:spcPts val="0"/>
              </a:spcBef>
              <a:spcAft>
                <a:spcPts val="0"/>
              </a:spcAft>
              <a:buSzPts val="1800"/>
              <a:buChar char="-"/>
            </a:pPr>
            <a:r>
              <a:rPr lang="en"/>
              <a:t>End at 5.30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295" name="Google Shape;29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Functions can modify how the results of a metric query are returned for visualizations. Most functions are applied after the results of the metric query are returned, but functions can also change the parameters before the query is made.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example, the Rollup function changes the time aggregation of a query before the results are returned. Alternatively, arithmetic functions apply changes to the returned results of the metric query.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https://docs.datadoghq.com/dashboards/functions/</a:t>
            </a: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1. Aggregator</a:t>
            </a:r>
            <a:endParaRPr/>
          </a:p>
          <a:p>
            <a:pPr indent="0" lvl="0" marL="0" rtl="0" algn="l">
              <a:spcBef>
                <a:spcPts val="1200"/>
              </a:spcBef>
              <a:spcAft>
                <a:spcPts val="0"/>
              </a:spcAft>
              <a:buNone/>
            </a:pPr>
            <a:r>
              <a:rPr lang="en"/>
              <a:t>Function: Aggregates data points over a specified time period using operations such as avg, sum, min, max, etc.</a:t>
            </a:r>
            <a:endParaRPr/>
          </a:p>
          <a:p>
            <a:pPr indent="0" lvl="0" marL="0" rtl="0" algn="l">
              <a:spcBef>
                <a:spcPts val="1200"/>
              </a:spcBef>
              <a:spcAft>
                <a:spcPts val="0"/>
              </a:spcAft>
              <a:buNone/>
            </a:pPr>
            <a:r>
              <a:rPr lang="en"/>
              <a:t>Use Case: Useful for summarizing data to understand overall trends. For instance, using avg to view the average CPU usage of a server over the last 24 hours.</a:t>
            </a:r>
            <a:endParaRPr/>
          </a:p>
          <a:p>
            <a:pPr indent="0" lvl="0" marL="0" rtl="0" algn="l">
              <a:spcBef>
                <a:spcPts val="1200"/>
              </a:spcBef>
              <a:spcAft>
                <a:spcPts val="0"/>
              </a:spcAft>
              <a:buNone/>
            </a:pPr>
            <a:r>
              <a:rPr lang="en"/>
              <a:t>2. Rollup</a:t>
            </a:r>
            <a:endParaRPr/>
          </a:p>
          <a:p>
            <a:pPr indent="0" lvl="0" marL="0" rtl="0" algn="l">
              <a:spcBef>
                <a:spcPts val="1200"/>
              </a:spcBef>
              <a:spcAft>
                <a:spcPts val="0"/>
              </a:spcAft>
              <a:buNone/>
            </a:pPr>
            <a:r>
              <a:rPr lang="en"/>
              <a:t>Function: Changes the granularity of the data points, effectively rolling up data into larger time buckets (e.g., 1 minute, 10 minutes).</a:t>
            </a:r>
            <a:endParaRPr/>
          </a:p>
          <a:p>
            <a:pPr indent="0" lvl="0" marL="0" rtl="0" algn="l">
              <a:spcBef>
                <a:spcPts val="1200"/>
              </a:spcBef>
              <a:spcAft>
                <a:spcPts val="1200"/>
              </a:spcAft>
              <a:buNone/>
            </a:pPr>
            <a:r>
              <a:rPr lang="en"/>
              <a:t>Use Case: Helps in reducing noise and visualizing long-term trends by averaging data over larger intervals. For example, rolling up data to 10-minute intervals to smooth out a noisy timeseries.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07" name="Google Shape;30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5. Forecast</a:t>
            </a:r>
            <a:endParaRPr/>
          </a:p>
          <a:p>
            <a:pPr indent="0" lvl="0" marL="0" rtl="0" algn="l">
              <a:spcBef>
                <a:spcPts val="1200"/>
              </a:spcBef>
              <a:spcAft>
                <a:spcPts val="0"/>
              </a:spcAft>
              <a:buNone/>
            </a:pPr>
            <a:r>
              <a:rPr lang="en"/>
              <a:t>Function: Projects future values of a metric based on historical data using machine learning models.</a:t>
            </a:r>
            <a:endParaRPr/>
          </a:p>
          <a:p>
            <a:pPr indent="0" lvl="0" marL="0" rtl="0" algn="l">
              <a:spcBef>
                <a:spcPts val="1200"/>
              </a:spcBef>
              <a:spcAft>
                <a:spcPts val="0"/>
              </a:spcAft>
              <a:buNone/>
            </a:pPr>
            <a:r>
              <a:rPr lang="en"/>
              <a:t>Use Case: Enables predictive monitoring by forecasting future trends, such as predicting future resource usage to prevent capacity issues.</a:t>
            </a:r>
            <a:endParaRPr/>
          </a:p>
          <a:p>
            <a:pPr indent="0" lvl="0" marL="0" rtl="0" algn="l">
              <a:spcBef>
                <a:spcPts val="1200"/>
              </a:spcBef>
              <a:spcAft>
                <a:spcPts val="0"/>
              </a:spcAft>
              <a:buNone/>
            </a:pPr>
            <a:r>
              <a:rPr lang="en"/>
              <a:t>6. Arithmetic</a:t>
            </a:r>
            <a:endParaRPr/>
          </a:p>
          <a:p>
            <a:pPr indent="0" lvl="0" marL="0" rtl="0" algn="l">
              <a:spcBef>
                <a:spcPts val="1200"/>
              </a:spcBef>
              <a:spcAft>
                <a:spcPts val="0"/>
              </a:spcAft>
              <a:buNone/>
            </a:pPr>
            <a:r>
              <a:rPr lang="en"/>
              <a:t>Function: Allows you to perform arithmetic operations on metrics (e.g., addition, subtraction, multiplication, division).</a:t>
            </a:r>
            <a:endParaRPr/>
          </a:p>
          <a:p>
            <a:pPr indent="0" lvl="0" marL="0" rtl="0" algn="l">
              <a:spcBef>
                <a:spcPts val="1200"/>
              </a:spcBef>
              <a:spcAft>
                <a:spcPts val="1200"/>
              </a:spcAft>
              <a:buNone/>
            </a:pPr>
            <a:r>
              <a:rPr lang="en"/>
              <a:t>Use Case: Useful for creating custom metrics or combining multiple metrics into a single view. For instance, calculating the error rate as the ratio of error count to total requests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7. Rate</a:t>
            </a:r>
            <a:endParaRPr/>
          </a:p>
          <a:p>
            <a:pPr indent="0" lvl="0" marL="0" rtl="0" algn="l">
              <a:spcBef>
                <a:spcPts val="1200"/>
              </a:spcBef>
              <a:spcAft>
                <a:spcPts val="0"/>
              </a:spcAft>
              <a:buNone/>
            </a:pPr>
            <a:r>
              <a:rPr lang="en"/>
              <a:t>Function: Calculates the rate of change of a metric per second.</a:t>
            </a:r>
            <a:endParaRPr/>
          </a:p>
          <a:p>
            <a:pPr indent="0" lvl="0" marL="0" rtl="0" algn="l">
              <a:spcBef>
                <a:spcPts val="1200"/>
              </a:spcBef>
              <a:spcAft>
                <a:spcPts val="0"/>
              </a:spcAft>
              <a:buNone/>
            </a:pPr>
            <a:r>
              <a:rPr lang="en"/>
              <a:t>Use Case: Helpful for understanding the speed at which a metric is changing, such as the rate of incoming network traffic.</a:t>
            </a:r>
            <a:endParaRPr/>
          </a:p>
          <a:p>
            <a:pPr indent="0" lvl="0" marL="0" rtl="0" algn="l">
              <a:spcBef>
                <a:spcPts val="1200"/>
              </a:spcBef>
              <a:spcAft>
                <a:spcPts val="0"/>
              </a:spcAft>
              <a:buNone/>
            </a:pPr>
            <a:r>
              <a:rPr lang="en"/>
              <a:t>8. Topk</a:t>
            </a:r>
            <a:endParaRPr/>
          </a:p>
          <a:p>
            <a:pPr indent="0" lvl="0" marL="0" rtl="0" algn="l">
              <a:spcBef>
                <a:spcPts val="1200"/>
              </a:spcBef>
              <a:spcAft>
                <a:spcPts val="0"/>
              </a:spcAft>
              <a:buNone/>
            </a:pPr>
            <a:r>
              <a:rPr lang="en"/>
              <a:t>Function: Filters the data to show only the top k values of a metric.</a:t>
            </a:r>
            <a:endParaRPr/>
          </a:p>
          <a:p>
            <a:pPr indent="0" lvl="0" marL="0" rtl="0" algn="l">
              <a:spcBef>
                <a:spcPts val="1200"/>
              </a:spcBef>
              <a:spcAft>
                <a:spcPts val="1200"/>
              </a:spcAft>
              <a:buNone/>
            </a:pPr>
            <a:r>
              <a:rPr lang="en"/>
              <a:t>Use Case: Useful for focusing on the most significant data points, such as the top 10 servers with the highest CPU usage.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19" name="Google Shape;31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9. Fill</a:t>
            </a:r>
            <a:endParaRPr/>
          </a:p>
          <a:p>
            <a:pPr indent="0" lvl="0" marL="0" rtl="0" algn="l">
              <a:spcBef>
                <a:spcPts val="1200"/>
              </a:spcBef>
              <a:spcAft>
                <a:spcPts val="0"/>
              </a:spcAft>
              <a:buNone/>
            </a:pPr>
            <a:r>
              <a:rPr lang="en"/>
              <a:t>Function: Fills gaps in the data with specified values or methods (e.g., linear interpolation).</a:t>
            </a:r>
            <a:endParaRPr/>
          </a:p>
          <a:p>
            <a:pPr indent="0" lvl="0" marL="0" rtl="0" algn="l">
              <a:spcBef>
                <a:spcPts val="1200"/>
              </a:spcBef>
              <a:spcAft>
                <a:spcPts val="0"/>
              </a:spcAft>
              <a:buNone/>
            </a:pPr>
            <a:r>
              <a:rPr lang="en"/>
              <a:t>Use Case: Ensures continuous data visualization even when there are missing data points, such as filling gaps in timeseries data with interpolated values.</a:t>
            </a:r>
            <a:endParaRPr/>
          </a:p>
          <a:p>
            <a:pPr indent="0" lvl="0" marL="0" rtl="0" algn="l">
              <a:spcBef>
                <a:spcPts val="1200"/>
              </a:spcBef>
              <a:spcAft>
                <a:spcPts val="0"/>
              </a:spcAft>
              <a:buNone/>
            </a:pPr>
            <a:r>
              <a:rPr lang="en"/>
              <a:t>10. Conditional Formatting</a:t>
            </a:r>
            <a:endParaRPr/>
          </a:p>
          <a:p>
            <a:pPr indent="0" lvl="0" marL="0" rtl="0" algn="l">
              <a:spcBef>
                <a:spcPts val="1200"/>
              </a:spcBef>
              <a:spcAft>
                <a:spcPts val="0"/>
              </a:spcAft>
              <a:buNone/>
            </a:pPr>
            <a:r>
              <a:rPr lang="en"/>
              <a:t>Function: Applies color coding to data points based on specified conditions.</a:t>
            </a:r>
            <a:endParaRPr/>
          </a:p>
          <a:p>
            <a:pPr indent="0" lvl="0" marL="0" rtl="0" algn="l">
              <a:spcBef>
                <a:spcPts val="1200"/>
              </a:spcBef>
              <a:spcAft>
                <a:spcPts val="1200"/>
              </a:spcAft>
              <a:buNone/>
            </a:pPr>
            <a:r>
              <a:rPr lang="en"/>
              <a:t>Use Case: Enhances data readability by highlighting critical values, such as coloring high latency values in red to quickly identify performance issues.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25" name="Google Shape;32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11. Smooth</a:t>
            </a:r>
            <a:endParaRPr/>
          </a:p>
          <a:p>
            <a:pPr indent="0" lvl="0" marL="0" rtl="0" algn="l">
              <a:spcBef>
                <a:spcPts val="1200"/>
              </a:spcBef>
              <a:spcAft>
                <a:spcPts val="0"/>
              </a:spcAft>
              <a:buNone/>
            </a:pPr>
            <a:r>
              <a:rPr lang="en"/>
              <a:t>Function: Applies a smoothing function to the data to reduce noise and make trends clearer.</a:t>
            </a:r>
            <a:endParaRPr/>
          </a:p>
          <a:p>
            <a:pPr indent="0" lvl="0" marL="0" rtl="0" algn="l">
              <a:spcBef>
                <a:spcPts val="1200"/>
              </a:spcBef>
              <a:spcAft>
                <a:spcPts val="0"/>
              </a:spcAft>
              <a:buNone/>
            </a:pPr>
            <a:r>
              <a:rPr lang="en"/>
              <a:t>Use Case: Useful for visualizing underlying trends without being distracted by short-term fluctuations, such as smoothing daily temperature readings to see seasonal trends.</a:t>
            </a:r>
            <a:endParaRPr/>
          </a:p>
          <a:p>
            <a:pPr indent="0" lvl="0" marL="0" rtl="0" algn="l">
              <a:spcBef>
                <a:spcPts val="1200"/>
              </a:spcBef>
              <a:spcAft>
                <a:spcPts val="0"/>
              </a:spcAft>
              <a:buNone/>
            </a:pPr>
            <a:r>
              <a:rPr lang="en"/>
              <a:t>12. Event Overlay</a:t>
            </a:r>
            <a:endParaRPr/>
          </a:p>
          <a:p>
            <a:pPr indent="0" lvl="0" marL="0" rtl="0" algn="l">
              <a:spcBef>
                <a:spcPts val="1200"/>
              </a:spcBef>
              <a:spcAft>
                <a:spcPts val="0"/>
              </a:spcAft>
              <a:buNone/>
            </a:pPr>
            <a:r>
              <a:rPr lang="en"/>
              <a:t>Function: Overlay events on a timeseries graph to correlate metrics with events.</a:t>
            </a:r>
            <a:endParaRPr/>
          </a:p>
          <a:p>
            <a:pPr indent="0" lvl="0" marL="0" rtl="0" algn="l">
              <a:spcBef>
                <a:spcPts val="1200"/>
              </a:spcBef>
              <a:spcAft>
                <a:spcPts val="1200"/>
              </a:spcAft>
              <a:buNone/>
            </a:pPr>
            <a:r>
              <a:rPr lang="en"/>
              <a:t>Use Case: Helps in understanding the impact of specific events on metrics, such as overlaying deployment events on response time metrics to see if a new release caused performance issues.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31" name="Google Shape;33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Query Editor</a:t>
            </a:r>
            <a:endParaRPr/>
          </a:p>
          <a:p>
            <a:pPr indent="0" lvl="0" marL="0" rtl="0" algn="l">
              <a:spcBef>
                <a:spcPts val="1200"/>
              </a:spcBef>
              <a:spcAft>
                <a:spcPts val="0"/>
              </a:spcAft>
              <a:buNone/>
            </a:pPr>
            <a:r>
              <a:rPr lang="en"/>
              <a:t>Function: Provides an interface to create complex queries using the Datadog query language.</a:t>
            </a:r>
            <a:endParaRPr/>
          </a:p>
          <a:p>
            <a:pPr indent="0" lvl="0" marL="0" rtl="0" algn="l">
              <a:spcBef>
                <a:spcPts val="1200"/>
              </a:spcBef>
              <a:spcAft>
                <a:spcPts val="1200"/>
              </a:spcAft>
              <a:buNone/>
            </a:pPr>
            <a:r>
              <a:rPr lang="en"/>
              <a:t>Use Case: Allows for advanced data manipulation and visualization, such as creating a query that combines multiple metrics with conditional logic to monitor complex systems.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 Correlations</a:t>
            </a:r>
            <a:endParaRPr/>
          </a:p>
        </p:txBody>
      </p:sp>
      <p:sp>
        <p:nvSpPr>
          <p:cNvPr id="337" name="Google Shape;33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 Correlations can help you find potential root causes for an observed issue by searching for other metrics that exhibited irregular behavior around the same time. Correlations scans your metrics from different sources such as dashboards, integrations, APM, and custom metrics.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https://docs.datadoghq.com/dashboards/correlations/</a:t>
            </a:r>
            <a:r>
              <a:rPr lang="e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Variables</a:t>
            </a:r>
            <a:endParaRPr/>
          </a:p>
        </p:txBody>
      </p:sp>
      <p:sp>
        <p:nvSpPr>
          <p:cNvPr id="343" name="Google Shape;34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https://docs.datadoghq.com/dashboards/template_variables/</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Logs</a:t>
            </a:r>
            <a:endParaRPr/>
          </a:p>
        </p:txBody>
      </p:sp>
      <p:sp>
        <p:nvSpPr>
          <p:cNvPr id="349" name="Google Shape;34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Logs are detailed records of events that occur within an application, system, or network. </a:t>
            </a:r>
            <a:endParaRPr/>
          </a:p>
          <a:p>
            <a:pPr indent="0" lvl="0" marL="0" rtl="0" algn="l">
              <a:spcBef>
                <a:spcPts val="1200"/>
              </a:spcBef>
              <a:spcAft>
                <a:spcPts val="1200"/>
              </a:spcAft>
              <a:buNone/>
            </a:pPr>
            <a:r>
              <a:rPr lang="en"/>
              <a:t>They provide valuable insights into the functioning and behavior of these systems, helping developers and operations teams to troubleshoot issues, monitor performance, and maintain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Datadog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Azure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VM Access</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Logs</a:t>
            </a:r>
            <a:endParaRPr/>
          </a:p>
        </p:txBody>
      </p:sp>
      <p:sp>
        <p:nvSpPr>
          <p:cNvPr id="355" name="Google Shape;35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Troubleshooting: Logs are crucial for identifying and resolving issues within applications and infrastructure.</a:t>
            </a:r>
            <a:endParaRPr/>
          </a:p>
          <a:p>
            <a:pPr indent="0" lvl="0" marL="0" rtl="0" algn="l">
              <a:spcBef>
                <a:spcPts val="1200"/>
              </a:spcBef>
              <a:spcAft>
                <a:spcPts val="0"/>
              </a:spcAft>
              <a:buNone/>
            </a:pPr>
            <a:r>
              <a:rPr lang="en"/>
              <a:t>Performance Monitoring: Logs help in tracking the performance of systems and applications, identifying bottlenecks and optimizing performance.</a:t>
            </a:r>
            <a:endParaRPr/>
          </a:p>
          <a:p>
            <a:pPr indent="0" lvl="0" marL="0" rtl="0" algn="l">
              <a:spcBef>
                <a:spcPts val="1200"/>
              </a:spcBef>
              <a:spcAft>
                <a:spcPts val="0"/>
              </a:spcAft>
              <a:buNone/>
            </a:pPr>
            <a:r>
              <a:rPr lang="en"/>
              <a:t>Security: Logs provide a record of activities, which is essential for detecting and investigating security incidents.</a:t>
            </a:r>
            <a:endParaRPr/>
          </a:p>
          <a:p>
            <a:pPr indent="0" lvl="0" marL="0" rtl="0" algn="l">
              <a:spcBef>
                <a:spcPts val="1200"/>
              </a:spcBef>
              <a:spcAft>
                <a:spcPts val="1200"/>
              </a:spcAft>
              <a:buNone/>
            </a:pPr>
            <a:r>
              <a:rPr lang="en"/>
              <a:t>Audit and Compliance: Logs maintain a history of system events, useful for audits and compliance purposes.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Logs</a:t>
            </a:r>
            <a:endParaRPr/>
          </a:p>
        </p:txBody>
      </p:sp>
      <p:sp>
        <p:nvSpPr>
          <p:cNvPr id="361" name="Google Shape;36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Datadog Logs is a comprehensive logging solution that provides real-time visibility into the logs generated by your applications and infrastructure. It offers powerful features to collect, process, analyze, and visualize logs, enabling efficient log management and monitoring.</a:t>
            </a:r>
            <a:endParaRPr/>
          </a:p>
          <a:p>
            <a:pPr indent="0" lvl="0" marL="0" rtl="0" algn="l">
              <a:spcBef>
                <a:spcPts val="1200"/>
              </a:spcBef>
              <a:spcAft>
                <a:spcPts val="0"/>
              </a:spcAft>
              <a:buNone/>
            </a:pPr>
            <a:r>
              <a:rPr lang="en"/>
              <a:t>Unified Logging and Monitoring: Datadog integrates logs with metrics, traces, and other monitoring data, providing a holistic view of your systems.</a:t>
            </a:r>
            <a:endParaRPr/>
          </a:p>
          <a:p>
            <a:pPr indent="0" lvl="0" marL="0" rtl="0" algn="l">
              <a:spcBef>
                <a:spcPts val="1200"/>
              </a:spcBef>
              <a:spcAft>
                <a:spcPts val="1200"/>
              </a:spcAft>
              <a:buNone/>
            </a:pPr>
            <a:r>
              <a:rPr lang="en"/>
              <a:t>Log Collection: Datadog supports log collection from various sources, including applications, servers, containers, and cloud services.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Logs</a:t>
            </a:r>
            <a:endParaRPr/>
          </a:p>
        </p:txBody>
      </p:sp>
      <p:sp>
        <p:nvSpPr>
          <p:cNvPr id="367" name="Google Shape;36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 Processing: Datadog offers advanced log processing capabilities, including parsing, enrichment, and transformation of logs.</a:t>
            </a:r>
            <a:endParaRPr/>
          </a:p>
          <a:p>
            <a:pPr indent="0" lvl="0" marL="0" rtl="0" algn="l">
              <a:spcBef>
                <a:spcPts val="1200"/>
              </a:spcBef>
              <a:spcAft>
                <a:spcPts val="0"/>
              </a:spcAft>
              <a:buNone/>
            </a:pPr>
            <a:r>
              <a:rPr lang="en"/>
              <a:t>Log Analytics: Powerful search and filtering capabilities allow you to explore and analyze logs in real time.</a:t>
            </a:r>
            <a:endParaRPr/>
          </a:p>
          <a:p>
            <a:pPr indent="0" lvl="0" marL="0" rtl="0" algn="l">
              <a:spcBef>
                <a:spcPts val="1200"/>
              </a:spcBef>
              <a:spcAft>
                <a:spcPts val="0"/>
              </a:spcAft>
              <a:buNone/>
            </a:pPr>
            <a:r>
              <a:rPr lang="en"/>
              <a:t>Dashboards and Visualizations: Create custom dashboards to visualize log data and gain insights at a glance.</a:t>
            </a:r>
            <a:endParaRPr/>
          </a:p>
          <a:p>
            <a:pPr indent="0" lvl="0" marL="0" rtl="0" algn="l">
              <a:spcBef>
                <a:spcPts val="1200"/>
              </a:spcBef>
              <a:spcAft>
                <a:spcPts val="1200"/>
              </a:spcAft>
              <a:buNone/>
            </a:pPr>
            <a:r>
              <a:rPr lang="en"/>
              <a:t>Alerting and Notifications: Set up alerts based on log patterns and receive notifications to stay informed about critical issues.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for Datadog Logs</a:t>
            </a:r>
            <a:endParaRPr/>
          </a:p>
        </p:txBody>
      </p:sp>
      <p:sp>
        <p:nvSpPr>
          <p:cNvPr id="373" name="Google Shape;373;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Monitoring: Track and analyze application logs to ensure optimal performance and quick issue resolution.</a:t>
            </a:r>
            <a:endParaRPr/>
          </a:p>
          <a:p>
            <a:pPr indent="0" lvl="0" marL="0" rtl="0" algn="l">
              <a:spcBef>
                <a:spcPts val="1200"/>
              </a:spcBef>
              <a:spcAft>
                <a:spcPts val="0"/>
              </a:spcAft>
              <a:buNone/>
            </a:pPr>
            <a:r>
              <a:rPr lang="en"/>
              <a:t>Infrastructure Monitoring: Monitor logs from servers, containers, and cloud services to maintain infrastructure health and performance.</a:t>
            </a:r>
            <a:endParaRPr/>
          </a:p>
          <a:p>
            <a:pPr indent="0" lvl="0" marL="0" rtl="0" algn="l">
              <a:spcBef>
                <a:spcPts val="1200"/>
              </a:spcBef>
              <a:spcAft>
                <a:spcPts val="0"/>
              </a:spcAft>
              <a:buNone/>
            </a:pPr>
            <a:r>
              <a:rPr lang="en"/>
              <a:t>Security Monitoring: Detect and investigate security threats by analyzing logs for suspicious activities.</a:t>
            </a:r>
            <a:endParaRPr/>
          </a:p>
          <a:p>
            <a:pPr indent="0" lvl="0" marL="0" rtl="0" algn="l">
              <a:spcBef>
                <a:spcPts val="1200"/>
              </a:spcBef>
              <a:spcAft>
                <a:spcPts val="1200"/>
              </a:spcAft>
              <a:buNone/>
            </a:pPr>
            <a:r>
              <a:rPr lang="en"/>
              <a:t>Compliance and Auditing: Maintain detailed logs for audit trails and compliance reporting.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Datadog Logs Works</a:t>
            </a:r>
            <a:endParaRPr/>
          </a:p>
        </p:txBody>
      </p:sp>
      <p:sp>
        <p:nvSpPr>
          <p:cNvPr id="379" name="Google Shape;379;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Log Collection: Datadog Agent collects logs from various sources, including files, Syslog, Windows Event Logs, and cloud services.</a:t>
            </a:r>
            <a:endParaRPr/>
          </a:p>
          <a:p>
            <a:pPr indent="0" lvl="0" marL="0" rtl="0" algn="l">
              <a:spcBef>
                <a:spcPts val="1200"/>
              </a:spcBef>
              <a:spcAft>
                <a:spcPts val="0"/>
              </a:spcAft>
              <a:buNone/>
            </a:pPr>
            <a:r>
              <a:rPr lang="en"/>
              <a:t>Log Ingestion: Collected logs are ingested into Datadog, where they are processed and indexed for analysis.</a:t>
            </a:r>
            <a:endParaRPr/>
          </a:p>
          <a:p>
            <a:pPr indent="0" lvl="0" marL="0" rtl="0" algn="l">
              <a:spcBef>
                <a:spcPts val="1200"/>
              </a:spcBef>
              <a:spcAft>
                <a:spcPts val="0"/>
              </a:spcAft>
              <a:buNone/>
            </a:pPr>
            <a:r>
              <a:rPr lang="en"/>
              <a:t>Log Processing: Logs can be parsed, enriched, and transformed using processors and pipelines to extract meaningful information.</a:t>
            </a:r>
            <a:endParaRPr/>
          </a:p>
          <a:p>
            <a:pPr indent="0" lvl="0" marL="0" rtl="0" algn="l">
              <a:spcBef>
                <a:spcPts val="1200"/>
              </a:spcBef>
              <a:spcAft>
                <a:spcPts val="0"/>
              </a:spcAft>
              <a:buNone/>
            </a:pPr>
            <a:r>
              <a:rPr lang="en"/>
              <a:t>Log Storage: Processed logs are stored in Datadog, allowing for efficient querying and analysis.</a:t>
            </a:r>
            <a:endParaRPr/>
          </a:p>
          <a:p>
            <a:pPr indent="0" lvl="0" marL="0" rtl="0" algn="l">
              <a:spcBef>
                <a:spcPts val="1200"/>
              </a:spcBef>
              <a:spcAft>
                <a:spcPts val="0"/>
              </a:spcAft>
              <a:buNone/>
            </a:pPr>
            <a:r>
              <a:rPr lang="en"/>
              <a:t>Log Analysis: Use Datadog's powerful search and filtering capabilities to explore logs and gain insights.</a:t>
            </a:r>
            <a:endParaRPr/>
          </a:p>
          <a:p>
            <a:pPr indent="0" lvl="0" marL="0" rtl="0" algn="l">
              <a:spcBef>
                <a:spcPts val="1200"/>
              </a:spcBef>
              <a:spcAft>
                <a:spcPts val="1200"/>
              </a:spcAft>
              <a:buNone/>
            </a:pPr>
            <a:r>
              <a:rPr lang="en"/>
              <a:t>Dashboards and Alerts: Create custom dashboards to visualize log data and set up alerts to notify you of important events.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Datadog logs</a:t>
            </a:r>
            <a:endParaRPr/>
          </a:p>
        </p:txBody>
      </p:sp>
      <p:sp>
        <p:nvSpPr>
          <p:cNvPr id="385" name="Google Shape;38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https://docs.datadoghq.com/logs/log_configuration/</a:t>
            </a:r>
            <a:r>
              <a:rPr lang="en"/>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 and Alert</a:t>
            </a:r>
            <a:endParaRPr/>
          </a:p>
        </p:txBody>
      </p:sp>
      <p:sp>
        <p:nvSpPr>
          <p:cNvPr id="391" name="Google Shape;39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Monitoring all of your infrastructure in one place wouldn’t be complete without the ability to know when critical changes are occurring. Datadog gives you the ability to create monitors that actively check metrics, integration availability, network endpoints, and more.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monitors, configure notifications and automations, and manage alerts at a glance on the Alerting platform.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https://docs.datadoghq.com/monitors/</a:t>
            </a:r>
            <a:r>
              <a:rPr lang="en"/>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397" name="Google Shape;39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Notebooks combine graphs and text in a linear, cell-based format. They help you explore and share stories with your data by creating postmortems, investigations, runbooks, documentation, and more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https://docs.datadoghq.com/notebooks/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Overview</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is the process of collecting, processing, analyzing, and visualizing data from systems and applications to gain insights into their performance, availability, and overall health. </a:t>
            </a:r>
            <a:endParaRPr/>
          </a:p>
          <a:p>
            <a:pPr indent="0" lvl="0" marL="0" rtl="0" algn="l">
              <a:spcBef>
                <a:spcPts val="1200"/>
              </a:spcBef>
              <a:spcAft>
                <a:spcPts val="1200"/>
              </a:spcAft>
              <a:buNone/>
            </a:pPr>
            <a:r>
              <a:rPr lang="en"/>
              <a:t>It involves tracking key metrics, detecting anomalies, and proactively responding to potential issues.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Components of Monitoring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Metrics</a:t>
            </a:r>
            <a:r>
              <a:rPr lang="en"/>
              <a:t>: Quantitative measurements of system performance, such as CPU utilization, memory usage, network traffic, response time, and error rates.</a:t>
            </a:r>
            <a:endParaRPr/>
          </a:p>
          <a:p>
            <a:pPr indent="0" lvl="0" marL="0" rtl="0" algn="l">
              <a:spcBef>
                <a:spcPts val="1200"/>
              </a:spcBef>
              <a:spcAft>
                <a:spcPts val="0"/>
              </a:spcAft>
              <a:buNone/>
            </a:pPr>
            <a:r>
              <a:rPr b="1" lang="en"/>
              <a:t>Logs</a:t>
            </a:r>
            <a:r>
              <a:rPr lang="en"/>
              <a:t>: Textual records of system events, application activities, and user interactions.</a:t>
            </a:r>
            <a:endParaRPr/>
          </a:p>
          <a:p>
            <a:pPr indent="0" lvl="0" marL="0" rtl="0" algn="l">
              <a:spcBef>
                <a:spcPts val="1200"/>
              </a:spcBef>
              <a:spcAft>
                <a:spcPts val="0"/>
              </a:spcAft>
              <a:buNone/>
            </a:pPr>
            <a:r>
              <a:rPr b="1" lang="en"/>
              <a:t>Traces</a:t>
            </a:r>
            <a:r>
              <a:rPr lang="en"/>
              <a:t>: Records of requests as they propagate through distributed systems, helping identify performance bottlenecks.</a:t>
            </a:r>
            <a:endParaRPr/>
          </a:p>
          <a:p>
            <a:pPr indent="0" lvl="0" marL="0" rtl="0" algn="l">
              <a:spcBef>
                <a:spcPts val="1200"/>
              </a:spcBef>
              <a:spcAft>
                <a:spcPts val="0"/>
              </a:spcAft>
              <a:buNone/>
            </a:pPr>
            <a:r>
              <a:rPr b="1" lang="en"/>
              <a:t>Dashboards</a:t>
            </a:r>
            <a:r>
              <a:rPr lang="en"/>
              <a:t>: Visual representations of metrics and logs to provide a centralized view of system health.</a:t>
            </a:r>
            <a:endParaRPr/>
          </a:p>
          <a:p>
            <a:pPr indent="0" lvl="0" marL="0" rtl="0" algn="l">
              <a:spcBef>
                <a:spcPts val="1200"/>
              </a:spcBef>
              <a:spcAft>
                <a:spcPts val="1200"/>
              </a:spcAft>
              <a:buNone/>
            </a:pPr>
            <a:r>
              <a:rPr b="1" lang="en"/>
              <a:t>Alerts</a:t>
            </a:r>
            <a:r>
              <a:rPr lang="en"/>
              <a:t>: Notifications triggered when metrics or log patterns exceed predefined thresholds, allowing for timely responses to issues.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Monitoring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Improved Performance</a:t>
            </a:r>
            <a:r>
              <a:rPr lang="en"/>
              <a:t>: Identify performance bottlenecks and optimize system resources.</a:t>
            </a:r>
            <a:endParaRPr/>
          </a:p>
          <a:p>
            <a:pPr indent="0" lvl="0" marL="0" rtl="0" algn="l">
              <a:spcBef>
                <a:spcPts val="1200"/>
              </a:spcBef>
              <a:spcAft>
                <a:spcPts val="0"/>
              </a:spcAft>
              <a:buNone/>
            </a:pPr>
            <a:r>
              <a:rPr b="1" lang="en"/>
              <a:t>Increased Availability</a:t>
            </a:r>
            <a:r>
              <a:rPr lang="en"/>
              <a:t>: Detect and resolve issues before they impact users.</a:t>
            </a:r>
            <a:endParaRPr/>
          </a:p>
          <a:p>
            <a:pPr indent="0" lvl="0" marL="0" rtl="0" algn="l">
              <a:spcBef>
                <a:spcPts val="1200"/>
              </a:spcBef>
              <a:spcAft>
                <a:spcPts val="0"/>
              </a:spcAft>
              <a:buNone/>
            </a:pPr>
            <a:r>
              <a:rPr b="1" lang="en"/>
              <a:t>Enhanced Security</a:t>
            </a:r>
            <a:r>
              <a:rPr lang="en"/>
              <a:t>: Monitor for security threats and anomalies.</a:t>
            </a:r>
            <a:endParaRPr/>
          </a:p>
          <a:p>
            <a:pPr indent="0" lvl="0" marL="0" rtl="0" algn="l">
              <a:spcBef>
                <a:spcPts val="1200"/>
              </a:spcBef>
              <a:spcAft>
                <a:spcPts val="0"/>
              </a:spcAft>
              <a:buNone/>
            </a:pPr>
            <a:r>
              <a:rPr b="1" lang="en"/>
              <a:t>Cost Optimization</a:t>
            </a:r>
            <a:r>
              <a:rPr lang="en"/>
              <a:t>: Identify opportunities to reduce resource utilization and costs.</a:t>
            </a:r>
            <a:endParaRPr/>
          </a:p>
          <a:p>
            <a:pPr indent="0" lvl="0" marL="0" rtl="0" algn="l">
              <a:spcBef>
                <a:spcPts val="1200"/>
              </a:spcBef>
              <a:spcAft>
                <a:spcPts val="1200"/>
              </a:spcAft>
              <a:buNone/>
            </a:pPr>
            <a:r>
              <a:rPr b="1" lang="en"/>
              <a:t>Compliance</a:t>
            </a:r>
            <a:r>
              <a:rPr lang="en"/>
              <a:t>: Ensure adherence to regulatory requirements through log analysis and auditing.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Infrastructure Monitoring: </a:t>
            </a:r>
            <a:r>
              <a:rPr lang="en"/>
              <a:t>Tracks the health and performance of hardware and software components, such as servers, networks, and databases.</a:t>
            </a:r>
            <a:endParaRPr/>
          </a:p>
          <a:p>
            <a:pPr indent="0" lvl="0" marL="0" rtl="0" algn="l">
              <a:spcBef>
                <a:spcPts val="1200"/>
              </a:spcBef>
              <a:spcAft>
                <a:spcPts val="0"/>
              </a:spcAft>
              <a:buNone/>
            </a:pPr>
            <a:r>
              <a:rPr b="1" lang="en"/>
              <a:t>Application Performance Monitoring (APM): </a:t>
            </a:r>
            <a:r>
              <a:rPr lang="en"/>
              <a:t>Focuses on monitoring the performance of applications, including response times, error rates, and dependencies.</a:t>
            </a:r>
            <a:endParaRPr/>
          </a:p>
          <a:p>
            <a:pPr indent="0" lvl="0" marL="0" rtl="0" algn="l">
              <a:spcBef>
                <a:spcPts val="1200"/>
              </a:spcBef>
              <a:spcAft>
                <a:spcPts val="0"/>
              </a:spcAft>
              <a:buNone/>
            </a:pPr>
            <a:r>
              <a:rPr b="1" lang="en"/>
              <a:t>Log Monitoring: </a:t>
            </a:r>
            <a:r>
              <a:rPr lang="en"/>
              <a:t>Collects, analyzes, and stores log data to identify issues, track user behavior, and gain insights into system behavior.</a:t>
            </a:r>
            <a:endParaRPr/>
          </a:p>
          <a:p>
            <a:pPr indent="0" lvl="0" marL="0" rtl="0" algn="l">
              <a:spcBef>
                <a:spcPts val="1200"/>
              </a:spcBef>
              <a:spcAft>
                <a:spcPts val="0"/>
              </a:spcAft>
              <a:buNone/>
            </a:pPr>
            <a:r>
              <a:rPr b="1" lang="en"/>
              <a:t>Network Monitoring:</a:t>
            </a:r>
            <a:r>
              <a:rPr lang="en"/>
              <a:t> Monitors network traffic, latency, and packet loss to ensure optimal network performance.</a:t>
            </a:r>
            <a:endParaRPr/>
          </a:p>
          <a:p>
            <a:pPr indent="0" lvl="0" marL="0" rtl="0" algn="l">
              <a:spcBef>
                <a:spcPts val="1200"/>
              </a:spcBef>
              <a:spcAft>
                <a:spcPts val="1200"/>
              </a:spcAft>
              <a:buNone/>
            </a:pPr>
            <a:r>
              <a:rPr b="1" lang="en"/>
              <a:t>Security Monitoring:</a:t>
            </a:r>
            <a:r>
              <a:rPr lang="en"/>
              <a:t> Detects security threats, unauthorized access, and other security-related events.</a:t>
            </a:r>
            <a:endParaRPr/>
          </a:p>
        </p:txBody>
      </p:sp>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Monitoring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