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y="5143500" cx="9144000"/>
  <p:notesSz cx="6858000" cy="9144000"/>
  <p:embeddedFontLst>
    <p:embeddedFont>
      <p:font typeface="Average"/>
      <p:regular r:id="rId90"/>
    </p:embeddedFont>
    <p:embeddedFont>
      <p:font typeface="Oswald"/>
      <p:regular r:id="rId91"/>
      <p:bold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Oswald-regular.fntdata"/><Relationship Id="rId90" Type="http://schemas.openxmlformats.org/officeDocument/2006/relationships/font" Target="fonts/Average-regular.fntdata"/><Relationship Id="rId92" Type="http://schemas.openxmlformats.org/officeDocument/2006/relationships/font" Target="fonts/Oswald-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b327f5a3d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b327f5a3d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43b92b1c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43b92b1c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43b92b1c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43b92b1c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43b92b1c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43b92b1c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43b92b1c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d43b92b1c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43b92b1c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43b92b1c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43b92b1c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43b92b1c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43b92b1c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43b92b1c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43b92b1c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43b92b1c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43b92b1c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43b92b1c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43b92b1c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43b92b1c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43b92b1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43b92b1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43b92b1c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d43b92b1c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43b92b1c2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d43b92b1c2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d43b92b1c2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d43b92b1c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43b92b1c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43b92b1c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43b92b1c2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d43b92b1c2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43b92b1c2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d43b92b1c2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d43b92b1c2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d43b92b1c2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d43b92b1c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d43b92b1c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d43b92b1c2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d43b92b1c2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d43b92b1c2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d43b92b1c2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43b92b1c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43b92b1c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43b92b1c2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d43b92b1c2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d43b92b1c2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d43b92b1c2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d43b92b1c2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d43b92b1c2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43b92b1c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d43b92b1c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d43b92b1c2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d43b92b1c2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d43b92b1c2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d43b92b1c2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d43b92b1c2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d43b92b1c2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d43b92b1c2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d43b92b1c2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d43b92b1c2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d43b92b1c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d43b92b1c2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d43b92b1c2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43b92b1c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43b92b1c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d43b92b1c2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d43b92b1c2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d43b92b1c2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d43b92b1c2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d43b92b1c2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d43b92b1c2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d43b92b1c2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d43b92b1c2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d43b92b1c2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d43b92b1c2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d43b92b1c2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d43b92b1c2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d43b92b1c2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d43b92b1c2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d43b92b1c2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d43b92b1c2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d43b92b1c2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d43b92b1c2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d43b92b1c2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d43b92b1c2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43b92b1c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43b92b1c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d43b92b1c2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d43b92b1c2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d43b92b1c2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d43b92b1c2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d43b92b1c2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d43b92b1c2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d43b92b1c2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d43b92b1c2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d43b92b1c2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d43b92b1c2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d43b92b1c2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d43b92b1c2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d43b92b1c2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d43b92b1c2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d43b92b1c2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d43b92b1c2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d43b92b1c2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d43b92b1c2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d43b92b1c2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d43b92b1c2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43b92b1c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43b92b1c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d43b92b1c2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d43b92b1c2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d43b92b1c2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d43b92b1c2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d43b92b1c2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d43b92b1c2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d43b92b1c2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d43b92b1c2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d43b92b1c2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d43b92b1c2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d43b92b1c2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d43b92b1c2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d43b92b1c2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d43b92b1c2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d43b92b1c2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d43b92b1c2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d43b92b1c2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d43b92b1c2_0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d43b92b1c2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d43b92b1c2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43b92b1c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43b92b1c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d43b92b1c2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d43b92b1c2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d43b92b1c2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d43b92b1c2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d43b92b1c2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d43b92b1c2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d43b92b1c2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d43b92b1c2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d43b92b1c2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d43b92b1c2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d43b92b1c2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d43b92b1c2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d43b92b1c2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d43b92b1c2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d43b92b1c2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d43b92b1c2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d43b92b1c2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d43b92b1c2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d43b92b1c2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d43b92b1c2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43b92b1c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43b92b1c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d43b92b1c2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d43b92b1c2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d43b92b1c2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d43b92b1c2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d43b92b1c2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d43b92b1c2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d43b92b1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d43b92b1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43b92b1c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43b92b1c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grpSp>
        <p:nvGrpSpPr>
          <p:cNvPr id="55" name="Google Shape;55;p14"/>
          <p:cNvGrpSpPr/>
          <p:nvPr/>
        </p:nvGrpSpPr>
        <p:grpSpPr>
          <a:xfrm>
            <a:off x="4350279" y="2855377"/>
            <a:ext cx="443589" cy="105632"/>
            <a:chOff x="4137525" y="2915950"/>
            <a:chExt cx="869100" cy="207000"/>
          </a:xfrm>
        </p:grpSpPr>
        <p:sp>
          <p:nvSpPr>
            <p:cNvPr id="56" name="Google Shape;56;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0" name="Google Shape;60;p14"/>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 name="Google Shape;61;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0" name="Google Shape;80;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3" name="Google Shape;83;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7" name="Google Shape;87;p21"/>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8" name="Google Shape;88;p21"/>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9" name="Google Shape;89;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0" name="Google Shape;90;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93" name="Google Shape;93;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 name="Google Shape;96;p23"/>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7" name="Google Shape;97;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8">
  <p:cSld name="AUTOLAYOUT_49">
    <p:bg>
      <p:bgPr>
        <a:solidFill>
          <a:srgbClr val="FFFFFF"/>
        </a:solidFill>
      </p:bgPr>
    </p:bg>
    <p:spTree>
      <p:nvGrpSpPr>
        <p:cNvPr id="100" name="Shape 100"/>
        <p:cNvGrpSpPr/>
        <p:nvPr/>
      </p:nvGrpSpPr>
      <p:grpSpPr>
        <a:xfrm>
          <a:off x="0" y="0"/>
          <a:ext cx="0" cy="0"/>
          <a:chOff x="0" y="0"/>
          <a:chExt cx="0" cy="0"/>
        </a:xfrm>
      </p:grpSpPr>
      <p:sp>
        <p:nvSpPr>
          <p:cNvPr id="101" name="Google Shape;101;p2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5"/>
          <p:cNvSpPr txBox="1"/>
          <p:nvPr>
            <p:ph type="title"/>
          </p:nvPr>
        </p:nvSpPr>
        <p:spPr>
          <a:xfrm>
            <a:off x="291875" y="406900"/>
            <a:ext cx="4813500" cy="1388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3000"/>
              <a:buNone/>
              <a:defRPr sz="3000">
                <a:solidFill>
                  <a:schemeClr val="dk1"/>
                </a:solidFill>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103" name="Google Shape;103;p25"/>
          <p:cNvSpPr txBox="1"/>
          <p:nvPr>
            <p:ph idx="1" type="body"/>
          </p:nvPr>
        </p:nvSpPr>
        <p:spPr>
          <a:xfrm>
            <a:off x="291975" y="1854951"/>
            <a:ext cx="4813500" cy="25770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104" name="Google Shape;104;p2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53" name="Google Shape;5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hyperlink" Target="https://helm.sh/docs/intro/instal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hyperlink" Target="https://artifacthub.io/"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hyperlink" Target="https://helm.sh/docs/chart_template_guide/builtin_object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image" Target="../media/image1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 Id="rId3" Type="http://schemas.openxmlformats.org/officeDocument/2006/relationships/image" Target="../media/image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hyperlink" Target="https://github.com/arjunachari12/k8s-learn/blob/main/pod3.yml"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hyperlink" Target="https://github.com/arjunachari12/k8s-learn/blob/main/pod3-service.yml"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9.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0.xml"/><Relationship Id="rId3" Type="http://schemas.openxmlformats.org/officeDocument/2006/relationships/image" Target="../media/image1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Kubernetes Intermediate</a:t>
            </a:r>
            <a:endParaRPr/>
          </a:p>
        </p:txBody>
      </p:sp>
      <p:sp>
        <p:nvSpPr>
          <p:cNvPr id="110" name="Google Shape;110;p26"/>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Training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Node Affinity</a:t>
            </a:r>
            <a:endParaRPr/>
          </a:p>
        </p:txBody>
      </p:sp>
      <p:sp>
        <p:nvSpPr>
          <p:cNvPr id="164" name="Google Shape;16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35"/>
          <p:cNvPicPr preferRelativeResize="0"/>
          <p:nvPr/>
        </p:nvPicPr>
        <p:blipFill>
          <a:blip r:embed="rId3">
            <a:alphaModFix/>
          </a:blip>
          <a:stretch>
            <a:fillRect/>
          </a:stretch>
        </p:blipFill>
        <p:spPr>
          <a:xfrm>
            <a:off x="360772" y="1152472"/>
            <a:ext cx="5789549" cy="3552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 Anti-Affinity</a:t>
            </a:r>
            <a:endParaRPr/>
          </a:p>
        </p:txBody>
      </p:sp>
      <p:sp>
        <p:nvSpPr>
          <p:cNvPr id="171" name="Google Shape;17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Node anti-affinity is the opposite of node affinity. It allows you to specify rules that prevent a pod from being scheduled on certain nodes, typically based on labels of other pods running on those nodes. This can be useful for spreading workloads across nodes to improve availability and reduce the risk of single points of failure.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Node Anti-Affinity</a:t>
            </a:r>
            <a:endParaRPr/>
          </a:p>
        </p:txBody>
      </p:sp>
      <p:sp>
        <p:nvSpPr>
          <p:cNvPr id="177" name="Google Shape;17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RequiredDuringSchedulingIgnoredDuringExecution:</a:t>
            </a:r>
            <a:endParaRPr/>
          </a:p>
          <a:p>
            <a:pPr indent="0" lvl="0" marL="0" rtl="0" algn="l">
              <a:spcBef>
                <a:spcPts val="1200"/>
              </a:spcBef>
              <a:spcAft>
                <a:spcPts val="0"/>
              </a:spcAft>
              <a:buNone/>
            </a:pPr>
            <a:r>
              <a:rPr lang="en"/>
              <a:t>The scheduler must not place the pod on a node that has certain labeled pods running on it. If it cannot find such a node, the pod will not be scheduled.</a:t>
            </a:r>
            <a:endParaRPr/>
          </a:p>
          <a:p>
            <a:pPr indent="0" lvl="0" marL="0" rtl="0" algn="l">
              <a:spcBef>
                <a:spcPts val="1200"/>
              </a:spcBef>
              <a:spcAft>
                <a:spcPts val="0"/>
              </a:spcAft>
              <a:buNone/>
            </a:pPr>
            <a:r>
              <a:rPr lang="en"/>
              <a:t>This is a hard requirement.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PreferredDuringSchedulingIgnoredDuringExecution:</a:t>
            </a:r>
            <a:endParaRPr/>
          </a:p>
          <a:p>
            <a:pPr indent="0" lvl="0" marL="0" rtl="0" algn="l">
              <a:spcBef>
                <a:spcPts val="1200"/>
              </a:spcBef>
              <a:spcAft>
                <a:spcPts val="0"/>
              </a:spcAft>
              <a:buNone/>
            </a:pPr>
            <a:r>
              <a:rPr lang="en"/>
              <a:t>The scheduler will prefer not to place the pod on nodes with specific labeled pods, but if no alternative nodes are available, the pod can still be scheduled on those nodes.</a:t>
            </a:r>
            <a:endParaRPr/>
          </a:p>
          <a:p>
            <a:pPr indent="0" lvl="0" marL="0" rtl="0" algn="l">
              <a:spcBef>
                <a:spcPts val="1200"/>
              </a:spcBef>
              <a:spcAft>
                <a:spcPts val="1200"/>
              </a:spcAft>
              <a:buNone/>
            </a:pPr>
            <a:r>
              <a:rPr lang="en"/>
              <a:t>This is a soft preference.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Node Anti-Affinity</a:t>
            </a:r>
            <a:endParaRPr/>
          </a:p>
        </p:txBody>
      </p:sp>
      <p:sp>
        <p:nvSpPr>
          <p:cNvPr id="183" name="Google Shape;18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38"/>
          <p:cNvPicPr preferRelativeResize="0"/>
          <p:nvPr/>
        </p:nvPicPr>
        <p:blipFill>
          <a:blip r:embed="rId3">
            <a:alphaModFix/>
          </a:blip>
          <a:stretch>
            <a:fillRect/>
          </a:stretch>
        </p:blipFill>
        <p:spPr>
          <a:xfrm>
            <a:off x="311700" y="1152475"/>
            <a:ext cx="5997800" cy="3682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 Affinity &amp; Anti-Affinity</a:t>
            </a:r>
            <a:endParaRPr/>
          </a:p>
        </p:txBody>
      </p:sp>
      <p:sp>
        <p:nvSpPr>
          <p:cNvPr id="190" name="Google Shape;19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Node Affinity: Specifies where a pod should run based on node labels (can be hard or soft requirements).</a:t>
            </a:r>
            <a:endParaRPr/>
          </a:p>
          <a:p>
            <a:pPr indent="0" lvl="0" marL="0" rtl="0" algn="l">
              <a:spcBef>
                <a:spcPts val="1200"/>
              </a:spcBef>
              <a:spcAft>
                <a:spcPts val="0"/>
              </a:spcAft>
              <a:buNone/>
            </a:pPr>
            <a:r>
              <a:rPr lang="en"/>
              <a:t>Node Anti-Affinity: Specifies where a pod should not run based on the presence of certain labels on other pods (can also be hard or soft requirements).</a:t>
            </a:r>
            <a:endParaRPr/>
          </a:p>
          <a:p>
            <a:pPr indent="0" lvl="0" marL="0" rtl="0" algn="l">
              <a:spcBef>
                <a:spcPts val="1200"/>
              </a:spcBef>
              <a:spcAft>
                <a:spcPts val="1200"/>
              </a:spcAft>
              <a:buNone/>
            </a:pPr>
            <a:r>
              <a:rPr lang="en"/>
              <a:t>Both node affinity and anti-affinity allow you to define more sophisticated scheduling behaviors, enhancing resource management, and increasing the reliability and resilience of your applications running on Kubernetes.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196" name="Google Shape;19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List nodes in the cluster</a:t>
            </a:r>
            <a:endParaRPr/>
          </a:p>
          <a:p>
            <a:pPr indent="0" lvl="0" marL="0" rtl="0" algn="l">
              <a:spcBef>
                <a:spcPts val="1200"/>
              </a:spcBef>
              <a:spcAft>
                <a:spcPts val="0"/>
              </a:spcAft>
              <a:buNone/>
            </a:pPr>
            <a:r>
              <a:rPr lang="en"/>
              <a:t>kubectl get nodes</a:t>
            </a:r>
            <a:endParaRPr/>
          </a:p>
          <a:p>
            <a:pPr indent="0" lvl="0" marL="0" rtl="0" algn="l">
              <a:spcBef>
                <a:spcPts val="1200"/>
              </a:spcBef>
              <a:spcAft>
                <a:spcPts val="0"/>
              </a:spcAft>
              <a:buNone/>
            </a:pPr>
            <a:r>
              <a:rPr lang="en"/>
              <a:t># Label a node</a:t>
            </a:r>
            <a:endParaRPr/>
          </a:p>
          <a:p>
            <a:pPr indent="0" lvl="0" marL="0" rtl="0" algn="l">
              <a:spcBef>
                <a:spcPts val="1200"/>
              </a:spcBef>
              <a:spcAft>
                <a:spcPts val="0"/>
              </a:spcAft>
              <a:buNone/>
            </a:pPr>
            <a:r>
              <a:rPr lang="en"/>
              <a:t>kubectl label node &lt;node-name&gt; environment=production</a:t>
            </a:r>
            <a:endParaRPr/>
          </a:p>
          <a:p>
            <a:pPr indent="0" lvl="0" marL="0" rtl="0" algn="l">
              <a:spcBef>
                <a:spcPts val="1200"/>
              </a:spcBef>
              <a:spcAft>
                <a:spcPts val="0"/>
              </a:spcAft>
              <a:buNone/>
            </a:pPr>
            <a:r>
              <a:rPr lang="en"/>
              <a:t>kubectl label node ip-192-168-1-100.ec2.internal environment=production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Apply Node Affinity to a Pod</a:t>
            </a:r>
            <a:endParaRPr/>
          </a:p>
        </p:txBody>
      </p:sp>
      <p:sp>
        <p:nvSpPr>
          <p:cNvPr id="202" name="Google Shape;202;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apiVersion: v1</a:t>
            </a:r>
            <a:endParaRPr/>
          </a:p>
          <a:p>
            <a:pPr indent="0" lvl="0" marL="0" rtl="0" algn="l">
              <a:spcBef>
                <a:spcPts val="1200"/>
              </a:spcBef>
              <a:spcAft>
                <a:spcPts val="0"/>
              </a:spcAft>
              <a:buNone/>
            </a:pPr>
            <a:r>
              <a:rPr lang="en"/>
              <a:t>kind: Pod</a:t>
            </a:r>
            <a:endParaRPr/>
          </a:p>
          <a:p>
            <a:pPr indent="0" lvl="0" marL="0" rtl="0" algn="l">
              <a:spcBef>
                <a:spcPts val="1200"/>
              </a:spcBef>
              <a:spcAft>
                <a:spcPts val="0"/>
              </a:spcAft>
              <a:buNone/>
            </a:pPr>
            <a:r>
              <a:rPr lang="en"/>
              <a:t>metadata:</a:t>
            </a:r>
            <a:endParaRPr/>
          </a:p>
          <a:p>
            <a:pPr indent="0" lvl="0" marL="0" rtl="0" algn="l">
              <a:spcBef>
                <a:spcPts val="1200"/>
              </a:spcBef>
              <a:spcAft>
                <a:spcPts val="0"/>
              </a:spcAft>
              <a:buNone/>
            </a:pPr>
            <a:r>
              <a:rPr lang="en"/>
              <a:t>  name: affinity-pod</a:t>
            </a:r>
            <a:endParaRPr/>
          </a:p>
          <a:p>
            <a:pPr indent="0" lvl="0" marL="0" rtl="0" algn="l">
              <a:spcBef>
                <a:spcPts val="1200"/>
              </a:spcBef>
              <a:spcAft>
                <a:spcPts val="0"/>
              </a:spcAft>
              <a:buNone/>
            </a:pPr>
            <a:r>
              <a:rPr lang="en"/>
              <a:t>spec:</a:t>
            </a:r>
            <a:endParaRPr/>
          </a:p>
          <a:p>
            <a:pPr indent="0" lvl="0" marL="0" rtl="0" algn="l">
              <a:spcBef>
                <a:spcPts val="1200"/>
              </a:spcBef>
              <a:spcAft>
                <a:spcPts val="0"/>
              </a:spcAft>
              <a:buNone/>
            </a:pPr>
            <a:r>
              <a:rPr lang="en"/>
              <a:t>  affinity:</a:t>
            </a:r>
            <a:endParaRPr/>
          </a:p>
          <a:p>
            <a:pPr indent="0" lvl="0" marL="0" rtl="0" algn="l">
              <a:spcBef>
                <a:spcPts val="1200"/>
              </a:spcBef>
              <a:spcAft>
                <a:spcPts val="0"/>
              </a:spcAft>
              <a:buNone/>
            </a:pPr>
            <a:r>
              <a:rPr lang="en"/>
              <a:t>    nodeAffinity:</a:t>
            </a:r>
            <a:endParaRPr/>
          </a:p>
          <a:p>
            <a:pPr indent="0" lvl="0" marL="0" rtl="0" algn="l">
              <a:spcBef>
                <a:spcPts val="1200"/>
              </a:spcBef>
              <a:spcAft>
                <a:spcPts val="0"/>
              </a:spcAft>
              <a:buNone/>
            </a:pPr>
            <a:r>
              <a:rPr lang="en"/>
              <a:t>      requiredDuringSchedulingIgnoredDuringExecution:</a:t>
            </a:r>
            <a:endParaRPr/>
          </a:p>
          <a:p>
            <a:pPr indent="0" lvl="0" marL="0" rtl="0" algn="l">
              <a:spcBef>
                <a:spcPts val="1200"/>
              </a:spcBef>
              <a:spcAft>
                <a:spcPts val="0"/>
              </a:spcAft>
              <a:buNone/>
            </a:pPr>
            <a:r>
              <a:rPr lang="en"/>
              <a:t>        nodeSelectorTerms:</a:t>
            </a:r>
            <a:endParaRPr/>
          </a:p>
          <a:p>
            <a:pPr indent="0" lvl="0" marL="0" rtl="0" algn="l">
              <a:spcBef>
                <a:spcPts val="1200"/>
              </a:spcBef>
              <a:spcAft>
                <a:spcPts val="0"/>
              </a:spcAft>
              <a:buNone/>
            </a:pPr>
            <a:r>
              <a:rPr lang="en"/>
              <a:t>        - matchExpressions:</a:t>
            </a:r>
            <a:endParaRPr/>
          </a:p>
          <a:p>
            <a:pPr indent="0" lvl="0" marL="0" rtl="0" algn="l">
              <a:spcBef>
                <a:spcPts val="1200"/>
              </a:spcBef>
              <a:spcAft>
                <a:spcPts val="0"/>
              </a:spcAft>
              <a:buNone/>
            </a:pPr>
            <a:r>
              <a:rPr lang="en"/>
              <a:t>          - key: environment</a:t>
            </a:r>
            <a:endParaRPr/>
          </a:p>
          <a:p>
            <a:pPr indent="0" lvl="0" marL="0" rtl="0" algn="l">
              <a:spcBef>
                <a:spcPts val="1200"/>
              </a:spcBef>
              <a:spcAft>
                <a:spcPts val="0"/>
              </a:spcAft>
              <a:buNone/>
            </a:pPr>
            <a:r>
              <a:rPr lang="en"/>
              <a:t>            operator: In</a:t>
            </a:r>
            <a:endParaRPr/>
          </a:p>
          <a:p>
            <a:pPr indent="0" lvl="0" marL="0" rtl="0" algn="l">
              <a:spcBef>
                <a:spcPts val="1200"/>
              </a:spcBef>
              <a:spcAft>
                <a:spcPts val="0"/>
              </a:spcAft>
              <a:buNone/>
            </a:pPr>
            <a:r>
              <a:rPr lang="en"/>
              <a:t>            values:</a:t>
            </a:r>
            <a:endParaRPr/>
          </a:p>
          <a:p>
            <a:pPr indent="0" lvl="0" marL="0" rtl="0" algn="l">
              <a:spcBef>
                <a:spcPts val="1200"/>
              </a:spcBef>
              <a:spcAft>
                <a:spcPts val="0"/>
              </a:spcAft>
              <a:buNone/>
            </a:pPr>
            <a:r>
              <a:rPr lang="en"/>
              <a:t>            - production</a:t>
            </a:r>
            <a:endParaRPr/>
          </a:p>
          <a:p>
            <a:pPr indent="0" lvl="0" marL="0" rtl="0" algn="l">
              <a:spcBef>
                <a:spcPts val="1200"/>
              </a:spcBef>
              <a:spcAft>
                <a:spcPts val="0"/>
              </a:spcAft>
              <a:buNone/>
            </a:pPr>
            <a:r>
              <a:rPr lang="en"/>
              <a:t>  containers:</a:t>
            </a:r>
            <a:endParaRPr/>
          </a:p>
          <a:p>
            <a:pPr indent="0" lvl="0" marL="0" rtl="0" algn="l">
              <a:spcBef>
                <a:spcPts val="1200"/>
              </a:spcBef>
              <a:spcAft>
                <a:spcPts val="0"/>
              </a:spcAft>
              <a:buNone/>
            </a:pPr>
            <a:r>
              <a:rPr lang="en"/>
              <a:t>  - name: nginx</a:t>
            </a:r>
            <a:endParaRPr/>
          </a:p>
          <a:p>
            <a:pPr indent="0" lvl="0" marL="0" rtl="0" algn="l">
              <a:spcBef>
                <a:spcPts val="1200"/>
              </a:spcBef>
              <a:spcAft>
                <a:spcPts val="0"/>
              </a:spcAft>
              <a:buNone/>
            </a:pPr>
            <a:r>
              <a:rPr lang="en"/>
              <a:t>    image: nginx</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Apply Node Anti-Affinity to a Pod</a:t>
            </a:r>
            <a:endParaRPr/>
          </a:p>
        </p:txBody>
      </p:sp>
      <p:sp>
        <p:nvSpPr>
          <p:cNvPr id="208" name="Google Shape;208;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apiVersion: v1</a:t>
            </a:r>
            <a:endParaRPr/>
          </a:p>
          <a:p>
            <a:pPr indent="0" lvl="0" marL="0" rtl="0" algn="l">
              <a:spcBef>
                <a:spcPts val="1200"/>
              </a:spcBef>
              <a:spcAft>
                <a:spcPts val="0"/>
              </a:spcAft>
              <a:buNone/>
            </a:pPr>
            <a:r>
              <a:rPr lang="en"/>
              <a:t>kind: Pod</a:t>
            </a:r>
            <a:endParaRPr/>
          </a:p>
          <a:p>
            <a:pPr indent="0" lvl="0" marL="0" rtl="0" algn="l">
              <a:spcBef>
                <a:spcPts val="1200"/>
              </a:spcBef>
              <a:spcAft>
                <a:spcPts val="0"/>
              </a:spcAft>
              <a:buNone/>
            </a:pPr>
            <a:r>
              <a:rPr lang="en"/>
              <a:t>metadata:</a:t>
            </a:r>
            <a:endParaRPr/>
          </a:p>
          <a:p>
            <a:pPr indent="0" lvl="0" marL="0" rtl="0" algn="l">
              <a:spcBef>
                <a:spcPts val="1200"/>
              </a:spcBef>
              <a:spcAft>
                <a:spcPts val="0"/>
              </a:spcAft>
              <a:buNone/>
            </a:pPr>
            <a:r>
              <a:rPr lang="en"/>
              <a:t>  name: anti-affinity-pod</a:t>
            </a:r>
            <a:endParaRPr/>
          </a:p>
          <a:p>
            <a:pPr indent="0" lvl="0" marL="0" rtl="0" algn="l">
              <a:spcBef>
                <a:spcPts val="1200"/>
              </a:spcBef>
              <a:spcAft>
                <a:spcPts val="0"/>
              </a:spcAft>
              <a:buNone/>
            </a:pPr>
            <a:r>
              <a:rPr lang="en"/>
              <a:t>spec:</a:t>
            </a:r>
            <a:endParaRPr/>
          </a:p>
          <a:p>
            <a:pPr indent="0" lvl="0" marL="0" rtl="0" algn="l">
              <a:spcBef>
                <a:spcPts val="1200"/>
              </a:spcBef>
              <a:spcAft>
                <a:spcPts val="0"/>
              </a:spcAft>
              <a:buNone/>
            </a:pPr>
            <a:r>
              <a:rPr lang="en"/>
              <a:t>  affinity:</a:t>
            </a:r>
            <a:endParaRPr/>
          </a:p>
          <a:p>
            <a:pPr indent="0" lvl="0" marL="0" rtl="0" algn="l">
              <a:spcBef>
                <a:spcPts val="1200"/>
              </a:spcBef>
              <a:spcAft>
                <a:spcPts val="0"/>
              </a:spcAft>
              <a:buNone/>
            </a:pPr>
            <a:r>
              <a:rPr lang="en"/>
              <a:t>    nodeAffinity:</a:t>
            </a:r>
            <a:endParaRPr/>
          </a:p>
          <a:p>
            <a:pPr indent="0" lvl="0" marL="0" rtl="0" algn="l">
              <a:spcBef>
                <a:spcPts val="1200"/>
              </a:spcBef>
              <a:spcAft>
                <a:spcPts val="0"/>
              </a:spcAft>
              <a:buNone/>
            </a:pPr>
            <a:r>
              <a:rPr lang="en"/>
              <a:t>      requiredDuringSchedulingIgnoredDuringExecution:</a:t>
            </a:r>
            <a:endParaRPr/>
          </a:p>
          <a:p>
            <a:pPr indent="0" lvl="0" marL="0" rtl="0" algn="l">
              <a:spcBef>
                <a:spcPts val="1200"/>
              </a:spcBef>
              <a:spcAft>
                <a:spcPts val="0"/>
              </a:spcAft>
              <a:buNone/>
            </a:pPr>
            <a:r>
              <a:rPr lang="en"/>
              <a:t>        nodeSelectorTerms:</a:t>
            </a:r>
            <a:endParaRPr/>
          </a:p>
          <a:p>
            <a:pPr indent="0" lvl="0" marL="0" rtl="0" algn="l">
              <a:spcBef>
                <a:spcPts val="1200"/>
              </a:spcBef>
              <a:spcAft>
                <a:spcPts val="0"/>
              </a:spcAft>
              <a:buNone/>
            </a:pPr>
            <a:r>
              <a:rPr lang="en"/>
              <a:t>        - matchExpressions:</a:t>
            </a:r>
            <a:endParaRPr/>
          </a:p>
          <a:p>
            <a:pPr indent="0" lvl="0" marL="0" rtl="0" algn="l">
              <a:spcBef>
                <a:spcPts val="1200"/>
              </a:spcBef>
              <a:spcAft>
                <a:spcPts val="0"/>
              </a:spcAft>
              <a:buNone/>
            </a:pPr>
            <a:r>
              <a:rPr lang="en"/>
              <a:t>          - key: environment</a:t>
            </a:r>
            <a:endParaRPr/>
          </a:p>
          <a:p>
            <a:pPr indent="0" lvl="0" marL="0" rtl="0" algn="l">
              <a:spcBef>
                <a:spcPts val="1200"/>
              </a:spcBef>
              <a:spcAft>
                <a:spcPts val="0"/>
              </a:spcAft>
              <a:buNone/>
            </a:pPr>
            <a:r>
              <a:rPr lang="en"/>
              <a:t>            operator: NotIn</a:t>
            </a:r>
            <a:endParaRPr/>
          </a:p>
          <a:p>
            <a:pPr indent="0" lvl="0" marL="0" rtl="0" algn="l">
              <a:spcBef>
                <a:spcPts val="1200"/>
              </a:spcBef>
              <a:spcAft>
                <a:spcPts val="0"/>
              </a:spcAft>
              <a:buNone/>
            </a:pPr>
            <a:r>
              <a:rPr lang="en"/>
              <a:t>            values:</a:t>
            </a:r>
            <a:endParaRPr/>
          </a:p>
          <a:p>
            <a:pPr indent="0" lvl="0" marL="0" rtl="0" algn="l">
              <a:spcBef>
                <a:spcPts val="1200"/>
              </a:spcBef>
              <a:spcAft>
                <a:spcPts val="0"/>
              </a:spcAft>
              <a:buNone/>
            </a:pPr>
            <a:r>
              <a:rPr lang="en"/>
              <a:t>            - development</a:t>
            </a:r>
            <a:endParaRPr/>
          </a:p>
          <a:p>
            <a:pPr indent="0" lvl="0" marL="0" rtl="0" algn="l">
              <a:spcBef>
                <a:spcPts val="1200"/>
              </a:spcBef>
              <a:spcAft>
                <a:spcPts val="0"/>
              </a:spcAft>
              <a:buNone/>
            </a:pPr>
            <a:r>
              <a:rPr lang="en"/>
              <a:t>  containers:</a:t>
            </a:r>
            <a:endParaRPr/>
          </a:p>
          <a:p>
            <a:pPr indent="0" lvl="0" marL="0" rtl="0" algn="l">
              <a:spcBef>
                <a:spcPts val="1200"/>
              </a:spcBef>
              <a:spcAft>
                <a:spcPts val="0"/>
              </a:spcAft>
              <a:buNone/>
            </a:pPr>
            <a:r>
              <a:rPr lang="en"/>
              <a:t>  - name: nginx</a:t>
            </a:r>
            <a:endParaRPr/>
          </a:p>
          <a:p>
            <a:pPr indent="0" lvl="0" marL="0" rtl="0" algn="l">
              <a:spcBef>
                <a:spcPts val="1200"/>
              </a:spcBef>
              <a:spcAft>
                <a:spcPts val="0"/>
              </a:spcAft>
              <a:buNone/>
            </a:pPr>
            <a:r>
              <a:rPr lang="en"/>
              <a:t>    image: nginx</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Taint and Toleration</a:t>
            </a:r>
            <a:endParaRPr/>
          </a:p>
        </p:txBody>
      </p:sp>
      <p:sp>
        <p:nvSpPr>
          <p:cNvPr id="214" name="Google Shape;214;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Taints and tolerations in Kubernetes are mechanisms used to control how pods are scheduled on nodes, allowing you to define rules that prevent or allow certain pods from being placed on specific nodes. </a:t>
            </a:r>
            <a:endParaRPr/>
          </a:p>
          <a:p>
            <a:pPr indent="0" lvl="0" marL="0" rtl="0" algn="l">
              <a:spcBef>
                <a:spcPts val="1200"/>
              </a:spcBef>
              <a:spcAft>
                <a:spcPts val="1200"/>
              </a:spcAft>
              <a:buNone/>
            </a:pPr>
            <a:r>
              <a:rPr lang="en"/>
              <a:t>This feature ensures that workloads are placed appropriately based on node capabilities or other criteria.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Taints</a:t>
            </a:r>
            <a:endParaRPr/>
          </a:p>
        </p:txBody>
      </p:sp>
      <p:sp>
        <p:nvSpPr>
          <p:cNvPr id="220" name="Google Shape;220;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taint is applied to a node to mark it in a way that only pods with matching tolerations can be scheduled on it. Nodes with taints effectively repel pods unless those pods explicitly state they can tolerate the taint.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Taints are defined with three key elements: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Key: A label key that identifies the taint.</a:t>
            </a:r>
            <a:endParaRPr/>
          </a:p>
          <a:p>
            <a:pPr indent="0" lvl="0" marL="0" rtl="0" algn="l">
              <a:spcBef>
                <a:spcPts val="1200"/>
              </a:spcBef>
              <a:spcAft>
                <a:spcPts val="1200"/>
              </a:spcAft>
              <a:buNone/>
            </a:pPr>
            <a:r>
              <a:rPr lang="en"/>
              <a:t>Value: A value for the taint.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Kind</a:t>
            </a:r>
            <a:endParaRPr/>
          </a:p>
        </p:txBody>
      </p:sp>
      <p:sp>
        <p:nvSpPr>
          <p:cNvPr id="116" name="Google Shape;11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 Kubernetes "kind" cluster is a local Kubernetes cluster that runs inside Docker containers, using the tool kind (short for "Kubernetes IN Docker"). It is designed for testing and development purposes and allows users to create Kubernetes clusters without needing full-fledged cloud infrastructure or dedicated machines.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Kind is often used by developers to:</a:t>
            </a:r>
            <a:endParaRPr b="1"/>
          </a:p>
          <a:p>
            <a:pPr indent="0" lvl="0" marL="0" rtl="0" algn="l">
              <a:spcBef>
                <a:spcPts val="1200"/>
              </a:spcBef>
              <a:spcAft>
                <a:spcPts val="0"/>
              </a:spcAft>
              <a:buNone/>
            </a:pPr>
            <a:r>
              <a:rPr lang="en"/>
              <a:t>Test Kubernetes configurations and applications locally.</a:t>
            </a:r>
            <a:endParaRPr/>
          </a:p>
          <a:p>
            <a:pPr indent="0" lvl="0" marL="0" rtl="0" algn="l">
              <a:spcBef>
                <a:spcPts val="1200"/>
              </a:spcBef>
              <a:spcAft>
                <a:spcPts val="0"/>
              </a:spcAft>
              <a:buNone/>
            </a:pPr>
            <a:r>
              <a:rPr lang="en"/>
              <a:t>Develop Kubernetes operators, controllers, or CRDs (Custom Resource Definitions).</a:t>
            </a:r>
            <a:endParaRPr/>
          </a:p>
          <a:p>
            <a:pPr indent="0" lvl="0" marL="0" rtl="0" algn="l">
              <a:spcBef>
                <a:spcPts val="1200"/>
              </a:spcBef>
              <a:spcAft>
                <a:spcPts val="1200"/>
              </a:spcAft>
              <a:buNone/>
            </a:pPr>
            <a:r>
              <a:rPr lang="en"/>
              <a:t>Run CI/CD pipelines for Kubernetes applications.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Taints</a:t>
            </a:r>
            <a:endParaRPr/>
          </a:p>
        </p:txBody>
      </p:sp>
      <p:sp>
        <p:nvSpPr>
          <p:cNvPr id="226" name="Google Shape;226;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Effect: The action Kubernetes should take when a pod does not tolerate the taint. There are three possible effects:</a:t>
            </a:r>
            <a:endParaRPr/>
          </a:p>
          <a:p>
            <a:pPr indent="0" lvl="0" marL="0" rtl="0" algn="l">
              <a:spcBef>
                <a:spcPts val="1200"/>
              </a:spcBef>
              <a:spcAft>
                <a:spcPts val="0"/>
              </a:spcAft>
              <a:buNone/>
            </a:pPr>
            <a:r>
              <a:rPr lang="en"/>
              <a:t>NoSchedule: Pods without a matching toleration will not be scheduled on the node.</a:t>
            </a:r>
            <a:endParaRPr/>
          </a:p>
          <a:p>
            <a:pPr indent="0" lvl="0" marL="0" rtl="0" algn="l">
              <a:spcBef>
                <a:spcPts val="1200"/>
              </a:spcBef>
              <a:spcAft>
                <a:spcPts val="0"/>
              </a:spcAft>
              <a:buNone/>
            </a:pPr>
            <a:r>
              <a:rPr lang="en"/>
              <a:t>PreferNoSchedule: Kubernetes will try to avoid scheduling pods on this node, but it's not a strict rule.</a:t>
            </a:r>
            <a:endParaRPr/>
          </a:p>
          <a:p>
            <a:pPr indent="0" lvl="0" marL="0" rtl="0" algn="l">
              <a:spcBef>
                <a:spcPts val="1200"/>
              </a:spcBef>
              <a:spcAft>
                <a:spcPts val="0"/>
              </a:spcAft>
              <a:buNone/>
            </a:pPr>
            <a:r>
              <a:rPr lang="en"/>
              <a:t>NoExecute: If a pod is already running on the node, it will be evicted unless it has a matching toleration.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kubectl taint nodes node1 dedicated=production:NoSchedule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Tolerations</a:t>
            </a:r>
            <a:endParaRPr/>
          </a:p>
        </p:txBody>
      </p:sp>
      <p:sp>
        <p:nvSpPr>
          <p:cNvPr id="232" name="Google Shape;232;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 toleration is applied to a pod, indicating that the pod can "tolerate" a node’s taint. Tolerations allow the pod to bypass the restriction imposed by the taint and be scheduled on that node.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Tolerations are defined with:</a:t>
            </a:r>
            <a:endParaRPr/>
          </a:p>
          <a:p>
            <a:pPr indent="0" lvl="0" marL="0" rtl="0" algn="l">
              <a:spcBef>
                <a:spcPts val="1200"/>
              </a:spcBef>
              <a:spcAft>
                <a:spcPts val="0"/>
              </a:spcAft>
              <a:buNone/>
            </a:pPr>
            <a:r>
              <a:rPr lang="en"/>
              <a:t>Key: Matches the taint’s key.</a:t>
            </a:r>
            <a:endParaRPr/>
          </a:p>
          <a:p>
            <a:pPr indent="0" lvl="0" marL="0" rtl="0" algn="l">
              <a:spcBef>
                <a:spcPts val="1200"/>
              </a:spcBef>
              <a:spcAft>
                <a:spcPts val="0"/>
              </a:spcAft>
              <a:buNone/>
            </a:pPr>
            <a:r>
              <a:rPr lang="en"/>
              <a:t>Operator: Specifies how the pod matches the taint key. Common values are Equal (for equality matching) and Exists (only requires the key).</a:t>
            </a:r>
            <a:endParaRPr/>
          </a:p>
          <a:p>
            <a:pPr indent="0" lvl="0" marL="0" rtl="0" algn="l">
              <a:spcBef>
                <a:spcPts val="1200"/>
              </a:spcBef>
              <a:spcAft>
                <a:spcPts val="0"/>
              </a:spcAft>
              <a:buNone/>
            </a:pPr>
            <a:r>
              <a:rPr lang="en"/>
              <a:t>Value: Matches the taint's value.</a:t>
            </a:r>
            <a:endParaRPr/>
          </a:p>
          <a:p>
            <a:pPr indent="0" lvl="0" marL="0" rtl="0" algn="l">
              <a:spcBef>
                <a:spcPts val="1200"/>
              </a:spcBef>
              <a:spcAft>
                <a:spcPts val="1200"/>
              </a:spcAft>
              <a:buNone/>
            </a:pPr>
            <a:r>
              <a:rPr lang="en"/>
              <a:t>Effect: Matches the taint's effect (either NoSchedule, PreferNoSchedule, or NoExecute).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Tolerations</a:t>
            </a:r>
            <a:endParaRPr/>
          </a:p>
        </p:txBody>
      </p:sp>
      <p:sp>
        <p:nvSpPr>
          <p:cNvPr id="238" name="Google Shape;238;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9" name="Google Shape;239;p47"/>
          <p:cNvPicPr preferRelativeResize="0"/>
          <p:nvPr/>
        </p:nvPicPr>
        <p:blipFill>
          <a:blip r:embed="rId3">
            <a:alphaModFix/>
          </a:blip>
          <a:stretch>
            <a:fillRect/>
          </a:stretch>
        </p:blipFill>
        <p:spPr>
          <a:xfrm>
            <a:off x="311688" y="1136650"/>
            <a:ext cx="6486525" cy="3448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 &amp; Summary</a:t>
            </a:r>
            <a:endParaRPr/>
          </a:p>
        </p:txBody>
      </p:sp>
      <p:sp>
        <p:nvSpPr>
          <p:cNvPr id="245" name="Google Shape;245;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Dedicated workloads: Use taints to reserve specific nodes for certain workloads (e.g., production, testing).</a:t>
            </a:r>
            <a:endParaRPr/>
          </a:p>
          <a:p>
            <a:pPr indent="0" lvl="0" marL="0" rtl="0" algn="l">
              <a:spcBef>
                <a:spcPts val="1200"/>
              </a:spcBef>
              <a:spcAft>
                <a:spcPts val="0"/>
              </a:spcAft>
              <a:buNone/>
            </a:pPr>
            <a:r>
              <a:rPr lang="en"/>
              <a:t>Node isolation: Ensure that only certain workloads (e.g., high-memory workloads) run on nodes with specialized hardware.</a:t>
            </a:r>
            <a:endParaRPr/>
          </a:p>
          <a:p>
            <a:pPr indent="0" lvl="0" marL="0" rtl="0" algn="l">
              <a:spcBef>
                <a:spcPts val="1200"/>
              </a:spcBef>
              <a:spcAft>
                <a:spcPts val="0"/>
              </a:spcAft>
              <a:buNone/>
            </a:pPr>
            <a:r>
              <a:rPr lang="en"/>
              <a:t>Graceful node maintenance: Apply a NoExecute taint to evict all pods from a node in preparation for maintenance.</a:t>
            </a:r>
            <a:endParaRPr/>
          </a:p>
          <a:p>
            <a:pPr indent="0" lvl="0" marL="0" rtl="0" algn="l">
              <a:spcBef>
                <a:spcPts val="1200"/>
              </a:spcBef>
              <a:spcAft>
                <a:spcPts val="0"/>
              </a:spcAft>
              <a:buNone/>
            </a:pPr>
            <a:r>
              <a:rPr lang="en"/>
              <a:t>Taints are applied to nodes to restrict what pods can be scheduled there.</a:t>
            </a:r>
            <a:endParaRPr/>
          </a:p>
          <a:p>
            <a:pPr indent="0" lvl="0" marL="0" rtl="0" algn="l">
              <a:spcBef>
                <a:spcPts val="1200"/>
              </a:spcBef>
              <a:spcAft>
                <a:spcPts val="0"/>
              </a:spcAft>
              <a:buNone/>
            </a:pPr>
            <a:r>
              <a:rPr lang="en"/>
              <a:t>Tolerations are applied to pods, allowing them to be scheduled on nodes with specific taints.</a:t>
            </a:r>
            <a:endParaRPr/>
          </a:p>
          <a:p>
            <a:pPr indent="0" lvl="0" marL="0" rtl="0" algn="l">
              <a:spcBef>
                <a:spcPts val="1200"/>
              </a:spcBef>
              <a:spcAft>
                <a:spcPts val="1200"/>
              </a:spcAft>
              <a:buNone/>
            </a:pPr>
            <a:r>
              <a:rPr lang="en"/>
              <a:t>This mechanism is key for controlling workload placement and managing nodes with specialized purposes or resource constraints.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251" name="Google Shape;251;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kubectl get nodes</a:t>
            </a:r>
            <a:endParaRPr/>
          </a:p>
          <a:p>
            <a:pPr indent="0" lvl="0" marL="0" rtl="0" algn="l">
              <a:spcBef>
                <a:spcPts val="1200"/>
              </a:spcBef>
              <a:spcAft>
                <a:spcPts val="0"/>
              </a:spcAft>
              <a:buNone/>
            </a:pPr>
            <a:r>
              <a:rPr lang="en"/>
              <a:t>kubectl taint nodes ip-192-168-1-100.ec2.internal dedicated=production:NoSchedule</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Create a Pod Without a Toleration (Will Not Be Scheduled)</a:t>
            </a:r>
            <a:endParaRPr/>
          </a:p>
        </p:txBody>
      </p:sp>
      <p:sp>
        <p:nvSpPr>
          <p:cNvPr id="257" name="Google Shape;257;p50"/>
          <p:cNvSpPr txBox="1"/>
          <p:nvPr>
            <p:ph idx="1" type="body"/>
          </p:nvPr>
        </p:nvSpPr>
        <p:spPr>
          <a:xfrm>
            <a:off x="311700" y="2083275"/>
            <a:ext cx="8520600" cy="24855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a:t>apiVersion: v1</a:t>
            </a:r>
            <a:endParaRPr/>
          </a:p>
          <a:p>
            <a:pPr indent="0" lvl="0" marL="0" rtl="0" algn="l">
              <a:spcBef>
                <a:spcPts val="1200"/>
              </a:spcBef>
              <a:spcAft>
                <a:spcPts val="0"/>
              </a:spcAft>
              <a:buNone/>
            </a:pPr>
            <a:r>
              <a:rPr lang="en"/>
              <a:t>kind: Pod</a:t>
            </a:r>
            <a:endParaRPr/>
          </a:p>
          <a:p>
            <a:pPr indent="0" lvl="0" marL="0" rtl="0" algn="l">
              <a:spcBef>
                <a:spcPts val="1200"/>
              </a:spcBef>
              <a:spcAft>
                <a:spcPts val="0"/>
              </a:spcAft>
              <a:buNone/>
            </a:pPr>
            <a:r>
              <a:rPr lang="en"/>
              <a:t>metadata:</a:t>
            </a:r>
            <a:endParaRPr/>
          </a:p>
          <a:p>
            <a:pPr indent="0" lvl="0" marL="0" rtl="0" algn="l">
              <a:spcBef>
                <a:spcPts val="1200"/>
              </a:spcBef>
              <a:spcAft>
                <a:spcPts val="0"/>
              </a:spcAft>
              <a:buNone/>
            </a:pPr>
            <a:r>
              <a:rPr lang="en"/>
              <a:t>  name: pod-without-toleration</a:t>
            </a:r>
            <a:endParaRPr/>
          </a:p>
          <a:p>
            <a:pPr indent="0" lvl="0" marL="0" rtl="0" algn="l">
              <a:spcBef>
                <a:spcPts val="1200"/>
              </a:spcBef>
              <a:spcAft>
                <a:spcPts val="0"/>
              </a:spcAft>
              <a:buNone/>
            </a:pPr>
            <a:r>
              <a:rPr lang="en"/>
              <a:t>spec:</a:t>
            </a:r>
            <a:endParaRPr/>
          </a:p>
          <a:p>
            <a:pPr indent="0" lvl="0" marL="0" rtl="0" algn="l">
              <a:spcBef>
                <a:spcPts val="1200"/>
              </a:spcBef>
              <a:spcAft>
                <a:spcPts val="0"/>
              </a:spcAft>
              <a:buNone/>
            </a:pPr>
            <a:r>
              <a:rPr lang="en"/>
              <a:t>  containers:</a:t>
            </a:r>
            <a:endParaRPr/>
          </a:p>
          <a:p>
            <a:pPr indent="0" lvl="0" marL="0" rtl="0" algn="l">
              <a:spcBef>
                <a:spcPts val="1200"/>
              </a:spcBef>
              <a:spcAft>
                <a:spcPts val="0"/>
              </a:spcAft>
              <a:buNone/>
            </a:pPr>
            <a:r>
              <a:rPr lang="en"/>
              <a:t>  - name: nginx</a:t>
            </a:r>
            <a:endParaRPr/>
          </a:p>
          <a:p>
            <a:pPr indent="0" lvl="0" marL="0" rtl="0" algn="l">
              <a:spcBef>
                <a:spcPts val="1200"/>
              </a:spcBef>
              <a:spcAft>
                <a:spcPts val="0"/>
              </a:spcAft>
              <a:buNone/>
            </a:pPr>
            <a:r>
              <a:rPr lang="en"/>
              <a:t>    image: nginx</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58" name="Google Shape;258;p50"/>
          <p:cNvSpPr txBox="1"/>
          <p:nvPr/>
        </p:nvSpPr>
        <p:spPr>
          <a:xfrm>
            <a:off x="268600" y="1203800"/>
            <a:ext cx="7234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Let's create a pod without a toleration. This pod will not be scheduled on the node tainted with dedicated=production.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Create a Pod With a Matching Toleration</a:t>
            </a:r>
            <a:endParaRPr/>
          </a:p>
        </p:txBody>
      </p:sp>
      <p:sp>
        <p:nvSpPr>
          <p:cNvPr id="264" name="Google Shape;264;p51"/>
          <p:cNvSpPr txBox="1"/>
          <p:nvPr>
            <p:ph idx="1" type="body"/>
          </p:nvPr>
        </p:nvSpPr>
        <p:spPr>
          <a:xfrm>
            <a:off x="311700" y="1675375"/>
            <a:ext cx="8520600" cy="2893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apiVersion: v1</a:t>
            </a:r>
            <a:endParaRPr/>
          </a:p>
          <a:p>
            <a:pPr indent="0" lvl="0" marL="0" rtl="0" algn="l">
              <a:spcBef>
                <a:spcPts val="1200"/>
              </a:spcBef>
              <a:spcAft>
                <a:spcPts val="0"/>
              </a:spcAft>
              <a:buNone/>
            </a:pPr>
            <a:r>
              <a:rPr lang="en"/>
              <a:t>kind: Pod</a:t>
            </a:r>
            <a:endParaRPr/>
          </a:p>
          <a:p>
            <a:pPr indent="0" lvl="0" marL="0" rtl="0" algn="l">
              <a:spcBef>
                <a:spcPts val="1200"/>
              </a:spcBef>
              <a:spcAft>
                <a:spcPts val="0"/>
              </a:spcAft>
              <a:buNone/>
            </a:pPr>
            <a:r>
              <a:rPr lang="en"/>
              <a:t>metadata:</a:t>
            </a:r>
            <a:endParaRPr/>
          </a:p>
          <a:p>
            <a:pPr indent="0" lvl="0" marL="0" rtl="0" algn="l">
              <a:spcBef>
                <a:spcPts val="1200"/>
              </a:spcBef>
              <a:spcAft>
                <a:spcPts val="0"/>
              </a:spcAft>
              <a:buNone/>
            </a:pPr>
            <a:r>
              <a:rPr lang="en"/>
              <a:t>  name: pod-with-toleration</a:t>
            </a:r>
            <a:endParaRPr/>
          </a:p>
          <a:p>
            <a:pPr indent="0" lvl="0" marL="0" rtl="0" algn="l">
              <a:spcBef>
                <a:spcPts val="1200"/>
              </a:spcBef>
              <a:spcAft>
                <a:spcPts val="0"/>
              </a:spcAft>
              <a:buNone/>
            </a:pPr>
            <a:r>
              <a:rPr lang="en"/>
              <a:t>spec:</a:t>
            </a:r>
            <a:endParaRPr/>
          </a:p>
          <a:p>
            <a:pPr indent="0" lvl="0" marL="0" rtl="0" algn="l">
              <a:spcBef>
                <a:spcPts val="1200"/>
              </a:spcBef>
              <a:spcAft>
                <a:spcPts val="0"/>
              </a:spcAft>
              <a:buNone/>
            </a:pPr>
            <a:r>
              <a:rPr lang="en"/>
              <a:t>  tolerations:</a:t>
            </a:r>
            <a:endParaRPr/>
          </a:p>
          <a:p>
            <a:pPr indent="0" lvl="0" marL="0" rtl="0" algn="l">
              <a:spcBef>
                <a:spcPts val="1200"/>
              </a:spcBef>
              <a:spcAft>
                <a:spcPts val="0"/>
              </a:spcAft>
              <a:buNone/>
            </a:pPr>
            <a:r>
              <a:rPr lang="en"/>
              <a:t>  - key: "dedicated"</a:t>
            </a:r>
            <a:endParaRPr/>
          </a:p>
          <a:p>
            <a:pPr indent="0" lvl="0" marL="0" rtl="0" algn="l">
              <a:spcBef>
                <a:spcPts val="1200"/>
              </a:spcBef>
              <a:spcAft>
                <a:spcPts val="0"/>
              </a:spcAft>
              <a:buNone/>
            </a:pPr>
            <a:r>
              <a:rPr lang="en"/>
              <a:t>    operator: "Equal"</a:t>
            </a:r>
            <a:endParaRPr/>
          </a:p>
          <a:p>
            <a:pPr indent="0" lvl="0" marL="0" rtl="0" algn="l">
              <a:spcBef>
                <a:spcPts val="1200"/>
              </a:spcBef>
              <a:spcAft>
                <a:spcPts val="0"/>
              </a:spcAft>
              <a:buNone/>
            </a:pPr>
            <a:r>
              <a:rPr lang="en"/>
              <a:t>    value: "production"</a:t>
            </a:r>
            <a:endParaRPr/>
          </a:p>
          <a:p>
            <a:pPr indent="0" lvl="0" marL="0" rtl="0" algn="l">
              <a:spcBef>
                <a:spcPts val="1200"/>
              </a:spcBef>
              <a:spcAft>
                <a:spcPts val="0"/>
              </a:spcAft>
              <a:buNone/>
            </a:pPr>
            <a:r>
              <a:rPr lang="en"/>
              <a:t>    effect: "NoSchedule"</a:t>
            </a:r>
            <a:endParaRPr/>
          </a:p>
          <a:p>
            <a:pPr indent="0" lvl="0" marL="0" rtl="0" algn="l">
              <a:spcBef>
                <a:spcPts val="1200"/>
              </a:spcBef>
              <a:spcAft>
                <a:spcPts val="0"/>
              </a:spcAft>
              <a:buNone/>
            </a:pPr>
            <a:r>
              <a:rPr lang="en"/>
              <a:t>  containers:</a:t>
            </a:r>
            <a:endParaRPr/>
          </a:p>
          <a:p>
            <a:pPr indent="0" lvl="0" marL="0" rtl="0" algn="l">
              <a:spcBef>
                <a:spcPts val="1200"/>
              </a:spcBef>
              <a:spcAft>
                <a:spcPts val="0"/>
              </a:spcAft>
              <a:buNone/>
            </a:pPr>
            <a:r>
              <a:rPr lang="en"/>
              <a:t>  - name: nginx</a:t>
            </a:r>
            <a:endParaRPr/>
          </a:p>
          <a:p>
            <a:pPr indent="0" lvl="0" marL="0" rtl="0" algn="l">
              <a:spcBef>
                <a:spcPts val="1200"/>
              </a:spcBef>
              <a:spcAft>
                <a:spcPts val="0"/>
              </a:spcAft>
              <a:buNone/>
            </a:pPr>
            <a:r>
              <a:rPr lang="en"/>
              <a:t>    image: nginx</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65" name="Google Shape;265;p51"/>
          <p:cNvSpPr txBox="1"/>
          <p:nvPr/>
        </p:nvSpPr>
        <p:spPr>
          <a:xfrm>
            <a:off x="378050" y="925225"/>
            <a:ext cx="6866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Next, we’ll create a pod with a toleration that allows it to be scheduled on the node with the dedicated=production taint.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Helm</a:t>
            </a:r>
            <a:endParaRPr/>
          </a:p>
        </p:txBody>
      </p:sp>
      <p:sp>
        <p:nvSpPr>
          <p:cNvPr id="271" name="Google Shape;271;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package manager for Kubernetes</a:t>
            </a:r>
            <a:endParaRPr/>
          </a:p>
          <a:p>
            <a:pPr indent="-342900" lvl="0" marL="457200" rtl="0" algn="l">
              <a:spcBef>
                <a:spcPts val="0"/>
              </a:spcBef>
              <a:spcAft>
                <a:spcPts val="0"/>
              </a:spcAft>
              <a:buSzPts val="1800"/>
              <a:buChar char="-"/>
            </a:pPr>
            <a:r>
              <a:rPr lang="en"/>
              <a:t>Helm is the best way to find, share, and use software built for Kubernetes.</a:t>
            </a:r>
            <a:endParaRPr/>
          </a:p>
          <a:p>
            <a:pPr indent="-342900" lvl="0" marL="457200" rtl="0" algn="l">
              <a:spcBef>
                <a:spcPts val="0"/>
              </a:spcBef>
              <a:spcAft>
                <a:spcPts val="0"/>
              </a:spcAft>
              <a:buSzPts val="1800"/>
              <a:buChar char="-"/>
            </a:pPr>
            <a:r>
              <a:rPr lang="en"/>
              <a:t>Helm helps you manage Kubernetes applications — Helm Charts help you define, install, and upgrade even the most complex Kubernetes application.</a:t>
            </a:r>
            <a:endParaRPr/>
          </a:p>
          <a:p>
            <a:pPr indent="-342900" lvl="0" marL="457200" rtl="0" algn="l">
              <a:spcBef>
                <a:spcPts val="0"/>
              </a:spcBef>
              <a:spcAft>
                <a:spcPts val="0"/>
              </a:spcAft>
              <a:buSzPts val="1800"/>
              <a:buChar char="-"/>
            </a:pPr>
            <a:r>
              <a:rPr lang="en"/>
              <a:t>Charts are easy to create, version, share, and publish — so start using Helm and stop the copy-and-paste.</a:t>
            </a:r>
            <a:endParaRPr/>
          </a:p>
          <a:p>
            <a:pPr indent="-342900" lvl="0" marL="457200" rtl="0" algn="l">
              <a:spcBef>
                <a:spcPts val="0"/>
              </a:spcBef>
              <a:spcAft>
                <a:spcPts val="0"/>
              </a:spcAft>
              <a:buSzPts val="1800"/>
              <a:buChar char="-"/>
            </a:pPr>
            <a:r>
              <a:rPr lang="en"/>
              <a:t>Helm is a graduated project in the CNCF and is maintained by the Helm community.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Helm</a:t>
            </a:r>
            <a:endParaRPr/>
          </a:p>
        </p:txBody>
      </p:sp>
      <p:sp>
        <p:nvSpPr>
          <p:cNvPr id="277" name="Google Shape;277;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Helm is a tool for managing Kubernetes packages called charts. Helm can do the following:</a:t>
            </a:r>
            <a:endParaRPr/>
          </a:p>
          <a:p>
            <a:pPr indent="-342900" lvl="0" marL="457200" rtl="0" algn="l">
              <a:spcBef>
                <a:spcPts val="1200"/>
              </a:spcBef>
              <a:spcAft>
                <a:spcPts val="0"/>
              </a:spcAft>
              <a:buSzPts val="1800"/>
              <a:buChar char="-"/>
            </a:pPr>
            <a:r>
              <a:rPr lang="en"/>
              <a:t>Create new charts from scratch</a:t>
            </a:r>
            <a:endParaRPr/>
          </a:p>
          <a:p>
            <a:pPr indent="-342900" lvl="0" marL="457200" rtl="0" algn="l">
              <a:spcBef>
                <a:spcPts val="0"/>
              </a:spcBef>
              <a:spcAft>
                <a:spcPts val="0"/>
              </a:spcAft>
              <a:buSzPts val="1800"/>
              <a:buChar char="-"/>
            </a:pPr>
            <a:r>
              <a:rPr lang="en"/>
              <a:t>Package charts into chart archive (tgz) files</a:t>
            </a:r>
            <a:endParaRPr/>
          </a:p>
          <a:p>
            <a:pPr indent="-342900" lvl="0" marL="457200" rtl="0" algn="l">
              <a:spcBef>
                <a:spcPts val="0"/>
              </a:spcBef>
              <a:spcAft>
                <a:spcPts val="0"/>
              </a:spcAft>
              <a:buSzPts val="1800"/>
              <a:buChar char="-"/>
            </a:pPr>
            <a:r>
              <a:rPr lang="en"/>
              <a:t>Interact with chart repositories where charts are stored</a:t>
            </a:r>
            <a:endParaRPr/>
          </a:p>
          <a:p>
            <a:pPr indent="-342900" lvl="0" marL="457200" rtl="0" algn="l">
              <a:spcBef>
                <a:spcPts val="0"/>
              </a:spcBef>
              <a:spcAft>
                <a:spcPts val="0"/>
              </a:spcAft>
              <a:buSzPts val="1800"/>
              <a:buChar char="-"/>
            </a:pPr>
            <a:r>
              <a:rPr lang="en"/>
              <a:t>Install and uninstall charts into an existing Kubernetes cluster</a:t>
            </a:r>
            <a:endParaRPr/>
          </a:p>
          <a:p>
            <a:pPr indent="-342900" lvl="0" marL="457200" rtl="0" algn="l">
              <a:spcBef>
                <a:spcPts val="0"/>
              </a:spcBef>
              <a:spcAft>
                <a:spcPts val="0"/>
              </a:spcAft>
              <a:buSzPts val="1800"/>
              <a:buChar char="-"/>
            </a:pPr>
            <a:r>
              <a:rPr lang="en"/>
              <a:t>Manage the release cycle of charts that have been installed with Helm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Helm</a:t>
            </a:r>
            <a:endParaRPr/>
          </a:p>
        </p:txBody>
      </p:sp>
      <p:sp>
        <p:nvSpPr>
          <p:cNvPr id="283" name="Google Shape;283;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Helm, there are three important concepts:</a:t>
            </a:r>
            <a:endParaRPr/>
          </a:p>
          <a:p>
            <a:pPr indent="-342900" lvl="0" marL="457200" rtl="0" algn="l">
              <a:spcBef>
                <a:spcPts val="1200"/>
              </a:spcBef>
              <a:spcAft>
                <a:spcPts val="0"/>
              </a:spcAft>
              <a:buSzPts val="1800"/>
              <a:buChar char="-"/>
            </a:pPr>
            <a:r>
              <a:rPr lang="en"/>
              <a:t>The chart is a bundle of information necessary to create an instance of a Kubernetes application.</a:t>
            </a:r>
            <a:endParaRPr/>
          </a:p>
          <a:p>
            <a:pPr indent="-342900" lvl="0" marL="457200" rtl="0" algn="l">
              <a:spcBef>
                <a:spcPts val="0"/>
              </a:spcBef>
              <a:spcAft>
                <a:spcPts val="0"/>
              </a:spcAft>
              <a:buSzPts val="1800"/>
              <a:buChar char="-"/>
            </a:pPr>
            <a:r>
              <a:rPr lang="en"/>
              <a:t>The config contains configuration information that can be merged into a packaged chart to create a releasable object.</a:t>
            </a:r>
            <a:endParaRPr/>
          </a:p>
          <a:p>
            <a:pPr indent="-342900" lvl="0" marL="457200" rtl="0" algn="l">
              <a:spcBef>
                <a:spcPts val="0"/>
              </a:spcBef>
              <a:spcAft>
                <a:spcPts val="0"/>
              </a:spcAft>
              <a:buSzPts val="1800"/>
              <a:buChar char="-"/>
            </a:pPr>
            <a:r>
              <a:rPr lang="en"/>
              <a:t>A release is a running instance of a chart, combined with a specific config.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Pod scheduling</a:t>
            </a:r>
            <a:endParaRPr/>
          </a:p>
        </p:txBody>
      </p:sp>
      <p:sp>
        <p:nvSpPr>
          <p:cNvPr id="122" name="Google Shape;12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Pod scheduling in Kubernetes refers to the process by which the Kubernetes scheduler selects the most suitable node to run a pod. </a:t>
            </a:r>
            <a:endParaRPr/>
          </a:p>
          <a:p>
            <a:pPr indent="0" lvl="0" marL="0" rtl="0" algn="l">
              <a:spcBef>
                <a:spcPts val="1200"/>
              </a:spcBef>
              <a:spcAft>
                <a:spcPts val="1200"/>
              </a:spcAft>
              <a:buNone/>
            </a:pPr>
            <a:r>
              <a:rPr lang="en"/>
              <a:t>This process ensures that the pod can function optimally while meeting any specific constraints or requirements.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Helm</a:t>
            </a:r>
            <a:endParaRPr/>
          </a:p>
        </p:txBody>
      </p:sp>
      <p:sp>
        <p:nvSpPr>
          <p:cNvPr id="289" name="Google Shape;289;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Helm is an executable which is implemented into two distinct parts: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Helm Client is a command-line client for end users. The client is responsible for the following:</a:t>
            </a:r>
            <a:endParaRPr/>
          </a:p>
          <a:p>
            <a:pPr indent="-342900" lvl="0" marL="457200" rtl="0" algn="l">
              <a:spcBef>
                <a:spcPts val="1200"/>
              </a:spcBef>
              <a:spcAft>
                <a:spcPts val="0"/>
              </a:spcAft>
              <a:buSzPts val="1800"/>
              <a:buChar char="-"/>
            </a:pPr>
            <a:r>
              <a:rPr lang="en"/>
              <a:t>Local chart development</a:t>
            </a:r>
            <a:endParaRPr/>
          </a:p>
          <a:p>
            <a:pPr indent="-342900" lvl="0" marL="457200" rtl="0" algn="l">
              <a:spcBef>
                <a:spcPts val="0"/>
              </a:spcBef>
              <a:spcAft>
                <a:spcPts val="0"/>
              </a:spcAft>
              <a:buSzPts val="1800"/>
              <a:buChar char="-"/>
            </a:pPr>
            <a:r>
              <a:rPr lang="en"/>
              <a:t>Managing repositories</a:t>
            </a:r>
            <a:endParaRPr/>
          </a:p>
          <a:p>
            <a:pPr indent="-342900" lvl="0" marL="457200" rtl="0" algn="l">
              <a:spcBef>
                <a:spcPts val="0"/>
              </a:spcBef>
              <a:spcAft>
                <a:spcPts val="0"/>
              </a:spcAft>
              <a:buSzPts val="1800"/>
              <a:buChar char="-"/>
            </a:pPr>
            <a:r>
              <a:rPr lang="en"/>
              <a:t>Managing releases</a:t>
            </a:r>
            <a:endParaRPr/>
          </a:p>
          <a:p>
            <a:pPr indent="-342900" lvl="0" marL="457200" rtl="0" algn="l">
              <a:spcBef>
                <a:spcPts val="0"/>
              </a:spcBef>
              <a:spcAft>
                <a:spcPts val="0"/>
              </a:spcAft>
              <a:buSzPts val="1800"/>
              <a:buChar char="-"/>
            </a:pPr>
            <a:r>
              <a:rPr lang="en"/>
              <a:t>Interfacing with the Helm library</a:t>
            </a:r>
            <a:endParaRPr/>
          </a:p>
          <a:p>
            <a:pPr indent="-317500" lvl="1" marL="914400" rtl="0" algn="l">
              <a:spcBef>
                <a:spcPts val="0"/>
              </a:spcBef>
              <a:spcAft>
                <a:spcPts val="0"/>
              </a:spcAft>
              <a:buSzPts val="1400"/>
              <a:buChar char="-"/>
            </a:pPr>
            <a:r>
              <a:rPr lang="en"/>
              <a:t>Sending charts to be installed</a:t>
            </a:r>
            <a:endParaRPr/>
          </a:p>
          <a:p>
            <a:pPr indent="-317500" lvl="1" marL="914400" rtl="0" algn="l">
              <a:spcBef>
                <a:spcPts val="0"/>
              </a:spcBef>
              <a:spcAft>
                <a:spcPts val="0"/>
              </a:spcAft>
              <a:buSzPts val="1400"/>
              <a:buChar char="-"/>
            </a:pPr>
            <a:r>
              <a:rPr lang="en"/>
              <a:t>Requesting upgrading or uninstalling of existing releases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Helm</a:t>
            </a:r>
            <a:endParaRPr/>
          </a:p>
        </p:txBody>
      </p:sp>
      <p:sp>
        <p:nvSpPr>
          <p:cNvPr id="295" name="Google Shape;295;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The Helm Library provides the logic for executing all Helm operations. It interfaces with the Kubernetes API server and provides the following capability:</a:t>
            </a:r>
            <a:endParaRPr sz="1800"/>
          </a:p>
          <a:p>
            <a:pPr indent="-342900" lvl="0" marL="457200" rtl="0" algn="l">
              <a:spcBef>
                <a:spcPts val="1200"/>
              </a:spcBef>
              <a:spcAft>
                <a:spcPts val="0"/>
              </a:spcAft>
              <a:buSzPts val="1800"/>
              <a:buChar char="-"/>
            </a:pPr>
            <a:r>
              <a:rPr lang="en" sz="1800"/>
              <a:t>Combining a chart and configuration to build a release</a:t>
            </a:r>
            <a:endParaRPr sz="1800"/>
          </a:p>
          <a:p>
            <a:pPr indent="-342900" lvl="0" marL="457200" rtl="0" algn="l">
              <a:spcBef>
                <a:spcPts val="0"/>
              </a:spcBef>
              <a:spcAft>
                <a:spcPts val="0"/>
              </a:spcAft>
              <a:buSzPts val="1800"/>
              <a:buChar char="-"/>
            </a:pPr>
            <a:r>
              <a:rPr lang="en" sz="1800"/>
              <a:t>Installing charts into Kubernetes, and providing the subsequent release object</a:t>
            </a:r>
            <a:endParaRPr sz="1800"/>
          </a:p>
          <a:p>
            <a:pPr indent="-342900" lvl="0" marL="457200" rtl="0" algn="l">
              <a:spcBef>
                <a:spcPts val="0"/>
              </a:spcBef>
              <a:spcAft>
                <a:spcPts val="0"/>
              </a:spcAft>
              <a:buSzPts val="1800"/>
              <a:buChar char="-"/>
            </a:pPr>
            <a:r>
              <a:rPr lang="en" sz="1800"/>
              <a:t>Upgrading and uninstalling charts by interacting with Kubernetes</a:t>
            </a:r>
            <a:endParaRPr sz="1800"/>
          </a:p>
          <a:p>
            <a:pPr indent="0" lvl="0" marL="0" rtl="0" algn="l">
              <a:spcBef>
                <a:spcPts val="1200"/>
              </a:spcBef>
              <a:spcAft>
                <a:spcPts val="0"/>
              </a:spcAft>
              <a:buNone/>
            </a:pPr>
            <a:r>
              <a:t/>
            </a:r>
            <a:endParaRPr/>
          </a:p>
          <a:p>
            <a:pPr indent="0" lvl="0" marL="0" rtl="0" algn="l">
              <a:spcBef>
                <a:spcPts val="1200"/>
              </a:spcBef>
              <a:spcAft>
                <a:spcPts val="1200"/>
              </a:spcAft>
              <a:buNone/>
            </a:pPr>
            <a:r>
              <a:rPr lang="en" sz="1800"/>
              <a:t>The standalone Helm library encapsulates the Helm logic so that it can be leveraged by different clients.</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Helm</a:t>
            </a:r>
            <a:endParaRPr/>
          </a:p>
        </p:txBody>
      </p:sp>
      <p:sp>
        <p:nvSpPr>
          <p:cNvPr id="301" name="Google Shape;301;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Helm client and library is written in the Go programming language.</a:t>
            </a:r>
            <a:endParaRPr/>
          </a:p>
          <a:p>
            <a:pPr indent="-342900" lvl="0" marL="457200" rtl="0" algn="l">
              <a:spcBef>
                <a:spcPts val="0"/>
              </a:spcBef>
              <a:spcAft>
                <a:spcPts val="0"/>
              </a:spcAft>
              <a:buSzPts val="1800"/>
              <a:buChar char="●"/>
            </a:pPr>
            <a:r>
              <a:rPr lang="en"/>
              <a:t>The library uses the Kubernetes client library to communicate with Kubernetes. Currently, that library uses REST+JSON. It stores information in Secrets located inside of Kubernetes. It does not need its own database.</a:t>
            </a:r>
            <a:endParaRPr/>
          </a:p>
          <a:p>
            <a:pPr indent="-342900" lvl="0" marL="457200" rtl="0" algn="l">
              <a:spcBef>
                <a:spcPts val="0"/>
              </a:spcBef>
              <a:spcAft>
                <a:spcPts val="0"/>
              </a:spcAft>
              <a:buSzPts val="1800"/>
              <a:buChar char="●"/>
            </a:pPr>
            <a:r>
              <a:rPr lang="en"/>
              <a:t>Configuration files are, when possible, written in YAML.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Helm Install</a:t>
            </a:r>
            <a:endParaRPr/>
          </a:p>
        </p:txBody>
      </p:sp>
      <p:sp>
        <p:nvSpPr>
          <p:cNvPr id="307" name="Google Shape;307;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Prerequisites</a:t>
            </a:r>
            <a:endParaRPr/>
          </a:p>
          <a:p>
            <a:pPr indent="0" lvl="0" marL="0" rtl="0" algn="l">
              <a:spcBef>
                <a:spcPts val="1200"/>
              </a:spcBef>
              <a:spcAft>
                <a:spcPts val="0"/>
              </a:spcAft>
              <a:buNone/>
            </a:pPr>
            <a:r>
              <a:rPr lang="en"/>
              <a:t>The following prerequisites are required for a successful and properly secured use of Helm.</a:t>
            </a:r>
            <a:endParaRPr/>
          </a:p>
          <a:p>
            <a:pPr indent="-342900" lvl="0" marL="457200" rtl="0" algn="l">
              <a:spcBef>
                <a:spcPts val="1200"/>
              </a:spcBef>
              <a:spcAft>
                <a:spcPts val="0"/>
              </a:spcAft>
              <a:buSzPts val="1800"/>
              <a:buChar char="●"/>
            </a:pPr>
            <a:r>
              <a:rPr lang="en"/>
              <a:t>A Kubernetes cluster</a:t>
            </a:r>
            <a:endParaRPr/>
          </a:p>
          <a:p>
            <a:pPr indent="-342900" lvl="0" marL="457200" rtl="0" algn="l">
              <a:spcBef>
                <a:spcPts val="0"/>
              </a:spcBef>
              <a:spcAft>
                <a:spcPts val="0"/>
              </a:spcAft>
              <a:buSzPts val="1800"/>
              <a:buChar char="●"/>
            </a:pPr>
            <a:r>
              <a:rPr lang="en"/>
              <a:t>Deciding what security configurations to apply to your installation, if any</a:t>
            </a:r>
            <a:endParaRPr/>
          </a:p>
          <a:p>
            <a:pPr indent="-342900" lvl="0" marL="457200" rtl="0" algn="l">
              <a:spcBef>
                <a:spcPts val="0"/>
              </a:spcBef>
              <a:spcAft>
                <a:spcPts val="0"/>
              </a:spcAft>
              <a:buSzPts val="1800"/>
              <a:buChar char="●"/>
            </a:pPr>
            <a:r>
              <a:rPr lang="en"/>
              <a:t>Installing and configuring Helm.</a:t>
            </a:r>
            <a:endParaRPr/>
          </a:p>
          <a:p>
            <a:pPr indent="-342900" lvl="0" marL="457200" rtl="0" algn="l">
              <a:spcBef>
                <a:spcPts val="0"/>
              </a:spcBef>
              <a:spcAft>
                <a:spcPts val="0"/>
              </a:spcAft>
              <a:buSzPts val="1800"/>
              <a:buChar char="●"/>
            </a:pPr>
            <a:r>
              <a:rPr lang="en"/>
              <a:t>Install guide</a:t>
            </a:r>
            <a:endParaRPr/>
          </a:p>
          <a:p>
            <a:pPr indent="-317500" lvl="1" marL="914400" rtl="0" algn="l">
              <a:spcBef>
                <a:spcPts val="0"/>
              </a:spcBef>
              <a:spcAft>
                <a:spcPts val="0"/>
              </a:spcAft>
              <a:buSzPts val="1400"/>
              <a:buChar char="○"/>
            </a:pPr>
            <a:r>
              <a:rPr lang="en" u="sng">
                <a:solidFill>
                  <a:schemeClr val="hlink"/>
                </a:solidFill>
                <a:hlinkClick r:id="rId3"/>
              </a:rPr>
              <a:t>https://helm.sh/docs/intro/install/</a:t>
            </a:r>
            <a:r>
              <a:rPr lang="en"/>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Helm </a:t>
            </a:r>
            <a:endParaRPr/>
          </a:p>
        </p:txBody>
      </p:sp>
      <p:sp>
        <p:nvSpPr>
          <p:cNvPr id="313" name="Google Shape;313;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800"/>
              <a:t>A </a:t>
            </a:r>
            <a:r>
              <a:rPr b="1" lang="en" sz="1800"/>
              <a:t>Chart </a:t>
            </a:r>
            <a:r>
              <a:rPr lang="en" sz="1800"/>
              <a:t>is a Helm package. It contains all of the resource definitions necessary to run an application, tool, or service inside of a Kubernetes cluster. Think of it like the Kubernetes equivalent of a Homebrew formula, an Apt dpkg, or a Yum RPM file.</a:t>
            </a:r>
            <a:endParaRPr sz="1800"/>
          </a:p>
          <a:p>
            <a:pPr indent="0" lvl="0" marL="0" rtl="0" algn="l">
              <a:spcBef>
                <a:spcPts val="1200"/>
              </a:spcBef>
              <a:spcAft>
                <a:spcPts val="0"/>
              </a:spcAft>
              <a:buNone/>
            </a:pPr>
            <a:r>
              <a:t/>
            </a:r>
            <a:endParaRPr/>
          </a:p>
          <a:p>
            <a:pPr indent="0" lvl="0" marL="0" rtl="0" algn="l">
              <a:spcBef>
                <a:spcPts val="1200"/>
              </a:spcBef>
              <a:spcAft>
                <a:spcPts val="0"/>
              </a:spcAft>
              <a:buNone/>
            </a:pPr>
            <a:r>
              <a:rPr lang="en" sz="1800"/>
              <a:t>A </a:t>
            </a:r>
            <a:r>
              <a:rPr b="1" lang="en" sz="1800"/>
              <a:t>Repository </a:t>
            </a:r>
            <a:r>
              <a:rPr lang="en" sz="1800"/>
              <a:t>is the place where charts can be collected and shared. It's like Perl's CPAN archive or the Fedora Package Database, but for Kubernetes packages.</a:t>
            </a:r>
            <a:endParaRPr sz="1800"/>
          </a:p>
          <a:p>
            <a:pPr indent="0" lvl="0" marL="0" rtl="0" algn="l">
              <a:spcBef>
                <a:spcPts val="1200"/>
              </a:spcBef>
              <a:spcAft>
                <a:spcPts val="0"/>
              </a:spcAft>
              <a:buNone/>
            </a:pPr>
            <a:r>
              <a:t/>
            </a:r>
            <a:endParaRPr/>
          </a:p>
          <a:p>
            <a:pPr indent="0" lvl="0" marL="0" rtl="0" algn="l">
              <a:spcBef>
                <a:spcPts val="1200"/>
              </a:spcBef>
              <a:spcAft>
                <a:spcPts val="1200"/>
              </a:spcAft>
              <a:buNone/>
            </a:pPr>
            <a:r>
              <a:rPr lang="en" sz="1800"/>
              <a:t>A </a:t>
            </a:r>
            <a:r>
              <a:rPr b="1" lang="en" sz="1800"/>
              <a:t>Release </a:t>
            </a:r>
            <a:r>
              <a:rPr lang="en" sz="1800"/>
              <a:t>is an instance of a chart running in a Kubernetes cluster. One chart can often be installed many times into the same cluster. And each time it is installed, a new release is created. Consider a MySQL chart. If you want two databases running in your cluster, you can install that chart twice. Each one will have its own release, which will in turn have its own release name.</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Helm Repo</a:t>
            </a:r>
            <a:endParaRPr/>
          </a:p>
        </p:txBody>
      </p:sp>
      <p:sp>
        <p:nvSpPr>
          <p:cNvPr id="319" name="Google Shape;319;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0" name="Google Shape;320;p60"/>
          <p:cNvPicPr preferRelativeResize="0"/>
          <p:nvPr/>
        </p:nvPicPr>
        <p:blipFill>
          <a:blip r:embed="rId3">
            <a:alphaModFix/>
          </a:blip>
          <a:stretch>
            <a:fillRect/>
          </a:stretch>
        </p:blipFill>
        <p:spPr>
          <a:xfrm>
            <a:off x="311700" y="1103350"/>
            <a:ext cx="5851300" cy="3465525"/>
          </a:xfrm>
          <a:prstGeom prst="rect">
            <a:avLst/>
          </a:prstGeom>
          <a:noFill/>
          <a:ln>
            <a:noFill/>
          </a:ln>
        </p:spPr>
      </p:pic>
      <p:sp>
        <p:nvSpPr>
          <p:cNvPr id="321" name="Google Shape;321;p60"/>
          <p:cNvSpPr txBox="1"/>
          <p:nvPr/>
        </p:nvSpPr>
        <p:spPr>
          <a:xfrm>
            <a:off x="152650" y="45688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https://artifacthub.io/</a:t>
            </a:r>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'helm search': Finding Charts</a:t>
            </a:r>
            <a:endParaRPr/>
          </a:p>
        </p:txBody>
      </p:sp>
      <p:sp>
        <p:nvSpPr>
          <p:cNvPr id="327" name="Google Shape;327;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Helm comes with a powerful search command. It can be used to search two different types of source:</a:t>
            </a:r>
            <a:endParaRPr/>
          </a:p>
          <a:p>
            <a:pPr indent="-342900" lvl="0" marL="457200" rtl="0" algn="l">
              <a:spcBef>
                <a:spcPts val="1200"/>
              </a:spcBef>
              <a:spcAft>
                <a:spcPts val="0"/>
              </a:spcAft>
              <a:buSzPts val="1800"/>
              <a:buChar char="-"/>
            </a:pPr>
            <a:r>
              <a:rPr lang="en"/>
              <a:t>helm search hub searches the Artifact Hub, which lists helm charts from dozens of different repositories.</a:t>
            </a:r>
            <a:endParaRPr/>
          </a:p>
          <a:p>
            <a:pPr indent="0" lvl="0" marL="0" rtl="0" algn="l">
              <a:spcBef>
                <a:spcPts val="1200"/>
              </a:spcBef>
              <a:spcAft>
                <a:spcPts val="1200"/>
              </a:spcAft>
              <a:buNone/>
            </a:pPr>
            <a:r>
              <a:rPr lang="en"/>
              <a:t>helm search repo searches the repositories that you have added to your local helm client (with helm repo add). This search is done over local data, and no public network connection is needed.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helm repo list</a:t>
            </a:r>
            <a:endParaRPr/>
          </a:p>
          <a:p>
            <a:pPr indent="0" lvl="0" marL="0" rtl="0" algn="l">
              <a:spcBef>
                <a:spcPts val="1200"/>
              </a:spcBef>
              <a:spcAft>
                <a:spcPts val="0"/>
              </a:spcAft>
              <a:buNone/>
            </a:pPr>
            <a:r>
              <a:rPr lang="en"/>
              <a:t>helm repo add bitnami https://charts.bitnami.com/bitnami</a:t>
            </a:r>
            <a:endParaRPr/>
          </a:p>
          <a:p>
            <a:pPr indent="0" lvl="0" marL="0" rtl="0" algn="l">
              <a:spcBef>
                <a:spcPts val="1200"/>
              </a:spcBef>
              <a:spcAft>
                <a:spcPts val="0"/>
              </a:spcAft>
              <a:buNone/>
            </a:pPr>
            <a:r>
              <a:rPr lang="en"/>
              <a:t>helm search repo bitnami</a:t>
            </a:r>
            <a:endParaRPr/>
          </a:p>
          <a:p>
            <a:pPr indent="0" lvl="0" marL="0" rtl="0" algn="l">
              <a:spcBef>
                <a:spcPts val="1200"/>
              </a:spcBef>
              <a:spcAft>
                <a:spcPts val="0"/>
              </a:spcAft>
              <a:buNone/>
            </a:pPr>
            <a:r>
              <a:rPr lang="en"/>
              <a:t>helm repo list</a:t>
            </a:r>
            <a:endParaRPr/>
          </a:p>
          <a:p>
            <a:pPr indent="0" lvl="0" marL="0" rtl="0" algn="l">
              <a:spcBef>
                <a:spcPts val="1200"/>
              </a:spcBef>
              <a:spcAft>
                <a:spcPts val="0"/>
              </a:spcAft>
              <a:buNone/>
            </a:pPr>
            <a:r>
              <a:rPr lang="en"/>
              <a:t>helm repo remove bitnami</a:t>
            </a:r>
            <a:endParaRPr/>
          </a:p>
          <a:p>
            <a:pPr indent="0" lvl="0" marL="0" rtl="0" algn="l">
              <a:spcBef>
                <a:spcPts val="1200"/>
              </a:spcBef>
              <a:spcAft>
                <a:spcPts val="0"/>
              </a:spcAft>
              <a:buNone/>
            </a:pPr>
            <a:r>
              <a:rPr lang="en"/>
              <a:t>helm repo add bitnami https://charts.bitnami.com/bitnami</a:t>
            </a:r>
            <a:endParaRPr/>
          </a:p>
          <a:p>
            <a:pPr indent="0" lvl="0" marL="0" rtl="0" algn="l">
              <a:spcBef>
                <a:spcPts val="1200"/>
              </a:spcBef>
              <a:spcAft>
                <a:spcPts val="0"/>
              </a:spcAft>
              <a:buNone/>
            </a:pPr>
            <a:r>
              <a:rPr lang="en"/>
              <a:t>helm search repo mysql</a:t>
            </a:r>
            <a:endParaRPr/>
          </a:p>
          <a:p>
            <a:pPr indent="0" lvl="0" marL="0" rtl="0" algn="l">
              <a:spcBef>
                <a:spcPts val="1200"/>
              </a:spcBef>
              <a:spcAft>
                <a:spcPts val="0"/>
              </a:spcAft>
              <a:buNone/>
            </a:pPr>
            <a:r>
              <a:rPr lang="en"/>
              <a:t>helm search repo database</a:t>
            </a:r>
            <a:endParaRPr/>
          </a:p>
          <a:p>
            <a:pPr indent="0" lvl="0" marL="0" rtl="0" algn="l">
              <a:spcBef>
                <a:spcPts val="1200"/>
              </a:spcBef>
              <a:spcAft>
                <a:spcPts val="0"/>
              </a:spcAft>
              <a:buNone/>
            </a:pPr>
            <a:r>
              <a:rPr lang="en"/>
              <a:t>helm search repo database --versions</a:t>
            </a:r>
            <a:endParaRPr/>
          </a:p>
          <a:p>
            <a:pPr indent="0" lvl="0" marL="0" rtl="0" algn="l">
              <a:spcBef>
                <a:spcPts val="1200"/>
              </a:spcBef>
              <a:spcAft>
                <a:spcPts val="0"/>
              </a:spcAft>
              <a:buNone/>
            </a:pPr>
            <a:r>
              <a:rPr lang="en"/>
              <a:t>#search from hub </a:t>
            </a:r>
            <a:endParaRPr/>
          </a:p>
          <a:p>
            <a:pPr indent="0" lvl="0" marL="0" rtl="0" algn="l">
              <a:spcBef>
                <a:spcPts val="1200"/>
              </a:spcBef>
              <a:spcAft>
                <a:spcPts val="1200"/>
              </a:spcAft>
              <a:buNone/>
            </a:pPr>
            <a:r>
              <a:rPr lang="en"/>
              <a:t>helm search hub wordpresst</a:t>
            </a:r>
            <a:endParaRPr/>
          </a:p>
        </p:txBody>
      </p:sp>
      <p:sp>
        <p:nvSpPr>
          <p:cNvPr id="333" name="Google Shape;333;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a:t>
            </a:r>
            <a:endParaRPr/>
          </a:p>
        </p:txBody>
      </p:sp>
      <p:sp>
        <p:nvSpPr>
          <p:cNvPr id="339" name="Google Shape;339;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$add another repo</a:t>
            </a:r>
            <a:endParaRPr/>
          </a:p>
          <a:p>
            <a:pPr indent="0" lvl="0" marL="0" rtl="0" algn="l">
              <a:spcBef>
                <a:spcPts val="1200"/>
              </a:spcBef>
              <a:spcAft>
                <a:spcPts val="0"/>
              </a:spcAft>
              <a:buNone/>
            </a:pPr>
            <a:r>
              <a:rPr lang="en"/>
              <a:t>helm repo add brigade https://brigadecore.github.io/charts</a:t>
            </a:r>
            <a:endParaRPr/>
          </a:p>
          <a:p>
            <a:pPr indent="0" lvl="0" marL="0" rtl="0" algn="l">
              <a:spcBef>
                <a:spcPts val="1200"/>
              </a:spcBef>
              <a:spcAft>
                <a:spcPts val="0"/>
              </a:spcAft>
              <a:buNone/>
            </a:pPr>
            <a:r>
              <a:rPr lang="en"/>
              <a:t>#install with default name</a:t>
            </a:r>
            <a:endParaRPr/>
          </a:p>
          <a:p>
            <a:pPr indent="0" lvl="0" marL="0" rtl="0" algn="l">
              <a:spcBef>
                <a:spcPts val="1200"/>
              </a:spcBef>
              <a:spcAft>
                <a:spcPts val="0"/>
              </a:spcAft>
              <a:buNone/>
            </a:pPr>
            <a:r>
              <a:rPr lang="en"/>
              <a:t>helm install bitnami/mysql --generate-name</a:t>
            </a:r>
            <a:endParaRPr/>
          </a:p>
          <a:p>
            <a:pPr indent="0" lvl="0" marL="0" rtl="0" algn="l">
              <a:spcBef>
                <a:spcPts val="1200"/>
              </a:spcBef>
              <a:spcAft>
                <a:spcPts val="0"/>
              </a:spcAft>
              <a:buNone/>
            </a:pPr>
            <a:r>
              <a:rPr lang="en"/>
              <a:t>helm uninstall mysql-1612624192</a:t>
            </a:r>
            <a:endParaRPr/>
          </a:p>
          <a:p>
            <a:pPr indent="0" lvl="0" marL="0" rtl="0" algn="l">
              <a:spcBef>
                <a:spcPts val="1200"/>
              </a:spcBef>
              <a:spcAft>
                <a:spcPts val="0"/>
              </a:spcAft>
              <a:buNone/>
            </a:pPr>
            <a:r>
              <a:rPr lang="en"/>
              <a:t>helm status mysql-1612624192</a:t>
            </a:r>
            <a:endParaRPr/>
          </a:p>
          <a:p>
            <a:pPr indent="0" lvl="0" marL="0" rtl="0" algn="l">
              <a:spcBef>
                <a:spcPts val="1200"/>
              </a:spcBef>
              <a:spcAft>
                <a:spcPts val="0"/>
              </a:spcAft>
              <a:buNone/>
            </a:pPr>
            <a:r>
              <a:rPr lang="en"/>
              <a:t>helm install mydb bitnami/mysql</a:t>
            </a:r>
            <a:endParaRPr/>
          </a:p>
          <a:p>
            <a:pPr indent="0" lvl="0" marL="0" rtl="0" algn="l">
              <a:spcBef>
                <a:spcPts val="1200"/>
              </a:spcBef>
              <a:spcAft>
                <a:spcPts val="0"/>
              </a:spcAft>
              <a:buNone/>
            </a:pPr>
            <a:r>
              <a:rPr lang="en"/>
              <a:t>helm show values bitnami/mysql</a:t>
            </a:r>
            <a:endParaRPr/>
          </a:p>
          <a:p>
            <a:pPr indent="0" lvl="0" marL="0" rtl="0" algn="l">
              <a:spcBef>
                <a:spcPts val="1200"/>
              </a:spcBef>
              <a:spcAft>
                <a:spcPts val="0"/>
              </a:spcAft>
              <a:buNone/>
            </a:pPr>
            <a:r>
              <a:rPr lang="en"/>
              <a:t>kubectl get pods</a:t>
            </a:r>
            <a:endParaRPr/>
          </a:p>
          <a:p>
            <a:pPr indent="0" lvl="0" marL="0" rtl="0" algn="l">
              <a:spcBef>
                <a:spcPts val="1200"/>
              </a:spcBef>
              <a:spcAft>
                <a:spcPts val="0"/>
              </a:spcAft>
              <a:buNone/>
            </a:pPr>
            <a:r>
              <a:rPr lang="en"/>
              <a:t>helm list</a:t>
            </a:r>
            <a:endParaRPr/>
          </a:p>
          <a:p>
            <a:pPr indent="0" lvl="0" marL="0" rtl="0" algn="l">
              <a:spcBef>
                <a:spcPts val="1200"/>
              </a:spcBef>
              <a:spcAft>
                <a:spcPts val="0"/>
              </a:spcAft>
              <a:buNone/>
            </a:pPr>
            <a:r>
              <a:rPr lang="en"/>
              <a:t>helm istall mydb -n mynamespace</a:t>
            </a:r>
            <a:endParaRPr/>
          </a:p>
          <a:p>
            <a:pPr indent="0" lvl="0" marL="0" rtl="0" algn="l">
              <a:spcBef>
                <a:spcPts val="1200"/>
              </a:spcBef>
              <a:spcAft>
                <a:spcPts val="1200"/>
              </a:spcAft>
              <a:buNone/>
            </a:pPr>
            <a:r>
              <a:rPr lang="en"/>
              <a:t>helm list --namespace mynamespace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a:t>
            </a:r>
            <a:endParaRPr/>
          </a:p>
        </p:txBody>
      </p:sp>
      <p:sp>
        <p:nvSpPr>
          <p:cNvPr id="345" name="Google Shape;345;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helm uninstall mydb -n mynamespace</a:t>
            </a:r>
            <a:endParaRPr/>
          </a:p>
          <a:p>
            <a:pPr indent="0" lvl="0" marL="0" rtl="0" algn="l">
              <a:spcBef>
                <a:spcPts val="1200"/>
              </a:spcBef>
              <a:spcAft>
                <a:spcPts val="0"/>
              </a:spcAft>
              <a:buNone/>
            </a:pPr>
            <a:r>
              <a:rPr lang="en"/>
              <a:t>helm install happy-panda bitnami/wordpress</a:t>
            </a:r>
            <a:endParaRPr/>
          </a:p>
          <a:p>
            <a:pPr indent="0" lvl="0" marL="0" rtl="0" algn="l">
              <a:spcBef>
                <a:spcPts val="1200"/>
              </a:spcBef>
              <a:spcAft>
                <a:spcPts val="0"/>
              </a:spcAft>
              <a:buNone/>
            </a:pPr>
            <a:r>
              <a:rPr lang="en"/>
              <a:t>helm upgrade -f panda.yaml happy-panda bitnami/wordpress</a:t>
            </a:r>
            <a:endParaRPr/>
          </a:p>
          <a:p>
            <a:pPr indent="0" lvl="0" marL="0" rtl="0" algn="l">
              <a:spcBef>
                <a:spcPts val="1200"/>
              </a:spcBef>
              <a:spcAft>
                <a:spcPts val="0"/>
              </a:spcAft>
              <a:buNone/>
            </a:pPr>
            <a:r>
              <a:rPr lang="en"/>
              <a:t>#to have custom name </a:t>
            </a:r>
            <a:endParaRPr/>
          </a:p>
          <a:p>
            <a:pPr indent="0" lvl="0" marL="0" rtl="0" algn="l">
              <a:spcBef>
                <a:spcPts val="1200"/>
              </a:spcBef>
              <a:spcAft>
                <a:spcPts val="0"/>
              </a:spcAft>
              <a:buNone/>
            </a:pPr>
            <a:r>
              <a:rPr lang="en"/>
              <a:t>CHALLENGE</a:t>
            </a:r>
            <a:endParaRPr/>
          </a:p>
          <a:p>
            <a:pPr indent="0" lvl="0" marL="0" rtl="0" algn="l">
              <a:spcBef>
                <a:spcPts val="1200"/>
              </a:spcBef>
              <a:spcAft>
                <a:spcPts val="0"/>
              </a:spcAft>
              <a:buNone/>
            </a:pPr>
            <a:r>
              <a:rPr lang="en"/>
              <a:t>Run wordpress chart</a:t>
            </a:r>
            <a:endParaRPr/>
          </a:p>
          <a:p>
            <a:pPr indent="0" lvl="0" marL="0" rtl="0" algn="l">
              <a:spcBef>
                <a:spcPts val="1200"/>
              </a:spcBef>
              <a:spcAft>
                <a:spcPts val="0"/>
              </a:spcAft>
              <a:buNone/>
            </a:pPr>
            <a:r>
              <a:rPr lang="en"/>
              <a:t>to view chart</a:t>
            </a:r>
            <a:endParaRPr/>
          </a:p>
          <a:p>
            <a:pPr indent="0" lvl="0" marL="0" rtl="0" algn="l">
              <a:spcBef>
                <a:spcPts val="1200"/>
              </a:spcBef>
              <a:spcAft>
                <a:spcPts val="0"/>
              </a:spcAft>
              <a:buNone/>
            </a:pPr>
            <a:r>
              <a:rPr lang="en"/>
              <a:t>helm pull chartrepo/chartname</a:t>
            </a:r>
            <a:endParaRPr/>
          </a:p>
          <a:p>
            <a:pPr indent="0" lvl="0" marL="0" rtl="0" algn="l">
              <a:spcBef>
                <a:spcPts val="1200"/>
              </a:spcBef>
              <a:spcAft>
                <a:spcPts val="0"/>
              </a:spcAft>
              <a:buNone/>
            </a:pPr>
            <a:r>
              <a:rPr lang="en"/>
              <a:t>helm template nginx bitnami/nginx</a:t>
            </a:r>
            <a:endParaRPr/>
          </a:p>
          <a:p>
            <a:pPr indent="0" lvl="0" marL="0" rtl="0" algn="l">
              <a:spcBef>
                <a:spcPts val="1200"/>
              </a:spcBef>
              <a:spcAft>
                <a:spcPts val="1200"/>
              </a:spcAft>
              <a:buNone/>
            </a:pPr>
            <a:r>
              <a:rPr lang="en"/>
              <a:t>helm install nginx bitnami/nginx --dry-run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pod scheduling process</a:t>
            </a:r>
            <a:endParaRPr/>
          </a:p>
        </p:txBody>
      </p:sp>
      <p:sp>
        <p:nvSpPr>
          <p:cNvPr id="128" name="Google Shape;12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1. Pod Requirements and Node Suitability</a:t>
            </a:r>
            <a:endParaRPr b="1"/>
          </a:p>
          <a:p>
            <a:pPr indent="0" lvl="0" marL="0" rtl="0" algn="l">
              <a:spcBef>
                <a:spcPts val="1200"/>
              </a:spcBef>
              <a:spcAft>
                <a:spcPts val="0"/>
              </a:spcAft>
              <a:buNone/>
            </a:pPr>
            <a:r>
              <a:rPr lang="en"/>
              <a:t>Before scheduling, Kubernetes evaluates each pod's requirements (resource needs, constraints, and any other scheduling rules) and matches them against the available nodes in the cluster. Some important factors include:</a:t>
            </a:r>
            <a:endParaRPr/>
          </a:p>
          <a:p>
            <a:pPr indent="0" lvl="0" marL="0" rtl="0" algn="l">
              <a:spcBef>
                <a:spcPts val="1200"/>
              </a:spcBef>
              <a:spcAft>
                <a:spcPts val="0"/>
              </a:spcAft>
              <a:buNone/>
            </a:pPr>
            <a:r>
              <a:rPr b="1" lang="en"/>
              <a:t>Resource requests:</a:t>
            </a:r>
            <a:r>
              <a:rPr lang="en"/>
              <a:t> CPU, memory, and storage requirements.</a:t>
            </a:r>
            <a:endParaRPr/>
          </a:p>
          <a:p>
            <a:pPr indent="0" lvl="0" marL="0" rtl="0" algn="l">
              <a:spcBef>
                <a:spcPts val="1200"/>
              </a:spcBef>
              <a:spcAft>
                <a:spcPts val="0"/>
              </a:spcAft>
              <a:buNone/>
            </a:pPr>
            <a:r>
              <a:rPr b="1" lang="en"/>
              <a:t>Node affinity:</a:t>
            </a:r>
            <a:r>
              <a:rPr lang="en"/>
              <a:t> Specific rules that determine whether a pod prefers or requires certain types of nodes (e.g., nodes with specific labels).</a:t>
            </a:r>
            <a:endParaRPr/>
          </a:p>
          <a:p>
            <a:pPr indent="0" lvl="0" marL="0" rtl="0" algn="l">
              <a:spcBef>
                <a:spcPts val="1200"/>
              </a:spcBef>
              <a:spcAft>
                <a:spcPts val="0"/>
              </a:spcAft>
              <a:buNone/>
            </a:pPr>
            <a:r>
              <a:rPr b="1" lang="en"/>
              <a:t>Taints and tolerations:</a:t>
            </a:r>
            <a:r>
              <a:rPr lang="en"/>
              <a:t> Mechanisms to prevent pods from being scheduled on certain nodes unless the pod has a specific tolerance.</a:t>
            </a:r>
            <a:endParaRPr/>
          </a:p>
          <a:p>
            <a:pPr indent="0" lvl="0" marL="0" rtl="0" algn="l">
              <a:spcBef>
                <a:spcPts val="1200"/>
              </a:spcBef>
              <a:spcAft>
                <a:spcPts val="0"/>
              </a:spcAft>
              <a:buNone/>
            </a:pPr>
            <a:r>
              <a:rPr b="1" lang="en"/>
              <a:t>Pod affinity and anti-affinity:</a:t>
            </a:r>
            <a:r>
              <a:rPr lang="en"/>
              <a:t> Rules that define whether a pod prefers or needs to be located near (or far from) other pods.</a:t>
            </a:r>
            <a:endParaRPr/>
          </a:p>
          <a:p>
            <a:pPr indent="0" lvl="0" marL="0" rtl="0" algn="l">
              <a:spcBef>
                <a:spcPts val="1200"/>
              </a:spcBef>
              <a:spcAft>
                <a:spcPts val="1200"/>
              </a:spcAft>
              <a:buNone/>
            </a:pPr>
            <a:r>
              <a:rPr b="1" lang="en"/>
              <a:t>Node selectors:</a:t>
            </a:r>
            <a:r>
              <a:rPr lang="en"/>
              <a:t> Conditions that filter nodes based on custom labels.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a:t>
            </a:r>
            <a:endParaRPr/>
          </a:p>
        </p:txBody>
      </p:sp>
      <p:sp>
        <p:nvSpPr>
          <p:cNvPr id="351" name="Google Shape;351;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helm get notes nginx</a:t>
            </a:r>
            <a:endParaRPr/>
          </a:p>
          <a:p>
            <a:pPr indent="0" lvl="0" marL="0" rtl="0" algn="l">
              <a:spcBef>
                <a:spcPts val="1200"/>
              </a:spcBef>
              <a:spcAft>
                <a:spcPts val="0"/>
              </a:spcAft>
              <a:buNone/>
            </a:pPr>
            <a:r>
              <a:rPr lang="en"/>
              <a:t>helm get values nginx</a:t>
            </a:r>
            <a:endParaRPr/>
          </a:p>
          <a:p>
            <a:pPr indent="0" lvl="0" marL="0" rtl="0" algn="l">
              <a:spcBef>
                <a:spcPts val="1200"/>
              </a:spcBef>
              <a:spcAft>
                <a:spcPts val="0"/>
              </a:spcAft>
              <a:buNone/>
            </a:pPr>
            <a:r>
              <a:rPr lang="en"/>
              <a:t>helm get values nginx --revision 2</a:t>
            </a:r>
            <a:endParaRPr/>
          </a:p>
          <a:p>
            <a:pPr indent="0" lvl="0" marL="0" rtl="0" algn="l">
              <a:spcBef>
                <a:spcPts val="1200"/>
              </a:spcBef>
              <a:spcAft>
                <a:spcPts val="0"/>
              </a:spcAft>
              <a:buNone/>
            </a:pPr>
            <a:r>
              <a:rPr lang="en"/>
              <a:t>helm get manifest nginx</a:t>
            </a:r>
            <a:endParaRPr/>
          </a:p>
          <a:p>
            <a:pPr indent="0" lvl="0" marL="0" rtl="0" algn="l">
              <a:spcBef>
                <a:spcPts val="1200"/>
              </a:spcBef>
              <a:spcAft>
                <a:spcPts val="0"/>
              </a:spcAft>
              <a:buNone/>
            </a:pPr>
            <a:r>
              <a:rPr lang="en"/>
              <a:t>helm history nginx</a:t>
            </a:r>
            <a:endParaRPr/>
          </a:p>
          <a:p>
            <a:pPr indent="0" lvl="0" marL="0" rtl="0" algn="l">
              <a:spcBef>
                <a:spcPts val="1200"/>
              </a:spcBef>
              <a:spcAft>
                <a:spcPts val="0"/>
              </a:spcAft>
              <a:buNone/>
            </a:pPr>
            <a:r>
              <a:rPr lang="en"/>
              <a:t>helm rollback nginx 2</a:t>
            </a:r>
            <a:endParaRPr/>
          </a:p>
          <a:p>
            <a:pPr indent="0" lvl="0" marL="0" rtl="0" algn="l">
              <a:spcBef>
                <a:spcPts val="1200"/>
              </a:spcBef>
              <a:spcAft>
                <a:spcPts val="1200"/>
              </a:spcAft>
              <a:buNone/>
            </a:pPr>
            <a:r>
              <a:rPr lang="en"/>
              <a:t>helm uninstall nginx --keep-history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your own chart</a:t>
            </a:r>
            <a:endParaRPr/>
          </a:p>
        </p:txBody>
      </p:sp>
      <p:sp>
        <p:nvSpPr>
          <p:cNvPr id="357" name="Google Shape;357;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helm create mychart</a:t>
            </a:r>
            <a:endParaRPr/>
          </a:p>
          <a:p>
            <a:pPr indent="0" lvl="0" marL="0" rtl="0" algn="l">
              <a:spcBef>
                <a:spcPts val="1200"/>
              </a:spcBef>
              <a:spcAft>
                <a:spcPts val="0"/>
              </a:spcAft>
              <a:buNone/>
            </a:pPr>
            <a:r>
              <a:rPr lang="en"/>
              <a:t>cd mychart</a:t>
            </a:r>
            <a:endParaRPr/>
          </a:p>
          <a:p>
            <a:pPr indent="0" lvl="0" marL="0" rtl="0" algn="l">
              <a:spcBef>
                <a:spcPts val="1200"/>
              </a:spcBef>
              <a:spcAft>
                <a:spcPts val="0"/>
              </a:spcAft>
              <a:buNone/>
            </a:pPr>
            <a:r>
              <a:rPr lang="en"/>
              <a:t>ls</a:t>
            </a:r>
            <a:endParaRPr/>
          </a:p>
          <a:p>
            <a:pPr indent="0" lvl="0" marL="0" rtl="0" algn="l">
              <a:spcBef>
                <a:spcPts val="1200"/>
              </a:spcBef>
              <a:spcAft>
                <a:spcPts val="0"/>
              </a:spcAft>
              <a:buNone/>
            </a:pPr>
            <a:r>
              <a:rPr lang="en"/>
              <a:t>cd ..</a:t>
            </a:r>
            <a:endParaRPr/>
          </a:p>
          <a:p>
            <a:pPr indent="0" lvl="0" marL="0" rtl="0" algn="l">
              <a:spcBef>
                <a:spcPts val="1200"/>
              </a:spcBef>
              <a:spcAft>
                <a:spcPts val="0"/>
              </a:spcAft>
              <a:buNone/>
            </a:pPr>
            <a:r>
              <a:rPr lang="en"/>
              <a:t>helm install release1 ./mychart </a:t>
            </a:r>
            <a:endParaRPr/>
          </a:p>
          <a:p>
            <a:pPr indent="0" lvl="0" marL="0" rtl="0" algn="l">
              <a:spcBef>
                <a:spcPts val="1200"/>
              </a:spcBef>
              <a:spcAft>
                <a:spcPts val="0"/>
              </a:spcAft>
              <a:buNone/>
            </a:pPr>
            <a:r>
              <a:rPr lang="en"/>
              <a:t>helm ls</a:t>
            </a:r>
            <a:endParaRPr/>
          </a:p>
          <a:p>
            <a:pPr indent="0" lvl="0" marL="0" rtl="0" algn="l">
              <a:spcBef>
                <a:spcPts val="1200"/>
              </a:spcBef>
              <a:spcAft>
                <a:spcPts val="0"/>
              </a:spcAft>
              <a:buNone/>
            </a:pPr>
            <a:r>
              <a:rPr lang="en"/>
              <a:t>kubectl get all</a:t>
            </a:r>
            <a:endParaRPr/>
          </a:p>
          <a:p>
            <a:pPr indent="0" lvl="0" marL="0" rtl="0" algn="l">
              <a:spcBef>
                <a:spcPts val="1200"/>
              </a:spcBef>
              <a:spcAft>
                <a:spcPts val="0"/>
              </a:spcAft>
              <a:buNone/>
            </a:pPr>
            <a:r>
              <a:rPr lang="en"/>
              <a:t>helm get manifest release1</a:t>
            </a:r>
            <a:endParaRPr/>
          </a:p>
          <a:p>
            <a:pPr indent="0" lvl="0" marL="0" rtl="0" algn="l">
              <a:spcBef>
                <a:spcPts val="1200"/>
              </a:spcBef>
              <a:spcAft>
                <a:spcPts val="1200"/>
              </a:spcAft>
              <a:buNone/>
            </a:pPr>
            <a:r>
              <a:rPr lang="en"/>
              <a:t>rm -rf ./mychart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your own chart</a:t>
            </a:r>
            <a:endParaRPr/>
          </a:p>
        </p:txBody>
      </p:sp>
      <p:sp>
        <p:nvSpPr>
          <p:cNvPr id="363" name="Google Shape;363;p67"/>
          <p:cNvSpPr txBox="1"/>
          <p:nvPr>
            <p:ph idx="1" type="body"/>
          </p:nvPr>
        </p:nvSpPr>
        <p:spPr>
          <a:xfrm>
            <a:off x="311700" y="1152475"/>
            <a:ext cx="8520600" cy="3908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helm create mychart</a:t>
            </a:r>
            <a:endParaRPr/>
          </a:p>
          <a:p>
            <a:pPr indent="0" lvl="0" marL="0" rtl="0" algn="l">
              <a:spcBef>
                <a:spcPts val="1200"/>
              </a:spcBef>
              <a:spcAft>
                <a:spcPts val="0"/>
              </a:spcAft>
              <a:buNone/>
            </a:pPr>
            <a:r>
              <a:rPr lang="en"/>
              <a:t>rm -rf mychart/templates/*</a:t>
            </a:r>
            <a:endParaRPr/>
          </a:p>
          <a:p>
            <a:pPr indent="0" lvl="0" marL="0" rtl="0" algn="l">
              <a:spcBef>
                <a:spcPts val="1200"/>
              </a:spcBef>
              <a:spcAft>
                <a:spcPts val="0"/>
              </a:spcAft>
              <a:buNone/>
            </a:pPr>
            <a:r>
              <a:rPr lang="en"/>
              <a:t>cd mychart/templates</a:t>
            </a:r>
            <a:endParaRPr/>
          </a:p>
          <a:p>
            <a:pPr indent="0" lvl="0" marL="0" rtl="0" algn="l">
              <a:spcBef>
                <a:spcPts val="1200"/>
              </a:spcBef>
              <a:spcAft>
                <a:spcPts val="0"/>
              </a:spcAft>
              <a:buNone/>
            </a:pPr>
            <a:r>
              <a:rPr lang="en"/>
              <a:t>#create a new file called configmap.yaml</a:t>
            </a:r>
            <a:endParaRPr/>
          </a:p>
          <a:p>
            <a:pPr indent="0" lvl="0" marL="0" rtl="0" algn="l">
              <a:spcBef>
                <a:spcPts val="1200"/>
              </a:spcBef>
              <a:spcAft>
                <a:spcPts val="0"/>
              </a:spcAft>
              <a:buNone/>
            </a:pPr>
            <a:r>
              <a:rPr lang="en"/>
              <a:t>code configmap.yaml </a:t>
            </a:r>
            <a:endParaRPr/>
          </a:p>
          <a:p>
            <a:pPr indent="0" lvl="0" marL="0" rtl="0" algn="l">
              <a:spcBef>
                <a:spcPts val="1200"/>
              </a:spcBef>
              <a:spcAft>
                <a:spcPts val="0"/>
              </a:spcAft>
              <a:buNone/>
            </a:pPr>
            <a:r>
              <a:rPr lang="en"/>
              <a:t>#add below content</a:t>
            </a:r>
            <a:endParaRPr/>
          </a:p>
          <a:p>
            <a:pPr indent="0" lvl="0" marL="0" rtl="0" algn="l">
              <a:lnSpc>
                <a:spcPct val="135714"/>
              </a:lnSpc>
              <a:spcBef>
                <a:spcPts val="1200"/>
              </a:spcBef>
              <a:spcAft>
                <a:spcPts val="0"/>
              </a:spcAft>
              <a:buNone/>
            </a:pPr>
            <a:r>
              <a:rPr lang="en" sz="1050">
                <a:solidFill>
                  <a:srgbClr val="800000"/>
                </a:solidFill>
                <a:highlight>
                  <a:srgbClr val="FFFFFF"/>
                </a:highlight>
                <a:latin typeface="Courier New"/>
                <a:ea typeface="Courier New"/>
                <a:cs typeface="Courier New"/>
                <a:sym typeface="Courier New"/>
              </a:rPr>
              <a:t>apiVersion</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v1</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kind</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ConfigMap</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metadata</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name</a:t>
            </a:r>
            <a:r>
              <a:rPr lang="en" sz="1050">
                <a:solidFill>
                  <a:srgbClr val="000000"/>
                </a:solidFill>
                <a:highlight>
                  <a:srgbClr val="FFFFFF"/>
                </a:highlight>
                <a:latin typeface="Courier New"/>
                <a:ea typeface="Courier New"/>
                <a:cs typeface="Courier New"/>
                <a:sym typeface="Courier New"/>
              </a:rPr>
              <a:t>: {{ .Release.Name }}</a:t>
            </a:r>
            <a:r>
              <a:rPr lang="en" sz="1050">
                <a:solidFill>
                  <a:srgbClr val="0000FF"/>
                </a:solidFill>
                <a:highlight>
                  <a:srgbClr val="FFFFFF"/>
                </a:highlight>
                <a:latin typeface="Courier New"/>
                <a:ea typeface="Courier New"/>
                <a:cs typeface="Courier New"/>
                <a:sym typeface="Courier New"/>
              </a:rPr>
              <a:t>-configmap</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data</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myvalue</a:t>
            </a:r>
            <a:r>
              <a:rPr lang="en" sz="1050">
                <a:solidFill>
                  <a:srgbClr val="000000"/>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"Sample Config Map"</a:t>
            </a:r>
            <a:endParaRPr sz="148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your own chart</a:t>
            </a:r>
            <a:endParaRPr/>
          </a:p>
        </p:txBody>
      </p:sp>
      <p:sp>
        <p:nvSpPr>
          <p:cNvPr id="369" name="Google Shape;369;p68"/>
          <p:cNvSpPr txBox="1"/>
          <p:nvPr>
            <p:ph idx="1" type="body"/>
          </p:nvPr>
        </p:nvSpPr>
        <p:spPr>
          <a:xfrm>
            <a:off x="311700" y="1152475"/>
            <a:ext cx="8520600" cy="390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cd ..</a:t>
            </a:r>
            <a:endParaRPr/>
          </a:p>
          <a:p>
            <a:pPr indent="0" lvl="0" marL="0" rtl="0" algn="l">
              <a:spcBef>
                <a:spcPts val="1200"/>
              </a:spcBef>
              <a:spcAft>
                <a:spcPts val="0"/>
              </a:spcAft>
              <a:buNone/>
            </a:pPr>
            <a:r>
              <a:rPr lang="en"/>
              <a:t>cd ..</a:t>
            </a:r>
            <a:endParaRPr/>
          </a:p>
          <a:p>
            <a:pPr indent="0" lvl="0" marL="0" rtl="0" algn="l">
              <a:spcBef>
                <a:spcPts val="1200"/>
              </a:spcBef>
              <a:spcAft>
                <a:spcPts val="0"/>
              </a:spcAft>
              <a:buNone/>
            </a:pPr>
            <a:r>
              <a:rPr lang="en"/>
              <a:t>helm install release-configmap ./mychart</a:t>
            </a:r>
            <a:endParaRPr/>
          </a:p>
          <a:p>
            <a:pPr indent="0" lvl="0" marL="0" rtl="0" algn="l">
              <a:spcBef>
                <a:spcPts val="1200"/>
              </a:spcBef>
              <a:spcAft>
                <a:spcPts val="0"/>
              </a:spcAft>
              <a:buNone/>
            </a:pPr>
            <a:r>
              <a:rPr lang="en"/>
              <a:t>helm ls</a:t>
            </a:r>
            <a:endParaRPr/>
          </a:p>
          <a:p>
            <a:pPr indent="0" lvl="0" marL="0" rtl="0" algn="l">
              <a:spcBef>
                <a:spcPts val="1200"/>
              </a:spcBef>
              <a:spcAft>
                <a:spcPts val="0"/>
              </a:spcAft>
              <a:buNone/>
            </a:pPr>
            <a:r>
              <a:rPr lang="en"/>
              <a:t>helm get manifest release-configmap</a:t>
            </a:r>
            <a:endParaRPr/>
          </a:p>
          <a:p>
            <a:pPr indent="0" lvl="0" marL="0" rtl="0" algn="l">
              <a:spcBef>
                <a:spcPts val="1200"/>
              </a:spcBef>
              <a:spcAft>
                <a:spcPts val="0"/>
              </a:spcAft>
              <a:buNone/>
            </a:pPr>
            <a:r>
              <a:rPr lang="en"/>
              <a:t>kubectl describe configmaps mychart-configmap</a:t>
            </a:r>
            <a:endParaRPr/>
          </a:p>
          <a:p>
            <a:pPr indent="0" lvl="0" marL="0" rtl="0" algn="l">
              <a:spcBef>
                <a:spcPts val="1200"/>
              </a:spcBef>
              <a:spcAft>
                <a:spcPts val="1200"/>
              </a:spcAft>
              <a:buNone/>
            </a:pPr>
            <a:r>
              <a:rPr lang="en"/>
              <a:t>helm uninstall release-configmap</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your own chart - Built-in func</a:t>
            </a:r>
            <a:endParaRPr/>
          </a:p>
        </p:txBody>
      </p:sp>
      <p:sp>
        <p:nvSpPr>
          <p:cNvPr id="375" name="Google Shape;375;p69"/>
          <p:cNvSpPr txBox="1"/>
          <p:nvPr>
            <p:ph idx="1" type="body"/>
          </p:nvPr>
        </p:nvSpPr>
        <p:spPr>
          <a:xfrm>
            <a:off x="311700" y="11524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#Modify configmap.yml with below code</a:t>
            </a:r>
            <a:endParaRPr/>
          </a:p>
          <a:p>
            <a:pPr indent="0" lvl="0" marL="0" rtl="0" algn="l">
              <a:lnSpc>
                <a:spcPct val="135714"/>
              </a:lnSpc>
              <a:spcBef>
                <a:spcPts val="1200"/>
              </a:spcBef>
              <a:spcAft>
                <a:spcPts val="0"/>
              </a:spcAft>
              <a:buNone/>
            </a:pPr>
            <a:r>
              <a:rPr lang="en" sz="1050">
                <a:solidFill>
                  <a:srgbClr val="800000"/>
                </a:solidFill>
                <a:highlight>
                  <a:srgbClr val="FFFFFF"/>
                </a:highlight>
                <a:latin typeface="Courier New"/>
                <a:ea typeface="Courier New"/>
                <a:cs typeface="Courier New"/>
                <a:sym typeface="Courier New"/>
              </a:rPr>
              <a:t>apiVersion</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v1</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kind</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ConfigMap</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metadata</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name</a:t>
            </a:r>
            <a:r>
              <a:rPr lang="en" sz="1050">
                <a:solidFill>
                  <a:srgbClr val="000000"/>
                </a:solidFill>
                <a:highlight>
                  <a:srgbClr val="FFFFFF"/>
                </a:highlight>
                <a:latin typeface="Courier New"/>
                <a:ea typeface="Courier New"/>
                <a:cs typeface="Courier New"/>
                <a:sym typeface="Courier New"/>
              </a:rPr>
              <a:t>: {{ .Release.Name }}</a:t>
            </a:r>
            <a:r>
              <a:rPr lang="en" sz="1050">
                <a:solidFill>
                  <a:srgbClr val="0000FF"/>
                </a:solidFill>
                <a:highlight>
                  <a:srgbClr val="FFFFFF"/>
                </a:highlight>
                <a:latin typeface="Courier New"/>
                <a:ea typeface="Courier New"/>
                <a:cs typeface="Courier New"/>
                <a:sym typeface="Courier New"/>
              </a:rPr>
              <a:t>-configmap</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data</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myvalue</a:t>
            </a:r>
            <a:r>
              <a:rPr lang="en" sz="1050">
                <a:solidFill>
                  <a:srgbClr val="000000"/>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"Sample Config Map"</a:t>
            </a:r>
            <a:endParaRPr sz="1050">
              <a:solidFill>
                <a:srgbClr val="A31515"/>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t>helm install releasename-test ./mychart</a:t>
            </a:r>
            <a:endParaRPr/>
          </a:p>
          <a:p>
            <a:pPr indent="0" lvl="0" marL="0" rtl="0" algn="l">
              <a:spcBef>
                <a:spcPts val="1200"/>
              </a:spcBef>
              <a:spcAft>
                <a:spcPts val="0"/>
              </a:spcAft>
              <a:buNone/>
            </a:pPr>
            <a:r>
              <a:rPr lang="en"/>
              <a:t>helm get manifest releasename-test</a:t>
            </a:r>
            <a:endParaRPr/>
          </a:p>
          <a:p>
            <a:pPr indent="0" lvl="0" marL="0" rtl="0" algn="l">
              <a:spcBef>
                <a:spcPts val="1200"/>
              </a:spcBef>
              <a:spcAft>
                <a:spcPts val="0"/>
              </a:spcAft>
              <a:buNone/>
            </a:pPr>
            <a:r>
              <a:rPr lang="en"/>
              <a:t>helm install --debug --dry-run dryrun-test ./mychart</a:t>
            </a:r>
            <a:endParaRPr/>
          </a:p>
          <a:p>
            <a:pPr indent="0" lvl="0" marL="0" rtl="0" algn="l">
              <a:spcBef>
                <a:spcPts val="1200"/>
              </a:spcBef>
              <a:spcAft>
                <a:spcPts val="0"/>
              </a:spcAft>
              <a:buNone/>
            </a:pPr>
            <a:r>
              <a:rPr lang="en"/>
              <a:t>kubectl describe configmaps releasename-test-configmap</a:t>
            </a:r>
            <a:endParaRPr/>
          </a:p>
          <a:p>
            <a:pPr indent="0" lvl="0" marL="0" rtl="0" algn="l">
              <a:spcBef>
                <a:spcPts val="1200"/>
              </a:spcBef>
              <a:spcAft>
                <a:spcPts val="1200"/>
              </a:spcAft>
              <a:buNone/>
            </a:pPr>
            <a:r>
              <a:rPr lang="en"/>
              <a:t>helm uninstall releasename-test</a:t>
            </a:r>
            <a:endParaRPr/>
          </a:p>
        </p:txBody>
      </p:sp>
      <p:sp>
        <p:nvSpPr>
          <p:cNvPr id="376" name="Google Shape;376;p69"/>
          <p:cNvSpPr txBox="1"/>
          <p:nvPr/>
        </p:nvSpPr>
        <p:spPr>
          <a:xfrm>
            <a:off x="311700" y="4491475"/>
            <a:ext cx="579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https://helm.sh/docs/chart_template_guide/builtin_objects/</a:t>
            </a:r>
            <a:endParaRPr/>
          </a:p>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your own chart - Read value from values.yml</a:t>
            </a:r>
            <a:endParaRPr/>
          </a:p>
        </p:txBody>
      </p:sp>
      <p:sp>
        <p:nvSpPr>
          <p:cNvPr id="382" name="Google Shape;382;p70"/>
          <p:cNvSpPr txBox="1"/>
          <p:nvPr>
            <p:ph idx="1" type="body"/>
          </p:nvPr>
        </p:nvSpPr>
        <p:spPr>
          <a:xfrm>
            <a:off x="311700" y="1152475"/>
            <a:ext cx="8520600" cy="3339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#delete content from values.yml and add below value</a:t>
            </a:r>
            <a:endParaRPr/>
          </a:p>
          <a:p>
            <a:pPr indent="0" lvl="0" marL="0" rtl="0" algn="l">
              <a:spcBef>
                <a:spcPts val="1200"/>
              </a:spcBef>
              <a:spcAft>
                <a:spcPts val="0"/>
              </a:spcAft>
              <a:buNone/>
            </a:pPr>
            <a:r>
              <a:rPr lang="en"/>
              <a:t> costCode: CC98112</a:t>
            </a:r>
            <a:endParaRPr/>
          </a:p>
          <a:p>
            <a:pPr indent="0" lvl="0" marL="0" rtl="0" algn="l">
              <a:spcBef>
                <a:spcPts val="1200"/>
              </a:spcBef>
              <a:spcAft>
                <a:spcPts val="0"/>
              </a:spcAft>
              <a:buNone/>
            </a:pPr>
            <a:r>
              <a:rPr lang="en"/>
              <a:t>#replace configmap.yml with below code</a:t>
            </a:r>
            <a:endParaRPr/>
          </a:p>
          <a:p>
            <a:pPr indent="0" lvl="0" marL="0" rtl="0" algn="l">
              <a:lnSpc>
                <a:spcPct val="135714"/>
              </a:lnSpc>
              <a:spcBef>
                <a:spcPts val="1200"/>
              </a:spcBef>
              <a:spcAft>
                <a:spcPts val="0"/>
              </a:spcAft>
              <a:buNone/>
            </a:pPr>
            <a:r>
              <a:rPr lang="en" sz="1050">
                <a:solidFill>
                  <a:srgbClr val="800000"/>
                </a:solidFill>
                <a:highlight>
                  <a:srgbClr val="FFFFFF"/>
                </a:highlight>
                <a:latin typeface="Courier New"/>
                <a:ea typeface="Courier New"/>
                <a:cs typeface="Courier New"/>
                <a:sym typeface="Courier New"/>
              </a:rPr>
              <a:t>apiVersion</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v1</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kind</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ConfigMap</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metadata</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name</a:t>
            </a:r>
            <a:r>
              <a:rPr lang="en" sz="1050">
                <a:solidFill>
                  <a:srgbClr val="000000"/>
                </a:solidFill>
                <a:highlight>
                  <a:srgbClr val="FFFFFF"/>
                </a:highlight>
                <a:latin typeface="Courier New"/>
                <a:ea typeface="Courier New"/>
                <a:cs typeface="Courier New"/>
                <a:sym typeface="Courier New"/>
              </a:rPr>
              <a:t>: {{ .Release.Name }}</a:t>
            </a:r>
            <a:r>
              <a:rPr lang="en" sz="1050">
                <a:solidFill>
                  <a:srgbClr val="0000FF"/>
                </a:solidFill>
                <a:highlight>
                  <a:srgbClr val="FFFFFF"/>
                </a:highlight>
                <a:latin typeface="Courier New"/>
                <a:ea typeface="Courier New"/>
                <a:cs typeface="Courier New"/>
                <a:sym typeface="Courier New"/>
              </a:rPr>
              <a:t>-configmap</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data</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myvalue</a:t>
            </a:r>
            <a:r>
              <a:rPr lang="en" sz="1050">
                <a:solidFill>
                  <a:srgbClr val="000000"/>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"Sample Config Map"</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costCode</a:t>
            </a:r>
            <a:r>
              <a:rPr lang="en" sz="1050">
                <a:solidFill>
                  <a:srgbClr val="000000"/>
                </a:solidFill>
                <a:highlight>
                  <a:srgbClr val="FFFFFF"/>
                </a:highlight>
                <a:latin typeface="Courier New"/>
                <a:ea typeface="Courier New"/>
                <a:cs typeface="Courier New"/>
                <a:sym typeface="Courier New"/>
              </a:rPr>
              <a:t>: {{ .Values.costCode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t> helm install --debug --dry-run dryrun ./mychart</a:t>
            </a:r>
            <a:endParaRPr/>
          </a:p>
          <a:p>
            <a:pPr indent="0" lvl="0" marL="0" rtl="0" algn="l">
              <a:spcBef>
                <a:spcPts val="1200"/>
              </a:spcBef>
              <a:spcAft>
                <a:spcPts val="0"/>
              </a:spcAft>
              <a:buNone/>
            </a:pPr>
            <a:r>
              <a:rPr lang="en"/>
              <a:t> helm install firstvalue ./mychart </a:t>
            </a:r>
            <a:endParaRPr/>
          </a:p>
          <a:p>
            <a:pPr indent="0" lvl="0" marL="0" rtl="0" algn="l">
              <a:spcBef>
                <a:spcPts val="1200"/>
              </a:spcBef>
              <a:spcAft>
                <a:spcPts val="0"/>
              </a:spcAft>
              <a:buNone/>
            </a:pPr>
            <a:r>
              <a:rPr lang="en"/>
              <a:t> helm get manifest firstvalue </a:t>
            </a:r>
            <a:endParaRPr/>
          </a:p>
          <a:p>
            <a:pPr indent="0" lvl="0" marL="0" rtl="0" algn="l">
              <a:spcBef>
                <a:spcPts val="1200"/>
              </a:spcBef>
              <a:spcAft>
                <a:spcPts val="1200"/>
              </a:spcAft>
              <a:buNone/>
            </a:pPr>
            <a:r>
              <a:rPr lang="en"/>
              <a:t>kubectl describe configmaps firstvalue-configmap</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your own chart - Set value from values.yml</a:t>
            </a:r>
            <a:endParaRPr/>
          </a:p>
        </p:txBody>
      </p:sp>
      <p:sp>
        <p:nvSpPr>
          <p:cNvPr id="388" name="Google Shape;388;p71"/>
          <p:cNvSpPr txBox="1"/>
          <p:nvPr>
            <p:ph idx="1" type="body"/>
          </p:nvPr>
        </p:nvSpPr>
        <p:spPr>
          <a:xfrm>
            <a:off x="311700" y="11524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helm install --dry-run --debug --set costCode=CC00000 valueseteg ./mychart</a:t>
            </a:r>
            <a:endParaRPr/>
          </a:p>
          <a:p>
            <a:pPr indent="0" lvl="0" marL="0" rtl="0" algn="l">
              <a:spcBef>
                <a:spcPts val="1200"/>
              </a:spcBef>
              <a:spcAft>
                <a:spcPts val="0"/>
              </a:spcAft>
              <a:buNone/>
            </a:pPr>
            <a:r>
              <a:rPr lang="en"/>
              <a:t> helm install valueseteg ./mychart --set costCode=CC00000 </a:t>
            </a:r>
            <a:endParaRPr/>
          </a:p>
          <a:p>
            <a:pPr indent="0" lvl="0" marL="0" rtl="0" algn="l">
              <a:spcBef>
                <a:spcPts val="1200"/>
              </a:spcBef>
              <a:spcAft>
                <a:spcPts val="0"/>
              </a:spcAft>
              <a:buNone/>
            </a:pPr>
            <a:r>
              <a:rPr lang="en"/>
              <a:t> helm get manifest valueseteg</a:t>
            </a:r>
            <a:endParaRPr/>
          </a:p>
          <a:p>
            <a:pPr indent="0" lvl="0" marL="0" rtl="0" algn="l">
              <a:spcBef>
                <a:spcPts val="1200"/>
              </a:spcBef>
              <a:spcAft>
                <a:spcPts val="0"/>
              </a:spcAft>
              <a:buNone/>
            </a:pPr>
            <a:r>
              <a:rPr lang="en"/>
              <a:t> kubectl describe configmaps valueseteg-configmap</a:t>
            </a:r>
            <a:endParaRPr/>
          </a:p>
          <a:p>
            <a:pPr indent="0" lvl="0" marL="0" rtl="0" algn="l">
              <a:spcBef>
                <a:spcPts val="1200"/>
              </a:spcBef>
              <a:spcAft>
                <a:spcPts val="0"/>
              </a:spcAft>
              <a:buNone/>
            </a:pPr>
            <a:r>
              <a:rPr lang="en"/>
              <a:t> helm ls</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helm uninstall valueseteg</a:t>
            </a:r>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your own chart - template functions</a:t>
            </a:r>
            <a:endParaRPr/>
          </a:p>
        </p:txBody>
      </p:sp>
      <p:sp>
        <p:nvSpPr>
          <p:cNvPr id="394" name="Google Shape;394;p72"/>
          <p:cNvSpPr txBox="1"/>
          <p:nvPr>
            <p:ph idx="1" type="body"/>
          </p:nvPr>
        </p:nvSpPr>
        <p:spPr>
          <a:xfrm>
            <a:off x="311700" y="1152475"/>
            <a:ext cx="8520600" cy="3339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#add below content to value.yml</a:t>
            </a:r>
            <a:endParaRPr/>
          </a:p>
          <a:p>
            <a:pPr indent="0" lvl="0" marL="0" rtl="0" algn="l">
              <a:lnSpc>
                <a:spcPct val="135714"/>
              </a:lnSpc>
              <a:spcBef>
                <a:spcPts val="1200"/>
              </a:spcBef>
              <a:spcAft>
                <a:spcPts val="0"/>
              </a:spcAft>
              <a:buNone/>
            </a:pPr>
            <a:r>
              <a:rPr lang="en" sz="1050">
                <a:solidFill>
                  <a:srgbClr val="800000"/>
                </a:solidFill>
                <a:highlight>
                  <a:srgbClr val="FFFFFF"/>
                </a:highlight>
                <a:latin typeface="Courier New"/>
                <a:ea typeface="Courier New"/>
                <a:cs typeface="Courier New"/>
                <a:sym typeface="Courier New"/>
              </a:rPr>
              <a:t>costCode</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CC98112</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projectCode</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infra</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zone</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a,b,c</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region</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us-east-1</a:t>
            </a:r>
            <a:endParaRPr sz="10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t>Add below code to configmap.yml</a:t>
            </a:r>
            <a:endParaRPr/>
          </a:p>
          <a:p>
            <a:pPr indent="0" lvl="0" marL="0" rtl="0" algn="l">
              <a:lnSpc>
                <a:spcPct val="135714"/>
              </a:lnSpc>
              <a:spcBef>
                <a:spcPts val="1200"/>
              </a:spcBef>
              <a:spcAft>
                <a:spcPts val="0"/>
              </a:spcAft>
              <a:buNone/>
            </a:pPr>
            <a:r>
              <a:rPr lang="en" sz="1050">
                <a:solidFill>
                  <a:srgbClr val="800000"/>
                </a:solidFill>
                <a:highlight>
                  <a:srgbClr val="FFFFFF"/>
                </a:highlight>
                <a:latin typeface="Courier New"/>
                <a:ea typeface="Courier New"/>
                <a:cs typeface="Courier New"/>
                <a:sym typeface="Courier New"/>
              </a:rPr>
              <a:t>apiVersion</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v1</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kind</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ConfigMap</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metadata</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name</a:t>
            </a:r>
            <a:r>
              <a:rPr lang="en" sz="1050">
                <a:solidFill>
                  <a:srgbClr val="000000"/>
                </a:solidFill>
                <a:highlight>
                  <a:srgbClr val="FFFFFF"/>
                </a:highlight>
                <a:latin typeface="Courier New"/>
                <a:ea typeface="Courier New"/>
                <a:cs typeface="Courier New"/>
                <a:sym typeface="Courier New"/>
              </a:rPr>
              <a:t>: {{ .Release.Name }}</a:t>
            </a:r>
            <a:r>
              <a:rPr lang="en" sz="1050">
                <a:solidFill>
                  <a:srgbClr val="0000FF"/>
                </a:solidFill>
                <a:highlight>
                  <a:srgbClr val="FFFFFF"/>
                </a:highlight>
                <a:latin typeface="Courier New"/>
                <a:ea typeface="Courier New"/>
                <a:cs typeface="Courier New"/>
                <a:sym typeface="Courier New"/>
              </a:rPr>
              <a:t>-configmap</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data</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myvalue</a:t>
            </a:r>
            <a:r>
              <a:rPr lang="en" sz="1050">
                <a:solidFill>
                  <a:srgbClr val="000000"/>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"Sample Config Map"</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costCode</a:t>
            </a:r>
            <a:r>
              <a:rPr lang="en" sz="1050">
                <a:solidFill>
                  <a:srgbClr val="000000"/>
                </a:solidFill>
                <a:highlight>
                  <a:srgbClr val="FFFFFF"/>
                </a:highlight>
                <a:latin typeface="Courier New"/>
                <a:ea typeface="Courier New"/>
                <a:cs typeface="Courier New"/>
                <a:sym typeface="Courier New"/>
              </a:rPr>
              <a:t>: {{ .Values.costCode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Zone</a:t>
            </a:r>
            <a:r>
              <a:rPr lang="en" sz="1050">
                <a:solidFill>
                  <a:srgbClr val="000000"/>
                </a:solidFill>
                <a:highlight>
                  <a:srgbClr val="FFFFFF"/>
                </a:highlight>
                <a:latin typeface="Courier New"/>
                <a:ea typeface="Courier New"/>
                <a:cs typeface="Courier New"/>
                <a:sym typeface="Courier New"/>
              </a:rPr>
              <a:t>: {{ </a:t>
            </a:r>
            <a:r>
              <a:rPr lang="en" sz="1050">
                <a:solidFill>
                  <a:srgbClr val="795E26"/>
                </a:solidFill>
                <a:highlight>
                  <a:srgbClr val="FFFFFF"/>
                </a:highlight>
                <a:latin typeface="Courier New"/>
                <a:ea typeface="Courier New"/>
                <a:cs typeface="Courier New"/>
                <a:sym typeface="Courier New"/>
              </a:rPr>
              <a:t>quote</a:t>
            </a:r>
            <a:r>
              <a:rPr lang="en" sz="1050">
                <a:solidFill>
                  <a:srgbClr val="000000"/>
                </a:solidFill>
                <a:highlight>
                  <a:srgbClr val="FFFFFF"/>
                </a:highlight>
                <a:latin typeface="Courier New"/>
                <a:ea typeface="Courier New"/>
                <a:cs typeface="Courier New"/>
                <a:sym typeface="Courier New"/>
              </a:rPr>
              <a:t> .Values.infra.zone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Region</a:t>
            </a:r>
            <a:r>
              <a:rPr lang="en" sz="1050">
                <a:solidFill>
                  <a:srgbClr val="000000"/>
                </a:solidFill>
                <a:highlight>
                  <a:srgbClr val="FFFFFF"/>
                </a:highlight>
                <a:latin typeface="Courier New"/>
                <a:ea typeface="Courier New"/>
                <a:cs typeface="Courier New"/>
                <a:sym typeface="Courier New"/>
              </a:rPr>
              <a:t>: {{ </a:t>
            </a:r>
            <a:r>
              <a:rPr lang="en" sz="1050">
                <a:solidFill>
                  <a:srgbClr val="795E26"/>
                </a:solidFill>
                <a:highlight>
                  <a:srgbClr val="FFFFFF"/>
                </a:highlight>
                <a:latin typeface="Courier New"/>
                <a:ea typeface="Courier New"/>
                <a:cs typeface="Courier New"/>
                <a:sym typeface="Courier New"/>
              </a:rPr>
              <a:t>quote</a:t>
            </a:r>
            <a:r>
              <a:rPr lang="en" sz="1050">
                <a:solidFill>
                  <a:srgbClr val="000000"/>
                </a:solidFill>
                <a:highlight>
                  <a:srgbClr val="FFFFFF"/>
                </a:highlight>
                <a:latin typeface="Courier New"/>
                <a:ea typeface="Courier New"/>
                <a:cs typeface="Courier New"/>
                <a:sym typeface="Courier New"/>
              </a:rPr>
              <a:t> .Values.infra.region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ProjectCode</a:t>
            </a:r>
            <a:r>
              <a:rPr lang="en" sz="1050">
                <a:solidFill>
                  <a:srgbClr val="000000"/>
                </a:solidFill>
                <a:highlight>
                  <a:srgbClr val="FFFFFF"/>
                </a:highlight>
                <a:latin typeface="Courier New"/>
                <a:ea typeface="Courier New"/>
                <a:cs typeface="Courier New"/>
                <a:sym typeface="Courier New"/>
              </a:rPr>
              <a:t>: {{ </a:t>
            </a:r>
            <a:r>
              <a:rPr lang="en" sz="1050">
                <a:solidFill>
                  <a:srgbClr val="795E26"/>
                </a:solidFill>
                <a:highlight>
                  <a:srgbClr val="FFFFFF"/>
                </a:highlight>
                <a:latin typeface="Courier New"/>
                <a:ea typeface="Courier New"/>
                <a:cs typeface="Courier New"/>
                <a:sym typeface="Courier New"/>
              </a:rPr>
              <a:t>upper</a:t>
            </a:r>
            <a:r>
              <a:rPr lang="en" sz="1050">
                <a:solidFill>
                  <a:srgbClr val="000000"/>
                </a:solidFill>
                <a:highlight>
                  <a:srgbClr val="FFFFFF"/>
                </a:highlight>
                <a:latin typeface="Courier New"/>
                <a:ea typeface="Courier New"/>
                <a:cs typeface="Courier New"/>
                <a:sym typeface="Courier New"/>
              </a:rPr>
              <a:t> .Values.projectCode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t>helm install --dry-run --debug valueseteg ./mychart</a:t>
            </a:r>
            <a:endParaRPr sz="1050">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your own chart - pipelines</a:t>
            </a:r>
            <a:endParaRPr/>
          </a:p>
        </p:txBody>
      </p:sp>
      <p:sp>
        <p:nvSpPr>
          <p:cNvPr id="400" name="Google Shape;400;p73"/>
          <p:cNvSpPr txBox="1"/>
          <p:nvPr>
            <p:ph idx="1" type="body"/>
          </p:nvPr>
        </p:nvSpPr>
        <p:spPr>
          <a:xfrm>
            <a:off x="311700" y="1152475"/>
            <a:ext cx="8520600" cy="33390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#add below content to value.yml</a:t>
            </a:r>
            <a:endParaRPr/>
          </a:p>
          <a:p>
            <a:pPr indent="0" lvl="0" marL="0" rtl="0" algn="l">
              <a:lnSpc>
                <a:spcPct val="135714"/>
              </a:lnSpc>
              <a:spcBef>
                <a:spcPts val="1200"/>
              </a:spcBef>
              <a:spcAft>
                <a:spcPts val="0"/>
              </a:spcAft>
              <a:buNone/>
            </a:pPr>
            <a:r>
              <a:rPr lang="en" sz="1050">
                <a:solidFill>
                  <a:srgbClr val="800000"/>
                </a:solidFill>
                <a:highlight>
                  <a:srgbClr val="FFFFFF"/>
                </a:highlight>
                <a:latin typeface="Courier New"/>
                <a:ea typeface="Courier New"/>
                <a:cs typeface="Courier New"/>
                <a:sym typeface="Courier New"/>
              </a:rPr>
              <a:t>costCode</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CC98112</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projectCode</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infra</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zone</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a,b,c</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region</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us-east-1</a:t>
            </a:r>
            <a:endParaRPr sz="10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t>Add below code to configmap.yml</a:t>
            </a:r>
            <a:endParaRPr/>
          </a:p>
          <a:p>
            <a:pPr indent="0" lvl="0" marL="0" rtl="0" algn="l">
              <a:lnSpc>
                <a:spcPct val="135714"/>
              </a:lnSpc>
              <a:spcBef>
                <a:spcPts val="1200"/>
              </a:spcBef>
              <a:spcAft>
                <a:spcPts val="0"/>
              </a:spcAft>
              <a:buNone/>
            </a:pPr>
            <a:r>
              <a:rPr lang="en" sz="1050">
                <a:solidFill>
                  <a:srgbClr val="800000"/>
                </a:solidFill>
                <a:highlight>
                  <a:srgbClr val="FFFFFF"/>
                </a:highlight>
                <a:latin typeface="Courier New"/>
                <a:ea typeface="Courier New"/>
                <a:cs typeface="Courier New"/>
                <a:sym typeface="Courier New"/>
              </a:rPr>
              <a:t>apiVersion</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v1</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kind</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ConfigMap</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metadata</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name</a:t>
            </a:r>
            <a:r>
              <a:rPr lang="en" sz="1050">
                <a:solidFill>
                  <a:srgbClr val="000000"/>
                </a:solidFill>
                <a:highlight>
                  <a:srgbClr val="FFFFFF"/>
                </a:highlight>
                <a:latin typeface="Courier New"/>
                <a:ea typeface="Courier New"/>
                <a:cs typeface="Courier New"/>
                <a:sym typeface="Courier New"/>
              </a:rPr>
              <a:t>: {{ .Release.Name }}</a:t>
            </a:r>
            <a:r>
              <a:rPr lang="en" sz="1050">
                <a:solidFill>
                  <a:srgbClr val="0000FF"/>
                </a:solidFill>
                <a:highlight>
                  <a:srgbClr val="FFFFFF"/>
                </a:highlight>
                <a:latin typeface="Courier New"/>
                <a:ea typeface="Courier New"/>
                <a:cs typeface="Courier New"/>
                <a:sym typeface="Courier New"/>
              </a:rPr>
              <a:t>-configmap</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data</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myvalue</a:t>
            </a:r>
            <a:r>
              <a:rPr lang="en" sz="1050">
                <a:solidFill>
                  <a:srgbClr val="000000"/>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"Sample Config Map"</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costCode</a:t>
            </a:r>
            <a:r>
              <a:rPr lang="en" sz="1050">
                <a:solidFill>
                  <a:srgbClr val="000000"/>
                </a:solidFill>
                <a:highlight>
                  <a:srgbClr val="FFFFFF"/>
                </a:highlight>
                <a:latin typeface="Courier New"/>
                <a:ea typeface="Courier New"/>
                <a:cs typeface="Courier New"/>
                <a:sym typeface="Courier New"/>
              </a:rPr>
              <a:t>: {{ .Values.costCode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Zone</a:t>
            </a:r>
            <a:r>
              <a:rPr lang="en" sz="1050">
                <a:solidFill>
                  <a:srgbClr val="000000"/>
                </a:solidFill>
                <a:highlight>
                  <a:srgbClr val="FFFFFF"/>
                </a:highlight>
                <a:latin typeface="Courier New"/>
                <a:ea typeface="Courier New"/>
                <a:cs typeface="Courier New"/>
                <a:sym typeface="Courier New"/>
              </a:rPr>
              <a:t>: {{ </a:t>
            </a:r>
            <a:r>
              <a:rPr lang="en" sz="1050">
                <a:solidFill>
                  <a:srgbClr val="795E26"/>
                </a:solidFill>
                <a:highlight>
                  <a:srgbClr val="FFFFFF"/>
                </a:highlight>
                <a:latin typeface="Courier New"/>
                <a:ea typeface="Courier New"/>
                <a:cs typeface="Courier New"/>
                <a:sym typeface="Courier New"/>
              </a:rPr>
              <a:t>quote</a:t>
            </a:r>
            <a:r>
              <a:rPr lang="en" sz="1050">
                <a:solidFill>
                  <a:srgbClr val="000000"/>
                </a:solidFill>
                <a:highlight>
                  <a:srgbClr val="FFFFFF"/>
                </a:highlight>
                <a:latin typeface="Courier New"/>
                <a:ea typeface="Courier New"/>
                <a:cs typeface="Courier New"/>
                <a:sym typeface="Courier New"/>
              </a:rPr>
              <a:t> .Values.infra.zone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Region</a:t>
            </a:r>
            <a:r>
              <a:rPr lang="en" sz="1050">
                <a:solidFill>
                  <a:srgbClr val="000000"/>
                </a:solidFill>
                <a:highlight>
                  <a:srgbClr val="FFFFFF"/>
                </a:highlight>
                <a:latin typeface="Courier New"/>
                <a:ea typeface="Courier New"/>
                <a:cs typeface="Courier New"/>
                <a:sym typeface="Courier New"/>
              </a:rPr>
              <a:t>: {{ </a:t>
            </a:r>
            <a:r>
              <a:rPr lang="en" sz="1050">
                <a:solidFill>
                  <a:srgbClr val="795E26"/>
                </a:solidFill>
                <a:highlight>
                  <a:srgbClr val="FFFFFF"/>
                </a:highlight>
                <a:latin typeface="Courier New"/>
                <a:ea typeface="Courier New"/>
                <a:cs typeface="Courier New"/>
                <a:sym typeface="Courier New"/>
              </a:rPr>
              <a:t>quote</a:t>
            </a:r>
            <a:r>
              <a:rPr lang="en" sz="1050">
                <a:solidFill>
                  <a:srgbClr val="000000"/>
                </a:solidFill>
                <a:highlight>
                  <a:srgbClr val="FFFFFF"/>
                </a:highlight>
                <a:latin typeface="Courier New"/>
                <a:ea typeface="Courier New"/>
                <a:cs typeface="Courier New"/>
                <a:sym typeface="Courier New"/>
              </a:rPr>
              <a:t> .Values.infra.region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ProjectCode</a:t>
            </a:r>
            <a:r>
              <a:rPr lang="en" sz="1050">
                <a:solidFill>
                  <a:srgbClr val="000000"/>
                </a:solidFill>
                <a:highlight>
                  <a:srgbClr val="FFFFFF"/>
                </a:highlight>
                <a:latin typeface="Courier New"/>
                <a:ea typeface="Courier New"/>
                <a:cs typeface="Courier New"/>
                <a:sym typeface="Courier New"/>
              </a:rPr>
              <a:t>: {{ </a:t>
            </a:r>
            <a:r>
              <a:rPr lang="en" sz="1050">
                <a:solidFill>
                  <a:srgbClr val="795E26"/>
                </a:solidFill>
                <a:highlight>
                  <a:srgbClr val="FFFFFF"/>
                </a:highlight>
                <a:latin typeface="Courier New"/>
                <a:ea typeface="Courier New"/>
                <a:cs typeface="Courier New"/>
                <a:sym typeface="Courier New"/>
              </a:rPr>
              <a:t>upper</a:t>
            </a:r>
            <a:r>
              <a:rPr lang="en" sz="1050">
                <a:solidFill>
                  <a:srgbClr val="000000"/>
                </a:solidFill>
                <a:highlight>
                  <a:srgbClr val="FFFFFF"/>
                </a:highlight>
                <a:latin typeface="Courier New"/>
                <a:ea typeface="Courier New"/>
                <a:cs typeface="Courier New"/>
                <a:sym typeface="Courier New"/>
              </a:rPr>
              <a:t> .Values.projectCode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pipeline</a:t>
            </a:r>
            <a:r>
              <a:rPr lang="en" sz="1050">
                <a:solidFill>
                  <a:srgbClr val="000000"/>
                </a:solidFill>
                <a:highlight>
                  <a:srgbClr val="FFFFFF"/>
                </a:highlight>
                <a:latin typeface="Courier New"/>
                <a:ea typeface="Courier New"/>
                <a:cs typeface="Courier New"/>
                <a:sym typeface="Courier New"/>
              </a:rPr>
              <a:t>: {{ .Values.projectCode | </a:t>
            </a:r>
            <a:r>
              <a:rPr lang="en" sz="1050">
                <a:solidFill>
                  <a:srgbClr val="795E26"/>
                </a:solidFill>
                <a:highlight>
                  <a:srgbClr val="FFFFFF"/>
                </a:highlight>
                <a:latin typeface="Courier New"/>
                <a:ea typeface="Courier New"/>
                <a:cs typeface="Courier New"/>
                <a:sym typeface="Courier New"/>
              </a:rPr>
              <a:t>upper</a:t>
            </a:r>
            <a:r>
              <a:rPr lang="en" sz="1050">
                <a:solidFill>
                  <a:srgbClr val="000000"/>
                </a:solidFill>
                <a:highlight>
                  <a:srgbClr val="FFFFFF"/>
                </a:highlight>
                <a:latin typeface="Courier New"/>
                <a:ea typeface="Courier New"/>
                <a:cs typeface="Courier New"/>
                <a:sym typeface="Courier New"/>
              </a:rPr>
              <a:t> | </a:t>
            </a:r>
            <a:r>
              <a:rPr lang="en" sz="1050">
                <a:solidFill>
                  <a:srgbClr val="795E26"/>
                </a:solidFill>
                <a:highlight>
                  <a:srgbClr val="FFFFFF"/>
                </a:highlight>
                <a:latin typeface="Courier New"/>
                <a:ea typeface="Courier New"/>
                <a:cs typeface="Courier New"/>
                <a:sym typeface="Courier New"/>
              </a:rPr>
              <a:t>quote</a:t>
            </a: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now</a:t>
            </a:r>
            <a:r>
              <a:rPr lang="en" sz="1050">
                <a:solidFill>
                  <a:srgbClr val="000000"/>
                </a:solidFill>
                <a:highlight>
                  <a:srgbClr val="FFFFFF"/>
                </a:highlight>
                <a:latin typeface="Courier New"/>
                <a:ea typeface="Courier New"/>
                <a:cs typeface="Courier New"/>
                <a:sym typeface="Courier New"/>
              </a:rPr>
              <a:t>: {{ </a:t>
            </a:r>
            <a:r>
              <a:rPr lang="en" sz="1050">
                <a:solidFill>
                  <a:srgbClr val="795E26"/>
                </a:solidFill>
                <a:highlight>
                  <a:srgbClr val="FFFFFF"/>
                </a:highlight>
                <a:latin typeface="Courier New"/>
                <a:ea typeface="Courier New"/>
                <a:cs typeface="Courier New"/>
                <a:sym typeface="Courier New"/>
              </a:rPr>
              <a:t>now</a:t>
            </a:r>
            <a:r>
              <a:rPr lang="en" sz="1050">
                <a:solidFill>
                  <a:srgbClr val="000000"/>
                </a:solidFill>
                <a:highlight>
                  <a:srgbClr val="FFFFFF"/>
                </a:highlight>
                <a:latin typeface="Courier New"/>
                <a:ea typeface="Courier New"/>
                <a:cs typeface="Courier New"/>
                <a:sym typeface="Courier New"/>
              </a:rPr>
              <a:t> | </a:t>
            </a:r>
            <a:r>
              <a:rPr lang="en" sz="1050">
                <a:solidFill>
                  <a:srgbClr val="795E26"/>
                </a:solidFill>
                <a:highlight>
                  <a:srgbClr val="FFFFFF"/>
                </a:highlight>
                <a:latin typeface="Courier New"/>
                <a:ea typeface="Courier New"/>
                <a:cs typeface="Courier New"/>
                <a:sym typeface="Courier New"/>
              </a:rPr>
              <a:t>date</a:t>
            </a:r>
            <a:r>
              <a:rPr lang="en" sz="1050">
                <a:solidFill>
                  <a:srgbClr val="000000"/>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"2006-01-02"</a:t>
            </a:r>
            <a:r>
              <a:rPr lang="en" sz="1050">
                <a:solidFill>
                  <a:srgbClr val="000000"/>
                </a:solidFill>
                <a:highlight>
                  <a:srgbClr val="FFFFFF"/>
                </a:highlight>
                <a:latin typeface="Courier New"/>
                <a:ea typeface="Courier New"/>
                <a:cs typeface="Courier New"/>
                <a:sym typeface="Courier New"/>
              </a:rPr>
              <a:t> | </a:t>
            </a:r>
            <a:r>
              <a:rPr lang="en" sz="1050">
                <a:solidFill>
                  <a:srgbClr val="795E26"/>
                </a:solidFill>
                <a:highlight>
                  <a:srgbClr val="FFFFFF"/>
                </a:highlight>
                <a:latin typeface="Courier New"/>
                <a:ea typeface="Courier New"/>
                <a:cs typeface="Courier New"/>
                <a:sym typeface="Courier New"/>
              </a:rPr>
              <a:t>quote</a:t>
            </a: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contact</a:t>
            </a:r>
            <a:r>
              <a:rPr lang="en" sz="1050">
                <a:solidFill>
                  <a:srgbClr val="000000"/>
                </a:solidFill>
                <a:highlight>
                  <a:srgbClr val="FFFFFF"/>
                </a:highlight>
                <a:latin typeface="Courier New"/>
                <a:ea typeface="Courier New"/>
                <a:cs typeface="Courier New"/>
                <a:sym typeface="Courier New"/>
              </a:rPr>
              <a:t>: {{ .Values.contact | </a:t>
            </a:r>
            <a:r>
              <a:rPr lang="en" sz="1050">
                <a:solidFill>
                  <a:srgbClr val="795E26"/>
                </a:solidFill>
                <a:highlight>
                  <a:srgbClr val="FFFFFF"/>
                </a:highlight>
                <a:latin typeface="Courier New"/>
                <a:ea typeface="Courier New"/>
                <a:cs typeface="Courier New"/>
                <a:sym typeface="Courier New"/>
              </a:rPr>
              <a:t>default</a:t>
            </a:r>
            <a:r>
              <a:rPr lang="en" sz="1050">
                <a:solidFill>
                  <a:srgbClr val="000000"/>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"1-800-123-0000"</a:t>
            </a:r>
            <a:r>
              <a:rPr lang="en" sz="1050">
                <a:solidFill>
                  <a:srgbClr val="000000"/>
                </a:solidFill>
                <a:highlight>
                  <a:srgbClr val="FFFFFF"/>
                </a:highlight>
                <a:latin typeface="Courier New"/>
                <a:ea typeface="Courier New"/>
                <a:cs typeface="Courier New"/>
                <a:sym typeface="Courier New"/>
              </a:rPr>
              <a:t> | </a:t>
            </a:r>
            <a:r>
              <a:rPr lang="en" sz="1050">
                <a:solidFill>
                  <a:srgbClr val="795E26"/>
                </a:solidFill>
                <a:highlight>
                  <a:srgbClr val="FFFFFF"/>
                </a:highlight>
                <a:latin typeface="Courier New"/>
                <a:ea typeface="Courier New"/>
                <a:cs typeface="Courier New"/>
                <a:sym typeface="Courier New"/>
              </a:rPr>
              <a:t>quote</a:t>
            </a: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t>helm install --dry-run --debug valueseteg ./mychart</a:t>
            </a:r>
            <a:endParaRPr/>
          </a:p>
          <a:p>
            <a:pPr indent="0" lvl="0" marL="0" rtl="0" algn="l">
              <a:lnSpc>
                <a:spcPct val="135714"/>
              </a:lnSpc>
              <a:spcBef>
                <a:spcPts val="0"/>
              </a:spcBef>
              <a:spcAft>
                <a:spcPts val="0"/>
              </a:spcAft>
              <a:buNone/>
            </a:pPr>
            <a:r>
              <a:rPr lang="en"/>
              <a:t>helm install --dry-run --debug --set contact=1-800-800-8888 valueseteg ./mychart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your own chart - control flow</a:t>
            </a:r>
            <a:endParaRPr/>
          </a:p>
        </p:txBody>
      </p:sp>
      <p:sp>
        <p:nvSpPr>
          <p:cNvPr id="406" name="Google Shape;406;p74"/>
          <p:cNvSpPr txBox="1"/>
          <p:nvPr>
            <p:ph idx="1" type="body"/>
          </p:nvPr>
        </p:nvSpPr>
        <p:spPr>
          <a:xfrm>
            <a:off x="311700" y="1152475"/>
            <a:ext cx="8520600" cy="33390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#add below content to value.yml</a:t>
            </a:r>
            <a:endParaRPr/>
          </a:p>
          <a:p>
            <a:pPr indent="0" lvl="0" marL="0" rtl="0" algn="l">
              <a:lnSpc>
                <a:spcPct val="135714"/>
              </a:lnSpc>
              <a:spcBef>
                <a:spcPts val="1200"/>
              </a:spcBef>
              <a:spcAft>
                <a:spcPts val="0"/>
              </a:spcAft>
              <a:buNone/>
            </a:pPr>
            <a:r>
              <a:rPr lang="en" sz="1050">
                <a:solidFill>
                  <a:srgbClr val="800000"/>
                </a:solidFill>
                <a:highlight>
                  <a:srgbClr val="FFFFFF"/>
                </a:highlight>
                <a:latin typeface="Courier New"/>
                <a:ea typeface="Courier New"/>
                <a:cs typeface="Courier New"/>
                <a:sym typeface="Courier New"/>
              </a:rPr>
              <a:t>costCode</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CC98112</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projectCode</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3242S</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infra</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zone</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a,b,c</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region</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us-east-1</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8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t>Add below code to configmap.yml</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1200"/>
              </a:spcBef>
              <a:spcAft>
                <a:spcPts val="0"/>
              </a:spcAft>
              <a:buNone/>
            </a:pPr>
            <a:r>
              <a:rPr lang="en" sz="1050">
                <a:solidFill>
                  <a:srgbClr val="800000"/>
                </a:solidFill>
                <a:highlight>
                  <a:srgbClr val="FFFFFF"/>
                </a:highlight>
                <a:latin typeface="Courier New"/>
                <a:ea typeface="Courier New"/>
                <a:cs typeface="Courier New"/>
                <a:sym typeface="Courier New"/>
              </a:rPr>
              <a:t>apiVersion</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v1</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kind</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ConfigMap</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metadata</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name</a:t>
            </a:r>
            <a:r>
              <a:rPr lang="en" sz="1050">
                <a:solidFill>
                  <a:srgbClr val="000000"/>
                </a:solidFill>
                <a:highlight>
                  <a:srgbClr val="FFFFFF"/>
                </a:highlight>
                <a:latin typeface="Courier New"/>
                <a:ea typeface="Courier New"/>
                <a:cs typeface="Courier New"/>
                <a:sym typeface="Courier New"/>
              </a:rPr>
              <a:t>: {{ .Release.Name }}</a:t>
            </a:r>
            <a:r>
              <a:rPr lang="en" sz="1050">
                <a:solidFill>
                  <a:srgbClr val="0000FF"/>
                </a:solidFill>
                <a:highlight>
                  <a:srgbClr val="FFFFFF"/>
                </a:highlight>
                <a:latin typeface="Courier New"/>
                <a:ea typeface="Courier New"/>
                <a:cs typeface="Courier New"/>
                <a:sym typeface="Courier New"/>
              </a:rPr>
              <a:t>-configmap</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data</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myvalue</a:t>
            </a:r>
            <a:r>
              <a:rPr lang="en" sz="1050">
                <a:solidFill>
                  <a:srgbClr val="000000"/>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"Sample Config Map"</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costCode</a:t>
            </a:r>
            <a:r>
              <a:rPr lang="en" sz="1050">
                <a:solidFill>
                  <a:srgbClr val="000000"/>
                </a:solidFill>
                <a:highlight>
                  <a:srgbClr val="FFFFFF"/>
                </a:highlight>
                <a:latin typeface="Courier New"/>
                <a:ea typeface="Courier New"/>
                <a:cs typeface="Courier New"/>
                <a:sym typeface="Courier New"/>
              </a:rPr>
              <a:t>: {{ .Values.costCode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Zone</a:t>
            </a:r>
            <a:r>
              <a:rPr lang="en" sz="1050">
                <a:solidFill>
                  <a:srgbClr val="000000"/>
                </a:solidFill>
                <a:highlight>
                  <a:srgbClr val="FFFFFF"/>
                </a:highlight>
                <a:latin typeface="Courier New"/>
                <a:ea typeface="Courier New"/>
                <a:cs typeface="Courier New"/>
                <a:sym typeface="Courier New"/>
              </a:rPr>
              <a:t>: {{ </a:t>
            </a:r>
            <a:r>
              <a:rPr lang="en" sz="1050">
                <a:solidFill>
                  <a:srgbClr val="795E26"/>
                </a:solidFill>
                <a:highlight>
                  <a:srgbClr val="FFFFFF"/>
                </a:highlight>
                <a:latin typeface="Courier New"/>
                <a:ea typeface="Courier New"/>
                <a:cs typeface="Courier New"/>
                <a:sym typeface="Courier New"/>
              </a:rPr>
              <a:t>quote</a:t>
            </a:r>
            <a:r>
              <a:rPr lang="en" sz="1050">
                <a:solidFill>
                  <a:srgbClr val="000000"/>
                </a:solidFill>
                <a:highlight>
                  <a:srgbClr val="FFFFFF"/>
                </a:highlight>
                <a:latin typeface="Courier New"/>
                <a:ea typeface="Courier New"/>
                <a:cs typeface="Courier New"/>
                <a:sym typeface="Courier New"/>
              </a:rPr>
              <a:t> .Values.infra.zone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Region</a:t>
            </a:r>
            <a:r>
              <a:rPr lang="en" sz="1050">
                <a:solidFill>
                  <a:srgbClr val="000000"/>
                </a:solidFill>
                <a:highlight>
                  <a:srgbClr val="FFFFFF"/>
                </a:highlight>
                <a:latin typeface="Courier New"/>
                <a:ea typeface="Courier New"/>
                <a:cs typeface="Courier New"/>
                <a:sym typeface="Courier New"/>
              </a:rPr>
              <a:t>: {{ </a:t>
            </a:r>
            <a:r>
              <a:rPr lang="en" sz="1050">
                <a:solidFill>
                  <a:srgbClr val="795E26"/>
                </a:solidFill>
                <a:highlight>
                  <a:srgbClr val="FFFFFF"/>
                </a:highlight>
                <a:latin typeface="Courier New"/>
                <a:ea typeface="Courier New"/>
                <a:cs typeface="Courier New"/>
                <a:sym typeface="Courier New"/>
              </a:rPr>
              <a:t>quote</a:t>
            </a:r>
            <a:r>
              <a:rPr lang="en" sz="1050">
                <a:solidFill>
                  <a:srgbClr val="000000"/>
                </a:solidFill>
                <a:highlight>
                  <a:srgbClr val="FFFFFF"/>
                </a:highlight>
                <a:latin typeface="Courier New"/>
                <a:ea typeface="Courier New"/>
                <a:cs typeface="Courier New"/>
                <a:sym typeface="Courier New"/>
              </a:rPr>
              <a:t> .Values.infra.region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ProjectCode</a:t>
            </a:r>
            <a:r>
              <a:rPr lang="en" sz="1050">
                <a:solidFill>
                  <a:srgbClr val="000000"/>
                </a:solidFill>
                <a:highlight>
                  <a:srgbClr val="FFFFFF"/>
                </a:highlight>
                <a:latin typeface="Courier New"/>
                <a:ea typeface="Courier New"/>
                <a:cs typeface="Courier New"/>
                <a:sym typeface="Courier New"/>
              </a:rPr>
              <a:t>: {{ </a:t>
            </a:r>
            <a:r>
              <a:rPr lang="en" sz="1050">
                <a:solidFill>
                  <a:srgbClr val="795E26"/>
                </a:solidFill>
                <a:highlight>
                  <a:srgbClr val="FFFFFF"/>
                </a:highlight>
                <a:latin typeface="Courier New"/>
                <a:ea typeface="Courier New"/>
                <a:cs typeface="Courier New"/>
                <a:sym typeface="Courier New"/>
              </a:rPr>
              <a:t>upper</a:t>
            </a:r>
            <a:r>
              <a:rPr lang="en" sz="1050">
                <a:solidFill>
                  <a:srgbClr val="000000"/>
                </a:solidFill>
                <a:highlight>
                  <a:srgbClr val="FFFFFF"/>
                </a:highlight>
                <a:latin typeface="Courier New"/>
                <a:ea typeface="Courier New"/>
                <a:cs typeface="Courier New"/>
                <a:sym typeface="Courier New"/>
              </a:rPr>
              <a:t> .Values.projectCode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pipeline</a:t>
            </a:r>
            <a:r>
              <a:rPr lang="en" sz="1050">
                <a:solidFill>
                  <a:srgbClr val="000000"/>
                </a:solidFill>
                <a:highlight>
                  <a:srgbClr val="FFFFFF"/>
                </a:highlight>
                <a:latin typeface="Courier New"/>
                <a:ea typeface="Courier New"/>
                <a:cs typeface="Courier New"/>
                <a:sym typeface="Courier New"/>
              </a:rPr>
              <a:t>: {{ .Values.projectCode | </a:t>
            </a:r>
            <a:r>
              <a:rPr lang="en" sz="1050">
                <a:solidFill>
                  <a:srgbClr val="795E26"/>
                </a:solidFill>
                <a:highlight>
                  <a:srgbClr val="FFFFFF"/>
                </a:highlight>
                <a:latin typeface="Courier New"/>
                <a:ea typeface="Courier New"/>
                <a:cs typeface="Courier New"/>
                <a:sym typeface="Courier New"/>
              </a:rPr>
              <a:t>upper</a:t>
            </a:r>
            <a:r>
              <a:rPr lang="en" sz="1050">
                <a:solidFill>
                  <a:srgbClr val="000000"/>
                </a:solidFill>
                <a:highlight>
                  <a:srgbClr val="FFFFFF"/>
                </a:highlight>
                <a:latin typeface="Courier New"/>
                <a:ea typeface="Courier New"/>
                <a:cs typeface="Courier New"/>
                <a:sym typeface="Courier New"/>
              </a:rPr>
              <a:t> | </a:t>
            </a:r>
            <a:r>
              <a:rPr lang="en" sz="1050">
                <a:solidFill>
                  <a:srgbClr val="795E26"/>
                </a:solidFill>
                <a:highlight>
                  <a:srgbClr val="FFFFFF"/>
                </a:highlight>
                <a:latin typeface="Courier New"/>
                <a:ea typeface="Courier New"/>
                <a:cs typeface="Courier New"/>
                <a:sym typeface="Courier New"/>
              </a:rPr>
              <a:t>quote</a:t>
            </a: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now</a:t>
            </a:r>
            <a:r>
              <a:rPr lang="en" sz="1050">
                <a:solidFill>
                  <a:srgbClr val="000000"/>
                </a:solidFill>
                <a:highlight>
                  <a:srgbClr val="FFFFFF"/>
                </a:highlight>
                <a:latin typeface="Courier New"/>
                <a:ea typeface="Courier New"/>
                <a:cs typeface="Courier New"/>
                <a:sym typeface="Courier New"/>
              </a:rPr>
              <a:t>: {{ </a:t>
            </a:r>
            <a:r>
              <a:rPr lang="en" sz="1050">
                <a:solidFill>
                  <a:srgbClr val="795E26"/>
                </a:solidFill>
                <a:highlight>
                  <a:srgbClr val="FFFFFF"/>
                </a:highlight>
                <a:latin typeface="Courier New"/>
                <a:ea typeface="Courier New"/>
                <a:cs typeface="Courier New"/>
                <a:sym typeface="Courier New"/>
              </a:rPr>
              <a:t>now</a:t>
            </a:r>
            <a:r>
              <a:rPr lang="en" sz="1050">
                <a:solidFill>
                  <a:srgbClr val="000000"/>
                </a:solidFill>
                <a:highlight>
                  <a:srgbClr val="FFFFFF"/>
                </a:highlight>
                <a:latin typeface="Courier New"/>
                <a:ea typeface="Courier New"/>
                <a:cs typeface="Courier New"/>
                <a:sym typeface="Courier New"/>
              </a:rPr>
              <a:t> | </a:t>
            </a:r>
            <a:r>
              <a:rPr lang="en" sz="1050">
                <a:solidFill>
                  <a:srgbClr val="795E26"/>
                </a:solidFill>
                <a:highlight>
                  <a:srgbClr val="FFFFFF"/>
                </a:highlight>
                <a:latin typeface="Courier New"/>
                <a:ea typeface="Courier New"/>
                <a:cs typeface="Courier New"/>
                <a:sym typeface="Courier New"/>
              </a:rPr>
              <a:t>date</a:t>
            </a:r>
            <a:r>
              <a:rPr lang="en" sz="1050">
                <a:solidFill>
                  <a:srgbClr val="000000"/>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"2006-01-02"</a:t>
            </a:r>
            <a:r>
              <a:rPr lang="en" sz="1050">
                <a:solidFill>
                  <a:srgbClr val="000000"/>
                </a:solidFill>
                <a:highlight>
                  <a:srgbClr val="FFFFFF"/>
                </a:highlight>
                <a:latin typeface="Courier New"/>
                <a:ea typeface="Courier New"/>
                <a:cs typeface="Courier New"/>
                <a:sym typeface="Courier New"/>
              </a:rPr>
              <a:t> | </a:t>
            </a:r>
            <a:r>
              <a:rPr lang="en" sz="1050">
                <a:solidFill>
                  <a:srgbClr val="795E26"/>
                </a:solidFill>
                <a:highlight>
                  <a:srgbClr val="FFFFFF"/>
                </a:highlight>
                <a:latin typeface="Courier New"/>
                <a:ea typeface="Courier New"/>
                <a:cs typeface="Courier New"/>
                <a:sym typeface="Courier New"/>
              </a:rPr>
              <a:t>quote</a:t>
            </a: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contact</a:t>
            </a:r>
            <a:r>
              <a:rPr lang="en" sz="1050">
                <a:solidFill>
                  <a:srgbClr val="000000"/>
                </a:solidFill>
                <a:highlight>
                  <a:srgbClr val="FFFFFF"/>
                </a:highlight>
                <a:latin typeface="Courier New"/>
                <a:ea typeface="Courier New"/>
                <a:cs typeface="Courier New"/>
                <a:sym typeface="Courier New"/>
              </a:rPr>
              <a:t>: {{ .Values.contact | </a:t>
            </a:r>
            <a:r>
              <a:rPr lang="en" sz="1050">
                <a:solidFill>
                  <a:srgbClr val="795E26"/>
                </a:solidFill>
                <a:highlight>
                  <a:srgbClr val="FFFFFF"/>
                </a:highlight>
                <a:latin typeface="Courier New"/>
                <a:ea typeface="Courier New"/>
                <a:cs typeface="Courier New"/>
                <a:sym typeface="Courier New"/>
              </a:rPr>
              <a:t>default</a:t>
            </a:r>
            <a:r>
              <a:rPr lang="en" sz="1050">
                <a:solidFill>
                  <a:srgbClr val="000000"/>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"1-800-123-0000"</a:t>
            </a:r>
            <a:r>
              <a:rPr lang="en" sz="1050">
                <a:solidFill>
                  <a:srgbClr val="000000"/>
                </a:solidFill>
                <a:highlight>
                  <a:srgbClr val="FFFFFF"/>
                </a:highlight>
                <a:latin typeface="Courier New"/>
                <a:ea typeface="Courier New"/>
                <a:cs typeface="Courier New"/>
                <a:sym typeface="Courier New"/>
              </a:rPr>
              <a:t> | </a:t>
            </a:r>
            <a:r>
              <a:rPr lang="en" sz="1050">
                <a:solidFill>
                  <a:srgbClr val="795E26"/>
                </a:solidFill>
                <a:highlight>
                  <a:srgbClr val="FFFFFF"/>
                </a:highlight>
                <a:latin typeface="Courier New"/>
                <a:ea typeface="Courier New"/>
                <a:cs typeface="Courier New"/>
                <a:sym typeface="Courier New"/>
              </a:rPr>
              <a:t>quote</a:t>
            </a:r>
            <a:r>
              <a:rPr lang="en" sz="1050">
                <a:solidFill>
                  <a:srgbClr val="000000"/>
                </a:solidFill>
                <a:highlight>
                  <a:srgbClr val="FFFFFF"/>
                </a:highlight>
                <a:latin typeface="Courier New"/>
                <a:ea typeface="Courier New"/>
                <a:cs typeface="Courier New"/>
                <a:sym typeface="Courier New"/>
              </a:rPr>
              <a:t>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 </a:t>
            </a:r>
            <a:r>
              <a:rPr lang="en" sz="1050">
                <a:solidFill>
                  <a:srgbClr val="AF00DB"/>
                </a:solidFill>
                <a:highlight>
                  <a:srgbClr val="FFFFFF"/>
                </a:highlight>
                <a:latin typeface="Courier New"/>
                <a:ea typeface="Courier New"/>
                <a:cs typeface="Courier New"/>
                <a:sym typeface="Courier New"/>
              </a:rPr>
              <a:t>if</a:t>
            </a:r>
            <a:r>
              <a:rPr lang="en" sz="1050">
                <a:solidFill>
                  <a:srgbClr val="000000"/>
                </a:solidFill>
                <a:highlight>
                  <a:srgbClr val="FFFFFF"/>
                </a:highlight>
                <a:latin typeface="Courier New"/>
                <a:ea typeface="Courier New"/>
                <a:cs typeface="Courier New"/>
                <a:sym typeface="Courier New"/>
              </a:rPr>
              <a:t> eq .Values.infra.region </a:t>
            </a:r>
            <a:r>
              <a:rPr lang="en" sz="1050">
                <a:solidFill>
                  <a:srgbClr val="A31515"/>
                </a:solidFill>
                <a:highlight>
                  <a:srgbClr val="FFFFFF"/>
                </a:highlight>
                <a:latin typeface="Courier New"/>
                <a:ea typeface="Courier New"/>
                <a:cs typeface="Courier New"/>
                <a:sym typeface="Courier New"/>
              </a:rPr>
              <a:t>"us-east-1"</a:t>
            </a: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ha</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true{{ end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t>helm install --dry-run --debug controlif ./mychart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pod scheduling process</a:t>
            </a:r>
            <a:endParaRPr/>
          </a:p>
        </p:txBody>
      </p:sp>
      <p:sp>
        <p:nvSpPr>
          <p:cNvPr id="134" name="Google Shape;13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2. Filtering</a:t>
            </a:r>
            <a:endParaRPr b="1"/>
          </a:p>
          <a:p>
            <a:pPr indent="0" lvl="0" marL="0" rtl="0" algn="l">
              <a:spcBef>
                <a:spcPts val="1200"/>
              </a:spcBef>
              <a:spcAft>
                <a:spcPts val="0"/>
              </a:spcAft>
              <a:buNone/>
            </a:pPr>
            <a:r>
              <a:rPr lang="en"/>
              <a:t>Kubernetes first filters the nodes that can potentially run the pod. It excludes nodes that: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Don't have the necessary resources to satisfy the pod's resource requests.</a:t>
            </a:r>
            <a:endParaRPr/>
          </a:p>
          <a:p>
            <a:pPr indent="0" lvl="0" marL="0" rtl="0" algn="l">
              <a:spcBef>
                <a:spcPts val="1200"/>
              </a:spcBef>
              <a:spcAft>
                <a:spcPts val="0"/>
              </a:spcAft>
              <a:buNone/>
            </a:pPr>
            <a:r>
              <a:rPr lang="en"/>
              <a:t>Have taints that the pod doesn't tolerate.</a:t>
            </a:r>
            <a:endParaRPr/>
          </a:p>
          <a:p>
            <a:pPr indent="0" lvl="0" marL="0" rtl="0" algn="l">
              <a:spcBef>
                <a:spcPts val="1200"/>
              </a:spcBef>
              <a:spcAft>
                <a:spcPts val="0"/>
              </a:spcAft>
              <a:buNone/>
            </a:pPr>
            <a:r>
              <a:rPr lang="en"/>
              <a:t>Don't match the required labels (if nodeSelector or affinity rules are applied).</a:t>
            </a:r>
            <a:endParaRPr/>
          </a:p>
          <a:p>
            <a:pPr indent="0" lvl="0" marL="0" rtl="0" algn="l">
              <a:spcBef>
                <a:spcPts val="1200"/>
              </a:spcBef>
              <a:spcAft>
                <a:spcPts val="1200"/>
              </a:spcAft>
              <a:buNone/>
            </a:pPr>
            <a:r>
              <a:t/>
            </a:r>
            <a:endParaRPr b="1"/>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your own chart - control flow</a:t>
            </a:r>
            <a:endParaRPr/>
          </a:p>
        </p:txBody>
      </p:sp>
      <p:sp>
        <p:nvSpPr>
          <p:cNvPr id="412" name="Google Shape;412;p75"/>
          <p:cNvSpPr txBox="1"/>
          <p:nvPr>
            <p:ph idx="1" type="body"/>
          </p:nvPr>
        </p:nvSpPr>
        <p:spPr>
          <a:xfrm>
            <a:off x="311700" y="11524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 below content to value.yml</a:t>
            </a:r>
            <a:endParaRPr/>
          </a:p>
          <a:p>
            <a:pPr indent="0" lvl="0" marL="0" rtl="0" algn="l">
              <a:lnSpc>
                <a:spcPct val="135714"/>
              </a:lnSpc>
              <a:spcBef>
                <a:spcPts val="1200"/>
              </a:spcBef>
              <a:spcAft>
                <a:spcPts val="0"/>
              </a:spcAft>
              <a:buNone/>
            </a:pPr>
            <a:r>
              <a:rPr lang="en" sz="1050">
                <a:solidFill>
                  <a:srgbClr val="800000"/>
                </a:solidFill>
                <a:highlight>
                  <a:srgbClr val="FFFFFF"/>
                </a:highlight>
                <a:latin typeface="Courier New"/>
                <a:ea typeface="Courier New"/>
                <a:cs typeface="Courier New"/>
                <a:sym typeface="Courier New"/>
              </a:rPr>
              <a:t>costCode</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CC98112</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projectCode</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3242S</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infra</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zone</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a,b,c</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region</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us-west-1</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t>helm install --dry-run --debug controlif ./mychart </a:t>
            </a:r>
            <a:endParaRPr/>
          </a:p>
          <a:p>
            <a:pPr indent="0" lvl="0" marL="0" rtl="0" algn="l">
              <a:lnSpc>
                <a:spcPct val="135714"/>
              </a:lnSpc>
              <a:spcBef>
                <a:spcPts val="0"/>
              </a:spcBef>
              <a:spcAft>
                <a:spcPts val="0"/>
              </a:spcAft>
              <a:buNone/>
            </a:pPr>
            <a:r>
              <a:rPr lang="en"/>
              <a:t>#you should not get HA true</a:t>
            </a:r>
            <a:endParaRPr/>
          </a:p>
          <a:p>
            <a:pPr indent="0" lvl="0" marL="0" rtl="0" algn="l">
              <a:lnSpc>
                <a:spcPct val="135714"/>
              </a:lnSpc>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production ready cluster</a:t>
            </a:r>
            <a:endParaRPr/>
          </a:p>
        </p:txBody>
      </p:sp>
      <p:sp>
        <p:nvSpPr>
          <p:cNvPr id="418" name="Google Shape;418;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Cluster Planning and Sizing</a:t>
            </a:r>
            <a:endParaRPr/>
          </a:p>
          <a:p>
            <a:pPr indent="0" lvl="0" marL="0" rtl="0" algn="l">
              <a:spcBef>
                <a:spcPts val="1200"/>
              </a:spcBef>
              <a:spcAft>
                <a:spcPts val="0"/>
              </a:spcAft>
              <a:buNone/>
            </a:pPr>
            <a:r>
              <a:rPr lang="en"/>
              <a:t>Security Best Practices</a:t>
            </a:r>
            <a:endParaRPr/>
          </a:p>
          <a:p>
            <a:pPr indent="0" lvl="0" marL="0" rtl="0" algn="l">
              <a:spcBef>
                <a:spcPts val="1200"/>
              </a:spcBef>
              <a:spcAft>
                <a:spcPts val="0"/>
              </a:spcAft>
              <a:buNone/>
            </a:pPr>
            <a:r>
              <a:rPr lang="en"/>
              <a:t>Networking Best Practices</a:t>
            </a:r>
            <a:endParaRPr/>
          </a:p>
          <a:p>
            <a:pPr indent="0" lvl="0" marL="0" rtl="0" algn="l">
              <a:spcBef>
                <a:spcPts val="1200"/>
              </a:spcBef>
              <a:spcAft>
                <a:spcPts val="0"/>
              </a:spcAft>
              <a:buNone/>
            </a:pPr>
            <a:r>
              <a:rPr lang="en"/>
              <a:t>Observability and Monitoring</a:t>
            </a:r>
            <a:endParaRPr/>
          </a:p>
          <a:p>
            <a:pPr indent="0" lvl="0" marL="0" rtl="0" algn="l">
              <a:spcBef>
                <a:spcPts val="1200"/>
              </a:spcBef>
              <a:spcAft>
                <a:spcPts val="0"/>
              </a:spcAft>
              <a:buNone/>
            </a:pPr>
            <a:r>
              <a:rPr lang="en"/>
              <a:t>High Availability and Disaster Recovery</a:t>
            </a:r>
            <a:endParaRPr/>
          </a:p>
          <a:p>
            <a:pPr indent="0" lvl="0" marL="0" rtl="0" algn="l">
              <a:spcBef>
                <a:spcPts val="1200"/>
              </a:spcBef>
              <a:spcAft>
                <a:spcPts val="0"/>
              </a:spcAft>
              <a:buNone/>
            </a:pPr>
            <a:r>
              <a:rPr lang="en"/>
              <a:t>Resource Management</a:t>
            </a:r>
            <a:endParaRPr/>
          </a:p>
          <a:p>
            <a:pPr indent="0" lvl="0" marL="0" rtl="0" algn="l">
              <a:spcBef>
                <a:spcPts val="1200"/>
              </a:spcBef>
              <a:spcAft>
                <a:spcPts val="0"/>
              </a:spcAft>
              <a:buNone/>
            </a:pPr>
            <a:r>
              <a:rPr lang="en"/>
              <a:t>CI/CD Pipeline Integration</a:t>
            </a:r>
            <a:endParaRPr/>
          </a:p>
          <a:p>
            <a:pPr indent="0" lvl="0" marL="0" rtl="0" algn="l">
              <a:spcBef>
                <a:spcPts val="1200"/>
              </a:spcBef>
              <a:spcAft>
                <a:spcPts val="0"/>
              </a:spcAft>
              <a:buNone/>
            </a:pPr>
            <a:r>
              <a:rPr lang="en"/>
              <a:t>Cost Management</a:t>
            </a:r>
            <a:endParaRPr/>
          </a:p>
          <a:p>
            <a:pPr indent="0" lvl="0" marL="0" rtl="0" algn="l">
              <a:spcBef>
                <a:spcPts val="1200"/>
              </a:spcBef>
              <a:spcAft>
                <a:spcPts val="0"/>
              </a:spcAft>
              <a:buNone/>
            </a:pPr>
            <a:r>
              <a:rPr lang="en"/>
              <a:t>Cluster Upgrades and Maintenance</a:t>
            </a:r>
            <a:endParaRPr/>
          </a:p>
          <a:p>
            <a:pPr indent="0" lvl="0" marL="0" rtl="0" algn="l">
              <a:spcBef>
                <a:spcPts val="1200"/>
              </a:spcBef>
              <a:spcAft>
                <a:spcPts val="0"/>
              </a:spcAft>
              <a:buNone/>
            </a:pPr>
            <a:r>
              <a:rPr lang="en"/>
              <a:t>Backup and Rollback Strategies</a:t>
            </a:r>
            <a:endParaRPr/>
          </a:p>
          <a:p>
            <a:pPr indent="0" lvl="0" marL="0" rtl="0" algn="l">
              <a:spcBef>
                <a:spcPts val="1200"/>
              </a:spcBef>
              <a:spcAft>
                <a:spcPts val="1200"/>
              </a:spcAft>
              <a:buNone/>
            </a:pPr>
            <a:r>
              <a:rPr lang="en"/>
              <a:t>Encryption and Data Protection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 Planning and Sizing</a:t>
            </a:r>
            <a:endParaRPr/>
          </a:p>
        </p:txBody>
      </p:sp>
      <p:sp>
        <p:nvSpPr>
          <p:cNvPr id="424" name="Google Shape;424;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Node Size and Number: Plan your node sizes (vCPU, memory) based on the workload requirements. Ensure that you have sufficient resources for growth and redundancy.</a:t>
            </a:r>
            <a:endParaRPr/>
          </a:p>
          <a:p>
            <a:pPr indent="0" lvl="0" marL="0" rtl="0" algn="l">
              <a:spcBef>
                <a:spcPts val="1200"/>
              </a:spcBef>
              <a:spcAft>
                <a:spcPts val="0"/>
              </a:spcAft>
              <a:buNone/>
            </a:pPr>
            <a:r>
              <a:rPr lang="en"/>
              <a:t>Multi-AZ Deployment: Ensure high availability by deploying the Kubernetes control plane and worker nodes across multiple availability zones (AZs) to avoid single points of failure.</a:t>
            </a:r>
            <a:endParaRPr/>
          </a:p>
          <a:p>
            <a:pPr indent="0" lvl="0" marL="0" rtl="0" algn="l">
              <a:spcBef>
                <a:spcPts val="1200"/>
              </a:spcBef>
              <a:spcAft>
                <a:spcPts val="1200"/>
              </a:spcAft>
              <a:buNone/>
            </a:pPr>
            <a:r>
              <a:rPr lang="en"/>
              <a:t>Auto-scaling: Implement both Cluster Autoscaler and Horizontal Pod Autoscaler (HPA) to dynamically adjust the size of your cluster and scale workloads based on traffic.</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Best Practices</a:t>
            </a:r>
            <a:endParaRPr/>
          </a:p>
        </p:txBody>
      </p:sp>
      <p:sp>
        <p:nvSpPr>
          <p:cNvPr id="430" name="Google Shape;430;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RBAC: Enable Role-Based Access Control (RBAC) to enforce strict access policies and permissions for different users and service accounts.</a:t>
            </a:r>
            <a:endParaRPr/>
          </a:p>
          <a:p>
            <a:pPr indent="0" lvl="0" marL="0" rtl="0" algn="l">
              <a:spcBef>
                <a:spcPts val="1200"/>
              </a:spcBef>
              <a:spcAft>
                <a:spcPts val="0"/>
              </a:spcAft>
              <a:buNone/>
            </a:pPr>
            <a:r>
              <a:rPr lang="en"/>
              <a:t>Pod Security Policies: Define and enforce pod security policies or use PodSecurity admission to control the security context under which pods run (e.g., running non-root, restricting capabilities).</a:t>
            </a:r>
            <a:endParaRPr/>
          </a:p>
          <a:p>
            <a:pPr indent="0" lvl="0" marL="0" rtl="0" algn="l">
              <a:spcBef>
                <a:spcPts val="1200"/>
              </a:spcBef>
              <a:spcAft>
                <a:spcPts val="0"/>
              </a:spcAft>
              <a:buNone/>
            </a:pPr>
            <a:r>
              <a:rPr lang="en"/>
              <a:t>Network Policies: Use Kubernetes network policies to control the communication between pods, limiting pod-to-pod communication and reducing the blast radius in case of a breach.</a:t>
            </a:r>
            <a:endParaRPr/>
          </a:p>
          <a:p>
            <a:pPr indent="0" lvl="0" marL="0" rtl="0" algn="l">
              <a:spcBef>
                <a:spcPts val="1200"/>
              </a:spcBef>
              <a:spcAft>
                <a:spcPts val="0"/>
              </a:spcAft>
              <a:buNone/>
            </a:pPr>
            <a:r>
              <a:rPr lang="en"/>
              <a:t>Secrets Management: Use Kubernetes secrets for storing sensitive information such as database credentials or API keys. Integrate with external secret management solutions like AWS Secrets Manager or HashiCorp Vault for better control.</a:t>
            </a:r>
            <a:endParaRPr/>
          </a:p>
          <a:p>
            <a:pPr indent="0" lvl="0" marL="0" rtl="0" algn="l">
              <a:spcBef>
                <a:spcPts val="1200"/>
              </a:spcBef>
              <a:spcAft>
                <a:spcPts val="0"/>
              </a:spcAft>
              <a:buNone/>
            </a:pPr>
            <a:r>
              <a:rPr lang="en"/>
              <a:t>Control Plane Security: Ensure the Kubernetes API server is not exposed directly to the internet. Use VPN or IAM to restrict access. Protect etcd with encryption at rest and secure communication via TLS.</a:t>
            </a:r>
            <a:endParaRPr/>
          </a:p>
          <a:p>
            <a:pPr indent="0" lvl="0" marL="0" rtl="0" algn="l">
              <a:spcBef>
                <a:spcPts val="1200"/>
              </a:spcBef>
              <a:spcAft>
                <a:spcPts val="1200"/>
              </a:spcAft>
              <a:buNone/>
            </a:pPr>
            <a:r>
              <a:rPr lang="en"/>
              <a:t>Image Security: Use signed, trusted, and vulnerability-free container images by scanning your images using tools like Clair, Trivy, or Anchore. Use admission controllers to enforce image policies.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Networking Best Practices</a:t>
            </a:r>
            <a:endParaRPr/>
          </a:p>
        </p:txBody>
      </p:sp>
      <p:sp>
        <p:nvSpPr>
          <p:cNvPr id="436" name="Google Shape;436;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CNI Plugin: Choose a scalable Container Network Interface (CNI) plugin such as AWS VPC CNI (for EKS), Calico, or Cilium, based on your performance and security needs.</a:t>
            </a:r>
            <a:endParaRPr/>
          </a:p>
          <a:p>
            <a:pPr indent="0" lvl="0" marL="0" rtl="0" algn="l">
              <a:spcBef>
                <a:spcPts val="1200"/>
              </a:spcBef>
              <a:spcAft>
                <a:spcPts val="0"/>
              </a:spcAft>
              <a:buNone/>
            </a:pPr>
            <a:r>
              <a:rPr lang="en"/>
              <a:t>Service Type: For external access, use a LoadBalancer service with proper annotations to ensure the right type of AWS load balancer (NLB, ALB). Use Ingress controllers like AWS Load Balancer Controller or NGINX for routing traffic.</a:t>
            </a:r>
            <a:endParaRPr/>
          </a:p>
          <a:p>
            <a:pPr indent="0" lvl="0" marL="0" rtl="0" algn="l">
              <a:spcBef>
                <a:spcPts val="1200"/>
              </a:spcBef>
              <a:spcAft>
                <a:spcPts val="1200"/>
              </a:spcAft>
              <a:buNone/>
            </a:pPr>
            <a:r>
              <a:rPr lang="en"/>
              <a:t>DNS Management: Ensure DNS records are properly set up for services, and use a reliable internal DNS setup. Consider using CoreDNS for name resolution.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Observability and Monitoring</a:t>
            </a:r>
            <a:endParaRPr/>
          </a:p>
        </p:txBody>
      </p:sp>
      <p:sp>
        <p:nvSpPr>
          <p:cNvPr id="442" name="Google Shape;442;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Logging: Use centralized logging solutions like ELK (Elasticsearch, Logstash, Kibana), Fluentd, or AWS CloudWatch Logs to capture logs from all pods and system components. Enable logging for the control plane (e.g., Kubernetes API server logs).</a:t>
            </a:r>
            <a:endParaRPr/>
          </a:p>
          <a:p>
            <a:pPr indent="0" lvl="0" marL="0" rtl="0" algn="l">
              <a:spcBef>
                <a:spcPts val="1200"/>
              </a:spcBef>
              <a:spcAft>
                <a:spcPts val="0"/>
              </a:spcAft>
              <a:buNone/>
            </a:pPr>
            <a:r>
              <a:rPr lang="en"/>
              <a:t>Monitoring: Implement monitoring with tools like Prometheus and Grafana. Monitor cluster metrics, node health, application performance, and resource utilization. Set up alerts for key metrics like CPU, memory usage, and pod restarts.</a:t>
            </a:r>
            <a:endParaRPr/>
          </a:p>
          <a:p>
            <a:pPr indent="0" lvl="0" marL="0" rtl="0" algn="l">
              <a:spcBef>
                <a:spcPts val="1200"/>
              </a:spcBef>
              <a:spcAft>
                <a:spcPts val="1200"/>
              </a:spcAft>
              <a:buNone/>
            </a:pPr>
            <a:r>
              <a:rPr lang="en"/>
              <a:t>Tracing: Use distributed tracing with tools like Jaeger or AWS X-Ray for tracing microservice transactions and identifying performance bottlenecks.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Availability and Disaster Recovery</a:t>
            </a:r>
            <a:endParaRPr/>
          </a:p>
        </p:txBody>
      </p:sp>
      <p:sp>
        <p:nvSpPr>
          <p:cNvPr id="448" name="Google Shape;448;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Control Plane HA: Use a managed Kubernetes service like EKS, GKE, or AKS to get a highly available control plane. For self-managed clusters, ensure redundancy in the control plane by deploying multiple master nodes across different AZs.</a:t>
            </a:r>
            <a:endParaRPr/>
          </a:p>
          <a:p>
            <a:pPr indent="0" lvl="0" marL="0" rtl="0" algn="l">
              <a:spcBef>
                <a:spcPts val="1200"/>
              </a:spcBef>
              <a:spcAft>
                <a:spcPts val="0"/>
              </a:spcAft>
              <a:buNone/>
            </a:pPr>
            <a:r>
              <a:rPr lang="en"/>
              <a:t>Worker Node HA: Spread worker nodes across multiple AZs to avoid failure due to AZ-specific issues. Use auto-scaling groups to ensure enough nodes are always available.</a:t>
            </a:r>
            <a:endParaRPr/>
          </a:p>
          <a:p>
            <a:pPr indent="0" lvl="0" marL="0" rtl="0" algn="l">
              <a:spcBef>
                <a:spcPts val="1200"/>
              </a:spcBef>
              <a:spcAft>
                <a:spcPts val="1200"/>
              </a:spcAft>
              <a:buNone/>
            </a:pPr>
            <a:r>
              <a:rPr lang="en"/>
              <a:t>Backup and Disaster Recovery: Regularly back up etcd (for control plane state) and persistent volumes (for application data). Use tools like Velero for backing up Kubernetes resources and data. Ensure a recovery plan is in place.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 Management</a:t>
            </a:r>
            <a:endParaRPr/>
          </a:p>
        </p:txBody>
      </p:sp>
      <p:sp>
        <p:nvSpPr>
          <p:cNvPr id="454" name="Google Shape;454;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 Requests and Limits: Define resource requests and limits for all containers to ensure pods get the required CPU and memory, preventing resource starvation or over-provisioning.</a:t>
            </a:r>
            <a:endParaRPr/>
          </a:p>
          <a:p>
            <a:pPr indent="0" lvl="0" marL="0" rtl="0" algn="l">
              <a:spcBef>
                <a:spcPts val="1200"/>
              </a:spcBef>
              <a:spcAft>
                <a:spcPts val="0"/>
              </a:spcAft>
              <a:buNone/>
            </a:pPr>
            <a:r>
              <a:rPr lang="en"/>
              <a:t>Quota Management: Implement ResourceQuotas and LimitRanges to restrict resource usage per namespace and prevent any single team or service from consuming excessive resources.</a:t>
            </a:r>
            <a:endParaRPr/>
          </a:p>
          <a:p>
            <a:pPr indent="0" lvl="0" marL="0" rtl="0" algn="l">
              <a:spcBef>
                <a:spcPts val="1200"/>
              </a:spcBef>
              <a:spcAft>
                <a:spcPts val="1200"/>
              </a:spcAft>
              <a:buNone/>
            </a:pPr>
            <a:r>
              <a:rPr lang="en"/>
              <a:t>Namespace Segmentation: Organize workloads into namespaces to isolate teams, applications, or environments (e.g., dev, staging, production). Use RBAC to control access to specific namespaces.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CI/CD Pipeline Integration</a:t>
            </a:r>
            <a:endParaRPr/>
          </a:p>
        </p:txBody>
      </p:sp>
      <p:sp>
        <p:nvSpPr>
          <p:cNvPr id="460" name="Google Shape;460;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Infrastructure as Code: Use tools like Terraform, Pulumi, or AWS CloudFormation to manage your Kubernetes cluster and associated cloud resources. Automate cluster provisioning, scaling, and upgrades.</a:t>
            </a:r>
            <a:endParaRPr/>
          </a:p>
          <a:p>
            <a:pPr indent="0" lvl="0" marL="0" rtl="0" algn="l">
              <a:spcBef>
                <a:spcPts val="1200"/>
              </a:spcBef>
              <a:spcAft>
                <a:spcPts val="0"/>
              </a:spcAft>
              <a:buNone/>
            </a:pPr>
            <a:r>
              <a:rPr lang="en"/>
              <a:t>Continuous Deployment: Integrate CI/CD pipelines with Kubernetes for automated testing and deployments. Use tools like Jenkins, GitLab CI, or Argo CD for deploying and managing Kubernetes applications declaratively with GitOps principles.</a:t>
            </a:r>
            <a:endParaRPr/>
          </a:p>
          <a:p>
            <a:pPr indent="0" lvl="0" marL="0" rtl="0" algn="l">
              <a:spcBef>
                <a:spcPts val="1200"/>
              </a:spcBef>
              <a:spcAft>
                <a:spcPts val="1200"/>
              </a:spcAft>
              <a:buNone/>
            </a:pPr>
            <a:r>
              <a:rPr lang="en"/>
              <a:t>Rolling Updates and Canary Deployments: Enable rolling updates to deploy new versions of applications without downtime. For advanced strategies, use canary or blue-green deployments to minimize risk.</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Management</a:t>
            </a:r>
            <a:endParaRPr/>
          </a:p>
        </p:txBody>
      </p:sp>
      <p:sp>
        <p:nvSpPr>
          <p:cNvPr id="466" name="Google Shape;466;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Node Auto-Scaling: Use the Cluster Autoscaler to optimize costs by scaling down underutilized nodes during off-peak times. Ensure that underutilized resources are deallocated.</a:t>
            </a:r>
            <a:endParaRPr/>
          </a:p>
          <a:p>
            <a:pPr indent="0" lvl="0" marL="0" rtl="0" algn="l">
              <a:spcBef>
                <a:spcPts val="1200"/>
              </a:spcBef>
              <a:spcAft>
                <a:spcPts val="0"/>
              </a:spcAft>
              <a:buNone/>
            </a:pPr>
            <a:r>
              <a:rPr lang="en"/>
              <a:t>Spot Instances: Use a mix of on-demand and spot instances for worker nodes in non-critical or fault-tolerant applications to reduce costs.</a:t>
            </a:r>
            <a:endParaRPr/>
          </a:p>
          <a:p>
            <a:pPr indent="0" lvl="0" marL="0" rtl="0" algn="l">
              <a:spcBef>
                <a:spcPts val="1200"/>
              </a:spcBef>
              <a:spcAft>
                <a:spcPts val="1200"/>
              </a:spcAft>
              <a:buNone/>
            </a:pPr>
            <a:r>
              <a:rPr lang="en"/>
              <a:t>Resource Efficiency: Continuously monitor and optimize resource utilization by reviewing resource requests and limits. Right-size pods and nodes to avoid over-provisioning.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pod scheduling process</a:t>
            </a:r>
            <a:endParaRPr/>
          </a:p>
        </p:txBody>
      </p:sp>
      <p:sp>
        <p:nvSpPr>
          <p:cNvPr id="140" name="Google Shape;14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n"/>
              <a:t>3. Scoring</a:t>
            </a:r>
            <a:endParaRPr b="1"/>
          </a:p>
          <a:p>
            <a:pPr indent="0" lvl="0" marL="0" rtl="0" algn="l">
              <a:spcBef>
                <a:spcPts val="1200"/>
              </a:spcBef>
              <a:spcAft>
                <a:spcPts val="0"/>
              </a:spcAft>
              <a:buNone/>
            </a:pPr>
            <a:r>
              <a:rPr lang="en"/>
              <a:t>Once Kubernetes identifies all nodes that meet the filtering criteria, it scores the nodes. Scoring helps the scheduler determine the best node based on factors such as: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Resource availability: Nodes with the most available resources might be preferred.</a:t>
            </a:r>
            <a:endParaRPr/>
          </a:p>
          <a:p>
            <a:pPr indent="0" lvl="0" marL="0" rtl="0" algn="l">
              <a:spcBef>
                <a:spcPts val="1200"/>
              </a:spcBef>
              <a:spcAft>
                <a:spcPts val="0"/>
              </a:spcAft>
              <a:buNone/>
            </a:pPr>
            <a:r>
              <a:rPr lang="en"/>
              <a:t>Pod distribution: The scheduler might aim to balance workloads across nodes to avoid hotspots.</a:t>
            </a:r>
            <a:endParaRPr/>
          </a:p>
          <a:p>
            <a:pPr indent="0" lvl="0" marL="0" rtl="0" algn="l">
              <a:spcBef>
                <a:spcPts val="1200"/>
              </a:spcBef>
              <a:spcAft>
                <a:spcPts val="0"/>
              </a:spcAft>
              <a:buNone/>
            </a:pPr>
            <a:r>
              <a:rPr lang="en"/>
              <a:t>Affinity rules: Nodes that match affinity preferences are scored higher.</a:t>
            </a:r>
            <a:endParaRPr/>
          </a:p>
          <a:p>
            <a:pPr indent="0" lvl="0" marL="0" rtl="0" algn="l">
              <a:spcBef>
                <a:spcPts val="1200"/>
              </a:spcBef>
              <a:spcAft>
                <a:spcPts val="1200"/>
              </a:spcAft>
              <a:buNone/>
            </a:pPr>
            <a:r>
              <a:rPr lang="en"/>
              <a:t>Spread constraints: For example, distributing pods across zones or racks for availability purposes.</a:t>
            </a:r>
            <a:endParaRPr b="1"/>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 Upgrades and Maintenance</a:t>
            </a:r>
            <a:endParaRPr/>
          </a:p>
        </p:txBody>
      </p:sp>
      <p:sp>
        <p:nvSpPr>
          <p:cNvPr id="472" name="Google Shape;472;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Version Management: Regularly upgrade Kubernetes to the latest stable version to benefit from new features, bug fixes, and security patches. Managed services like EKS provide easier upgrades.</a:t>
            </a:r>
            <a:endParaRPr/>
          </a:p>
          <a:p>
            <a:pPr indent="0" lvl="0" marL="0" rtl="0" algn="l">
              <a:spcBef>
                <a:spcPts val="1200"/>
              </a:spcBef>
              <a:spcAft>
                <a:spcPts val="0"/>
              </a:spcAft>
              <a:buNone/>
            </a:pPr>
            <a:r>
              <a:rPr lang="en"/>
              <a:t>Node Management: Implement automated rolling upgrades for worker nodes. Use the latest AMIs and apply security patches regularly.</a:t>
            </a:r>
            <a:endParaRPr/>
          </a:p>
          <a:p>
            <a:pPr indent="0" lvl="0" marL="0" rtl="0" algn="l">
              <a:spcBef>
                <a:spcPts val="1200"/>
              </a:spcBef>
              <a:spcAft>
                <a:spcPts val="1200"/>
              </a:spcAft>
              <a:buNone/>
            </a:pPr>
            <a:r>
              <a:rPr lang="en"/>
              <a:t>Control Plane Monitoring: Monitor the health of the control plane and ensure that it is kept up-to-date. Managed services like EKS handle this, but self-managed clusters require careful planning.</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Backup and Rollback Strategies</a:t>
            </a:r>
            <a:endParaRPr/>
          </a:p>
        </p:txBody>
      </p:sp>
      <p:sp>
        <p:nvSpPr>
          <p:cNvPr id="478" name="Google Shape;478;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Backups: Implement application data backups for stateful applications with persistent volumes. Use tools like Velero for backing up Kubernetes objects (deployments, services, etc.).</a:t>
            </a:r>
            <a:endParaRPr/>
          </a:p>
          <a:p>
            <a:pPr indent="0" lvl="0" marL="0" rtl="0" algn="l">
              <a:spcBef>
                <a:spcPts val="1200"/>
              </a:spcBef>
              <a:spcAft>
                <a:spcPts val="0"/>
              </a:spcAft>
              <a:buNone/>
            </a:pPr>
            <a:r>
              <a:rPr lang="en"/>
              <a:t>Cluster State Backups: Regularly back up the etcd database that stores the cluster state, especially in self-managed clusters.</a:t>
            </a:r>
            <a:endParaRPr/>
          </a:p>
          <a:p>
            <a:pPr indent="0" lvl="0" marL="0" rtl="0" algn="l">
              <a:spcBef>
                <a:spcPts val="1200"/>
              </a:spcBef>
              <a:spcAft>
                <a:spcPts val="1200"/>
              </a:spcAft>
              <a:buNone/>
            </a:pPr>
            <a:r>
              <a:rPr lang="en"/>
              <a:t>Rollback Mechanisms: Ensure your CI/CD pipeline has rollback strategies in place to revert deployments in case of failure. Use Helm or Kubernetes-native rollback capabilities to manage this.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Encryption and Data Protection</a:t>
            </a:r>
            <a:endParaRPr/>
          </a:p>
        </p:txBody>
      </p:sp>
      <p:sp>
        <p:nvSpPr>
          <p:cNvPr id="484" name="Google Shape;484;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Rest Encryption: Encrypt etcd data at rest. Use cloud provider features like AWS EBS encryption or Google Cloud Persistent Disk encryption for persistent volumes.</a:t>
            </a:r>
            <a:endParaRPr/>
          </a:p>
          <a:p>
            <a:pPr indent="0" lvl="0" marL="0" rtl="0" algn="l">
              <a:spcBef>
                <a:spcPts val="1200"/>
              </a:spcBef>
              <a:spcAft>
                <a:spcPts val="0"/>
              </a:spcAft>
              <a:buNone/>
            </a:pPr>
            <a:r>
              <a:rPr lang="en"/>
              <a:t>In Transit Encryption: Use TLS encryption for all traffic within the cluster, including communication between the API server and kubelets, as well as between services.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By following these best practices, you'll ensure your Kubernetes cluster is optimized for production workloads with a focus on security, availability, and scalability.</a:t>
            </a:r>
            <a:endParaRPr/>
          </a:p>
          <a:p>
            <a:pPr indent="0" lvl="0" marL="0" rtl="0" algn="l">
              <a:spcBef>
                <a:spcPts val="1200"/>
              </a:spcBef>
              <a:spcAft>
                <a:spcPts val="12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Managed Kubernetes Cluster</a:t>
            </a:r>
            <a:endParaRPr/>
          </a:p>
        </p:txBody>
      </p:sp>
      <p:sp>
        <p:nvSpPr>
          <p:cNvPr id="490" name="Google Shape;490;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AKS</a:t>
            </a:r>
            <a:endParaRPr/>
          </a:p>
          <a:p>
            <a:pPr indent="0" lvl="0" marL="0" rtl="0" algn="l">
              <a:spcBef>
                <a:spcPts val="1200"/>
              </a:spcBef>
              <a:spcAft>
                <a:spcPts val="1200"/>
              </a:spcAft>
              <a:buNone/>
            </a:pPr>
            <a:r>
              <a:rPr lang="en"/>
              <a:t>EKS</a:t>
            </a:r>
            <a:br>
              <a:rPr lang="en"/>
            </a:br>
            <a:r>
              <a:rPr lang="en"/>
              <a:t>GKE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Amazon EKS - Elastic Kubernetes Service</a:t>
            </a:r>
            <a:endParaRPr/>
          </a:p>
        </p:txBody>
      </p:sp>
      <p:sp>
        <p:nvSpPr>
          <p:cNvPr id="496" name="Google Shape;496;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Elastic Kubernetes Service (EKS) is a fully managed Kubernetes service provided by AWS that makes it easy to run Kubernetes on AWS without the need to manage the underlying infrastructure. </a:t>
            </a:r>
            <a:endParaRPr/>
          </a:p>
          <a:p>
            <a:pPr indent="0" lvl="0" marL="0" rtl="0" algn="l">
              <a:spcBef>
                <a:spcPts val="1200"/>
              </a:spcBef>
              <a:spcAft>
                <a:spcPts val="1200"/>
              </a:spcAft>
              <a:buNone/>
            </a:pPr>
            <a:r>
              <a:rPr lang="en"/>
              <a:t>EKS handles the Kubernetes control plane, ensuring high availability, security, and scalability, so you can focus on building and deploying applications.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 of Amazon EKS</a:t>
            </a:r>
            <a:endParaRPr/>
          </a:p>
        </p:txBody>
      </p:sp>
      <p:sp>
        <p:nvSpPr>
          <p:cNvPr id="502" name="Google Shape;502;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Fully Managed Control Plane: AWS manages the Kubernetes control plane components (API server, etcd, controller manager, and scheduler), providing automated upgrades, patching, and redundancy across multiple Availability Zones (AZs) to ensure high availability.</a:t>
            </a:r>
            <a:endParaRPr/>
          </a:p>
          <a:p>
            <a:pPr indent="0" lvl="0" marL="0" rtl="0" algn="l">
              <a:spcBef>
                <a:spcPts val="1200"/>
              </a:spcBef>
              <a:spcAft>
                <a:spcPts val="0"/>
              </a:spcAft>
              <a:buNone/>
            </a:pPr>
            <a:r>
              <a:rPr lang="en"/>
              <a:t>Multi-AZ Support: EKS automatically distributes the control plane across multiple AZs for fault tolerance. You can also deploy worker nodes across AZs to ensure high availability at the node level.</a:t>
            </a:r>
            <a:endParaRPr/>
          </a:p>
          <a:p>
            <a:pPr indent="0" lvl="0" marL="0" rtl="0" algn="l">
              <a:spcBef>
                <a:spcPts val="1200"/>
              </a:spcBef>
              <a:spcAft>
                <a:spcPts val="0"/>
              </a:spcAft>
              <a:buNone/>
            </a:pPr>
            <a:r>
              <a:rPr lang="en"/>
              <a:t>Auto-scaling: EKS integrates with Cluster Autoscaler and Horizontal Pod Autoscaler (HPA) to dynamically adjust the cluster and pod capacity based on resource demand. You can also use the AWS Kubernetes Node Autoscaler to add or remove worker nodes automatically.</a:t>
            </a:r>
            <a:endParaRPr/>
          </a:p>
          <a:p>
            <a:pPr indent="0" lvl="0" marL="0" rtl="0" algn="l">
              <a:spcBef>
                <a:spcPts val="1200"/>
              </a:spcBef>
              <a:spcAft>
                <a:spcPts val="1200"/>
              </a:spcAft>
              <a:buNone/>
            </a:pPr>
            <a:r>
              <a:rPr lang="en"/>
              <a:t>AWS Fargate Integration: EKS supports AWS Fargate, which lets you run Kubernetes pods without provisioning or managing EC2 instances. This provides serverless Kubernetes where you only pay for the resources used by your containers, eliminating the need for node management.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 of Amazon EKS</a:t>
            </a:r>
            <a:endParaRPr/>
          </a:p>
        </p:txBody>
      </p:sp>
      <p:sp>
        <p:nvSpPr>
          <p:cNvPr id="508" name="Google Shape;508;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Integration with AWS Services: EKS integrates seamlessly with various AWS services like:</a:t>
            </a:r>
            <a:endParaRPr/>
          </a:p>
          <a:p>
            <a:pPr indent="0" lvl="0" marL="0" rtl="0" algn="l">
              <a:spcBef>
                <a:spcPts val="1200"/>
              </a:spcBef>
              <a:spcAft>
                <a:spcPts val="0"/>
              </a:spcAft>
              <a:buNone/>
            </a:pPr>
            <a:r>
              <a:rPr lang="en"/>
              <a:t>Amazon VPC: For pod networking (using AWS VPC CNI), isolation, and security.</a:t>
            </a:r>
            <a:endParaRPr/>
          </a:p>
          <a:p>
            <a:pPr indent="0" lvl="0" marL="0" rtl="0" algn="l">
              <a:spcBef>
                <a:spcPts val="1200"/>
              </a:spcBef>
              <a:spcAft>
                <a:spcPts val="0"/>
              </a:spcAft>
              <a:buNone/>
            </a:pPr>
            <a:r>
              <a:rPr lang="en"/>
              <a:t>AWS IAM: For fine-grained access control.</a:t>
            </a:r>
            <a:endParaRPr/>
          </a:p>
          <a:p>
            <a:pPr indent="0" lvl="0" marL="0" rtl="0" algn="l">
              <a:spcBef>
                <a:spcPts val="1200"/>
              </a:spcBef>
              <a:spcAft>
                <a:spcPts val="0"/>
              </a:spcAft>
              <a:buNone/>
            </a:pPr>
            <a:r>
              <a:rPr lang="en"/>
              <a:t>Elastic Load Balancing (ELB, NLB, ALB): For exposing services to the internet.</a:t>
            </a:r>
            <a:endParaRPr/>
          </a:p>
          <a:p>
            <a:pPr indent="0" lvl="0" marL="0" rtl="0" algn="l">
              <a:spcBef>
                <a:spcPts val="1200"/>
              </a:spcBef>
              <a:spcAft>
                <a:spcPts val="0"/>
              </a:spcAft>
              <a:buNone/>
            </a:pPr>
            <a:r>
              <a:rPr lang="en"/>
              <a:t>AWS CloudWatch: For logging and monitoring.</a:t>
            </a:r>
            <a:endParaRPr/>
          </a:p>
          <a:p>
            <a:pPr indent="0" lvl="0" marL="0" rtl="0" algn="l">
              <a:spcBef>
                <a:spcPts val="1200"/>
              </a:spcBef>
              <a:spcAft>
                <a:spcPts val="0"/>
              </a:spcAft>
              <a:buNone/>
            </a:pPr>
            <a:r>
              <a:rPr lang="en"/>
              <a:t>AWS Fargate: For serverless Kubernetes without managing EC2 instances.</a:t>
            </a:r>
            <a:endParaRPr/>
          </a:p>
          <a:p>
            <a:pPr indent="0" lvl="0" marL="0" rtl="0" algn="l">
              <a:spcBef>
                <a:spcPts val="1200"/>
              </a:spcBef>
              <a:spcAft>
                <a:spcPts val="0"/>
              </a:spcAft>
              <a:buNone/>
            </a:pPr>
            <a:r>
              <a:rPr lang="en"/>
              <a:t>Built-in Load Balancing: EKS integrates with AWS load balancers:</a:t>
            </a:r>
            <a:endParaRPr/>
          </a:p>
          <a:p>
            <a:pPr indent="0" lvl="0" marL="0" rtl="0" algn="l">
              <a:spcBef>
                <a:spcPts val="1200"/>
              </a:spcBef>
              <a:spcAft>
                <a:spcPts val="0"/>
              </a:spcAft>
              <a:buNone/>
            </a:pPr>
            <a:r>
              <a:rPr lang="en"/>
              <a:t>Classic Load Balancer (CLB): For basic layer 4 load balancing.</a:t>
            </a:r>
            <a:endParaRPr/>
          </a:p>
          <a:p>
            <a:pPr indent="0" lvl="0" marL="0" rtl="0" algn="l">
              <a:spcBef>
                <a:spcPts val="1200"/>
              </a:spcBef>
              <a:spcAft>
                <a:spcPts val="0"/>
              </a:spcAft>
              <a:buNone/>
            </a:pPr>
            <a:r>
              <a:rPr lang="en"/>
              <a:t>Network Load Balancer (NLB): For high-performance, low-latency TCP/UDP traffic.</a:t>
            </a:r>
            <a:endParaRPr/>
          </a:p>
          <a:p>
            <a:pPr indent="0" lvl="0" marL="0" rtl="0" algn="l">
              <a:spcBef>
                <a:spcPts val="1200"/>
              </a:spcBef>
              <a:spcAft>
                <a:spcPts val="1200"/>
              </a:spcAft>
              <a:buNone/>
            </a:pPr>
            <a:r>
              <a:rPr lang="en"/>
              <a:t>Application Load Balancer (ALB): For HTTP/HTTPS-based workloads, providing path-based and host-based routing.</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 of Amazon EKS</a:t>
            </a:r>
            <a:endParaRPr/>
          </a:p>
        </p:txBody>
      </p:sp>
      <p:sp>
        <p:nvSpPr>
          <p:cNvPr id="514" name="Google Shape;514;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Security: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IAM for Kubernetes: EKS integrates with AWS Identity and Access Management (IAM), allowing you to control access to your cluster at the user and service account levels. You can map IAM roles to Kubernetes service accounts to give pods permissions to interact with AWS resources.</a:t>
            </a:r>
            <a:endParaRPr/>
          </a:p>
          <a:p>
            <a:pPr indent="0" lvl="0" marL="0" rtl="0" algn="l">
              <a:spcBef>
                <a:spcPts val="1200"/>
              </a:spcBef>
              <a:spcAft>
                <a:spcPts val="0"/>
              </a:spcAft>
              <a:buNone/>
            </a:pPr>
            <a:r>
              <a:rPr lang="en"/>
              <a:t>Private Clusters: EKS supports running private clusters where the Kubernetes API endpoint is not exposed to the internet.</a:t>
            </a:r>
            <a:endParaRPr/>
          </a:p>
          <a:p>
            <a:pPr indent="0" lvl="0" marL="0" rtl="0" algn="l">
              <a:spcBef>
                <a:spcPts val="1200"/>
              </a:spcBef>
              <a:spcAft>
                <a:spcPts val="0"/>
              </a:spcAft>
              <a:buNone/>
            </a:pPr>
            <a:r>
              <a:rPr lang="en"/>
              <a:t>VPC Networking: Pods in an EKS cluster can be directly integrated with your Amazon VPC using the AWS VPC CNI plugin, allowing each pod to have an IP address from the VPC.</a:t>
            </a:r>
            <a:endParaRPr/>
          </a:p>
          <a:p>
            <a:pPr indent="0" lvl="0" marL="0" rtl="0" algn="l">
              <a:spcBef>
                <a:spcPts val="1200"/>
              </a:spcBef>
              <a:spcAft>
                <a:spcPts val="12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 of Amazon EKS</a:t>
            </a:r>
            <a:endParaRPr/>
          </a:p>
        </p:txBody>
      </p:sp>
      <p:sp>
        <p:nvSpPr>
          <p:cNvPr id="520" name="Google Shape;520;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Support for Multi-account and Multi-cluster Architectures: EKS supports cross-account and multi-cluster architectures, allowing teams to manage separate Kubernetes clusters for development, testing, staging, and production environments. This enables better isolation, security, and governance across environments.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Kubernetes Add-ons: EKS supports the installation of various Kubernetes add-ons like CoreDNS, KubeProxy, and Amazon VPC CNI. AWS provides managed versions of these add-ons to simplify cluster management and ensure compatibility and performance.</a:t>
            </a:r>
            <a:endParaRPr/>
          </a:p>
          <a:p>
            <a:pPr indent="0" lvl="0" marL="0" rtl="0" algn="l">
              <a:spcBef>
                <a:spcPts val="1200"/>
              </a:spcBef>
              <a:spcAft>
                <a:spcPts val="12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Using EKS</a:t>
            </a:r>
            <a:endParaRPr/>
          </a:p>
        </p:txBody>
      </p:sp>
      <p:sp>
        <p:nvSpPr>
          <p:cNvPr id="526" name="Google Shape;526;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Simplified Kubernetes Management: EKS abstracts away the complexity of managing Kubernetes infrastructure, control plane maintenance, and upgrades, allowing you to focus on deploying and running applications.</a:t>
            </a:r>
            <a:endParaRPr/>
          </a:p>
          <a:p>
            <a:pPr indent="0" lvl="0" marL="0" rtl="0" algn="l">
              <a:spcBef>
                <a:spcPts val="1200"/>
              </a:spcBef>
              <a:spcAft>
                <a:spcPts val="0"/>
              </a:spcAft>
              <a:buNone/>
            </a:pPr>
            <a:r>
              <a:rPr lang="en"/>
              <a:t>Security and Compliance: EKS is designed to meet AWS's strict security and compliance standards. It integrates with AWS security services (IAM, KMS, etc.) and complies with various certifications (e.g., HIPAA, SOC 2, ISO).</a:t>
            </a:r>
            <a:endParaRPr/>
          </a:p>
          <a:p>
            <a:pPr indent="0" lvl="0" marL="0" rtl="0" algn="l">
              <a:spcBef>
                <a:spcPts val="1200"/>
              </a:spcBef>
              <a:spcAft>
                <a:spcPts val="0"/>
              </a:spcAft>
              <a:buNone/>
            </a:pPr>
            <a:r>
              <a:rPr lang="en"/>
              <a:t>Scalability: EKS can scale your applications from a few pods to thousands of pods across multiple availability zones. You can scale the worker nodes based on load using Auto Scaling Groups or Fargate.</a:t>
            </a:r>
            <a:endParaRPr/>
          </a:p>
          <a:p>
            <a:pPr indent="0" lvl="0" marL="0" rtl="0" algn="l">
              <a:spcBef>
                <a:spcPts val="1200"/>
              </a:spcBef>
              <a:spcAft>
                <a:spcPts val="0"/>
              </a:spcAft>
              <a:buNone/>
            </a:pPr>
            <a:r>
              <a:rPr lang="en"/>
              <a:t>Cost Efficiency: With EKS, you only pay for the worker nodes or Fargate usage (and a small EKS cluster management fee). You don’t need to manage or pay for the control plane infrastructure, reducing operational overhead.</a:t>
            </a:r>
            <a:endParaRPr/>
          </a:p>
          <a:p>
            <a:pPr indent="0" lvl="0" marL="0" rtl="0" algn="l">
              <a:spcBef>
                <a:spcPts val="1200"/>
              </a:spcBef>
              <a:spcAft>
                <a:spcPts val="1200"/>
              </a:spcAft>
              <a:buNone/>
            </a:pPr>
            <a:r>
              <a:rPr lang="en"/>
              <a:t>Multi-cloud and Hybrid Cloud Support: EKS supports hybrid cloud architectures with services like AWS Outposts, allowing you to run Kubernetes clusters on-premises. You can also use EKS with EKS Anywhere, enabling Kubernetes on your own infrastructure.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pod scheduling process</a:t>
            </a:r>
            <a:endParaRPr/>
          </a:p>
        </p:txBody>
      </p:sp>
      <p:sp>
        <p:nvSpPr>
          <p:cNvPr id="146" name="Google Shape;14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4. Binding</a:t>
            </a:r>
            <a:endParaRPr b="1"/>
          </a:p>
          <a:p>
            <a:pPr indent="0" lvl="0" marL="0" rtl="0" algn="l">
              <a:spcBef>
                <a:spcPts val="1200"/>
              </a:spcBef>
              <a:spcAft>
                <a:spcPts val="0"/>
              </a:spcAft>
              <a:buNone/>
            </a:pPr>
            <a:r>
              <a:rPr lang="en"/>
              <a:t>After scoring, Kubernetes selects the node with the highest score and binds the pod to that node. The pod is then scheduled to run on that specific node.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Common Features in Pod Scheduling:</a:t>
            </a:r>
            <a:endParaRPr/>
          </a:p>
          <a:p>
            <a:pPr indent="0" lvl="0" marL="0" rtl="0" algn="l">
              <a:spcBef>
                <a:spcPts val="1200"/>
              </a:spcBef>
              <a:spcAft>
                <a:spcPts val="0"/>
              </a:spcAft>
              <a:buNone/>
            </a:pPr>
            <a:r>
              <a:rPr lang="en"/>
              <a:t>Taints and Tolerations: Nodes can have "taints" that prevent pods from being scheduled on them unless those pods have corresponding "tolerations." This feature is often used to isolate certain nodes for specific workloads.</a:t>
            </a:r>
            <a:endParaRPr/>
          </a:p>
          <a:p>
            <a:pPr indent="0" lvl="0" marL="0" rtl="0" algn="l">
              <a:spcBef>
                <a:spcPts val="1200"/>
              </a:spcBef>
              <a:spcAft>
                <a:spcPts val="0"/>
              </a:spcAft>
              <a:buNone/>
            </a:pPr>
            <a:r>
              <a:rPr lang="en"/>
              <a:t>Affinity/Anti-affinity: You can define rules that control whether a pod is scheduled on the same node as another pod (affinity) or on different nodes (anti-affinity). This helps in spreading or grouping related workloads.</a:t>
            </a:r>
            <a:endParaRPr/>
          </a:p>
          <a:p>
            <a:pPr indent="0" lvl="0" marL="0" rtl="0" algn="l">
              <a:spcBef>
                <a:spcPts val="1200"/>
              </a:spcBef>
              <a:spcAft>
                <a:spcPts val="1200"/>
              </a:spcAft>
              <a:buNone/>
            </a:pPr>
            <a:r>
              <a:rPr lang="en"/>
              <a:t>Preemption: When resources are scarce, higher-priority pods can preempt lower-priority pods, causing the lower-priority ones to be evicted to free up resources.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32" name="Google Shape;532;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33" name="Google Shape;533;p95"/>
          <p:cNvPicPr preferRelativeResize="0"/>
          <p:nvPr/>
        </p:nvPicPr>
        <p:blipFill>
          <a:blip r:embed="rId3">
            <a:alphaModFix/>
          </a:blip>
          <a:stretch>
            <a:fillRect/>
          </a:stretch>
        </p:blipFill>
        <p:spPr>
          <a:xfrm>
            <a:off x="18143" y="0"/>
            <a:ext cx="9107713" cy="5143499"/>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39" name="Google Shape;539;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40" name="Google Shape;540;p96"/>
          <p:cNvPicPr preferRelativeResize="0"/>
          <p:nvPr/>
        </p:nvPicPr>
        <p:blipFill>
          <a:blip r:embed="rId3">
            <a:alphaModFix/>
          </a:blip>
          <a:stretch>
            <a:fillRect/>
          </a:stretch>
        </p:blipFill>
        <p:spPr>
          <a:xfrm>
            <a:off x="0" y="132435"/>
            <a:ext cx="9143999" cy="487863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46" name="Google Shape;546;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47" name="Google Shape;547;p97"/>
          <p:cNvPicPr preferRelativeResize="0"/>
          <p:nvPr/>
        </p:nvPicPr>
        <p:blipFill>
          <a:blip r:embed="rId3">
            <a:alphaModFix/>
          </a:blip>
          <a:stretch>
            <a:fillRect/>
          </a:stretch>
        </p:blipFill>
        <p:spPr>
          <a:xfrm>
            <a:off x="0" y="667517"/>
            <a:ext cx="9144000" cy="3808467"/>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53" name="Google Shape;553;p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54" name="Google Shape;554;p98"/>
          <p:cNvPicPr preferRelativeResize="0"/>
          <p:nvPr/>
        </p:nvPicPr>
        <p:blipFill>
          <a:blip r:embed="rId3">
            <a:alphaModFix/>
          </a:blip>
          <a:stretch>
            <a:fillRect/>
          </a:stretch>
        </p:blipFill>
        <p:spPr>
          <a:xfrm>
            <a:off x="0" y="209933"/>
            <a:ext cx="9144000" cy="4723634"/>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Run image as pod</a:t>
            </a:r>
            <a:endParaRPr/>
          </a:p>
        </p:txBody>
      </p:sp>
      <p:sp>
        <p:nvSpPr>
          <p:cNvPr id="560" name="Google Shape;560;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Hands-on steps:</a:t>
            </a:r>
            <a:endParaRPr/>
          </a:p>
          <a:p>
            <a:pPr indent="0" lvl="0" marL="0" rtl="0" algn="l">
              <a:spcBef>
                <a:spcPts val="1200"/>
              </a:spcBef>
              <a:spcAft>
                <a:spcPts val="0"/>
              </a:spcAft>
              <a:buNone/>
            </a:pPr>
            <a:r>
              <a:rPr lang="en"/>
              <a:t>Step 1: Open VS code and create new folder </a:t>
            </a:r>
            <a:endParaRPr/>
          </a:p>
          <a:p>
            <a:pPr indent="0" lvl="0" marL="0" rtl="0" algn="l">
              <a:spcBef>
                <a:spcPts val="1200"/>
              </a:spcBef>
              <a:spcAft>
                <a:spcPts val="0"/>
              </a:spcAft>
              <a:buNone/>
            </a:pPr>
            <a:r>
              <a:rPr lang="en"/>
              <a:t>Step 2 : write manifest file pod3.yml, copy code from below link</a:t>
            </a:r>
            <a:endParaRPr/>
          </a:p>
          <a:p>
            <a:pPr indent="457200" lvl="0" marL="0" rtl="0" algn="l">
              <a:spcBef>
                <a:spcPts val="1200"/>
              </a:spcBef>
              <a:spcAft>
                <a:spcPts val="0"/>
              </a:spcAft>
              <a:buNone/>
            </a:pPr>
            <a:r>
              <a:rPr lang="en" u="sng">
                <a:solidFill>
                  <a:schemeClr val="hlink"/>
                </a:solidFill>
                <a:hlinkClick r:id="rId3"/>
              </a:rPr>
              <a:t>https://github.com/arjunachari12/k8s-learn/blob/main/pod3.yml</a:t>
            </a:r>
            <a:r>
              <a:rPr lang="en"/>
              <a:t> </a:t>
            </a:r>
            <a:endParaRPr/>
          </a:p>
          <a:p>
            <a:pPr indent="0" lvl="0" marL="0" rtl="0" algn="l">
              <a:spcBef>
                <a:spcPts val="1200"/>
              </a:spcBef>
              <a:spcAft>
                <a:spcPts val="0"/>
              </a:spcAft>
              <a:buNone/>
            </a:pPr>
            <a:r>
              <a:rPr lang="en"/>
              <a:t>Step 3: Execute pod.yml file using below command</a:t>
            </a:r>
            <a:endParaRPr/>
          </a:p>
          <a:p>
            <a:pPr indent="0" lvl="0" marL="0" rtl="0" algn="l">
              <a:spcBef>
                <a:spcPts val="1200"/>
              </a:spcBef>
              <a:spcAft>
                <a:spcPts val="0"/>
              </a:spcAft>
              <a:buNone/>
            </a:pPr>
            <a:r>
              <a:rPr lang="en"/>
              <a:t>	kubectl create -f pod3.yml</a:t>
            </a:r>
            <a:endParaRPr/>
          </a:p>
          <a:p>
            <a:pPr indent="0" lvl="0" marL="0" rtl="0" algn="l">
              <a:spcBef>
                <a:spcPts val="1200"/>
              </a:spcBef>
              <a:spcAft>
                <a:spcPts val="0"/>
              </a:spcAft>
              <a:buNone/>
            </a:pPr>
            <a:r>
              <a:rPr lang="en"/>
              <a:t>Step 4: You should see pod created message</a:t>
            </a:r>
            <a:endParaRPr/>
          </a:p>
          <a:p>
            <a:pPr indent="0" lvl="0" marL="0" rtl="0" algn="l">
              <a:spcBef>
                <a:spcPts val="1200"/>
              </a:spcBef>
              <a:spcAft>
                <a:spcPts val="0"/>
              </a:spcAft>
              <a:buNone/>
            </a:pPr>
            <a:r>
              <a:rPr lang="en"/>
              <a:t>Step 5: run below commands</a:t>
            </a:r>
            <a:endParaRPr/>
          </a:p>
          <a:p>
            <a:pPr indent="0" lvl="0" marL="0" rtl="0" algn="l">
              <a:spcBef>
                <a:spcPts val="1200"/>
              </a:spcBef>
              <a:spcAft>
                <a:spcPts val="0"/>
              </a:spcAft>
              <a:buNone/>
            </a:pPr>
            <a:r>
              <a:rPr lang="en"/>
              <a:t>	kubectl get pod</a:t>
            </a:r>
            <a:endParaRPr/>
          </a:p>
          <a:p>
            <a:pPr indent="457200" lvl="0" marL="0" rtl="0" algn="l">
              <a:spcBef>
                <a:spcPts val="1200"/>
              </a:spcBef>
              <a:spcAft>
                <a:spcPts val="1200"/>
              </a:spcAft>
              <a:buNone/>
            </a:pPr>
            <a:r>
              <a:rPr lang="en"/>
              <a:t>kubeclt describe pod pod3</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1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Expose pod as Service</a:t>
            </a:r>
            <a:endParaRPr/>
          </a:p>
        </p:txBody>
      </p:sp>
      <p:sp>
        <p:nvSpPr>
          <p:cNvPr id="566" name="Google Shape;566;p1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Hands-on steps:</a:t>
            </a:r>
            <a:endParaRPr/>
          </a:p>
          <a:p>
            <a:pPr indent="0" lvl="0" marL="0" rtl="0" algn="l">
              <a:spcBef>
                <a:spcPts val="1200"/>
              </a:spcBef>
              <a:spcAft>
                <a:spcPts val="0"/>
              </a:spcAft>
              <a:buNone/>
            </a:pPr>
            <a:r>
              <a:rPr lang="en"/>
              <a:t>Step 1: Open VS code and create new folder </a:t>
            </a:r>
            <a:endParaRPr/>
          </a:p>
          <a:p>
            <a:pPr indent="0" lvl="0" marL="0" rtl="0" algn="l">
              <a:spcBef>
                <a:spcPts val="1200"/>
              </a:spcBef>
              <a:spcAft>
                <a:spcPts val="0"/>
              </a:spcAft>
              <a:buNone/>
            </a:pPr>
            <a:r>
              <a:rPr lang="en"/>
              <a:t>Step 2 : write manifest file pod3-service.yml, copy code from below link</a:t>
            </a:r>
            <a:endParaRPr/>
          </a:p>
          <a:p>
            <a:pPr indent="457200" lvl="0" marL="0" rtl="0" algn="l">
              <a:spcBef>
                <a:spcPts val="1200"/>
              </a:spcBef>
              <a:spcAft>
                <a:spcPts val="0"/>
              </a:spcAft>
              <a:buNone/>
            </a:pPr>
            <a:r>
              <a:rPr lang="en" u="sng">
                <a:solidFill>
                  <a:schemeClr val="hlink"/>
                </a:solidFill>
                <a:hlinkClick r:id="rId3"/>
              </a:rPr>
              <a:t>https://github.com/arjunachari12/k8s-learn/blob/main/pod3-service.yml</a:t>
            </a:r>
            <a:r>
              <a:rPr lang="en"/>
              <a:t> </a:t>
            </a:r>
            <a:endParaRPr/>
          </a:p>
          <a:p>
            <a:pPr indent="0" lvl="0" marL="0" rtl="0" algn="l">
              <a:spcBef>
                <a:spcPts val="1200"/>
              </a:spcBef>
              <a:spcAft>
                <a:spcPts val="0"/>
              </a:spcAft>
              <a:buNone/>
            </a:pPr>
            <a:r>
              <a:rPr lang="en"/>
              <a:t>Step 3: Execute pod3-service.yml file using below command</a:t>
            </a:r>
            <a:endParaRPr/>
          </a:p>
          <a:p>
            <a:pPr indent="0" lvl="0" marL="0" rtl="0" algn="l">
              <a:spcBef>
                <a:spcPts val="1200"/>
              </a:spcBef>
              <a:spcAft>
                <a:spcPts val="0"/>
              </a:spcAft>
              <a:buNone/>
            </a:pPr>
            <a:r>
              <a:rPr lang="en"/>
              <a:t>	kubectl create -f pod3-service.yml</a:t>
            </a:r>
            <a:endParaRPr/>
          </a:p>
          <a:p>
            <a:pPr indent="0" lvl="0" marL="0" rtl="0" algn="l">
              <a:spcBef>
                <a:spcPts val="1200"/>
              </a:spcBef>
              <a:spcAft>
                <a:spcPts val="1200"/>
              </a:spcAft>
              <a:buNone/>
            </a:pPr>
            <a:r>
              <a:rPr lang="en"/>
              <a:t>Step 4: You should see pod created message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1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Ingress</a:t>
            </a:r>
            <a:endParaRPr/>
          </a:p>
        </p:txBody>
      </p:sp>
      <p:sp>
        <p:nvSpPr>
          <p:cNvPr id="572" name="Google Shape;572;p10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Kubernetes, an Ingress is an API object that manages external access to services within a cluster, typically HTTP or HTTPS traffic. </a:t>
            </a:r>
            <a:endParaRPr/>
          </a:p>
          <a:p>
            <a:pPr indent="0" lvl="0" marL="0" rtl="0" algn="l">
              <a:spcBef>
                <a:spcPts val="1200"/>
              </a:spcBef>
              <a:spcAft>
                <a:spcPts val="0"/>
              </a:spcAft>
              <a:buNone/>
            </a:pPr>
            <a:r>
              <a:rPr lang="en"/>
              <a:t>It provides a way to expose your services to the outside world by routing traffic based on hostnames or paths to specific services running in the Kubernetes cluster.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Ingress</a:t>
            </a:r>
            <a:endParaRPr/>
          </a:p>
        </p:txBody>
      </p:sp>
      <p:sp>
        <p:nvSpPr>
          <p:cNvPr id="578" name="Google Shape;578;p10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Ingress Controller:</a:t>
            </a:r>
            <a:endParaRPr b="1"/>
          </a:p>
          <a:p>
            <a:pPr indent="0" lvl="0" marL="0" rtl="0" algn="l">
              <a:spcBef>
                <a:spcPts val="1200"/>
              </a:spcBef>
              <a:spcAft>
                <a:spcPts val="0"/>
              </a:spcAft>
              <a:buNone/>
            </a:pPr>
            <a:r>
              <a:rPr lang="en"/>
              <a:t>This is a specialized load balancer responsible for fulfilling the Ingress rules. It watches the Kubernetes API for changes in Ingress objects and updates the routing configurations.</a:t>
            </a:r>
            <a:endParaRPr/>
          </a:p>
          <a:p>
            <a:pPr indent="0" lvl="0" marL="0" rtl="0" algn="l">
              <a:spcBef>
                <a:spcPts val="1200"/>
              </a:spcBef>
              <a:spcAft>
                <a:spcPts val="0"/>
              </a:spcAft>
              <a:buNone/>
            </a:pPr>
            <a:r>
              <a:rPr lang="en"/>
              <a:t>Common controllers include NGINX, Traefik, and HAProxy.</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Ingress Resource:</a:t>
            </a:r>
            <a:endParaRPr b="1"/>
          </a:p>
          <a:p>
            <a:pPr indent="0" lvl="0" marL="0" rtl="0" algn="l">
              <a:spcBef>
                <a:spcPts val="1200"/>
              </a:spcBef>
              <a:spcAft>
                <a:spcPts val="0"/>
              </a:spcAft>
              <a:buNone/>
            </a:pPr>
            <a:r>
              <a:rPr lang="en"/>
              <a:t>This defines how traffic should be routed. You can specify rules that map requests (e.g., based on hostnames, paths) to corresponding services within the cluster.</a:t>
            </a:r>
            <a:endParaRPr/>
          </a:p>
          <a:p>
            <a:pPr indent="0" lvl="0" marL="0" rtl="0" algn="l">
              <a:spcBef>
                <a:spcPts val="1200"/>
              </a:spcBef>
              <a:spcAft>
                <a:spcPts val="1200"/>
              </a:spcAft>
              <a:buNone/>
            </a:pPr>
            <a:r>
              <a:rPr lang="en"/>
              <a:t>Example: Traffic to myapp.example.com goes to the backend service myapp-service.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Ingress</a:t>
            </a:r>
            <a:endParaRPr/>
          </a:p>
        </p:txBody>
      </p:sp>
      <p:sp>
        <p:nvSpPr>
          <p:cNvPr id="584" name="Google Shape;584;p10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Path-based Routing:</a:t>
            </a:r>
            <a:r>
              <a:rPr lang="en"/>
              <a:t> You can route traffic to different services based on URL paths.</a:t>
            </a:r>
            <a:endParaRPr/>
          </a:p>
          <a:p>
            <a:pPr indent="0" lvl="0" marL="0" rtl="0" algn="l">
              <a:spcBef>
                <a:spcPts val="1200"/>
              </a:spcBef>
              <a:spcAft>
                <a:spcPts val="0"/>
              </a:spcAft>
              <a:buNone/>
            </a:pPr>
            <a:r>
              <a:rPr lang="en"/>
              <a:t>Example: /api could be routed to one service, while /admin could be routed to another.</a:t>
            </a:r>
            <a:endParaRPr/>
          </a:p>
          <a:p>
            <a:pPr indent="0" lvl="0" marL="0" rtl="0" algn="l">
              <a:spcBef>
                <a:spcPts val="1200"/>
              </a:spcBef>
              <a:spcAft>
                <a:spcPts val="0"/>
              </a:spcAft>
              <a:buNone/>
            </a:pPr>
            <a:r>
              <a:rPr b="1" lang="en"/>
              <a:t>Host-based Routing:</a:t>
            </a:r>
            <a:r>
              <a:rPr lang="en"/>
              <a:t> Ingress allows you to route based on the hostname (e.g., app1.example.com goes to one service, and app2.example.com to another).</a:t>
            </a:r>
            <a:endParaRPr/>
          </a:p>
          <a:p>
            <a:pPr indent="0" lvl="0" marL="0" rtl="0" algn="l">
              <a:spcBef>
                <a:spcPts val="1200"/>
              </a:spcBef>
              <a:spcAft>
                <a:spcPts val="0"/>
              </a:spcAft>
              <a:buNone/>
            </a:pPr>
            <a:r>
              <a:rPr b="1" lang="en"/>
              <a:t>TLS/SSL Termination:</a:t>
            </a:r>
            <a:r>
              <a:rPr lang="en"/>
              <a:t> Ingress can handle SSL termination, which means it can handle HTTPS requests, often using certificates managed by Kubernetes secrets.</a:t>
            </a:r>
            <a:endParaRPr/>
          </a:p>
          <a:p>
            <a:pPr indent="0" lvl="0" marL="0" rtl="0" algn="l">
              <a:spcBef>
                <a:spcPts val="1200"/>
              </a:spcBef>
              <a:spcAft>
                <a:spcPts val="0"/>
              </a:spcAft>
              <a:buNone/>
            </a:pPr>
            <a:r>
              <a:rPr b="1" lang="en"/>
              <a:t>Load Balancing:</a:t>
            </a:r>
            <a:r>
              <a:rPr lang="en"/>
              <a:t> Ingress provides a way to load balance traffic across multiple instances of your services.</a:t>
            </a:r>
            <a:endParaRPr/>
          </a:p>
          <a:p>
            <a:pPr indent="0" lvl="0" marL="0" rtl="0" algn="l">
              <a:spcBef>
                <a:spcPts val="1200"/>
              </a:spcBef>
              <a:spcAft>
                <a:spcPts val="1200"/>
              </a:spcAft>
              <a:buNone/>
            </a:pPr>
            <a:r>
              <a:rPr b="1" lang="en"/>
              <a:t>Rewrite Rules and Headers: </a:t>
            </a:r>
            <a:r>
              <a:rPr lang="en"/>
              <a:t>Some Ingress controllers support rewriting URL paths or adding/removing headers for requests.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pic>
        <p:nvPicPr>
          <p:cNvPr id="589" name="Google Shape;589;p104"/>
          <p:cNvPicPr preferRelativeResize="0"/>
          <p:nvPr/>
        </p:nvPicPr>
        <p:blipFill>
          <a:blip r:embed="rId3">
            <a:alphaModFix/>
          </a:blip>
          <a:stretch>
            <a:fillRect/>
          </a:stretch>
        </p:blipFill>
        <p:spPr>
          <a:xfrm>
            <a:off x="152400" y="152400"/>
            <a:ext cx="8806433" cy="483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 Affinity</a:t>
            </a:r>
            <a:endParaRPr/>
          </a:p>
        </p:txBody>
      </p:sp>
      <p:sp>
        <p:nvSpPr>
          <p:cNvPr id="152" name="Google Shape;15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Node affinity and anti-affinity are concepts in Kubernetes that control how pods are scheduled on nodes based on their labels. They allow you to express preferences or requirements for the nodes where your pods should run, enabling better management of workloads and resource utilization.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Node affinity allows you to constrain which nodes your pod can be scheduled on based on node labels. It is similar to the nodeSelector field but offers more flexibility and expressiveness.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pic>
        <p:nvPicPr>
          <p:cNvPr id="594" name="Google Shape;594;p105"/>
          <p:cNvPicPr preferRelativeResize="0"/>
          <p:nvPr/>
        </p:nvPicPr>
        <p:blipFill>
          <a:blip r:embed="rId3">
            <a:alphaModFix/>
          </a:blip>
          <a:stretch>
            <a:fillRect/>
          </a:stretch>
        </p:blipFill>
        <p:spPr>
          <a:xfrm>
            <a:off x="152400" y="152400"/>
            <a:ext cx="8839198" cy="4640138"/>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RBAC</a:t>
            </a:r>
            <a:endParaRPr/>
          </a:p>
        </p:txBody>
      </p:sp>
      <p:sp>
        <p:nvSpPr>
          <p:cNvPr id="600" name="Google Shape;600;p1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01" name="Google Shape;601;p106"/>
          <p:cNvPicPr preferRelativeResize="0"/>
          <p:nvPr/>
        </p:nvPicPr>
        <p:blipFill>
          <a:blip r:embed="rId3">
            <a:alphaModFix/>
          </a:blip>
          <a:stretch>
            <a:fillRect/>
          </a:stretch>
        </p:blipFill>
        <p:spPr>
          <a:xfrm>
            <a:off x="311700" y="1041000"/>
            <a:ext cx="8179851" cy="363935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0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Expose pod as Service</a:t>
            </a:r>
            <a:endParaRPr/>
          </a:p>
        </p:txBody>
      </p:sp>
      <p:sp>
        <p:nvSpPr>
          <p:cNvPr id="607" name="Google Shape;607;p10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Hands-on steps:</a:t>
            </a:r>
            <a:endParaRPr/>
          </a:p>
          <a:p>
            <a:pPr indent="0" lvl="0" marL="0" rtl="0" algn="l">
              <a:spcBef>
                <a:spcPts val="1200"/>
              </a:spcBef>
              <a:spcAft>
                <a:spcPts val="0"/>
              </a:spcAft>
              <a:buNone/>
            </a:pPr>
            <a:r>
              <a:rPr lang="en"/>
              <a:t>Step 5: run below commands</a:t>
            </a:r>
            <a:endParaRPr/>
          </a:p>
          <a:p>
            <a:pPr indent="0" lvl="0" marL="0" rtl="0" algn="l">
              <a:spcBef>
                <a:spcPts val="1200"/>
              </a:spcBef>
              <a:spcAft>
                <a:spcPts val="0"/>
              </a:spcAft>
              <a:buNone/>
            </a:pPr>
            <a:r>
              <a:rPr lang="en"/>
              <a:t>	kubectl get pod</a:t>
            </a:r>
            <a:endParaRPr/>
          </a:p>
          <a:p>
            <a:pPr indent="457200" lvl="0" marL="0" rtl="0" algn="l">
              <a:spcBef>
                <a:spcPts val="1200"/>
              </a:spcBef>
              <a:spcAft>
                <a:spcPts val="0"/>
              </a:spcAft>
              <a:buNone/>
            </a:pPr>
            <a:r>
              <a:rPr lang="en"/>
              <a:t>kubeclt describe pod pod3</a:t>
            </a:r>
            <a:endParaRPr/>
          </a:p>
          <a:p>
            <a:pPr indent="457200" lvl="0" marL="0" rtl="0" algn="l">
              <a:spcBef>
                <a:spcPts val="1200"/>
              </a:spcBef>
              <a:spcAft>
                <a:spcPts val="0"/>
              </a:spcAft>
              <a:buNone/>
            </a:pPr>
            <a:r>
              <a:rPr lang="en"/>
              <a:t>kubectl get svc</a:t>
            </a:r>
            <a:endParaRPr/>
          </a:p>
          <a:p>
            <a:pPr indent="457200" lvl="0" marL="0" rtl="0" algn="l">
              <a:spcBef>
                <a:spcPts val="1200"/>
              </a:spcBef>
              <a:spcAft>
                <a:spcPts val="0"/>
              </a:spcAft>
              <a:buNone/>
            </a:pPr>
            <a:r>
              <a:rPr lang="en"/>
              <a:t>minikube service helloworld-service --url</a:t>
            </a:r>
            <a:endParaRPr/>
          </a:p>
          <a:p>
            <a:pPr indent="457200" lvl="0" marL="0" rtl="0" algn="l">
              <a:spcBef>
                <a:spcPts val="1200"/>
              </a:spcBef>
              <a:spcAft>
                <a:spcPts val="0"/>
              </a:spcAft>
              <a:buNone/>
            </a:pPr>
            <a:r>
              <a:rPr lang="en"/>
              <a:t>kubectl describe svc helloworld-service</a:t>
            </a:r>
            <a:endParaRPr/>
          </a:p>
          <a:p>
            <a:pPr indent="457200" lvl="0" marL="0" rtl="0" algn="l">
              <a:spcBef>
                <a:spcPts val="1200"/>
              </a:spcBef>
              <a:spcAft>
                <a:spcPts val="0"/>
              </a:spcAft>
              <a:buNone/>
            </a:pPr>
            <a:r>
              <a:rPr lang="en"/>
              <a:t>kubectl describe svc </a:t>
            </a:r>
            <a:endParaRPr/>
          </a:p>
          <a:p>
            <a:pPr indent="457200" lvl="0" marL="0" rtl="0" algn="l">
              <a:spcBef>
                <a:spcPts val="1200"/>
              </a:spcBef>
              <a:spcAft>
                <a:spcPts val="0"/>
              </a:spcAft>
              <a:buNone/>
            </a:pPr>
            <a:r>
              <a:rPr lang="en"/>
              <a:t>Kubectl get svc</a:t>
            </a:r>
            <a:endParaRPr/>
          </a:p>
          <a:p>
            <a:pPr indent="457200" lvl="0" marL="0" rtl="0" algn="l">
              <a:spcBef>
                <a:spcPts val="1200"/>
              </a:spcBef>
              <a:spcAft>
                <a:spcPts val="1200"/>
              </a:spcAft>
              <a:buNone/>
            </a:pPr>
            <a:r>
              <a:rPr lang="en"/>
              <a:t>kubectl delete svc helloworld-nodeport-service.yml</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1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Kind</a:t>
            </a:r>
            <a:endParaRPr/>
          </a:p>
        </p:txBody>
      </p:sp>
      <p:sp>
        <p:nvSpPr>
          <p:cNvPr id="613" name="Google Shape;613;p1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the clusters are containerized, they are lightweight, easy to spin up, and tear down. </a:t>
            </a:r>
            <a:endParaRPr/>
          </a:p>
          <a:p>
            <a:pPr indent="0" lvl="0" marL="0" rtl="0" algn="l">
              <a:spcBef>
                <a:spcPts val="1200"/>
              </a:spcBef>
              <a:spcAft>
                <a:spcPts val="1200"/>
              </a:spcAft>
              <a:buNone/>
            </a:pPr>
            <a:r>
              <a:rPr lang="en"/>
              <a:t>You can simulate multi-node Kubernetes clusters by running multiple Docker containers that act as different nodes within the cluster.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Node Affinity</a:t>
            </a:r>
            <a:endParaRPr/>
          </a:p>
        </p:txBody>
      </p:sp>
      <p:sp>
        <p:nvSpPr>
          <p:cNvPr id="158" name="Google Shape;15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RequiredDuringSchedulingIgnoredDuringExecution:</a:t>
            </a:r>
            <a:endParaRPr/>
          </a:p>
          <a:p>
            <a:pPr indent="0" lvl="0" marL="0" rtl="0" algn="l">
              <a:spcBef>
                <a:spcPts val="1200"/>
              </a:spcBef>
              <a:spcAft>
                <a:spcPts val="0"/>
              </a:spcAft>
              <a:buNone/>
            </a:pPr>
            <a:r>
              <a:rPr lang="en"/>
              <a:t>The scheduler must place the pod on a node that matches the specified labels. If no suitable node is found, the pod will not be scheduled.</a:t>
            </a:r>
            <a:endParaRPr/>
          </a:p>
          <a:p>
            <a:pPr indent="0" lvl="0" marL="0" rtl="0" algn="l">
              <a:spcBef>
                <a:spcPts val="1200"/>
              </a:spcBef>
              <a:spcAft>
                <a:spcPts val="0"/>
              </a:spcAft>
              <a:buNone/>
            </a:pPr>
            <a:r>
              <a:rPr lang="en"/>
              <a:t>This is a hard requirement.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PreferredDuringSchedulingIgnoredDuringExecution:</a:t>
            </a:r>
            <a:endParaRPr/>
          </a:p>
          <a:p>
            <a:pPr indent="0" lvl="0" marL="0" rtl="0" algn="l">
              <a:spcBef>
                <a:spcPts val="1200"/>
              </a:spcBef>
              <a:spcAft>
                <a:spcPts val="0"/>
              </a:spcAft>
              <a:buNone/>
            </a:pPr>
            <a:r>
              <a:rPr lang="en"/>
              <a:t>The scheduler will prefer to place the pod on nodes that match the specified labels, but it is not a hard requirement. If no preferred nodes are available, the pod may still be scheduled on other nodes.</a:t>
            </a:r>
            <a:endParaRPr/>
          </a:p>
          <a:p>
            <a:pPr indent="0" lvl="0" marL="0" rtl="0" algn="l">
              <a:spcBef>
                <a:spcPts val="1200"/>
              </a:spcBef>
              <a:spcAft>
                <a:spcPts val="1200"/>
              </a:spcAft>
              <a:buNone/>
            </a:pPr>
            <a:r>
              <a:rPr lang="en"/>
              <a:t>This is a soft preference.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