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embeddedFontLst>
    <p:embeddedFont>
      <p:font typeface="Average"/>
      <p:regular r:id="rId55"/>
    </p:embeddedFont>
    <p:embeddedFont>
      <p:font typeface="Oswald"/>
      <p:regular r:id="rId56"/>
      <p:bold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Average-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Oswald-bold.fntdata"/><Relationship Id="rId12" Type="http://schemas.openxmlformats.org/officeDocument/2006/relationships/slide" Target="slides/slide7.xml"/><Relationship Id="rId56" Type="http://schemas.openxmlformats.org/officeDocument/2006/relationships/font" Target="fonts/Oswald-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d72592326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d72592326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262fe7e7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262fe7e7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262fe7e7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262fe7e7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262fe7e7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262fe7e7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262fe7e7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d262fe7e7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d72592326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d72592326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262fe7e7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d262fe7e7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https://www.integrate.io/blog/the-sql-vs-nosql-difference/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262fe7e7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262fe7e7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262fe7e7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262fe7e7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262fe7e7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262fe7e7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262fe7e7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262fe7e7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d72592326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d72592326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262fe7e7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d262fe7e7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d262fe7e7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d262fe7e7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262fe7e7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d262fe7e7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d262fe7e7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d262fe7e7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d262fe7e7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d262fe7e7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d262fe7e7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d262fe7e7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d262fe7e75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d262fe7e75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d262fe7e75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d262fe7e7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d262fe7e75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d262fe7e75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d262fe7e75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d262fe7e75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d72592326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d72592326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d262fe7e75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d262fe7e75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d262fe7e75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d262fe7e75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d9fd0f06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d9fd0f06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d9fd0f06f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d9fd0f06f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d9fd0f06f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d9fd0f06f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d9fd0f06f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d9fd0f06f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d9fd0f06f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d9fd0f06f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9fd0f06f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d9fd0f06f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d9fd0f06f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d9fd0f06f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d9fd0f06f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d9fd0f06f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d72592326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d72592326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d9fd0f06f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d9fd0f06f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d9fd0f06f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d9fd0f06f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d9fd0f06f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d9fd0f06f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d262fe7e75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d262fe7e75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d9fd0f06f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d9fd0f06f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d9fd0f06f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d9fd0f06f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d9fd0f06f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d9fd0f06f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d9fd0f06f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d9fd0f06f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d9fd0f06f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d9fd0f06f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d9fd0f06f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d9fd0f06f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d72592326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d72592326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d72592326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d72592326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262fe7e7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262fe7e7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262fe7e7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262fe7e7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WHY the evolution and benefits of adapting to new practices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262fe7e7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262fe7e7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WHY the evolution and benefits of adapting to new practices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hyperlink" Target="https://www.json.org/json-en.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bsonspec.org/" TargetMode="Externa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docs.google.com/document/d/1Xo6R21Zja9_2jrNhJ4Q2CRzvLLZ3dq4xNe5GQKy2Erc/edit?usp=sharing"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MongoDB</a:t>
            </a:r>
            <a:endParaRPr/>
          </a:p>
          <a:p>
            <a:pPr indent="0" lvl="0" marL="0" rtl="0" algn="ctr">
              <a:spcBef>
                <a:spcPts val="0"/>
              </a:spcBef>
              <a:spcAft>
                <a:spcPts val="0"/>
              </a:spcAft>
              <a:buNone/>
            </a:pPr>
            <a:r>
              <a:rPr lang="en" sz="1600"/>
              <a:t>Basic to Intermediate</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Hierarchical Databases</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Characteristics:</a:t>
            </a:r>
            <a:endParaRPr/>
          </a:p>
          <a:p>
            <a:pPr indent="-334327" lvl="0" marL="457200" rtl="0" algn="l">
              <a:spcBef>
                <a:spcPts val="1200"/>
              </a:spcBef>
              <a:spcAft>
                <a:spcPts val="0"/>
              </a:spcAft>
              <a:buSzPct val="100000"/>
              <a:buChar char="●"/>
            </a:pPr>
            <a:r>
              <a:rPr lang="en"/>
              <a:t>Introduced a hierarchical structure, resembling a tree.</a:t>
            </a:r>
            <a:endParaRPr/>
          </a:p>
          <a:p>
            <a:pPr indent="-334327" lvl="0" marL="457200" rtl="0" algn="l">
              <a:spcBef>
                <a:spcPts val="0"/>
              </a:spcBef>
              <a:spcAft>
                <a:spcPts val="0"/>
              </a:spcAft>
              <a:buSzPct val="100000"/>
              <a:buChar char="●"/>
            </a:pPr>
            <a:r>
              <a:rPr lang="en"/>
              <a:t>Data organized in parent-child relationships.</a:t>
            </a:r>
            <a:endParaRPr/>
          </a:p>
          <a:p>
            <a:pPr indent="0" lvl="0" marL="0" rtl="0" algn="l">
              <a:spcBef>
                <a:spcPts val="1200"/>
              </a:spcBef>
              <a:spcAft>
                <a:spcPts val="0"/>
              </a:spcAft>
              <a:buNone/>
            </a:pPr>
            <a:r>
              <a:rPr lang="en"/>
              <a:t>Advantages:</a:t>
            </a:r>
            <a:endParaRPr/>
          </a:p>
          <a:p>
            <a:pPr indent="-334327" lvl="0" marL="457200" rtl="0" algn="l">
              <a:spcBef>
                <a:spcPts val="1200"/>
              </a:spcBef>
              <a:spcAft>
                <a:spcPts val="0"/>
              </a:spcAft>
              <a:buSzPct val="100000"/>
              <a:buChar char="●"/>
            </a:pPr>
            <a:r>
              <a:rPr lang="en"/>
              <a:t>Provided better organization and navigation compared to flat file systems.</a:t>
            </a:r>
            <a:endParaRPr/>
          </a:p>
          <a:p>
            <a:pPr indent="0" lvl="0" marL="0" rtl="0" algn="l">
              <a:spcBef>
                <a:spcPts val="1200"/>
              </a:spcBef>
              <a:spcAft>
                <a:spcPts val="0"/>
              </a:spcAft>
              <a:buNone/>
            </a:pPr>
            <a:r>
              <a:rPr lang="en"/>
              <a:t>Examples:</a:t>
            </a:r>
            <a:endParaRPr/>
          </a:p>
          <a:p>
            <a:pPr indent="-334327" lvl="0" marL="457200" rtl="0" algn="l">
              <a:spcBef>
                <a:spcPts val="1200"/>
              </a:spcBef>
              <a:spcAft>
                <a:spcPts val="0"/>
              </a:spcAft>
              <a:buSzPct val="100000"/>
              <a:buChar char="●"/>
            </a:pPr>
            <a:r>
              <a:rPr lang="en"/>
              <a:t>IBM's Information Management System (IMS) was a prominent hierarchical database system.</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Relational Databases</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Characteristics:</a:t>
            </a:r>
            <a:endParaRPr/>
          </a:p>
          <a:p>
            <a:pPr indent="-325755" lvl="0" marL="457200" rtl="0" algn="l">
              <a:spcBef>
                <a:spcPts val="1200"/>
              </a:spcBef>
              <a:spcAft>
                <a:spcPts val="0"/>
              </a:spcAft>
              <a:buSzPct val="100000"/>
              <a:buChar char="●"/>
            </a:pPr>
            <a:r>
              <a:rPr lang="en"/>
              <a:t>Proposed by Edgar Codd in the 1970s.</a:t>
            </a:r>
            <a:endParaRPr/>
          </a:p>
          <a:p>
            <a:pPr indent="-325755" lvl="0" marL="457200" rtl="0" algn="l">
              <a:spcBef>
                <a:spcPts val="0"/>
              </a:spcBef>
              <a:spcAft>
                <a:spcPts val="0"/>
              </a:spcAft>
              <a:buSzPct val="100000"/>
              <a:buChar char="●"/>
            </a:pPr>
            <a:r>
              <a:rPr lang="en"/>
              <a:t>Organized data into tables with rows and columns.</a:t>
            </a:r>
            <a:endParaRPr/>
          </a:p>
          <a:p>
            <a:pPr indent="-325755" lvl="0" marL="457200" rtl="0" algn="l">
              <a:spcBef>
                <a:spcPts val="0"/>
              </a:spcBef>
              <a:spcAft>
                <a:spcPts val="0"/>
              </a:spcAft>
              <a:buSzPct val="100000"/>
              <a:buChar char="●"/>
            </a:pPr>
            <a:r>
              <a:rPr lang="en"/>
              <a:t>Established relationships between tables using keys.</a:t>
            </a:r>
            <a:endParaRPr/>
          </a:p>
          <a:p>
            <a:pPr indent="0" lvl="0" marL="0" rtl="0" algn="l">
              <a:spcBef>
                <a:spcPts val="1200"/>
              </a:spcBef>
              <a:spcAft>
                <a:spcPts val="0"/>
              </a:spcAft>
              <a:buNone/>
            </a:pPr>
            <a:r>
              <a:rPr lang="en"/>
              <a:t>Advantages:</a:t>
            </a:r>
            <a:endParaRPr/>
          </a:p>
          <a:p>
            <a:pPr indent="-325755" lvl="0" marL="457200" rtl="0" algn="l">
              <a:spcBef>
                <a:spcPts val="1200"/>
              </a:spcBef>
              <a:spcAft>
                <a:spcPts val="0"/>
              </a:spcAft>
              <a:buSzPct val="100000"/>
              <a:buChar char="●"/>
            </a:pPr>
            <a:r>
              <a:rPr lang="en"/>
              <a:t>Simplified data management, enhanced data integrity, and provided powerful querying capabilities.</a:t>
            </a:r>
            <a:endParaRPr/>
          </a:p>
          <a:p>
            <a:pPr indent="0" lvl="0" marL="0" rtl="0" algn="l">
              <a:spcBef>
                <a:spcPts val="1200"/>
              </a:spcBef>
              <a:spcAft>
                <a:spcPts val="0"/>
              </a:spcAft>
              <a:buNone/>
            </a:pPr>
            <a:r>
              <a:rPr lang="en"/>
              <a:t>Examples:</a:t>
            </a:r>
            <a:endParaRPr/>
          </a:p>
          <a:p>
            <a:pPr indent="-325755" lvl="0" marL="457200" rtl="0" algn="l">
              <a:spcBef>
                <a:spcPts val="1200"/>
              </a:spcBef>
              <a:spcAft>
                <a:spcPts val="0"/>
              </a:spcAft>
              <a:buSzPct val="100000"/>
              <a:buChar char="●"/>
            </a:pPr>
            <a:r>
              <a:rPr lang="en"/>
              <a:t>Oracle, IBM DB2, MySQL, and PostgreSQL are widely used relational database systems.</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NoSQL Databases</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Characteristics:</a:t>
            </a:r>
            <a:endParaRPr/>
          </a:p>
          <a:p>
            <a:pPr indent="-325755" lvl="0" marL="457200" rtl="0" algn="l">
              <a:spcBef>
                <a:spcPts val="1200"/>
              </a:spcBef>
              <a:spcAft>
                <a:spcPts val="0"/>
              </a:spcAft>
              <a:buSzPct val="100000"/>
              <a:buChar char="●"/>
            </a:pPr>
            <a:r>
              <a:rPr lang="en"/>
              <a:t>Emerged in response to the limitations of relational databases for certain use cases.</a:t>
            </a:r>
            <a:endParaRPr/>
          </a:p>
          <a:p>
            <a:pPr indent="-325755" lvl="0" marL="457200" rtl="0" algn="l">
              <a:spcBef>
                <a:spcPts val="0"/>
              </a:spcBef>
              <a:spcAft>
                <a:spcPts val="0"/>
              </a:spcAft>
              <a:buSzPct val="100000"/>
              <a:buChar char="●"/>
            </a:pPr>
            <a:r>
              <a:rPr lang="en"/>
              <a:t>Flexible data models (e.g., document, key-value, columnar, graph).</a:t>
            </a:r>
            <a:endParaRPr/>
          </a:p>
          <a:p>
            <a:pPr indent="-325755" lvl="0" marL="457200" rtl="0" algn="l">
              <a:spcBef>
                <a:spcPts val="0"/>
              </a:spcBef>
              <a:spcAft>
                <a:spcPts val="0"/>
              </a:spcAft>
              <a:buSzPct val="100000"/>
              <a:buChar char="●"/>
            </a:pPr>
            <a:r>
              <a:rPr lang="en"/>
              <a:t>Scalable and distributed architectures.</a:t>
            </a:r>
            <a:endParaRPr/>
          </a:p>
          <a:p>
            <a:pPr indent="0" lvl="0" marL="0" rtl="0" algn="l">
              <a:spcBef>
                <a:spcPts val="1200"/>
              </a:spcBef>
              <a:spcAft>
                <a:spcPts val="0"/>
              </a:spcAft>
              <a:buNone/>
            </a:pPr>
            <a:r>
              <a:rPr lang="en"/>
              <a:t>Advantages:</a:t>
            </a:r>
            <a:endParaRPr/>
          </a:p>
          <a:p>
            <a:pPr indent="-325755" lvl="0" marL="457200" rtl="0" algn="l">
              <a:spcBef>
                <a:spcPts val="1200"/>
              </a:spcBef>
              <a:spcAft>
                <a:spcPts val="0"/>
              </a:spcAft>
              <a:buSzPct val="100000"/>
              <a:buChar char="●"/>
            </a:pPr>
            <a:r>
              <a:rPr lang="en"/>
              <a:t>Ability to handle unstructured and semi-structured data, high scalability, and performance.</a:t>
            </a:r>
            <a:endParaRPr/>
          </a:p>
          <a:p>
            <a:pPr indent="0" lvl="0" marL="0" rtl="0" algn="l">
              <a:spcBef>
                <a:spcPts val="1200"/>
              </a:spcBef>
              <a:spcAft>
                <a:spcPts val="0"/>
              </a:spcAft>
              <a:buNone/>
            </a:pPr>
            <a:r>
              <a:rPr lang="en"/>
              <a:t>Examples:</a:t>
            </a:r>
            <a:endParaRPr/>
          </a:p>
          <a:p>
            <a:pPr indent="-325755" lvl="0" marL="457200" rtl="0" algn="l">
              <a:spcBef>
                <a:spcPts val="1200"/>
              </a:spcBef>
              <a:spcAft>
                <a:spcPts val="0"/>
              </a:spcAft>
              <a:buSzPct val="100000"/>
              <a:buChar char="●"/>
            </a:pPr>
            <a:r>
              <a:rPr lang="en"/>
              <a:t>MongoDB, Cassandra, Redis, and Neo4j are prominent NoSQL databases</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Cloud Databases</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Characteristics:</a:t>
            </a:r>
            <a:endParaRPr/>
          </a:p>
          <a:p>
            <a:pPr indent="-334327" lvl="0" marL="457200" rtl="0" algn="l">
              <a:spcBef>
                <a:spcPts val="1200"/>
              </a:spcBef>
              <a:spcAft>
                <a:spcPts val="0"/>
              </a:spcAft>
              <a:buSzPct val="100000"/>
              <a:buChar char="●"/>
            </a:pPr>
            <a:r>
              <a:rPr lang="en"/>
              <a:t>Databases hosted and managed by cloud service providers.</a:t>
            </a:r>
            <a:endParaRPr/>
          </a:p>
          <a:p>
            <a:pPr indent="-334327" lvl="0" marL="457200" rtl="0" algn="l">
              <a:spcBef>
                <a:spcPts val="0"/>
              </a:spcBef>
              <a:spcAft>
                <a:spcPts val="0"/>
              </a:spcAft>
              <a:buSzPct val="100000"/>
              <a:buChar char="●"/>
            </a:pPr>
            <a:r>
              <a:rPr lang="en"/>
              <a:t>Offer scalability, high availability, and reduced operational overhead.</a:t>
            </a:r>
            <a:endParaRPr/>
          </a:p>
          <a:p>
            <a:pPr indent="0" lvl="0" marL="0" rtl="0" algn="l">
              <a:spcBef>
                <a:spcPts val="1200"/>
              </a:spcBef>
              <a:spcAft>
                <a:spcPts val="0"/>
              </a:spcAft>
              <a:buNone/>
            </a:pPr>
            <a:r>
              <a:rPr lang="en"/>
              <a:t>Advantages:</a:t>
            </a:r>
            <a:endParaRPr/>
          </a:p>
          <a:p>
            <a:pPr indent="-334327" lvl="0" marL="457200" rtl="0" algn="l">
              <a:spcBef>
                <a:spcPts val="1200"/>
              </a:spcBef>
              <a:spcAft>
                <a:spcPts val="0"/>
              </a:spcAft>
              <a:buSzPct val="100000"/>
              <a:buChar char="●"/>
            </a:pPr>
            <a:r>
              <a:rPr lang="en"/>
              <a:t>On-demand resources, global availability, and managed services.</a:t>
            </a:r>
            <a:endParaRPr/>
          </a:p>
          <a:p>
            <a:pPr indent="0" lvl="0" marL="0" rtl="0" algn="l">
              <a:spcBef>
                <a:spcPts val="1200"/>
              </a:spcBef>
              <a:spcAft>
                <a:spcPts val="0"/>
              </a:spcAft>
              <a:buNone/>
            </a:pPr>
            <a:r>
              <a:rPr lang="en"/>
              <a:t>Examples:</a:t>
            </a:r>
            <a:endParaRPr/>
          </a:p>
          <a:p>
            <a:pPr indent="-334327" lvl="0" marL="457200" rtl="0" algn="l">
              <a:spcBef>
                <a:spcPts val="1200"/>
              </a:spcBef>
              <a:spcAft>
                <a:spcPts val="0"/>
              </a:spcAft>
              <a:buSzPct val="100000"/>
              <a:buChar char="●"/>
            </a:pPr>
            <a:r>
              <a:rPr lang="en"/>
              <a:t>Amazon Aurora, Microsoft Azure Cosmos DB, and Google Cloud Bigtable are popular cloud databases.</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vs NoSQL</a:t>
            </a:r>
            <a:endParaRPr/>
          </a:p>
        </p:txBody>
      </p:sp>
      <p:pic>
        <p:nvPicPr>
          <p:cNvPr id="140" name="Google Shape;140;p26"/>
          <p:cNvPicPr preferRelativeResize="0"/>
          <p:nvPr/>
        </p:nvPicPr>
        <p:blipFill>
          <a:blip r:embed="rId3">
            <a:alphaModFix/>
          </a:blip>
          <a:stretch>
            <a:fillRect/>
          </a:stretch>
        </p:blipFill>
        <p:spPr>
          <a:xfrm>
            <a:off x="311700" y="1152475"/>
            <a:ext cx="5965749" cy="3580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7"/>
          <p:cNvPicPr preferRelativeResize="0"/>
          <p:nvPr/>
        </p:nvPicPr>
        <p:blipFill>
          <a:blip r:embed="rId3">
            <a:alphaModFix/>
          </a:blip>
          <a:stretch>
            <a:fillRect/>
          </a:stretch>
        </p:blipFill>
        <p:spPr>
          <a:xfrm>
            <a:off x="26475" y="284175"/>
            <a:ext cx="9076725" cy="455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NoSQL Type</a:t>
            </a:r>
            <a:endParaRPr/>
          </a:p>
        </p:txBody>
      </p:sp>
      <p:pic>
        <p:nvPicPr>
          <p:cNvPr id="153" name="Google Shape;153;p28"/>
          <p:cNvPicPr preferRelativeResize="0"/>
          <p:nvPr/>
        </p:nvPicPr>
        <p:blipFill>
          <a:blip r:embed="rId3">
            <a:alphaModFix/>
          </a:blip>
          <a:stretch>
            <a:fillRect/>
          </a:stretch>
        </p:blipFill>
        <p:spPr>
          <a:xfrm>
            <a:off x="311700" y="1152475"/>
            <a:ext cx="5756675" cy="3416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Key-Value Stores</a:t>
            </a:r>
            <a:endParaRPr/>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Characteristics:</a:t>
            </a:r>
            <a:endParaRPr/>
          </a:p>
          <a:p>
            <a:pPr indent="0" lvl="0" marL="457200" rtl="0" algn="l">
              <a:spcBef>
                <a:spcPts val="1200"/>
              </a:spcBef>
              <a:spcAft>
                <a:spcPts val="0"/>
              </a:spcAft>
              <a:buNone/>
            </a:pPr>
            <a:r>
              <a:rPr lang="en"/>
              <a:t>Simplest form of NoSQL databases, storing data as key-value pairs.</a:t>
            </a:r>
            <a:endParaRPr/>
          </a:p>
          <a:p>
            <a:pPr indent="0" lvl="0" marL="457200" rtl="0" algn="l">
              <a:spcBef>
                <a:spcPts val="1200"/>
              </a:spcBef>
              <a:spcAft>
                <a:spcPts val="0"/>
              </a:spcAft>
              <a:buNone/>
            </a:pPr>
            <a:r>
              <a:rPr lang="en"/>
              <a:t>Highly scalable and efficient for read and write operations.</a:t>
            </a:r>
            <a:endParaRPr/>
          </a:p>
          <a:p>
            <a:pPr indent="0" lvl="0" marL="0" rtl="0" algn="l">
              <a:spcBef>
                <a:spcPts val="1200"/>
              </a:spcBef>
              <a:spcAft>
                <a:spcPts val="0"/>
              </a:spcAft>
              <a:buNone/>
            </a:pPr>
            <a:r>
              <a:rPr lang="en"/>
              <a:t>Use Cases:</a:t>
            </a:r>
            <a:endParaRPr/>
          </a:p>
          <a:p>
            <a:pPr indent="457200" lvl="0" marL="0" rtl="0" algn="l">
              <a:spcBef>
                <a:spcPts val="1200"/>
              </a:spcBef>
              <a:spcAft>
                <a:spcPts val="0"/>
              </a:spcAft>
              <a:buNone/>
            </a:pPr>
            <a:r>
              <a:rPr lang="en"/>
              <a:t>Session management, caching, distributed systems.</a:t>
            </a:r>
            <a:endParaRPr/>
          </a:p>
          <a:p>
            <a:pPr indent="0" lvl="0" marL="0" rtl="0" algn="l">
              <a:spcBef>
                <a:spcPts val="1200"/>
              </a:spcBef>
              <a:spcAft>
                <a:spcPts val="0"/>
              </a:spcAft>
              <a:buNone/>
            </a:pPr>
            <a:r>
              <a:rPr lang="en"/>
              <a:t>Examples:</a:t>
            </a:r>
            <a:endParaRPr/>
          </a:p>
          <a:p>
            <a:pPr indent="457200" lvl="0" marL="0" rtl="0" algn="l">
              <a:spcBef>
                <a:spcPts val="1200"/>
              </a:spcBef>
              <a:spcAft>
                <a:spcPts val="0"/>
              </a:spcAft>
              <a:buNone/>
            </a:pPr>
            <a:r>
              <a:rPr lang="en"/>
              <a:t>Redis, Amazon DynamoDB, Riak.</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Databases</a:t>
            </a:r>
            <a:endParaRPr/>
          </a:p>
        </p:txBody>
      </p:sp>
      <p:sp>
        <p:nvSpPr>
          <p:cNvPr id="165" name="Google Shape;16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Characteristics:</a:t>
            </a:r>
            <a:endParaRPr/>
          </a:p>
          <a:p>
            <a:pPr indent="0" lvl="0" marL="457200" rtl="0" algn="l">
              <a:spcBef>
                <a:spcPts val="1200"/>
              </a:spcBef>
              <a:spcAft>
                <a:spcPts val="0"/>
              </a:spcAft>
              <a:buNone/>
            </a:pPr>
            <a:r>
              <a:rPr lang="en"/>
              <a:t>Model and store data as nodes, edges, and properties.</a:t>
            </a:r>
            <a:endParaRPr/>
          </a:p>
          <a:p>
            <a:pPr indent="0" lvl="0" marL="457200" rtl="0" algn="l">
              <a:spcBef>
                <a:spcPts val="1200"/>
              </a:spcBef>
              <a:spcAft>
                <a:spcPts val="0"/>
              </a:spcAft>
              <a:buNone/>
            </a:pPr>
            <a:r>
              <a:rPr lang="en"/>
              <a:t>Optimize for traversing relationships and graph-based queries.</a:t>
            </a:r>
            <a:endParaRPr/>
          </a:p>
          <a:p>
            <a:pPr indent="0" lvl="0" marL="0" rtl="0" algn="l">
              <a:spcBef>
                <a:spcPts val="1200"/>
              </a:spcBef>
              <a:spcAft>
                <a:spcPts val="0"/>
              </a:spcAft>
              <a:buNone/>
            </a:pPr>
            <a:r>
              <a:rPr lang="en"/>
              <a:t>Use Cases:</a:t>
            </a:r>
            <a:endParaRPr/>
          </a:p>
          <a:p>
            <a:pPr indent="457200" lvl="0" marL="0" rtl="0" algn="l">
              <a:spcBef>
                <a:spcPts val="1200"/>
              </a:spcBef>
              <a:spcAft>
                <a:spcPts val="0"/>
              </a:spcAft>
              <a:buNone/>
            </a:pPr>
            <a:r>
              <a:rPr lang="en"/>
              <a:t>Social networks, recommendation systems, fraud detection.</a:t>
            </a:r>
            <a:endParaRPr/>
          </a:p>
          <a:p>
            <a:pPr indent="0" lvl="0" marL="0" rtl="0" algn="l">
              <a:spcBef>
                <a:spcPts val="1200"/>
              </a:spcBef>
              <a:spcAft>
                <a:spcPts val="0"/>
              </a:spcAft>
              <a:buNone/>
            </a:pPr>
            <a:r>
              <a:rPr lang="en"/>
              <a:t>Examples:</a:t>
            </a:r>
            <a:endParaRPr/>
          </a:p>
          <a:p>
            <a:pPr indent="457200" lvl="0" marL="0" rtl="0" algn="l">
              <a:spcBef>
                <a:spcPts val="1200"/>
              </a:spcBef>
              <a:spcAft>
                <a:spcPts val="0"/>
              </a:spcAft>
              <a:buNone/>
            </a:pPr>
            <a:r>
              <a:rPr lang="en"/>
              <a:t>Neo4j, Amazon Neptune, TigerGraph.</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Column-Family Stores</a:t>
            </a:r>
            <a:endParaRPr/>
          </a:p>
        </p:txBody>
      </p:sp>
      <p:sp>
        <p:nvSpPr>
          <p:cNvPr id="171" name="Google Shape;17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Characteristics:</a:t>
            </a:r>
            <a:endParaRPr/>
          </a:p>
          <a:p>
            <a:pPr indent="0" lvl="0" marL="457200" rtl="0" algn="l">
              <a:spcBef>
                <a:spcPts val="1200"/>
              </a:spcBef>
              <a:spcAft>
                <a:spcPts val="0"/>
              </a:spcAft>
              <a:buNone/>
            </a:pPr>
            <a:r>
              <a:rPr lang="en"/>
              <a:t>Store data in columns rather than rows, organized in column families.</a:t>
            </a:r>
            <a:endParaRPr/>
          </a:p>
          <a:p>
            <a:pPr indent="0" lvl="0" marL="457200" rtl="0" algn="l">
              <a:spcBef>
                <a:spcPts val="1200"/>
              </a:spcBef>
              <a:spcAft>
                <a:spcPts val="0"/>
              </a:spcAft>
              <a:buNone/>
            </a:pPr>
            <a:r>
              <a:rPr lang="en"/>
              <a:t>Optimize for read-heavy workloads and analytical queries.</a:t>
            </a:r>
            <a:endParaRPr/>
          </a:p>
          <a:p>
            <a:pPr indent="0" lvl="0" marL="0" rtl="0" algn="l">
              <a:spcBef>
                <a:spcPts val="1200"/>
              </a:spcBef>
              <a:spcAft>
                <a:spcPts val="0"/>
              </a:spcAft>
              <a:buNone/>
            </a:pPr>
            <a:r>
              <a:rPr lang="en"/>
              <a:t>Use Cases:</a:t>
            </a:r>
            <a:endParaRPr/>
          </a:p>
          <a:p>
            <a:pPr indent="457200" lvl="0" marL="0" rtl="0" algn="l">
              <a:spcBef>
                <a:spcPts val="1200"/>
              </a:spcBef>
              <a:spcAft>
                <a:spcPts val="0"/>
              </a:spcAft>
              <a:buNone/>
            </a:pPr>
            <a:r>
              <a:rPr lang="en"/>
              <a:t>Time-series data, analytics, data warehousing.</a:t>
            </a:r>
            <a:endParaRPr/>
          </a:p>
          <a:p>
            <a:pPr indent="0" lvl="0" marL="0" rtl="0" algn="l">
              <a:spcBef>
                <a:spcPts val="1200"/>
              </a:spcBef>
              <a:spcAft>
                <a:spcPts val="0"/>
              </a:spcAft>
              <a:buNone/>
            </a:pPr>
            <a:r>
              <a:rPr lang="en"/>
              <a:t>Examples:</a:t>
            </a:r>
            <a:endParaRPr/>
          </a:p>
          <a:p>
            <a:pPr indent="457200" lvl="0" marL="0" rtl="0" algn="l">
              <a:spcBef>
                <a:spcPts val="1200"/>
              </a:spcBef>
              <a:spcAft>
                <a:spcPts val="0"/>
              </a:spcAft>
              <a:buNone/>
            </a:pPr>
            <a:r>
              <a:rPr lang="en"/>
              <a:t>Apache Cassandra, HBase, ScyllaDB</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5" name="Google Shape;65;p14"/>
          <p:cNvSpPr txBox="1"/>
          <p:nvPr>
            <p:ph idx="1" type="body"/>
          </p:nvPr>
        </p:nvSpPr>
        <p:spPr>
          <a:xfrm>
            <a:off x="489575" y="1145950"/>
            <a:ext cx="2670600" cy="3766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2550"/>
              <a:t>Day 1</a:t>
            </a:r>
            <a:endParaRPr b="1" sz="2550"/>
          </a:p>
          <a:p>
            <a:pPr indent="0" lvl="0" marL="0" rtl="0" algn="l">
              <a:spcBef>
                <a:spcPts val="1200"/>
              </a:spcBef>
              <a:spcAft>
                <a:spcPts val="0"/>
              </a:spcAft>
              <a:buNone/>
            </a:pPr>
            <a:r>
              <a:rPr lang="en"/>
              <a:t>Database Evolution</a:t>
            </a:r>
            <a:endParaRPr/>
          </a:p>
          <a:p>
            <a:pPr indent="0" lvl="0" marL="0" rtl="0" algn="l">
              <a:spcBef>
                <a:spcPts val="1200"/>
              </a:spcBef>
              <a:spcAft>
                <a:spcPts val="0"/>
              </a:spcAft>
              <a:buNone/>
            </a:pPr>
            <a:r>
              <a:rPr lang="en"/>
              <a:t>SQL vs NoSQL</a:t>
            </a:r>
            <a:endParaRPr/>
          </a:p>
          <a:p>
            <a:pPr indent="0" lvl="0" marL="0" rtl="0" algn="l">
              <a:spcBef>
                <a:spcPts val="1200"/>
              </a:spcBef>
              <a:spcAft>
                <a:spcPts val="0"/>
              </a:spcAft>
              <a:buNone/>
            </a:pPr>
            <a:r>
              <a:rPr lang="en"/>
              <a:t>NoSQL Types</a:t>
            </a:r>
            <a:endParaRPr/>
          </a:p>
          <a:p>
            <a:pPr indent="0" lvl="0" marL="0" rtl="0" algn="l">
              <a:spcBef>
                <a:spcPts val="1200"/>
              </a:spcBef>
              <a:spcAft>
                <a:spcPts val="0"/>
              </a:spcAft>
              <a:buNone/>
            </a:pPr>
            <a:r>
              <a:rPr lang="en"/>
              <a:t>JSON and BSON</a:t>
            </a:r>
            <a:endParaRPr/>
          </a:p>
          <a:p>
            <a:pPr indent="0" lvl="0" marL="0" rtl="0" algn="l">
              <a:spcBef>
                <a:spcPts val="1200"/>
              </a:spcBef>
              <a:spcAft>
                <a:spcPts val="0"/>
              </a:spcAft>
              <a:buNone/>
            </a:pPr>
            <a:r>
              <a:rPr lang="en"/>
              <a:t>MongoDB overview</a:t>
            </a:r>
            <a:endParaRPr/>
          </a:p>
          <a:p>
            <a:pPr indent="0" lvl="0" marL="0" rtl="0" algn="l">
              <a:spcBef>
                <a:spcPts val="1200"/>
              </a:spcBef>
              <a:spcAft>
                <a:spcPts val="0"/>
              </a:spcAft>
              <a:buNone/>
            </a:pPr>
            <a:r>
              <a:rPr lang="en"/>
              <a:t>MongoDB Use Cases</a:t>
            </a:r>
            <a:endParaRPr/>
          </a:p>
          <a:p>
            <a:pPr indent="0" lvl="0" marL="0" rtl="0" algn="l">
              <a:spcBef>
                <a:spcPts val="1200"/>
              </a:spcBef>
              <a:spcAft>
                <a:spcPts val="0"/>
              </a:spcAft>
              <a:buNone/>
            </a:pPr>
            <a:r>
              <a:rPr lang="en"/>
              <a:t>Running MongoDB</a:t>
            </a:r>
            <a:endParaRPr/>
          </a:p>
          <a:p>
            <a:pPr indent="0" lvl="0" marL="0" rtl="0" algn="l">
              <a:spcBef>
                <a:spcPts val="1200"/>
              </a:spcBef>
              <a:spcAft>
                <a:spcPts val="0"/>
              </a:spcAft>
              <a:buNone/>
            </a:pPr>
            <a:r>
              <a:rPr lang="en"/>
              <a:t>MongoDB concepts</a:t>
            </a:r>
            <a:endParaRPr/>
          </a:p>
          <a:p>
            <a:pPr indent="0" lvl="0" marL="0" rtl="0" algn="l">
              <a:spcBef>
                <a:spcPts val="1200"/>
              </a:spcBef>
              <a:spcAft>
                <a:spcPts val="1200"/>
              </a:spcAft>
              <a:buNone/>
            </a:pPr>
            <a:r>
              <a:rPr lang="en"/>
              <a:t>MongoDB Installation</a:t>
            </a:r>
            <a:endParaRPr/>
          </a:p>
        </p:txBody>
      </p:sp>
      <p:sp>
        <p:nvSpPr>
          <p:cNvPr id="66" name="Google Shape;66;p14"/>
          <p:cNvSpPr txBox="1"/>
          <p:nvPr>
            <p:ph idx="1" type="body"/>
          </p:nvPr>
        </p:nvSpPr>
        <p:spPr>
          <a:xfrm>
            <a:off x="3530100" y="1145950"/>
            <a:ext cx="2083800" cy="3647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2550"/>
              <a:t>Day 2</a:t>
            </a:r>
            <a:endParaRPr b="1" sz="2550"/>
          </a:p>
          <a:p>
            <a:pPr indent="0" lvl="0" marL="0" rtl="0" algn="l">
              <a:spcBef>
                <a:spcPts val="1200"/>
              </a:spcBef>
              <a:spcAft>
                <a:spcPts val="0"/>
              </a:spcAft>
              <a:buNone/>
            </a:pPr>
            <a:r>
              <a:rPr lang="en"/>
              <a:t>Database</a:t>
            </a:r>
            <a:r>
              <a:rPr lang="en"/>
              <a:t> Operation</a:t>
            </a:r>
            <a:endParaRPr/>
          </a:p>
          <a:p>
            <a:pPr indent="-325755" lvl="0" marL="457200" rtl="0" algn="l">
              <a:spcBef>
                <a:spcPts val="1200"/>
              </a:spcBef>
              <a:spcAft>
                <a:spcPts val="0"/>
              </a:spcAft>
              <a:buSzPct val="100000"/>
              <a:buChar char="●"/>
            </a:pPr>
            <a:r>
              <a:rPr lang="en"/>
              <a:t>Insert</a:t>
            </a:r>
            <a:endParaRPr/>
          </a:p>
          <a:p>
            <a:pPr indent="-325755" lvl="0" marL="457200" rtl="0" algn="l">
              <a:spcBef>
                <a:spcPts val="0"/>
              </a:spcBef>
              <a:spcAft>
                <a:spcPts val="0"/>
              </a:spcAft>
              <a:buSzPct val="100000"/>
              <a:buChar char="●"/>
            </a:pPr>
            <a:r>
              <a:rPr lang="en"/>
              <a:t>Update</a:t>
            </a:r>
            <a:endParaRPr/>
          </a:p>
          <a:p>
            <a:pPr indent="-325755" lvl="0" marL="457200" rtl="0" algn="l">
              <a:spcBef>
                <a:spcPts val="0"/>
              </a:spcBef>
              <a:spcAft>
                <a:spcPts val="0"/>
              </a:spcAft>
              <a:buSzPct val="100000"/>
              <a:buChar char="●"/>
            </a:pPr>
            <a:r>
              <a:rPr lang="en"/>
              <a:t>Delete</a:t>
            </a:r>
            <a:endParaRPr/>
          </a:p>
          <a:p>
            <a:pPr indent="-325755" lvl="0" marL="457200" rtl="0" algn="l">
              <a:spcBef>
                <a:spcPts val="0"/>
              </a:spcBef>
              <a:spcAft>
                <a:spcPts val="0"/>
              </a:spcAft>
              <a:buSzPct val="100000"/>
              <a:buChar char="●"/>
            </a:pPr>
            <a:r>
              <a:rPr lang="en"/>
              <a:t>Read</a:t>
            </a:r>
            <a:endParaRPr/>
          </a:p>
          <a:p>
            <a:pPr indent="0" lvl="0" marL="0" rtl="0" algn="l">
              <a:spcBef>
                <a:spcPts val="1200"/>
              </a:spcBef>
              <a:spcAft>
                <a:spcPts val="0"/>
              </a:spcAft>
              <a:buNone/>
            </a:pPr>
            <a:r>
              <a:rPr lang="en"/>
              <a:t>Schema Design</a:t>
            </a:r>
            <a:endParaRPr/>
          </a:p>
          <a:p>
            <a:pPr indent="0" lvl="0" marL="0" rtl="0" algn="l">
              <a:spcBef>
                <a:spcPts val="1200"/>
              </a:spcBef>
              <a:spcAft>
                <a:spcPts val="0"/>
              </a:spcAft>
              <a:buNone/>
            </a:pPr>
            <a:r>
              <a:rPr lang="en"/>
              <a:t>Data Modeling</a:t>
            </a:r>
            <a:endParaRPr/>
          </a:p>
          <a:p>
            <a:pPr indent="0" lvl="0" marL="0" rtl="0" algn="l">
              <a:spcBef>
                <a:spcPts val="1200"/>
              </a:spcBef>
              <a:spcAft>
                <a:spcPts val="0"/>
              </a:spcAft>
              <a:buNone/>
            </a:pPr>
            <a:r>
              <a:rPr lang="en"/>
              <a:t>Querying Data</a:t>
            </a:r>
            <a:endParaRPr/>
          </a:p>
          <a:p>
            <a:pPr indent="0" lvl="0" marL="0" rtl="0" algn="l">
              <a:spcBef>
                <a:spcPts val="1200"/>
              </a:spcBef>
              <a:spcAft>
                <a:spcPts val="1200"/>
              </a:spcAft>
              <a:buNone/>
            </a:pPr>
            <a:r>
              <a:rPr lang="en"/>
              <a:t>Table-relations vs Aggregations</a:t>
            </a:r>
            <a:endParaRPr/>
          </a:p>
        </p:txBody>
      </p:sp>
      <p:sp>
        <p:nvSpPr>
          <p:cNvPr id="67" name="Google Shape;67;p14"/>
          <p:cNvSpPr txBox="1"/>
          <p:nvPr>
            <p:ph idx="1" type="body"/>
          </p:nvPr>
        </p:nvSpPr>
        <p:spPr>
          <a:xfrm>
            <a:off x="6461753" y="1122700"/>
            <a:ext cx="2463600" cy="3693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sz="2550"/>
              <a:t>Day 3</a:t>
            </a:r>
            <a:endParaRPr b="1"/>
          </a:p>
          <a:p>
            <a:pPr indent="0" lvl="0" marL="0" rtl="0" algn="l">
              <a:spcBef>
                <a:spcPts val="1200"/>
              </a:spcBef>
              <a:spcAft>
                <a:spcPts val="0"/>
              </a:spcAft>
              <a:buNone/>
            </a:pPr>
            <a:r>
              <a:rPr lang="en"/>
              <a:t>MongoDB Compass</a:t>
            </a:r>
            <a:endParaRPr/>
          </a:p>
          <a:p>
            <a:pPr indent="0" lvl="0" marL="0" rtl="0" algn="l">
              <a:spcBef>
                <a:spcPts val="1200"/>
              </a:spcBef>
              <a:spcAft>
                <a:spcPts val="0"/>
              </a:spcAft>
              <a:buNone/>
            </a:pPr>
            <a:r>
              <a:rPr lang="en"/>
              <a:t>MongoDB Native Drivers: </a:t>
            </a:r>
            <a:endParaRPr/>
          </a:p>
          <a:p>
            <a:pPr indent="-325755" lvl="0" marL="457200" rtl="0" algn="l">
              <a:spcBef>
                <a:spcPts val="1200"/>
              </a:spcBef>
              <a:spcAft>
                <a:spcPts val="0"/>
              </a:spcAft>
              <a:buSzPct val="100000"/>
              <a:buChar char="●"/>
            </a:pPr>
            <a:r>
              <a:rPr lang="en"/>
              <a:t>Node.js</a:t>
            </a:r>
            <a:endParaRPr/>
          </a:p>
          <a:p>
            <a:pPr indent="-325755" lvl="0" marL="457200" rtl="0" algn="l">
              <a:spcBef>
                <a:spcPts val="0"/>
              </a:spcBef>
              <a:spcAft>
                <a:spcPts val="0"/>
              </a:spcAft>
              <a:buSzPct val="100000"/>
              <a:buChar char="●"/>
            </a:pPr>
            <a:r>
              <a:rPr lang="en"/>
              <a:t>Python</a:t>
            </a:r>
            <a:endParaRPr/>
          </a:p>
          <a:p>
            <a:pPr indent="-325755" lvl="0" marL="457200" rtl="0" algn="l">
              <a:spcBef>
                <a:spcPts val="0"/>
              </a:spcBef>
              <a:spcAft>
                <a:spcPts val="0"/>
              </a:spcAft>
              <a:buSzPct val="100000"/>
              <a:buChar char="●"/>
            </a:pPr>
            <a:r>
              <a:rPr lang="en"/>
              <a:t>.NET</a:t>
            </a:r>
            <a:endParaRPr/>
          </a:p>
          <a:p>
            <a:pPr indent="-325755" lvl="0" marL="457200" rtl="0" algn="l">
              <a:spcBef>
                <a:spcPts val="0"/>
              </a:spcBef>
              <a:spcAft>
                <a:spcPts val="0"/>
              </a:spcAft>
              <a:buSzPct val="100000"/>
              <a:buChar char="●"/>
            </a:pPr>
            <a:r>
              <a:rPr lang="en"/>
              <a:t>Java</a:t>
            </a:r>
            <a:endParaRPr/>
          </a:p>
          <a:p>
            <a:pPr indent="0" lvl="0" marL="0" rtl="0" algn="l">
              <a:spcBef>
                <a:spcPts val="1200"/>
              </a:spcBef>
              <a:spcAft>
                <a:spcPts val="0"/>
              </a:spcAft>
              <a:buNone/>
            </a:pPr>
            <a:r>
              <a:rPr lang="en"/>
              <a:t>Mongoose</a:t>
            </a:r>
            <a:endParaRPr/>
          </a:p>
          <a:p>
            <a:pPr indent="0" lvl="0" marL="0" rtl="0" algn="l">
              <a:spcBef>
                <a:spcPts val="1200"/>
              </a:spcBef>
              <a:spcAft>
                <a:spcPts val="0"/>
              </a:spcAft>
              <a:buNone/>
            </a:pPr>
            <a:r>
              <a:rPr lang="en"/>
              <a:t>MongoDB with Node.JS</a:t>
            </a:r>
            <a:endParaRPr/>
          </a:p>
          <a:p>
            <a:pPr indent="0" lvl="0" marL="0" rtl="0" algn="l">
              <a:spcBef>
                <a:spcPts val="1200"/>
              </a:spcBef>
              <a:spcAft>
                <a:spcPts val="1200"/>
              </a:spcAft>
              <a:buNone/>
            </a:pPr>
            <a:r>
              <a:rPr lang="en"/>
              <a:t>MongoDB with Python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Document Stores</a:t>
            </a:r>
            <a:endParaRPr/>
          </a:p>
        </p:txBody>
      </p:sp>
      <p:sp>
        <p:nvSpPr>
          <p:cNvPr id="177" name="Google Shape;17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Characteristics:</a:t>
            </a:r>
            <a:endParaRPr/>
          </a:p>
          <a:p>
            <a:pPr indent="0" lvl="0" marL="457200" rtl="0" algn="l">
              <a:spcBef>
                <a:spcPts val="1200"/>
              </a:spcBef>
              <a:spcAft>
                <a:spcPts val="0"/>
              </a:spcAft>
              <a:buNone/>
            </a:pPr>
            <a:r>
              <a:rPr lang="en"/>
              <a:t>Organize data into flexible, schema-less documents (e.g., JSON, BSON).</a:t>
            </a:r>
            <a:endParaRPr/>
          </a:p>
          <a:p>
            <a:pPr indent="0" lvl="0" marL="457200" rtl="0" algn="l">
              <a:spcBef>
                <a:spcPts val="1200"/>
              </a:spcBef>
              <a:spcAft>
                <a:spcPts val="0"/>
              </a:spcAft>
              <a:buNone/>
            </a:pPr>
            <a:r>
              <a:rPr lang="en"/>
              <a:t>Documents can contain nested structures and arrays.</a:t>
            </a:r>
            <a:endParaRPr/>
          </a:p>
          <a:p>
            <a:pPr indent="0" lvl="0" marL="0" rtl="0" algn="l">
              <a:spcBef>
                <a:spcPts val="1200"/>
              </a:spcBef>
              <a:spcAft>
                <a:spcPts val="0"/>
              </a:spcAft>
              <a:buNone/>
            </a:pPr>
            <a:r>
              <a:rPr lang="en"/>
              <a:t>Use Cases:</a:t>
            </a:r>
            <a:endParaRPr/>
          </a:p>
          <a:p>
            <a:pPr indent="0" lvl="0" marL="457200" rtl="0" algn="l">
              <a:spcBef>
                <a:spcPts val="1200"/>
              </a:spcBef>
              <a:spcAft>
                <a:spcPts val="0"/>
              </a:spcAft>
              <a:buNone/>
            </a:pPr>
            <a:r>
              <a:rPr lang="en"/>
              <a:t>Content management systems, e-commerce platforms, real-time analytics.</a:t>
            </a:r>
            <a:endParaRPr/>
          </a:p>
          <a:p>
            <a:pPr indent="0" lvl="0" marL="0" rtl="0" algn="l">
              <a:spcBef>
                <a:spcPts val="1200"/>
              </a:spcBef>
              <a:spcAft>
                <a:spcPts val="0"/>
              </a:spcAft>
              <a:buNone/>
            </a:pPr>
            <a:r>
              <a:rPr lang="en"/>
              <a:t>Examples:</a:t>
            </a:r>
            <a:endParaRPr/>
          </a:p>
          <a:p>
            <a:pPr indent="457200" lvl="0" marL="0" rtl="0" algn="l">
              <a:spcBef>
                <a:spcPts val="1200"/>
              </a:spcBef>
              <a:spcAft>
                <a:spcPts val="0"/>
              </a:spcAft>
              <a:buNone/>
            </a:pPr>
            <a:r>
              <a:rPr lang="en"/>
              <a:t>MongoDB, Couchbase, CouchDB.</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JSON</a:t>
            </a:r>
            <a:endParaRPr/>
          </a:p>
        </p:txBody>
      </p:sp>
      <p:sp>
        <p:nvSpPr>
          <p:cNvPr id="183" name="Google Shape;183;p33"/>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JSON (JavaScript Object Notation) is a lightweight data interchange format that is easy for humans to read and write and easy for machines to parse and generate. </a:t>
            </a:r>
            <a:endParaRPr/>
          </a:p>
          <a:p>
            <a:pPr indent="0" lvl="0" marL="0" rtl="0" algn="l">
              <a:spcBef>
                <a:spcPts val="1200"/>
              </a:spcBef>
              <a:spcAft>
                <a:spcPts val="1200"/>
              </a:spcAft>
              <a:buNone/>
            </a:pPr>
            <a:r>
              <a:rPr lang="en"/>
              <a:t>It is widely used for transmitting data between a server and a web application, as well as for configuration files and storing structured data.</a:t>
            </a:r>
            <a:endParaRPr/>
          </a:p>
        </p:txBody>
      </p:sp>
      <p:pic>
        <p:nvPicPr>
          <p:cNvPr id="184" name="Google Shape;184;p33"/>
          <p:cNvPicPr preferRelativeResize="0"/>
          <p:nvPr/>
        </p:nvPicPr>
        <p:blipFill>
          <a:blip r:embed="rId3">
            <a:alphaModFix/>
          </a:blip>
          <a:stretch>
            <a:fillRect/>
          </a:stretch>
        </p:blipFill>
        <p:spPr>
          <a:xfrm>
            <a:off x="4860775" y="1152475"/>
            <a:ext cx="4067175" cy="2714625"/>
          </a:xfrm>
          <a:prstGeom prst="rect">
            <a:avLst/>
          </a:prstGeom>
          <a:noFill/>
          <a:ln>
            <a:noFill/>
          </a:ln>
        </p:spPr>
      </p:pic>
      <p:sp>
        <p:nvSpPr>
          <p:cNvPr id="185" name="Google Shape;185;p33"/>
          <p:cNvSpPr txBox="1"/>
          <p:nvPr/>
        </p:nvSpPr>
        <p:spPr>
          <a:xfrm>
            <a:off x="467575" y="44810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https://www.json.org/json-en.html</a:t>
            </a:r>
            <a:r>
              <a:rPr lang="en"/>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idx="1" type="body"/>
          </p:nvPr>
        </p:nvSpPr>
        <p:spPr>
          <a:xfrm>
            <a:off x="311700" y="1152475"/>
            <a:ext cx="8520600" cy="38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Simple Syntax:</a:t>
            </a:r>
            <a:endParaRPr/>
          </a:p>
          <a:p>
            <a:pPr indent="0" lvl="0" marL="457200" rtl="0" algn="l">
              <a:spcBef>
                <a:spcPts val="1200"/>
              </a:spcBef>
              <a:spcAft>
                <a:spcPts val="0"/>
              </a:spcAft>
              <a:buNone/>
            </a:pPr>
            <a:r>
              <a:rPr lang="en"/>
              <a:t>JSON data is represented using a straightforward syntax consisting of key-value pairs.</a:t>
            </a:r>
            <a:endParaRPr/>
          </a:p>
          <a:p>
            <a:pPr indent="0" lvl="0" marL="457200" rtl="0" algn="l">
              <a:spcBef>
                <a:spcPts val="1200"/>
              </a:spcBef>
              <a:spcAft>
                <a:spcPts val="0"/>
              </a:spcAft>
              <a:buNone/>
            </a:pPr>
            <a:r>
              <a:rPr lang="en"/>
              <a:t>Data is organized into objects (enclosed in curly braces {}) and arrays (enclosed in square brackets []).</a:t>
            </a:r>
            <a:endParaRPr/>
          </a:p>
          <a:p>
            <a:pPr indent="0" lvl="0" marL="457200" rtl="0" algn="l">
              <a:spcBef>
                <a:spcPts val="1200"/>
              </a:spcBef>
              <a:spcAft>
                <a:spcPts val="0"/>
              </a:spcAft>
              <a:buNone/>
            </a:pPr>
            <a:r>
              <a:rPr lang="en"/>
              <a:t>Each key-value pair is separated by a colon (:), and pairs are separated by commas.</a:t>
            </a:r>
            <a:endParaRPr/>
          </a:p>
          <a:p>
            <a:pPr indent="0" lvl="0" marL="457200" rtl="0" algn="l">
              <a:spcBef>
                <a:spcPts val="1200"/>
              </a:spcBef>
              <a:spcAft>
                <a:spcPts val="1200"/>
              </a:spcAft>
              <a:buNone/>
            </a:pPr>
            <a:r>
              <a:t/>
            </a:r>
            <a:endParaRPr/>
          </a:p>
        </p:txBody>
      </p:sp>
      <p:sp>
        <p:nvSpPr>
          <p:cNvPr id="191" name="Google Shape;19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Characteristics of JSON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idx="1" type="body"/>
          </p:nvPr>
        </p:nvSpPr>
        <p:spPr>
          <a:xfrm>
            <a:off x="311700" y="1152475"/>
            <a:ext cx="8520600" cy="38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Types:</a:t>
            </a:r>
            <a:endParaRPr/>
          </a:p>
          <a:p>
            <a:pPr indent="0" lvl="0" marL="457200" rtl="0" algn="l">
              <a:spcBef>
                <a:spcPts val="1200"/>
              </a:spcBef>
              <a:spcAft>
                <a:spcPts val="0"/>
              </a:spcAft>
              <a:buNone/>
            </a:pPr>
            <a:r>
              <a:rPr lang="en"/>
              <a:t>JSON supports several data types, including:</a:t>
            </a:r>
            <a:endParaRPr/>
          </a:p>
          <a:p>
            <a:pPr indent="0" lvl="0" marL="457200" rtl="0" algn="l">
              <a:spcBef>
                <a:spcPts val="1200"/>
              </a:spcBef>
              <a:spcAft>
                <a:spcPts val="0"/>
              </a:spcAft>
              <a:buNone/>
            </a:pPr>
            <a:r>
              <a:rPr lang="en"/>
              <a:t>Strings: Enclosed in double quotes (" ").</a:t>
            </a:r>
            <a:endParaRPr/>
          </a:p>
          <a:p>
            <a:pPr indent="0" lvl="0" marL="457200" rtl="0" algn="l">
              <a:spcBef>
                <a:spcPts val="1200"/>
              </a:spcBef>
              <a:spcAft>
                <a:spcPts val="0"/>
              </a:spcAft>
              <a:buNone/>
            </a:pPr>
            <a:r>
              <a:rPr lang="en"/>
              <a:t>Numbers: Integers or floating-point numbers.</a:t>
            </a:r>
            <a:endParaRPr/>
          </a:p>
          <a:p>
            <a:pPr indent="0" lvl="0" marL="457200" rtl="0" algn="l">
              <a:spcBef>
                <a:spcPts val="1200"/>
              </a:spcBef>
              <a:spcAft>
                <a:spcPts val="0"/>
              </a:spcAft>
              <a:buNone/>
            </a:pPr>
            <a:r>
              <a:rPr lang="en"/>
              <a:t>Booleans: true or false.</a:t>
            </a:r>
            <a:endParaRPr/>
          </a:p>
          <a:p>
            <a:pPr indent="0" lvl="0" marL="457200" rtl="0" algn="l">
              <a:spcBef>
                <a:spcPts val="1200"/>
              </a:spcBef>
              <a:spcAft>
                <a:spcPts val="0"/>
              </a:spcAft>
              <a:buNone/>
            </a:pPr>
            <a:r>
              <a:rPr lang="en"/>
              <a:t>Arrays: Ordered lists of values.</a:t>
            </a:r>
            <a:endParaRPr/>
          </a:p>
          <a:p>
            <a:pPr indent="0" lvl="0" marL="457200" rtl="0" algn="l">
              <a:spcBef>
                <a:spcPts val="1200"/>
              </a:spcBef>
              <a:spcAft>
                <a:spcPts val="0"/>
              </a:spcAft>
              <a:buNone/>
            </a:pPr>
            <a:r>
              <a:rPr lang="en"/>
              <a:t>Objects: Unordered collections of key-value pairs.</a:t>
            </a:r>
            <a:endParaRPr/>
          </a:p>
          <a:p>
            <a:pPr indent="0" lvl="0" marL="457200" rtl="0" algn="l">
              <a:spcBef>
                <a:spcPts val="1200"/>
              </a:spcBef>
              <a:spcAft>
                <a:spcPts val="1200"/>
              </a:spcAft>
              <a:buNone/>
            </a:pPr>
            <a:r>
              <a:rPr lang="en"/>
              <a:t>null: Represents a null value.</a:t>
            </a:r>
            <a:endParaRPr/>
          </a:p>
        </p:txBody>
      </p:sp>
      <p:sp>
        <p:nvSpPr>
          <p:cNvPr id="197" name="Google Shape;19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Characteristics of JSON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Nested Structures:</a:t>
            </a:r>
            <a:endParaRPr/>
          </a:p>
          <a:p>
            <a:pPr indent="0" lvl="0" marL="457200" rtl="0" algn="l">
              <a:spcBef>
                <a:spcPts val="1200"/>
              </a:spcBef>
              <a:spcAft>
                <a:spcPts val="0"/>
              </a:spcAft>
              <a:buNone/>
            </a:pPr>
            <a:r>
              <a:rPr lang="en"/>
              <a:t>JSON allows for nested data structures, where objects or arrays can contain other objects, arrays, or primitive values.</a:t>
            </a:r>
            <a:endParaRPr/>
          </a:p>
          <a:p>
            <a:pPr indent="0" lvl="0" marL="457200" rtl="0" algn="l">
              <a:spcBef>
                <a:spcPts val="1200"/>
              </a:spcBef>
              <a:spcAft>
                <a:spcPts val="0"/>
              </a:spcAft>
              <a:buNone/>
            </a:pPr>
            <a:r>
              <a:rPr lang="en"/>
              <a:t>This enables the representation of hierarchical data and complex relationships.</a:t>
            </a:r>
            <a:endParaRPr/>
          </a:p>
          <a:p>
            <a:pPr indent="0" lvl="0" marL="0" rtl="0" algn="l">
              <a:spcBef>
                <a:spcPts val="1200"/>
              </a:spcBef>
              <a:spcAft>
                <a:spcPts val="0"/>
              </a:spcAft>
              <a:buNone/>
            </a:pPr>
            <a:r>
              <a:rPr lang="en"/>
              <a:t>Human Readable:</a:t>
            </a:r>
            <a:endParaRPr/>
          </a:p>
          <a:p>
            <a:pPr indent="0" lvl="0" marL="457200" rtl="0" algn="l">
              <a:spcBef>
                <a:spcPts val="1200"/>
              </a:spcBef>
              <a:spcAft>
                <a:spcPts val="0"/>
              </a:spcAft>
              <a:buNone/>
            </a:pPr>
            <a:r>
              <a:rPr lang="en"/>
              <a:t>JSON is designed to be easy for humans to read and write, making it a popular choice for data interchange and configuration files.</a:t>
            </a:r>
            <a:endParaRPr/>
          </a:p>
          <a:p>
            <a:pPr indent="0" lvl="0" marL="457200" rtl="0" algn="l">
              <a:spcBef>
                <a:spcPts val="1200"/>
              </a:spcBef>
              <a:spcAft>
                <a:spcPts val="1200"/>
              </a:spcAft>
              <a:buNone/>
            </a:pPr>
            <a:r>
              <a:rPr lang="en"/>
              <a:t>Its syntax is concise and well-structured, facilitating readability and comprehension.</a:t>
            </a:r>
            <a:endParaRPr/>
          </a:p>
        </p:txBody>
      </p:sp>
      <p:sp>
        <p:nvSpPr>
          <p:cNvPr id="203" name="Google Shape;20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Characteristics of JSON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Characteristics of JSON</a:t>
            </a:r>
            <a:endParaRPr/>
          </a:p>
        </p:txBody>
      </p:sp>
      <p:sp>
        <p:nvSpPr>
          <p:cNvPr id="209" name="Google Shape;20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Language Agnostic:</a:t>
            </a:r>
            <a:endParaRPr/>
          </a:p>
          <a:p>
            <a:pPr indent="0" lvl="0" marL="457200" rtl="0" algn="l">
              <a:spcBef>
                <a:spcPts val="1200"/>
              </a:spcBef>
              <a:spcAft>
                <a:spcPts val="0"/>
              </a:spcAft>
              <a:buNone/>
            </a:pPr>
            <a:r>
              <a:rPr lang="en"/>
              <a:t>JSON is language agnostic, meaning it can be parsed and generated by virtually any programming language.</a:t>
            </a:r>
            <a:endParaRPr/>
          </a:p>
          <a:p>
            <a:pPr indent="0" lvl="0" marL="457200" rtl="0" algn="l">
              <a:spcBef>
                <a:spcPts val="1200"/>
              </a:spcBef>
              <a:spcAft>
                <a:spcPts val="0"/>
              </a:spcAft>
              <a:buNone/>
            </a:pPr>
            <a:r>
              <a:rPr lang="en"/>
              <a:t>Most programming languages provide built-in support or libraries for working with JSON data.</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 of JSON</a:t>
            </a:r>
            <a:endParaRPr/>
          </a:p>
        </p:txBody>
      </p:sp>
      <p:sp>
        <p:nvSpPr>
          <p:cNvPr id="215" name="Google Shape;21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Web APIs: </a:t>
            </a:r>
            <a:endParaRPr/>
          </a:p>
          <a:p>
            <a:pPr indent="457200" lvl="0" marL="0" rtl="0" algn="l">
              <a:spcBef>
                <a:spcPts val="1200"/>
              </a:spcBef>
              <a:spcAft>
                <a:spcPts val="0"/>
              </a:spcAft>
              <a:buNone/>
            </a:pPr>
            <a:r>
              <a:rPr lang="en"/>
              <a:t>JSON is commonly used as the data format for APIs, allowing web applications to retrieve and manipulate data from servers.</a:t>
            </a:r>
            <a:endParaRPr/>
          </a:p>
          <a:p>
            <a:pPr indent="0" lvl="0" marL="0" rtl="0" algn="l">
              <a:spcBef>
                <a:spcPts val="1200"/>
              </a:spcBef>
              <a:spcAft>
                <a:spcPts val="0"/>
              </a:spcAft>
              <a:buNone/>
            </a:pPr>
            <a:r>
              <a:rPr lang="en"/>
              <a:t>Configuration Files: </a:t>
            </a:r>
            <a:endParaRPr/>
          </a:p>
          <a:p>
            <a:pPr indent="457200" lvl="0" marL="0" rtl="0" algn="l">
              <a:spcBef>
                <a:spcPts val="1200"/>
              </a:spcBef>
              <a:spcAft>
                <a:spcPts val="0"/>
              </a:spcAft>
              <a:buNone/>
            </a:pPr>
            <a:r>
              <a:rPr lang="en"/>
              <a:t>Many software applications use JSON for configuration files due to its readability and flexibility.</a:t>
            </a:r>
            <a:endParaRPr/>
          </a:p>
          <a:p>
            <a:pPr indent="0" lvl="0" marL="0" rtl="0" algn="l">
              <a:spcBef>
                <a:spcPts val="1200"/>
              </a:spcBef>
              <a:spcAft>
                <a:spcPts val="0"/>
              </a:spcAft>
              <a:buNone/>
            </a:pPr>
            <a:r>
              <a:rPr lang="en"/>
              <a:t>Data Interchange: </a:t>
            </a:r>
            <a:endParaRPr/>
          </a:p>
          <a:p>
            <a:pPr indent="457200" lvl="0" marL="0" rtl="0" algn="l">
              <a:spcBef>
                <a:spcPts val="1200"/>
              </a:spcBef>
              <a:spcAft>
                <a:spcPts val="0"/>
              </a:spcAft>
              <a:buNone/>
            </a:pPr>
            <a:r>
              <a:rPr lang="en"/>
              <a:t>JSON facilitates data interchange between different systems and platforms, making it suitable for data transfer over the internet.</a:t>
            </a:r>
            <a:endParaRPr/>
          </a:p>
          <a:p>
            <a:pPr indent="0" lvl="0" marL="0" rtl="0" algn="l">
              <a:spcBef>
                <a:spcPts val="1200"/>
              </a:spcBef>
              <a:spcAft>
                <a:spcPts val="0"/>
              </a:spcAft>
              <a:buNone/>
            </a:pPr>
            <a:r>
              <a:rPr lang="en"/>
              <a:t>Frontend Development: </a:t>
            </a:r>
            <a:endParaRPr/>
          </a:p>
          <a:p>
            <a:pPr indent="457200" lvl="0" marL="0" rtl="0" algn="l">
              <a:spcBef>
                <a:spcPts val="1200"/>
              </a:spcBef>
              <a:spcAft>
                <a:spcPts val="0"/>
              </a:spcAft>
              <a:buNone/>
            </a:pPr>
            <a:r>
              <a:rPr lang="en"/>
              <a:t>JSON is frequently used in frontend development for managing state, storing data, and configuring user interfaces.</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BSON</a:t>
            </a:r>
            <a:endParaRPr/>
          </a:p>
        </p:txBody>
      </p:sp>
      <p:sp>
        <p:nvSpPr>
          <p:cNvPr id="221" name="Google Shape;221;p39"/>
          <p:cNvSpPr txBox="1"/>
          <p:nvPr>
            <p:ph idx="1" type="body"/>
          </p:nvPr>
        </p:nvSpPr>
        <p:spPr>
          <a:xfrm>
            <a:off x="311700" y="1152475"/>
            <a:ext cx="40545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BSON (Binary JSON) is a binary-encoded serialization format used primarily to store and exchange documents in MongoDB, a popular NoSQL database. </a:t>
            </a:r>
            <a:endParaRPr/>
          </a:p>
          <a:p>
            <a:pPr indent="0" lvl="0" marL="0" rtl="0" algn="l">
              <a:spcBef>
                <a:spcPts val="1200"/>
              </a:spcBef>
              <a:spcAft>
                <a:spcPts val="1200"/>
              </a:spcAft>
              <a:buNone/>
            </a:pPr>
            <a:r>
              <a:rPr lang="en"/>
              <a:t>BSON extends the JSON format by adding additional data types and binary encoding, making it more efficient for storage and transmission over the network.</a:t>
            </a:r>
            <a:endParaRPr/>
          </a:p>
        </p:txBody>
      </p:sp>
      <p:sp>
        <p:nvSpPr>
          <p:cNvPr id="222" name="Google Shape;222;p39"/>
          <p:cNvSpPr txBox="1"/>
          <p:nvPr/>
        </p:nvSpPr>
        <p:spPr>
          <a:xfrm>
            <a:off x="311700" y="46564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https://bsonspec.org/</a:t>
            </a:r>
            <a:r>
              <a:rPr lang="en"/>
              <a:t> </a:t>
            </a:r>
            <a:endParaRPr/>
          </a:p>
        </p:txBody>
      </p:sp>
      <p:pic>
        <p:nvPicPr>
          <p:cNvPr id="223" name="Google Shape;223;p39"/>
          <p:cNvPicPr preferRelativeResize="0"/>
          <p:nvPr/>
        </p:nvPicPr>
        <p:blipFill>
          <a:blip r:embed="rId4">
            <a:alphaModFix/>
          </a:blip>
          <a:stretch>
            <a:fillRect/>
          </a:stretch>
        </p:blipFill>
        <p:spPr>
          <a:xfrm>
            <a:off x="4518600" y="1170125"/>
            <a:ext cx="3771900" cy="2600325"/>
          </a:xfrm>
          <a:prstGeom prst="rect">
            <a:avLst/>
          </a:prstGeom>
          <a:noFill/>
          <a:ln>
            <a:noFill/>
          </a:ln>
        </p:spPr>
      </p:pic>
      <p:sp>
        <p:nvSpPr>
          <p:cNvPr id="224" name="Google Shape;224;p39"/>
          <p:cNvSpPr txBox="1"/>
          <p:nvPr/>
        </p:nvSpPr>
        <p:spPr>
          <a:xfrm>
            <a:off x="4518600" y="3922850"/>
            <a:ext cx="3861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Average"/>
                <a:ea typeface="Average"/>
                <a:cs typeface="Average"/>
                <a:sym typeface="Average"/>
              </a:rPr>
              <a:t>The equivalent BSON document would be the binary representation of this JSON document, with additional binary-encoded data types where applicable.</a:t>
            </a:r>
            <a:endParaRPr sz="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Characteristics of BSON</a:t>
            </a:r>
            <a:endParaRPr/>
          </a:p>
        </p:txBody>
      </p:sp>
      <p:sp>
        <p:nvSpPr>
          <p:cNvPr id="230" name="Google Shape;230;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Binary Encoding:</a:t>
            </a:r>
            <a:endParaRPr/>
          </a:p>
          <a:p>
            <a:pPr indent="0" lvl="0" marL="457200" rtl="0" algn="l">
              <a:spcBef>
                <a:spcPts val="1200"/>
              </a:spcBef>
              <a:spcAft>
                <a:spcPts val="0"/>
              </a:spcAft>
              <a:buNone/>
            </a:pPr>
            <a:r>
              <a:rPr lang="en"/>
              <a:t>BSON documents are encoded in a binary format, which is more compact and efficient compared to plain text JSON.</a:t>
            </a:r>
            <a:endParaRPr/>
          </a:p>
          <a:p>
            <a:pPr indent="0" lvl="0" marL="457200" rtl="0" algn="l">
              <a:spcBef>
                <a:spcPts val="1200"/>
              </a:spcBef>
              <a:spcAft>
                <a:spcPts val="0"/>
              </a:spcAft>
              <a:buNone/>
            </a:pPr>
            <a:r>
              <a:rPr lang="en"/>
              <a:t>Binary encoding allows for faster parsing and serialization/deserialization operations.</a:t>
            </a:r>
            <a:endParaRPr/>
          </a:p>
          <a:p>
            <a:pPr indent="0" lvl="0" marL="0" rtl="0" algn="l">
              <a:spcBef>
                <a:spcPts val="1200"/>
              </a:spcBef>
              <a:spcAft>
                <a:spcPts val="0"/>
              </a:spcAft>
              <a:buNone/>
            </a:pPr>
            <a:r>
              <a:rPr lang="en"/>
              <a:t>Ordered Key-Value Pairs:</a:t>
            </a:r>
            <a:endParaRPr/>
          </a:p>
          <a:p>
            <a:pPr indent="0" lvl="0" marL="457200" rtl="0" algn="l">
              <a:spcBef>
                <a:spcPts val="1200"/>
              </a:spcBef>
              <a:spcAft>
                <a:spcPts val="0"/>
              </a:spcAft>
              <a:buNone/>
            </a:pPr>
            <a:r>
              <a:rPr lang="en"/>
              <a:t>BSON documents maintain the order of key-value pairs, unlike JSON, which does not guarantee order.</a:t>
            </a:r>
            <a:endParaRPr/>
          </a:p>
          <a:p>
            <a:pPr indent="0" lvl="0" marL="457200" rtl="0" algn="l">
              <a:spcBef>
                <a:spcPts val="1200"/>
              </a:spcBef>
              <a:spcAft>
                <a:spcPts val="1200"/>
              </a:spcAft>
              <a:buNone/>
            </a:pPr>
            <a:r>
              <a:rPr lang="en"/>
              <a:t>This allows for more predictable document structure and facilitates efficient storage and retrieval.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Characteristics of BSON</a:t>
            </a:r>
            <a:endParaRPr/>
          </a:p>
        </p:txBody>
      </p:sp>
      <p:sp>
        <p:nvSpPr>
          <p:cNvPr id="236" name="Google Shape;236;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Extended Data Types:</a:t>
            </a:r>
            <a:endParaRPr/>
          </a:p>
          <a:p>
            <a:pPr indent="0" lvl="0" marL="457200" rtl="0" algn="l">
              <a:spcBef>
                <a:spcPts val="1200"/>
              </a:spcBef>
              <a:spcAft>
                <a:spcPts val="0"/>
              </a:spcAft>
              <a:buNone/>
            </a:pPr>
            <a:r>
              <a:rPr lang="en"/>
              <a:t>BSON supports additional data types beyond those supported by JSON, including:</a:t>
            </a:r>
            <a:endParaRPr/>
          </a:p>
          <a:p>
            <a:pPr indent="0" lvl="0" marL="457200" rtl="0" algn="l">
              <a:spcBef>
                <a:spcPts val="1200"/>
              </a:spcBef>
              <a:spcAft>
                <a:spcPts val="0"/>
              </a:spcAft>
              <a:buNone/>
            </a:pPr>
            <a:r>
              <a:rPr lang="en"/>
              <a:t>Date: Represents date and time information.</a:t>
            </a:r>
            <a:endParaRPr/>
          </a:p>
          <a:p>
            <a:pPr indent="0" lvl="0" marL="457200" rtl="0" algn="l">
              <a:spcBef>
                <a:spcPts val="1200"/>
              </a:spcBef>
              <a:spcAft>
                <a:spcPts val="0"/>
              </a:spcAft>
              <a:buNone/>
            </a:pPr>
            <a:r>
              <a:rPr lang="en"/>
              <a:t>Binary Data: Stores binary data such as images, files, or serialized objects.</a:t>
            </a:r>
            <a:endParaRPr/>
          </a:p>
          <a:p>
            <a:pPr indent="0" lvl="0" marL="457200" rtl="0" algn="l">
              <a:spcBef>
                <a:spcPts val="1200"/>
              </a:spcBef>
              <a:spcAft>
                <a:spcPts val="0"/>
              </a:spcAft>
              <a:buNone/>
            </a:pPr>
            <a:r>
              <a:rPr lang="en"/>
              <a:t>Regular Expression: Represents regular expression patterns.</a:t>
            </a:r>
            <a:endParaRPr/>
          </a:p>
          <a:p>
            <a:pPr indent="0" lvl="0" marL="457200" rtl="0" algn="l">
              <a:spcBef>
                <a:spcPts val="1200"/>
              </a:spcBef>
              <a:spcAft>
                <a:spcPts val="0"/>
              </a:spcAft>
              <a:buNone/>
            </a:pPr>
            <a:r>
              <a:rPr lang="en"/>
              <a:t>ObjectId: A unique identifier used as a primary key in MongoDB.</a:t>
            </a:r>
            <a:endParaRPr/>
          </a:p>
          <a:p>
            <a:pPr indent="0" lvl="0" marL="457200" rtl="0" algn="l">
              <a:spcBef>
                <a:spcPts val="1200"/>
              </a:spcBef>
              <a:spcAft>
                <a:spcPts val="0"/>
              </a:spcAft>
              <a:buNone/>
            </a:pPr>
            <a:r>
              <a:rPr lang="en"/>
              <a:t>Decimal128: Represents arbitrary-precision decimal numbers.</a:t>
            </a:r>
            <a:endParaRPr/>
          </a:p>
          <a:p>
            <a:pPr indent="0" lvl="0" marL="457200" rtl="0" algn="l">
              <a:spcBef>
                <a:spcPts val="1200"/>
              </a:spcBef>
              <a:spcAft>
                <a:spcPts val="1200"/>
              </a:spcAft>
              <a:buNone/>
            </a:pPr>
            <a:r>
              <a:rPr lang="en"/>
              <a:t>JavaScript Code: Stores JavaScript code for execution within MongoDB queries.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Format</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Concepts</a:t>
            </a:r>
            <a:endParaRPr/>
          </a:p>
          <a:p>
            <a:pPr indent="-342900" lvl="0" marL="457200" rtl="0" algn="l">
              <a:spcBef>
                <a:spcPts val="0"/>
              </a:spcBef>
              <a:spcAft>
                <a:spcPts val="0"/>
              </a:spcAft>
              <a:buSzPts val="1800"/>
              <a:buChar char="-"/>
            </a:pPr>
            <a:r>
              <a:rPr lang="en"/>
              <a:t>Hands-on exercises</a:t>
            </a:r>
            <a:endParaRPr/>
          </a:p>
          <a:p>
            <a:pPr indent="-342900" lvl="0" marL="457200" rtl="0" algn="l">
              <a:spcBef>
                <a:spcPts val="0"/>
              </a:spcBef>
              <a:spcAft>
                <a:spcPts val="0"/>
              </a:spcAft>
              <a:buSzPts val="1800"/>
              <a:buChar char="-"/>
            </a:pPr>
            <a:r>
              <a:rPr lang="en"/>
              <a:t>Challenge/Assignments 15 to 20 min </a:t>
            </a:r>
            <a:endParaRPr/>
          </a:p>
          <a:p>
            <a:pPr indent="-342900" lvl="0" marL="457200" rtl="0" algn="l">
              <a:spcBef>
                <a:spcPts val="0"/>
              </a:spcBef>
              <a:spcAft>
                <a:spcPts val="0"/>
              </a:spcAft>
              <a:buSzPts val="1800"/>
              <a:buChar char="-"/>
            </a:pPr>
            <a:r>
              <a:rPr lang="en"/>
              <a:t>Interactive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Characteristics of BSON</a:t>
            </a:r>
            <a:endParaRPr/>
          </a:p>
        </p:txBody>
      </p:sp>
      <p:sp>
        <p:nvSpPr>
          <p:cNvPr id="242" name="Google Shape;242;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Efficient Storage and Querying:</a:t>
            </a:r>
            <a:endParaRPr/>
          </a:p>
          <a:p>
            <a:pPr indent="0" lvl="0" marL="457200" rtl="0" algn="l">
              <a:spcBef>
                <a:spcPts val="1200"/>
              </a:spcBef>
              <a:spcAft>
                <a:spcPts val="0"/>
              </a:spcAft>
              <a:buNone/>
            </a:pPr>
            <a:r>
              <a:rPr lang="en"/>
              <a:t>BSON's binary encoding results in more compact storage compared to JSON, reducing storage requirements and improving performance.</a:t>
            </a:r>
            <a:endParaRPr/>
          </a:p>
          <a:p>
            <a:pPr indent="0" lvl="0" marL="457200" rtl="0" algn="l">
              <a:spcBef>
                <a:spcPts val="1200"/>
              </a:spcBef>
              <a:spcAft>
                <a:spcPts val="0"/>
              </a:spcAft>
              <a:buNone/>
            </a:pPr>
            <a:r>
              <a:rPr lang="en"/>
              <a:t>BSON documents can be efficiently indexed and queried using MongoDB's query language and indexing mechanisms.</a:t>
            </a:r>
            <a:endParaRPr/>
          </a:p>
          <a:p>
            <a:pPr indent="0" lvl="0" marL="0" rtl="0" algn="l">
              <a:spcBef>
                <a:spcPts val="1200"/>
              </a:spcBef>
              <a:spcAft>
                <a:spcPts val="0"/>
              </a:spcAft>
              <a:buNone/>
            </a:pPr>
            <a:r>
              <a:rPr lang="en"/>
              <a:t>Compatibility with MongoDB:</a:t>
            </a:r>
            <a:endParaRPr/>
          </a:p>
          <a:p>
            <a:pPr indent="0" lvl="0" marL="457200" rtl="0" algn="l">
              <a:spcBef>
                <a:spcPts val="1200"/>
              </a:spcBef>
              <a:spcAft>
                <a:spcPts val="0"/>
              </a:spcAft>
              <a:buNone/>
            </a:pPr>
            <a:r>
              <a:rPr lang="en"/>
              <a:t>BSON is the native format used by MongoDB to store documents in collections.</a:t>
            </a:r>
            <a:endParaRPr/>
          </a:p>
          <a:p>
            <a:pPr indent="0" lvl="0" marL="457200" rtl="0" algn="l">
              <a:spcBef>
                <a:spcPts val="1200"/>
              </a:spcBef>
              <a:spcAft>
                <a:spcPts val="0"/>
              </a:spcAft>
              <a:buNone/>
            </a:pPr>
            <a:r>
              <a:rPr lang="en"/>
              <a:t>MongoDB drivers and libraries automatically handle BSON serialization and deserialization when interacting with the database.</a:t>
            </a:r>
            <a:endParaRPr/>
          </a:p>
          <a:p>
            <a:pPr indent="0" lvl="0" marL="45720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MongoDB Overview</a:t>
            </a:r>
            <a:endParaRPr/>
          </a:p>
        </p:txBody>
      </p:sp>
      <p:sp>
        <p:nvSpPr>
          <p:cNvPr id="248" name="Google Shape;248;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MongoDB is a popular open-source NoSQL database known for its flexibility, scalability, and ease of use.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Features of MongoDB</a:t>
            </a:r>
            <a:endParaRPr/>
          </a:p>
        </p:txBody>
      </p:sp>
      <p:sp>
        <p:nvSpPr>
          <p:cNvPr id="254" name="Google Shape;254;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Document-Oriented: </a:t>
            </a:r>
            <a:endParaRPr b="1"/>
          </a:p>
          <a:p>
            <a:pPr indent="0" lvl="0" marL="0" rtl="0" algn="l">
              <a:spcBef>
                <a:spcPts val="1200"/>
              </a:spcBef>
              <a:spcAft>
                <a:spcPts val="0"/>
              </a:spcAft>
              <a:buNone/>
            </a:pPr>
            <a:r>
              <a:rPr lang="en"/>
              <a:t>MongoDB stores data in flexible, JSON-like documents called BSON (Binary JSON). These documents can have varying structures, allowing for easy representation of complex data types and relationships.</a:t>
            </a:r>
            <a:endParaRPr/>
          </a:p>
          <a:p>
            <a:pPr indent="0" lvl="0" marL="0" rtl="0" algn="l">
              <a:spcBef>
                <a:spcPts val="1200"/>
              </a:spcBef>
              <a:spcAft>
                <a:spcPts val="0"/>
              </a:spcAft>
              <a:buNone/>
            </a:pPr>
            <a:r>
              <a:rPr b="1" lang="en"/>
              <a:t>Dynamic Schema: </a:t>
            </a:r>
            <a:endParaRPr b="1"/>
          </a:p>
          <a:p>
            <a:pPr indent="0" lvl="0" marL="0" rtl="0" algn="l">
              <a:spcBef>
                <a:spcPts val="1200"/>
              </a:spcBef>
              <a:spcAft>
                <a:spcPts val="1200"/>
              </a:spcAft>
              <a:buNone/>
            </a:pPr>
            <a:r>
              <a:rPr lang="en"/>
              <a:t>Unlike traditional relational databases, MongoDB does not enforce a fixed schema. Each document can have its own unique structure, and fields can be added or modified without requiring a schema migration.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Features of MongoDB</a:t>
            </a:r>
            <a:endParaRPr/>
          </a:p>
        </p:txBody>
      </p:sp>
      <p:sp>
        <p:nvSpPr>
          <p:cNvPr id="260" name="Google Shape;260;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Scalability: </a:t>
            </a:r>
            <a:endParaRPr b="1"/>
          </a:p>
          <a:p>
            <a:pPr indent="0" lvl="0" marL="0" rtl="0" algn="l">
              <a:spcBef>
                <a:spcPts val="1200"/>
              </a:spcBef>
              <a:spcAft>
                <a:spcPts val="0"/>
              </a:spcAft>
              <a:buNone/>
            </a:pPr>
            <a:r>
              <a:rPr lang="en"/>
              <a:t>MongoDB is designed to scale horizontally, meaning it can distribute data across multiple servers or clusters to handle increasing load and data volume. This enables seamless scaling of applications as they grow.</a:t>
            </a:r>
            <a:endParaRPr/>
          </a:p>
          <a:p>
            <a:pPr indent="0" lvl="0" marL="0" rtl="0" algn="l">
              <a:spcBef>
                <a:spcPts val="1200"/>
              </a:spcBef>
              <a:spcAft>
                <a:spcPts val="0"/>
              </a:spcAft>
              <a:buNone/>
            </a:pPr>
            <a:r>
              <a:rPr b="1" lang="en"/>
              <a:t>High Performance: </a:t>
            </a:r>
            <a:endParaRPr b="1"/>
          </a:p>
          <a:p>
            <a:pPr indent="0" lvl="0" marL="0" rtl="0" algn="l">
              <a:spcBef>
                <a:spcPts val="1200"/>
              </a:spcBef>
              <a:spcAft>
                <a:spcPts val="1200"/>
              </a:spcAft>
              <a:buNone/>
            </a:pPr>
            <a:r>
              <a:rPr lang="en"/>
              <a:t>MongoDB offers high performance for both read and write operations, with support for indexing, sharding, and in-memory storage. It can efficiently handle real-time data ingestion and analytics workloads.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Rich Query Language: </a:t>
            </a:r>
            <a:endParaRPr b="1"/>
          </a:p>
          <a:p>
            <a:pPr indent="0" lvl="0" marL="0" rtl="0" algn="l">
              <a:spcBef>
                <a:spcPts val="1200"/>
              </a:spcBef>
              <a:spcAft>
                <a:spcPts val="0"/>
              </a:spcAft>
              <a:buNone/>
            </a:pPr>
            <a:r>
              <a:rPr lang="en"/>
              <a:t>MongoDB provides a powerful query language with support for CRUD operations (Create, Read, Update, Delete), aggregation, indexing, and full-text search. It also supports geospatial queries for location-based data.</a:t>
            </a:r>
            <a:endParaRPr/>
          </a:p>
          <a:p>
            <a:pPr indent="0" lvl="0" marL="0" rtl="0" algn="l">
              <a:spcBef>
                <a:spcPts val="1200"/>
              </a:spcBef>
              <a:spcAft>
                <a:spcPts val="0"/>
              </a:spcAft>
              <a:buNone/>
            </a:pPr>
            <a:r>
              <a:rPr b="1" lang="en"/>
              <a:t>Replication and High Availability: </a:t>
            </a:r>
            <a:endParaRPr b="1"/>
          </a:p>
          <a:p>
            <a:pPr indent="0" lvl="0" marL="0" rtl="0" algn="l">
              <a:spcBef>
                <a:spcPts val="1200"/>
              </a:spcBef>
              <a:spcAft>
                <a:spcPts val="1200"/>
              </a:spcAft>
              <a:buNone/>
            </a:pPr>
            <a:r>
              <a:rPr lang="en"/>
              <a:t>MongoDB supports replica sets, which are groups of MongoDB instances that maintain copies of the same data. This ensures high availability and fault tolerance, with automatic failover in case of node failures.</a:t>
            </a:r>
            <a:endParaRPr/>
          </a:p>
        </p:txBody>
      </p:sp>
      <p:sp>
        <p:nvSpPr>
          <p:cNvPr id="266" name="Google Shape;266;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Features of MongoDB</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Features of MongoDB</a:t>
            </a:r>
            <a:endParaRPr/>
          </a:p>
        </p:txBody>
      </p:sp>
      <p:sp>
        <p:nvSpPr>
          <p:cNvPr id="272" name="Google Shape;272;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Horizontal Sharding: </a:t>
            </a:r>
            <a:endParaRPr b="1"/>
          </a:p>
          <a:p>
            <a:pPr indent="0" lvl="0" marL="0" rtl="0" algn="l">
              <a:spcBef>
                <a:spcPts val="1200"/>
              </a:spcBef>
              <a:spcAft>
                <a:spcPts val="0"/>
              </a:spcAft>
              <a:buNone/>
            </a:pPr>
            <a:r>
              <a:rPr lang="en"/>
              <a:t>MongoDB uses sharding to distribute data across multiple servers or shards, allowing for linear horizontal scaling. Sharding helps distribute data evenly and improves query performance by parallelizing operations.</a:t>
            </a:r>
            <a:endParaRPr/>
          </a:p>
          <a:p>
            <a:pPr indent="0" lvl="0" marL="0" rtl="0" algn="l">
              <a:spcBef>
                <a:spcPts val="1200"/>
              </a:spcBef>
              <a:spcAft>
                <a:spcPts val="0"/>
              </a:spcAft>
              <a:buNone/>
            </a:pPr>
            <a:r>
              <a:rPr b="1" lang="en"/>
              <a:t>Security:</a:t>
            </a:r>
            <a:endParaRPr b="1"/>
          </a:p>
          <a:p>
            <a:pPr indent="0" lvl="0" marL="0" rtl="0" algn="l">
              <a:spcBef>
                <a:spcPts val="1200"/>
              </a:spcBef>
              <a:spcAft>
                <a:spcPts val="0"/>
              </a:spcAft>
              <a:buNone/>
            </a:pPr>
            <a:r>
              <a:rPr lang="en"/>
              <a:t>MongoDB offers various security features, including authentication, authorization, encryption at rest, and auditing. It also supports role-based access control (RBAC) for fine-grained access control.</a:t>
            </a:r>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Content Management: </a:t>
            </a:r>
            <a:endParaRPr b="1"/>
          </a:p>
          <a:p>
            <a:pPr indent="0" lvl="0" marL="0" rtl="0" algn="l">
              <a:spcBef>
                <a:spcPts val="1200"/>
              </a:spcBef>
              <a:spcAft>
                <a:spcPts val="0"/>
              </a:spcAft>
              <a:buNone/>
            </a:pPr>
            <a:r>
              <a:rPr lang="en"/>
              <a:t>MongoDB is well-suited for content management systems, allowing efficient storage and retrieval of structured and unstructured data.</a:t>
            </a:r>
            <a:endParaRPr/>
          </a:p>
          <a:p>
            <a:pPr indent="0" lvl="0" marL="0" rtl="0" algn="l">
              <a:spcBef>
                <a:spcPts val="1200"/>
              </a:spcBef>
              <a:spcAft>
                <a:spcPts val="0"/>
              </a:spcAft>
              <a:buNone/>
            </a:pPr>
            <a:r>
              <a:rPr b="1" lang="en"/>
              <a:t>Real-Time Analytics: </a:t>
            </a:r>
            <a:endParaRPr b="1"/>
          </a:p>
          <a:p>
            <a:pPr indent="0" lvl="0" marL="0" rtl="0" algn="l">
              <a:spcBef>
                <a:spcPts val="1200"/>
              </a:spcBef>
              <a:spcAft>
                <a:spcPts val="1200"/>
              </a:spcAft>
              <a:buNone/>
            </a:pPr>
            <a:r>
              <a:rPr lang="en"/>
              <a:t>MongoDB's flexible data model and rich query capabilities make it ideal for real-time analytics and reporting applications.</a:t>
            </a:r>
            <a:endParaRPr/>
          </a:p>
        </p:txBody>
      </p:sp>
      <p:sp>
        <p:nvSpPr>
          <p:cNvPr id="278" name="Google Shape;278;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a:t>
            </a:r>
            <a:endParaRPr/>
          </a:p>
        </p:txBody>
      </p:sp>
      <p:sp>
        <p:nvSpPr>
          <p:cNvPr id="284" name="Google Shape;284;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IoT and Sensor Data: </a:t>
            </a:r>
            <a:endParaRPr b="1"/>
          </a:p>
          <a:p>
            <a:pPr indent="0" lvl="0" marL="0" rtl="0" algn="l">
              <a:spcBef>
                <a:spcPts val="1200"/>
              </a:spcBef>
              <a:spcAft>
                <a:spcPts val="0"/>
              </a:spcAft>
              <a:buNone/>
            </a:pPr>
            <a:r>
              <a:rPr lang="en"/>
              <a:t>MongoDB's scalability and support for time-series data make it a preferred choice for storing and analyzing IoT and sensor data.</a:t>
            </a:r>
            <a:endParaRPr/>
          </a:p>
          <a:p>
            <a:pPr indent="0" lvl="0" marL="0" rtl="0" algn="l">
              <a:spcBef>
                <a:spcPts val="1200"/>
              </a:spcBef>
              <a:spcAft>
                <a:spcPts val="0"/>
              </a:spcAft>
              <a:buNone/>
            </a:pPr>
            <a:r>
              <a:rPr b="1" lang="en"/>
              <a:t>Mobile and Web Applications: </a:t>
            </a:r>
            <a:endParaRPr b="1"/>
          </a:p>
          <a:p>
            <a:pPr indent="0" lvl="0" marL="0" rtl="0" algn="l">
              <a:spcBef>
                <a:spcPts val="1200"/>
              </a:spcBef>
              <a:spcAft>
                <a:spcPts val="1200"/>
              </a:spcAft>
              <a:buNone/>
            </a:pPr>
            <a:r>
              <a:rPr lang="en"/>
              <a:t>MongoDB's ease of use and scalability make it a popular choice for building modern mobile and web applications.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Catalog and Product Data: </a:t>
            </a:r>
            <a:endParaRPr b="1"/>
          </a:p>
          <a:p>
            <a:pPr indent="0" lvl="0" marL="0" rtl="0" algn="l">
              <a:spcBef>
                <a:spcPts val="1200"/>
              </a:spcBef>
              <a:spcAft>
                <a:spcPts val="0"/>
              </a:spcAft>
              <a:buNone/>
            </a:pPr>
            <a:r>
              <a:rPr lang="en"/>
              <a:t>MongoDB's document-oriented nature is well-suited for storing catalog and product data in e-commerce platforms.</a:t>
            </a:r>
            <a:endParaRPr/>
          </a:p>
          <a:p>
            <a:pPr indent="0" lvl="0" marL="0" rtl="0" algn="l">
              <a:spcBef>
                <a:spcPts val="1200"/>
              </a:spcBef>
              <a:spcAft>
                <a:spcPts val="0"/>
              </a:spcAft>
              <a:buNone/>
            </a:pPr>
            <a:r>
              <a:rPr b="1" lang="en"/>
              <a:t>User Profiles and Personalization: </a:t>
            </a:r>
            <a:endParaRPr b="1"/>
          </a:p>
          <a:p>
            <a:pPr indent="0" lvl="0" marL="0" rtl="0" algn="l">
              <a:spcBef>
                <a:spcPts val="1200"/>
              </a:spcBef>
              <a:spcAft>
                <a:spcPts val="1200"/>
              </a:spcAft>
              <a:buNone/>
            </a:pPr>
            <a:r>
              <a:rPr lang="en"/>
              <a:t>MongoDB enables the storage and retrieval of user profiles and personalized content in applications such as social networks and recommendation engines.</a:t>
            </a:r>
            <a:endParaRPr/>
          </a:p>
        </p:txBody>
      </p:sp>
      <p:sp>
        <p:nvSpPr>
          <p:cNvPr id="290" name="Google Shape;290;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Database:</a:t>
            </a:r>
            <a:endParaRPr b="1"/>
          </a:p>
          <a:p>
            <a:pPr indent="0" lvl="0" marL="0" rtl="0" algn="l">
              <a:spcBef>
                <a:spcPts val="1200"/>
              </a:spcBef>
              <a:spcAft>
                <a:spcPts val="0"/>
              </a:spcAft>
              <a:buNone/>
            </a:pPr>
            <a:r>
              <a:rPr lang="en"/>
              <a:t>A database in MongoDB is a container for collections. Each database gets its own set of files on the file system.</a:t>
            </a:r>
            <a:endParaRPr/>
          </a:p>
          <a:p>
            <a:pPr indent="0" lvl="0" marL="0" rtl="0" algn="l">
              <a:spcBef>
                <a:spcPts val="1200"/>
              </a:spcBef>
              <a:spcAft>
                <a:spcPts val="0"/>
              </a:spcAft>
              <a:buNone/>
            </a:pPr>
            <a:r>
              <a:rPr b="1" lang="en"/>
              <a:t>Collection:</a:t>
            </a:r>
            <a:endParaRPr b="1"/>
          </a:p>
          <a:p>
            <a:pPr indent="0" lvl="0" marL="0" rtl="0" algn="l">
              <a:spcBef>
                <a:spcPts val="1200"/>
              </a:spcBef>
              <a:spcAft>
                <a:spcPts val="0"/>
              </a:spcAft>
              <a:buNone/>
            </a:pPr>
            <a:r>
              <a:rPr lang="en"/>
              <a:t>A collection in MongoDB is a group of documents. It is the equivalent of a table in relational databases. Collections do not enforce a schema, meaning documents within a collection can have different structures.</a:t>
            </a:r>
            <a:endParaRPr/>
          </a:p>
          <a:p>
            <a:pPr indent="0" lvl="0" marL="0" rtl="0" algn="l">
              <a:spcBef>
                <a:spcPts val="1200"/>
              </a:spcBef>
              <a:spcAft>
                <a:spcPts val="0"/>
              </a:spcAft>
              <a:buNone/>
            </a:pPr>
            <a:r>
              <a:rPr b="1" lang="en"/>
              <a:t>Document:</a:t>
            </a:r>
            <a:endParaRPr b="1"/>
          </a:p>
          <a:p>
            <a:pPr indent="0" lvl="0" marL="0" rtl="0" algn="l">
              <a:spcBef>
                <a:spcPts val="1200"/>
              </a:spcBef>
              <a:spcAft>
                <a:spcPts val="1200"/>
              </a:spcAft>
              <a:buNone/>
            </a:pPr>
            <a:r>
              <a:rPr lang="en"/>
              <a:t>A document is a basic unit of data in MongoDB, similar to a row in a relational database. It is represented as a JSON-like object with key-value pairs. Documents in a collection can have different fields and data types.</a:t>
            </a:r>
            <a:endParaRPr/>
          </a:p>
        </p:txBody>
      </p:sp>
      <p:sp>
        <p:nvSpPr>
          <p:cNvPr id="296" name="Google Shape;296;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mongodb concepts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Timing</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Start time at 8.30 pm IST</a:t>
            </a:r>
            <a:endParaRPr/>
          </a:p>
          <a:p>
            <a:pPr indent="-342900" lvl="0" marL="457200" rtl="0" algn="l">
              <a:spcBef>
                <a:spcPts val="0"/>
              </a:spcBef>
              <a:spcAft>
                <a:spcPts val="0"/>
              </a:spcAft>
              <a:buSzPts val="1800"/>
              <a:buChar char="-"/>
            </a:pPr>
            <a:r>
              <a:rPr lang="en"/>
              <a:t>Break 1 -  </a:t>
            </a:r>
            <a:r>
              <a:rPr lang="en"/>
              <a:t>9.45 pm </a:t>
            </a:r>
            <a:r>
              <a:rPr lang="en"/>
              <a:t>to 10</a:t>
            </a:r>
            <a:r>
              <a:rPr lang="en"/>
              <a:t>.00</a:t>
            </a:r>
            <a:r>
              <a:rPr lang="en"/>
              <a:t> pm</a:t>
            </a:r>
            <a:endParaRPr/>
          </a:p>
          <a:p>
            <a:pPr indent="-342900" lvl="0" marL="457200" rtl="0" algn="l">
              <a:spcBef>
                <a:spcPts val="0"/>
              </a:spcBef>
              <a:spcAft>
                <a:spcPts val="0"/>
              </a:spcAft>
              <a:buSzPts val="1800"/>
              <a:buChar char="-"/>
            </a:pPr>
            <a:r>
              <a:rPr lang="en"/>
              <a:t>Break 2 -  11.15 pm to 11.30 pm</a:t>
            </a:r>
            <a:endParaRPr/>
          </a:p>
          <a:p>
            <a:pPr indent="-342900" lvl="0" marL="457200" rtl="0" algn="l">
              <a:spcBef>
                <a:spcPts val="0"/>
              </a:spcBef>
              <a:spcAft>
                <a:spcPts val="0"/>
              </a:spcAft>
              <a:buSzPts val="1800"/>
              <a:buChar char="-"/>
            </a:pPr>
            <a:r>
              <a:rPr lang="en"/>
              <a:t>End at 12.30 am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Field:</a:t>
            </a:r>
            <a:endParaRPr b="1"/>
          </a:p>
          <a:p>
            <a:pPr indent="0" lvl="0" marL="0" rtl="0" algn="l">
              <a:spcBef>
                <a:spcPts val="1200"/>
              </a:spcBef>
              <a:spcAft>
                <a:spcPts val="0"/>
              </a:spcAft>
              <a:buNone/>
            </a:pPr>
            <a:r>
              <a:rPr lang="en"/>
              <a:t>A field is a key-value pair within a document. Each field has a name (key) and a value. Values can be of various data types, including strings, numbers, arrays, objects, dates, and binary data.</a:t>
            </a:r>
            <a:endParaRPr/>
          </a:p>
          <a:p>
            <a:pPr indent="0" lvl="0" marL="0" rtl="0" algn="l">
              <a:spcBef>
                <a:spcPts val="1200"/>
              </a:spcBef>
              <a:spcAft>
                <a:spcPts val="0"/>
              </a:spcAft>
              <a:buNone/>
            </a:pPr>
            <a:r>
              <a:rPr b="1" lang="en"/>
              <a:t>ObjectId:</a:t>
            </a:r>
            <a:endParaRPr b="1"/>
          </a:p>
          <a:p>
            <a:pPr indent="0" lvl="0" marL="0" rtl="0" algn="l">
              <a:spcBef>
                <a:spcPts val="1200"/>
              </a:spcBef>
              <a:spcAft>
                <a:spcPts val="0"/>
              </a:spcAft>
              <a:buNone/>
            </a:pPr>
            <a:r>
              <a:rPr lang="en"/>
              <a:t>An ObjectId is a unique identifier generated by MongoDB for each document in a collection. It consists of a 12-byte hexadecimal number, typically represented as a 24-character string. ObjectId values are automatically generated by MongoDB when inserting documents into a collection.</a:t>
            </a:r>
            <a:endParaRPr/>
          </a:p>
          <a:p>
            <a:pPr indent="0" lvl="0" marL="0" rtl="0" algn="l">
              <a:spcBef>
                <a:spcPts val="1200"/>
              </a:spcBef>
              <a:spcAft>
                <a:spcPts val="1200"/>
              </a:spcAft>
              <a:buNone/>
            </a:pPr>
            <a:r>
              <a:t/>
            </a:r>
            <a:endParaRPr/>
          </a:p>
        </p:txBody>
      </p:sp>
      <p:sp>
        <p:nvSpPr>
          <p:cNvPr id="302" name="Google Shape;302;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mongodb concepts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Ecosystem</a:t>
            </a:r>
            <a:endParaRPr/>
          </a:p>
        </p:txBody>
      </p:sp>
      <p:sp>
        <p:nvSpPr>
          <p:cNvPr id="308" name="Google Shape;308;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MongoDB Atlas: </a:t>
            </a:r>
            <a:endParaRPr b="1"/>
          </a:p>
          <a:p>
            <a:pPr indent="0" lvl="0" marL="0" rtl="0" algn="l">
              <a:spcBef>
                <a:spcPts val="1200"/>
              </a:spcBef>
              <a:spcAft>
                <a:spcPts val="0"/>
              </a:spcAft>
              <a:buNone/>
            </a:pPr>
            <a:r>
              <a:rPr lang="en"/>
              <a:t>MongoDB offers a fully managed cloud database service called MongoDB Atlas, providing automated provisioning, scaling, and backup of MongoDB clusters in the cloud.</a:t>
            </a:r>
            <a:endParaRPr/>
          </a:p>
          <a:p>
            <a:pPr indent="0" lvl="0" marL="0" rtl="0" algn="l">
              <a:spcBef>
                <a:spcPts val="1200"/>
              </a:spcBef>
              <a:spcAft>
                <a:spcPts val="0"/>
              </a:spcAft>
              <a:buNone/>
            </a:pPr>
            <a:r>
              <a:rPr b="1" lang="en"/>
              <a:t>MongoDB Compass: </a:t>
            </a:r>
            <a:endParaRPr b="1"/>
          </a:p>
          <a:p>
            <a:pPr indent="0" lvl="0" marL="0" rtl="0" algn="l">
              <a:spcBef>
                <a:spcPts val="1200"/>
              </a:spcBef>
              <a:spcAft>
                <a:spcPts val="1200"/>
              </a:spcAft>
              <a:buNone/>
            </a:pPr>
            <a:r>
              <a:rPr lang="en"/>
              <a:t>MongoDB Compass is a graphical user interface (GUI) tool for MongoDB that allows developers to visualize and interact with their data, perform ad-hoc queries, and create indexes.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Ecosystem</a:t>
            </a:r>
            <a:endParaRPr/>
          </a:p>
        </p:txBody>
      </p:sp>
      <p:sp>
        <p:nvSpPr>
          <p:cNvPr id="314" name="Google Shape;314;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MongoDB Stitch:</a:t>
            </a:r>
            <a:endParaRPr b="1"/>
          </a:p>
          <a:p>
            <a:pPr indent="0" lvl="0" marL="0" rtl="0" algn="l">
              <a:spcBef>
                <a:spcPts val="1200"/>
              </a:spcBef>
              <a:spcAft>
                <a:spcPts val="0"/>
              </a:spcAft>
              <a:buNone/>
            </a:pPr>
            <a:r>
              <a:rPr lang="en"/>
              <a:t>MongoDB Stitch is a serverless platform provided by MongoDB for building modern, serverless applications with MongoDB as the backend.</a:t>
            </a:r>
            <a:endParaRPr/>
          </a:p>
          <a:p>
            <a:pPr indent="0" lvl="0" marL="0" rtl="0" algn="l">
              <a:spcBef>
                <a:spcPts val="1200"/>
              </a:spcBef>
              <a:spcAft>
                <a:spcPts val="0"/>
              </a:spcAft>
              <a:buNone/>
            </a:pPr>
            <a:r>
              <a:rPr b="1" lang="en"/>
              <a:t>MongoDB Community: </a:t>
            </a:r>
            <a:endParaRPr b="1"/>
          </a:p>
          <a:p>
            <a:pPr indent="0" lvl="0" marL="0" rtl="0" algn="l">
              <a:spcBef>
                <a:spcPts val="1200"/>
              </a:spcBef>
              <a:spcAft>
                <a:spcPts val="1200"/>
              </a:spcAft>
              <a:buNone/>
            </a:pPr>
            <a:r>
              <a:rPr lang="en"/>
              <a:t>MongoDB has a vibrant community of developers and contributors who actively contribute to the development and improvement of the MongoDB ecosystem.</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 MongoDB</a:t>
            </a:r>
            <a:endParaRPr/>
          </a:p>
        </p:txBody>
      </p:sp>
      <p:sp>
        <p:nvSpPr>
          <p:cNvPr id="320" name="Google Shape;320;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https://docs.google.com/document/d/1Xo6R21Zja9_2jrNhJ4Q2CRzvLLZ3dq4xNe5GQKy2Erc/edit?usp=sharing</a:t>
            </a:r>
            <a:r>
              <a:rPr lang="en"/>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Commands</a:t>
            </a:r>
            <a:endParaRPr/>
          </a:p>
        </p:txBody>
      </p:sp>
      <p:sp>
        <p:nvSpPr>
          <p:cNvPr id="326" name="Google Shape;326;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Show Databases: </a:t>
            </a:r>
            <a:endParaRPr/>
          </a:p>
          <a:p>
            <a:pPr indent="0" lvl="0" marL="0" rtl="0" algn="l">
              <a:spcBef>
                <a:spcPts val="1200"/>
              </a:spcBef>
              <a:spcAft>
                <a:spcPts val="0"/>
              </a:spcAft>
              <a:buNone/>
            </a:pPr>
            <a:r>
              <a:rPr lang="en"/>
              <a:t>Use the </a:t>
            </a:r>
            <a:r>
              <a:rPr b="1" lang="en"/>
              <a:t>show dbs </a:t>
            </a:r>
            <a:r>
              <a:rPr lang="en"/>
              <a:t>command to display a list of databases.</a:t>
            </a:r>
            <a:endParaRPr/>
          </a:p>
          <a:p>
            <a:pPr indent="0" lvl="0" marL="0" rtl="0" algn="l">
              <a:spcBef>
                <a:spcPts val="1200"/>
              </a:spcBef>
              <a:spcAft>
                <a:spcPts val="0"/>
              </a:spcAft>
              <a:buNone/>
            </a:pPr>
            <a:r>
              <a:rPr lang="en"/>
              <a:t>Switch Database: </a:t>
            </a:r>
            <a:endParaRPr/>
          </a:p>
          <a:p>
            <a:pPr indent="0" lvl="0" marL="0" rtl="0" algn="l">
              <a:spcBef>
                <a:spcPts val="1200"/>
              </a:spcBef>
              <a:spcAft>
                <a:spcPts val="0"/>
              </a:spcAft>
              <a:buNone/>
            </a:pPr>
            <a:r>
              <a:rPr lang="en"/>
              <a:t>Use the </a:t>
            </a:r>
            <a:r>
              <a:rPr b="1" lang="en"/>
              <a:t>use &lt;database&gt;</a:t>
            </a:r>
            <a:r>
              <a:rPr lang="en"/>
              <a:t> command to switch to a specific database.</a:t>
            </a:r>
            <a:endParaRPr/>
          </a:p>
          <a:p>
            <a:pPr indent="0" lvl="0" marL="0" rtl="0" algn="l">
              <a:spcBef>
                <a:spcPts val="1200"/>
              </a:spcBef>
              <a:spcAft>
                <a:spcPts val="0"/>
              </a:spcAft>
              <a:buNone/>
            </a:pPr>
            <a:r>
              <a:rPr lang="en"/>
              <a:t>Create </a:t>
            </a:r>
            <a:r>
              <a:rPr lang="en"/>
              <a:t>Database: </a:t>
            </a:r>
            <a:endParaRPr/>
          </a:p>
          <a:p>
            <a:pPr indent="0" lvl="0" marL="0" rtl="0" algn="l">
              <a:spcBef>
                <a:spcPts val="1200"/>
              </a:spcBef>
              <a:spcAft>
                <a:spcPts val="0"/>
              </a:spcAft>
              <a:buNone/>
            </a:pPr>
            <a:r>
              <a:rPr lang="en"/>
              <a:t>Use the </a:t>
            </a:r>
            <a:r>
              <a:rPr b="1" lang="en"/>
              <a:t>use &lt;database&gt;</a:t>
            </a:r>
            <a:r>
              <a:rPr lang="en"/>
              <a:t> command to create new database.</a:t>
            </a:r>
            <a:endParaRPr/>
          </a:p>
          <a:p>
            <a:pPr indent="0" lvl="0" marL="0" rtl="0" algn="l">
              <a:spcBef>
                <a:spcPts val="1200"/>
              </a:spcBef>
              <a:spcAft>
                <a:spcPts val="0"/>
              </a:spcAft>
              <a:buNone/>
            </a:pPr>
            <a:r>
              <a:rPr lang="en"/>
              <a:t>Show Collections: </a:t>
            </a:r>
            <a:endParaRPr/>
          </a:p>
          <a:p>
            <a:pPr indent="0" lvl="0" marL="0" rtl="0" algn="l">
              <a:spcBef>
                <a:spcPts val="1200"/>
              </a:spcBef>
              <a:spcAft>
                <a:spcPts val="0"/>
              </a:spcAft>
              <a:buNone/>
            </a:pPr>
            <a:r>
              <a:rPr lang="en"/>
              <a:t>Use the </a:t>
            </a:r>
            <a:r>
              <a:rPr b="1" lang="en"/>
              <a:t>show collections</a:t>
            </a:r>
            <a:r>
              <a:rPr lang="en"/>
              <a:t> command to display a list of collections in the current database.</a:t>
            </a:r>
            <a:endParaRPr/>
          </a:p>
          <a:p>
            <a:pPr indent="0" lvl="0" marL="0" rtl="0" algn="l">
              <a:spcBef>
                <a:spcPts val="1200"/>
              </a:spcBef>
              <a:spcAft>
                <a:spcPts val="0"/>
              </a:spcAft>
              <a:buNone/>
            </a:pPr>
            <a:r>
              <a:rPr lang="en"/>
              <a:t>Drop Database:</a:t>
            </a:r>
            <a:endParaRPr/>
          </a:p>
          <a:p>
            <a:pPr indent="0" lvl="0" marL="0" rtl="0" algn="l">
              <a:spcBef>
                <a:spcPts val="1200"/>
              </a:spcBef>
              <a:spcAft>
                <a:spcPts val="1200"/>
              </a:spcAft>
              <a:buNone/>
            </a:pPr>
            <a:r>
              <a:rPr lang="en"/>
              <a:t>db.dropDatabase()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Commands</a:t>
            </a:r>
            <a:endParaRPr/>
          </a:p>
        </p:txBody>
      </p:sp>
      <p:sp>
        <p:nvSpPr>
          <p:cNvPr id="332" name="Google Shape;332;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Insert Data: </a:t>
            </a:r>
            <a:endParaRPr b="1"/>
          </a:p>
          <a:p>
            <a:pPr indent="0" lvl="0" marL="0" rtl="0" algn="l">
              <a:spcBef>
                <a:spcPts val="1200"/>
              </a:spcBef>
              <a:spcAft>
                <a:spcPts val="0"/>
              </a:spcAft>
              <a:buNone/>
            </a:pPr>
            <a:r>
              <a:rPr lang="en"/>
              <a:t>Use the db.&lt;collection&gt;.insertOne() or db.&lt;collection&gt;.insertMany() commands to insert documents into a collection.</a:t>
            </a:r>
            <a:endParaRPr/>
          </a:p>
          <a:p>
            <a:pPr indent="0" lvl="0" marL="0" rtl="0" algn="l">
              <a:spcBef>
                <a:spcPts val="1200"/>
              </a:spcBef>
              <a:spcAft>
                <a:spcPts val="0"/>
              </a:spcAft>
              <a:buNone/>
            </a:pPr>
            <a:r>
              <a:rPr b="1" lang="en"/>
              <a:t>Query Data: </a:t>
            </a:r>
            <a:endParaRPr b="1"/>
          </a:p>
          <a:p>
            <a:pPr indent="0" lvl="0" marL="0" rtl="0" algn="l">
              <a:spcBef>
                <a:spcPts val="1200"/>
              </a:spcBef>
              <a:spcAft>
                <a:spcPts val="1200"/>
              </a:spcAft>
              <a:buNone/>
            </a:pPr>
            <a:r>
              <a:rPr lang="en"/>
              <a:t>Use the db.&lt;collection&gt;.find() command to query documents from a collection.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Commands</a:t>
            </a:r>
            <a:endParaRPr/>
          </a:p>
        </p:txBody>
      </p:sp>
      <p:sp>
        <p:nvSpPr>
          <p:cNvPr id="338" name="Google Shape;338;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Update Data: </a:t>
            </a:r>
            <a:endParaRPr b="1"/>
          </a:p>
          <a:p>
            <a:pPr indent="0" lvl="0" marL="0" rtl="0" algn="l">
              <a:spcBef>
                <a:spcPts val="1200"/>
              </a:spcBef>
              <a:spcAft>
                <a:spcPts val="0"/>
              </a:spcAft>
              <a:buNone/>
            </a:pPr>
            <a:r>
              <a:rPr lang="en"/>
              <a:t>Use the db.&lt;collection&gt;.updateOne() or db.&lt;collection&gt;.updateMany() commands to update documents in a collection.</a:t>
            </a:r>
            <a:endParaRPr/>
          </a:p>
          <a:p>
            <a:pPr indent="0" lvl="0" marL="0" rtl="0" algn="l">
              <a:spcBef>
                <a:spcPts val="1200"/>
              </a:spcBef>
              <a:spcAft>
                <a:spcPts val="0"/>
              </a:spcAft>
              <a:buNone/>
            </a:pPr>
            <a:r>
              <a:rPr b="1" lang="en"/>
              <a:t>Delete Data: </a:t>
            </a:r>
            <a:endParaRPr b="1"/>
          </a:p>
          <a:p>
            <a:pPr indent="0" lvl="0" marL="0" rtl="0" algn="l">
              <a:spcBef>
                <a:spcPts val="1200"/>
              </a:spcBef>
              <a:spcAft>
                <a:spcPts val="0"/>
              </a:spcAft>
              <a:buNone/>
            </a:pPr>
            <a:r>
              <a:rPr lang="en"/>
              <a:t>Use the db.&lt;collection&gt;.deleteOne() or db.&lt;collection&gt;.deleteMany() commands to delete documents from a collection.</a:t>
            </a:r>
            <a:endParaRPr/>
          </a:p>
          <a:p>
            <a:pPr indent="0" lvl="0" marL="0" rtl="0" algn="l">
              <a:spcBef>
                <a:spcPts val="120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exercise</a:t>
            </a:r>
            <a:endParaRPr/>
          </a:p>
        </p:txBody>
      </p:sp>
      <p:sp>
        <p:nvSpPr>
          <p:cNvPr id="344" name="Google Shape;344;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50">
                <a:solidFill>
                  <a:srgbClr val="FFFFFF"/>
                </a:solidFill>
                <a:highlight>
                  <a:srgbClr val="0D0D0D"/>
                </a:highlight>
                <a:latin typeface="Courier New"/>
                <a:ea typeface="Courier New"/>
                <a:cs typeface="Courier New"/>
                <a:sym typeface="Courier New"/>
              </a:rPr>
              <a:t>use mydatabase</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FFFFFF"/>
                </a:solidFill>
                <a:highlight>
                  <a:srgbClr val="0D0D0D"/>
                </a:highlight>
                <a:latin typeface="Courier New"/>
                <a:ea typeface="Courier New"/>
                <a:cs typeface="Courier New"/>
                <a:sym typeface="Courier New"/>
              </a:rPr>
              <a:t>db.createCollection(</a:t>
            </a:r>
            <a:r>
              <a:rPr lang="en" sz="1050">
                <a:solidFill>
                  <a:srgbClr val="00A67D"/>
                </a:solidFill>
                <a:highlight>
                  <a:srgbClr val="0D0D0D"/>
                </a:highlight>
                <a:latin typeface="Courier New"/>
                <a:ea typeface="Courier New"/>
                <a:cs typeface="Courier New"/>
                <a:sym typeface="Courier New"/>
              </a:rPr>
              <a:t>"myCollection"</a:t>
            </a:r>
            <a:r>
              <a:rPr lang="en" sz="1050">
                <a:solidFill>
                  <a:srgbClr val="FFFFFF"/>
                </a:solidFill>
                <a:highlight>
                  <a:srgbClr val="0D0D0D"/>
                </a:highlight>
                <a:latin typeface="Courier New"/>
                <a:ea typeface="Courier New"/>
                <a:cs typeface="Courier New"/>
                <a:sym typeface="Courier New"/>
              </a:rPr>
              <a:t>)</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FFFFFF"/>
                </a:solidFill>
                <a:highlight>
                  <a:srgbClr val="0D0D0D"/>
                </a:highlight>
                <a:latin typeface="Courier New"/>
                <a:ea typeface="Courier New"/>
                <a:cs typeface="Courier New"/>
                <a:sym typeface="Courier New"/>
              </a:rPr>
              <a:t>db.myCollection.insertOne({ </a:t>
            </a:r>
            <a:r>
              <a:rPr lang="en" sz="1050">
                <a:solidFill>
                  <a:srgbClr val="00A67D"/>
                </a:solidFill>
                <a:highlight>
                  <a:srgbClr val="0D0D0D"/>
                </a:highlight>
                <a:latin typeface="Courier New"/>
                <a:ea typeface="Courier New"/>
                <a:cs typeface="Courier New"/>
                <a:sym typeface="Courier New"/>
              </a:rPr>
              <a:t>"name"</a:t>
            </a:r>
            <a:r>
              <a:rPr lang="en" sz="1050">
                <a:solidFill>
                  <a:srgbClr val="FFFFFF"/>
                </a:solidFill>
                <a:highlight>
                  <a:srgbClr val="0D0D0D"/>
                </a:highlight>
                <a:latin typeface="Courier New"/>
                <a:ea typeface="Courier New"/>
                <a:cs typeface="Courier New"/>
                <a:sym typeface="Courier New"/>
              </a:rPr>
              <a:t>: </a:t>
            </a:r>
            <a:r>
              <a:rPr lang="en" sz="1050">
                <a:solidFill>
                  <a:srgbClr val="00A67D"/>
                </a:solidFill>
                <a:highlight>
                  <a:srgbClr val="0D0D0D"/>
                </a:highlight>
                <a:latin typeface="Courier New"/>
                <a:ea typeface="Courier New"/>
                <a:cs typeface="Courier New"/>
                <a:sym typeface="Courier New"/>
              </a:rPr>
              <a:t>"John Doe"</a:t>
            </a:r>
            <a:r>
              <a:rPr lang="en" sz="1050">
                <a:solidFill>
                  <a:srgbClr val="FFFFFF"/>
                </a:solidFill>
                <a:highlight>
                  <a:srgbClr val="0D0D0D"/>
                </a:highlight>
                <a:latin typeface="Courier New"/>
                <a:ea typeface="Courier New"/>
                <a:cs typeface="Courier New"/>
                <a:sym typeface="Courier New"/>
              </a:rPr>
              <a:t>, </a:t>
            </a:r>
            <a:r>
              <a:rPr lang="en" sz="1050">
                <a:solidFill>
                  <a:srgbClr val="00A67D"/>
                </a:solidFill>
                <a:highlight>
                  <a:srgbClr val="0D0D0D"/>
                </a:highlight>
                <a:latin typeface="Courier New"/>
                <a:ea typeface="Courier New"/>
                <a:cs typeface="Courier New"/>
                <a:sym typeface="Courier New"/>
              </a:rPr>
              <a:t>"age"</a:t>
            </a:r>
            <a:r>
              <a:rPr lang="en" sz="1050">
                <a:solidFill>
                  <a:srgbClr val="FFFFFF"/>
                </a:solidFill>
                <a:highlight>
                  <a:srgbClr val="0D0D0D"/>
                </a:highlight>
                <a:latin typeface="Courier New"/>
                <a:ea typeface="Courier New"/>
                <a:cs typeface="Courier New"/>
                <a:sym typeface="Courier New"/>
              </a:rPr>
              <a:t>: 30 })</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FFFFFF"/>
                </a:solidFill>
                <a:highlight>
                  <a:srgbClr val="0D0D0D"/>
                </a:highlight>
                <a:latin typeface="Courier New"/>
                <a:ea typeface="Courier New"/>
                <a:cs typeface="Courier New"/>
                <a:sym typeface="Courier New"/>
              </a:rPr>
              <a:t>db.myCollection.find()</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FFFFFF"/>
                </a:solidFill>
                <a:highlight>
                  <a:srgbClr val="0D0D0D"/>
                </a:highlight>
                <a:latin typeface="Courier New"/>
                <a:ea typeface="Courier New"/>
                <a:cs typeface="Courier New"/>
                <a:sym typeface="Courier New"/>
              </a:rPr>
              <a:t>db.myCollection.updateOne({ </a:t>
            </a:r>
            <a:r>
              <a:rPr lang="en" sz="1050">
                <a:solidFill>
                  <a:srgbClr val="00A67D"/>
                </a:solidFill>
                <a:highlight>
                  <a:srgbClr val="0D0D0D"/>
                </a:highlight>
                <a:latin typeface="Courier New"/>
                <a:ea typeface="Courier New"/>
                <a:cs typeface="Courier New"/>
                <a:sym typeface="Courier New"/>
              </a:rPr>
              <a:t>"name"</a:t>
            </a:r>
            <a:r>
              <a:rPr lang="en" sz="1050">
                <a:solidFill>
                  <a:srgbClr val="FFFFFF"/>
                </a:solidFill>
                <a:highlight>
                  <a:srgbClr val="0D0D0D"/>
                </a:highlight>
                <a:latin typeface="Courier New"/>
                <a:ea typeface="Courier New"/>
                <a:cs typeface="Courier New"/>
                <a:sym typeface="Courier New"/>
              </a:rPr>
              <a:t>: </a:t>
            </a:r>
            <a:r>
              <a:rPr lang="en" sz="1050">
                <a:solidFill>
                  <a:srgbClr val="00A67D"/>
                </a:solidFill>
                <a:highlight>
                  <a:srgbClr val="0D0D0D"/>
                </a:highlight>
                <a:latin typeface="Courier New"/>
                <a:ea typeface="Courier New"/>
                <a:cs typeface="Courier New"/>
                <a:sym typeface="Courier New"/>
              </a:rPr>
              <a:t>"John Doe"</a:t>
            </a:r>
            <a:r>
              <a:rPr lang="en" sz="1050">
                <a:solidFill>
                  <a:srgbClr val="FFFFFF"/>
                </a:solidFill>
                <a:highlight>
                  <a:srgbClr val="0D0D0D"/>
                </a:highlight>
                <a:latin typeface="Courier New"/>
                <a:ea typeface="Courier New"/>
                <a:cs typeface="Courier New"/>
                <a:sym typeface="Courier New"/>
              </a:rPr>
              <a:t> }, { </a:t>
            </a:r>
            <a:r>
              <a:rPr lang="en" sz="1050">
                <a:solidFill>
                  <a:srgbClr val="DF3079"/>
                </a:solidFill>
                <a:highlight>
                  <a:srgbClr val="0D0D0D"/>
                </a:highlight>
                <a:latin typeface="Courier New"/>
                <a:ea typeface="Courier New"/>
                <a:cs typeface="Courier New"/>
                <a:sym typeface="Courier New"/>
              </a:rPr>
              <a:t>$set</a:t>
            </a:r>
            <a:r>
              <a:rPr lang="en" sz="1050">
                <a:solidFill>
                  <a:srgbClr val="FFFFFF"/>
                </a:solidFill>
                <a:highlight>
                  <a:srgbClr val="0D0D0D"/>
                </a:highlight>
                <a:latin typeface="Courier New"/>
                <a:ea typeface="Courier New"/>
                <a:cs typeface="Courier New"/>
                <a:sym typeface="Courier New"/>
              </a:rPr>
              <a:t>: { </a:t>
            </a:r>
            <a:r>
              <a:rPr lang="en" sz="1050">
                <a:solidFill>
                  <a:srgbClr val="00A67D"/>
                </a:solidFill>
                <a:highlight>
                  <a:srgbClr val="0D0D0D"/>
                </a:highlight>
                <a:latin typeface="Courier New"/>
                <a:ea typeface="Courier New"/>
                <a:cs typeface="Courier New"/>
                <a:sym typeface="Courier New"/>
              </a:rPr>
              <a:t>"age"</a:t>
            </a:r>
            <a:r>
              <a:rPr lang="en" sz="1050">
                <a:solidFill>
                  <a:srgbClr val="FFFFFF"/>
                </a:solidFill>
                <a:highlight>
                  <a:srgbClr val="0D0D0D"/>
                </a:highlight>
                <a:latin typeface="Courier New"/>
                <a:ea typeface="Courier New"/>
                <a:cs typeface="Courier New"/>
                <a:sym typeface="Courier New"/>
              </a:rPr>
              <a:t>: 31 } })</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FFFFFF"/>
                </a:solidFill>
                <a:highlight>
                  <a:srgbClr val="0D0D0D"/>
                </a:highlight>
                <a:latin typeface="Courier New"/>
                <a:ea typeface="Courier New"/>
                <a:cs typeface="Courier New"/>
                <a:sym typeface="Courier New"/>
              </a:rPr>
              <a:t>db.myCollection.deleteOne({ </a:t>
            </a:r>
            <a:r>
              <a:rPr lang="en" sz="1050">
                <a:solidFill>
                  <a:srgbClr val="00A67D"/>
                </a:solidFill>
                <a:highlight>
                  <a:srgbClr val="0D0D0D"/>
                </a:highlight>
                <a:latin typeface="Courier New"/>
                <a:ea typeface="Courier New"/>
                <a:cs typeface="Courier New"/>
                <a:sym typeface="Courier New"/>
              </a:rPr>
              <a:t>"name"</a:t>
            </a:r>
            <a:r>
              <a:rPr lang="en" sz="1050">
                <a:solidFill>
                  <a:srgbClr val="FFFFFF"/>
                </a:solidFill>
                <a:highlight>
                  <a:srgbClr val="0D0D0D"/>
                </a:highlight>
                <a:latin typeface="Courier New"/>
                <a:ea typeface="Courier New"/>
                <a:cs typeface="Courier New"/>
                <a:sym typeface="Courier New"/>
              </a:rPr>
              <a:t>: </a:t>
            </a:r>
            <a:r>
              <a:rPr lang="en" sz="1050">
                <a:solidFill>
                  <a:srgbClr val="00A67D"/>
                </a:solidFill>
                <a:highlight>
                  <a:srgbClr val="0D0D0D"/>
                </a:highlight>
                <a:latin typeface="Courier New"/>
                <a:ea typeface="Courier New"/>
                <a:cs typeface="Courier New"/>
                <a:sym typeface="Courier New"/>
              </a:rPr>
              <a:t>"Bob Johnson"</a:t>
            </a:r>
            <a:r>
              <a:rPr lang="en" sz="1050">
                <a:solidFill>
                  <a:srgbClr val="FFFFFF"/>
                </a:solidFill>
                <a:highlight>
                  <a:srgbClr val="0D0D0D"/>
                </a:highlight>
                <a:latin typeface="Courier New"/>
                <a:ea typeface="Courier New"/>
                <a:cs typeface="Courier New"/>
                <a:sym typeface="Courier New"/>
              </a:rPr>
              <a:t> })</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1200"/>
              </a:spcAft>
              <a:buNone/>
            </a:pPr>
            <a:r>
              <a:t/>
            </a:r>
            <a:endParaRPr sz="1050">
              <a:solidFill>
                <a:srgbClr val="FFFFFF"/>
              </a:solidFill>
              <a:highlight>
                <a:srgbClr val="0D0D0D"/>
              </a:highlight>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a:t>
            </a:r>
            <a:endParaRPr/>
          </a:p>
        </p:txBody>
      </p:sp>
      <p:sp>
        <p:nvSpPr>
          <p:cNvPr id="350" name="Google Shape;350;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Add new document in the existing collection</a:t>
            </a:r>
            <a:endParaRPr/>
          </a:p>
          <a:p>
            <a:pPr indent="-342900" lvl="0" marL="457200" rtl="0" algn="l">
              <a:spcBef>
                <a:spcPts val="0"/>
              </a:spcBef>
              <a:spcAft>
                <a:spcPts val="0"/>
              </a:spcAft>
              <a:buSzPts val="1800"/>
              <a:buAutoNum type="arabicPeriod"/>
            </a:pPr>
            <a:r>
              <a:rPr lang="en"/>
              <a:t>Create new </a:t>
            </a:r>
            <a:r>
              <a:rPr lang="en"/>
              <a:t>collection</a:t>
            </a:r>
            <a:endParaRPr/>
          </a:p>
          <a:p>
            <a:pPr indent="-317500" lvl="1" marL="914400" rtl="0" algn="l">
              <a:spcBef>
                <a:spcPts val="0"/>
              </a:spcBef>
              <a:spcAft>
                <a:spcPts val="0"/>
              </a:spcAft>
              <a:buSzPts val="1400"/>
              <a:buAutoNum type="alphaLcPeriod"/>
            </a:pPr>
            <a:r>
              <a:rPr lang="en"/>
              <a:t>Insert 2 document with different fields</a:t>
            </a:r>
            <a:endParaRPr/>
          </a:p>
          <a:p>
            <a:pPr indent="-317500" lvl="1" marL="914400" rtl="0" algn="l">
              <a:spcBef>
                <a:spcPts val="0"/>
              </a:spcBef>
              <a:spcAft>
                <a:spcPts val="0"/>
              </a:spcAft>
              <a:buSzPts val="1400"/>
              <a:buAutoNum type="alphaLcPeriod"/>
            </a:pPr>
            <a:r>
              <a:rPr lang="en"/>
              <a:t>Read documents</a:t>
            </a:r>
            <a:endParaRPr/>
          </a:p>
          <a:p>
            <a:pPr indent="-317500" lvl="1" marL="914400" rtl="0" algn="l">
              <a:spcBef>
                <a:spcPts val="0"/>
              </a:spcBef>
              <a:spcAft>
                <a:spcPts val="0"/>
              </a:spcAft>
              <a:buSzPts val="1400"/>
              <a:buAutoNum type="alphaLcPeriod"/>
            </a:pPr>
            <a:r>
              <a:rPr lang="en"/>
              <a:t>Update the document</a:t>
            </a:r>
            <a:endParaRPr/>
          </a:p>
          <a:p>
            <a:pPr indent="-317500" lvl="1" marL="914400" rtl="0" algn="l">
              <a:spcBef>
                <a:spcPts val="0"/>
              </a:spcBef>
              <a:spcAft>
                <a:spcPts val="0"/>
              </a:spcAft>
              <a:buSzPts val="1400"/>
              <a:buAutoNum type="alphaLcPeriod"/>
            </a:pPr>
            <a:r>
              <a:rPr lang="en"/>
              <a:t>Delete document</a:t>
            </a:r>
            <a:endParaRPr/>
          </a:p>
          <a:p>
            <a:pPr indent="-317500" lvl="1" marL="914400" rtl="0" algn="l">
              <a:spcBef>
                <a:spcPts val="0"/>
              </a:spcBef>
              <a:spcAft>
                <a:spcPts val="0"/>
              </a:spcAft>
              <a:buSzPts val="1400"/>
              <a:buAutoNum type="alphaLcPeriod"/>
            </a:pPr>
            <a:r>
              <a:rPr lang="en"/>
              <a:t>Delete Collection</a:t>
            </a:r>
            <a:endParaRPr/>
          </a:p>
          <a:p>
            <a:pPr indent="-317500" lvl="1" marL="914400" rtl="0" algn="l">
              <a:spcBef>
                <a:spcPts val="0"/>
              </a:spcBef>
              <a:spcAft>
                <a:spcPts val="0"/>
              </a:spcAft>
              <a:buSzPts val="1400"/>
              <a:buAutoNum type="alphaLcPeriod"/>
            </a:pPr>
            <a:r>
              <a:rPr lang="en"/>
              <a:t>Delete Database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exercise</a:t>
            </a:r>
            <a:endParaRPr/>
          </a:p>
        </p:txBody>
      </p:sp>
      <p:sp>
        <p:nvSpPr>
          <p:cNvPr id="356" name="Google Shape;356;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50">
                <a:solidFill>
                  <a:srgbClr val="FFFFFF"/>
                </a:solidFill>
                <a:highlight>
                  <a:srgbClr val="0D0D0D"/>
                </a:highlight>
                <a:latin typeface="Courier New"/>
                <a:ea typeface="Courier New"/>
                <a:cs typeface="Courier New"/>
                <a:sym typeface="Courier New"/>
              </a:rPr>
              <a:t>db.myCollection.insertMany([</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FFFFFF"/>
                </a:solidFill>
                <a:highlight>
                  <a:srgbClr val="0D0D0D"/>
                </a:highlight>
                <a:latin typeface="Courier New"/>
                <a:ea typeface="Courier New"/>
                <a:cs typeface="Courier New"/>
                <a:sym typeface="Courier New"/>
              </a:rPr>
              <a:t>    { </a:t>
            </a:r>
            <a:r>
              <a:rPr lang="en" sz="1050">
                <a:solidFill>
                  <a:srgbClr val="00A67D"/>
                </a:solidFill>
                <a:highlight>
                  <a:srgbClr val="0D0D0D"/>
                </a:highlight>
                <a:latin typeface="Courier New"/>
                <a:ea typeface="Courier New"/>
                <a:cs typeface="Courier New"/>
                <a:sym typeface="Courier New"/>
              </a:rPr>
              <a:t>"name"</a:t>
            </a:r>
            <a:r>
              <a:rPr lang="en" sz="1050">
                <a:solidFill>
                  <a:srgbClr val="FFFFFF"/>
                </a:solidFill>
                <a:highlight>
                  <a:srgbClr val="0D0D0D"/>
                </a:highlight>
                <a:latin typeface="Courier New"/>
                <a:ea typeface="Courier New"/>
                <a:cs typeface="Courier New"/>
                <a:sym typeface="Courier New"/>
              </a:rPr>
              <a:t>: </a:t>
            </a:r>
            <a:r>
              <a:rPr lang="en" sz="1050">
                <a:solidFill>
                  <a:srgbClr val="00A67D"/>
                </a:solidFill>
                <a:highlight>
                  <a:srgbClr val="0D0D0D"/>
                </a:highlight>
                <a:latin typeface="Courier New"/>
                <a:ea typeface="Courier New"/>
                <a:cs typeface="Courier New"/>
                <a:sym typeface="Courier New"/>
              </a:rPr>
              <a:t>"Jane Smith"</a:t>
            </a:r>
            <a:r>
              <a:rPr lang="en" sz="1050">
                <a:solidFill>
                  <a:srgbClr val="FFFFFF"/>
                </a:solidFill>
                <a:highlight>
                  <a:srgbClr val="0D0D0D"/>
                </a:highlight>
                <a:latin typeface="Courier New"/>
                <a:ea typeface="Courier New"/>
                <a:cs typeface="Courier New"/>
                <a:sym typeface="Courier New"/>
              </a:rPr>
              <a:t>, </a:t>
            </a:r>
            <a:r>
              <a:rPr lang="en" sz="1050">
                <a:solidFill>
                  <a:srgbClr val="00A67D"/>
                </a:solidFill>
                <a:highlight>
                  <a:srgbClr val="0D0D0D"/>
                </a:highlight>
                <a:latin typeface="Courier New"/>
                <a:ea typeface="Courier New"/>
                <a:cs typeface="Courier New"/>
                <a:sym typeface="Courier New"/>
              </a:rPr>
              <a:t>"age"</a:t>
            </a:r>
            <a:r>
              <a:rPr lang="en" sz="1050">
                <a:solidFill>
                  <a:srgbClr val="FFFFFF"/>
                </a:solidFill>
                <a:highlight>
                  <a:srgbClr val="0D0D0D"/>
                </a:highlight>
                <a:latin typeface="Courier New"/>
                <a:ea typeface="Courier New"/>
                <a:cs typeface="Courier New"/>
                <a:sym typeface="Courier New"/>
              </a:rPr>
              <a:t>: 25 },</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FFFFFF"/>
                </a:solidFill>
                <a:highlight>
                  <a:srgbClr val="0D0D0D"/>
                </a:highlight>
                <a:latin typeface="Courier New"/>
                <a:ea typeface="Courier New"/>
                <a:cs typeface="Courier New"/>
                <a:sym typeface="Courier New"/>
              </a:rPr>
              <a:t>    { </a:t>
            </a:r>
            <a:r>
              <a:rPr lang="en" sz="1050">
                <a:solidFill>
                  <a:srgbClr val="00A67D"/>
                </a:solidFill>
                <a:highlight>
                  <a:srgbClr val="0D0D0D"/>
                </a:highlight>
                <a:latin typeface="Courier New"/>
                <a:ea typeface="Courier New"/>
                <a:cs typeface="Courier New"/>
                <a:sym typeface="Courier New"/>
              </a:rPr>
              <a:t>"name"</a:t>
            </a:r>
            <a:r>
              <a:rPr lang="en" sz="1050">
                <a:solidFill>
                  <a:srgbClr val="FFFFFF"/>
                </a:solidFill>
                <a:highlight>
                  <a:srgbClr val="0D0D0D"/>
                </a:highlight>
                <a:latin typeface="Courier New"/>
                <a:ea typeface="Courier New"/>
                <a:cs typeface="Courier New"/>
                <a:sym typeface="Courier New"/>
              </a:rPr>
              <a:t>: </a:t>
            </a:r>
            <a:r>
              <a:rPr lang="en" sz="1050">
                <a:solidFill>
                  <a:srgbClr val="00A67D"/>
                </a:solidFill>
                <a:highlight>
                  <a:srgbClr val="0D0D0D"/>
                </a:highlight>
                <a:latin typeface="Courier New"/>
                <a:ea typeface="Courier New"/>
                <a:cs typeface="Courier New"/>
                <a:sym typeface="Courier New"/>
              </a:rPr>
              <a:t>"Bob Johnson"</a:t>
            </a:r>
            <a:r>
              <a:rPr lang="en" sz="1050">
                <a:solidFill>
                  <a:srgbClr val="FFFFFF"/>
                </a:solidFill>
                <a:highlight>
                  <a:srgbClr val="0D0D0D"/>
                </a:highlight>
                <a:latin typeface="Courier New"/>
                <a:ea typeface="Courier New"/>
                <a:cs typeface="Courier New"/>
                <a:sym typeface="Courier New"/>
              </a:rPr>
              <a:t>, </a:t>
            </a:r>
            <a:r>
              <a:rPr lang="en" sz="1050">
                <a:solidFill>
                  <a:srgbClr val="00A67D"/>
                </a:solidFill>
                <a:highlight>
                  <a:srgbClr val="0D0D0D"/>
                </a:highlight>
                <a:latin typeface="Courier New"/>
                <a:ea typeface="Courier New"/>
                <a:cs typeface="Courier New"/>
                <a:sym typeface="Courier New"/>
              </a:rPr>
              <a:t>"age"</a:t>
            </a:r>
            <a:r>
              <a:rPr lang="en" sz="1050">
                <a:solidFill>
                  <a:srgbClr val="FFFFFF"/>
                </a:solidFill>
                <a:highlight>
                  <a:srgbClr val="0D0D0D"/>
                </a:highlight>
                <a:latin typeface="Courier New"/>
                <a:ea typeface="Courier New"/>
                <a:cs typeface="Courier New"/>
                <a:sym typeface="Courier New"/>
              </a:rPr>
              <a:t>: 35 }</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FFFFFF"/>
                </a:solidFill>
                <a:highlight>
                  <a:srgbClr val="0D0D0D"/>
                </a:highlight>
                <a:latin typeface="Courier New"/>
                <a:ea typeface="Courier New"/>
                <a:cs typeface="Courier New"/>
                <a:sym typeface="Courier New"/>
              </a:rPr>
              <a:t>])</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FFFFFF"/>
                </a:solidFill>
                <a:highlight>
                  <a:srgbClr val="0D0D0D"/>
                </a:highlight>
                <a:latin typeface="Courier New"/>
                <a:ea typeface="Courier New"/>
                <a:cs typeface="Courier New"/>
                <a:sym typeface="Courier New"/>
              </a:rPr>
              <a:t>db.myCollection.findOne({ </a:t>
            </a:r>
            <a:r>
              <a:rPr lang="en" sz="1050">
                <a:solidFill>
                  <a:srgbClr val="00A67D"/>
                </a:solidFill>
                <a:highlight>
                  <a:srgbClr val="0D0D0D"/>
                </a:highlight>
                <a:latin typeface="Courier New"/>
                <a:ea typeface="Courier New"/>
                <a:cs typeface="Courier New"/>
                <a:sym typeface="Courier New"/>
              </a:rPr>
              <a:t>"name"</a:t>
            </a:r>
            <a:r>
              <a:rPr lang="en" sz="1050">
                <a:solidFill>
                  <a:srgbClr val="FFFFFF"/>
                </a:solidFill>
                <a:highlight>
                  <a:srgbClr val="0D0D0D"/>
                </a:highlight>
                <a:latin typeface="Courier New"/>
                <a:ea typeface="Courier New"/>
                <a:cs typeface="Courier New"/>
                <a:sym typeface="Courier New"/>
              </a:rPr>
              <a:t>: </a:t>
            </a:r>
            <a:r>
              <a:rPr lang="en" sz="1050">
                <a:solidFill>
                  <a:srgbClr val="00A67D"/>
                </a:solidFill>
                <a:highlight>
                  <a:srgbClr val="0D0D0D"/>
                </a:highlight>
                <a:latin typeface="Courier New"/>
                <a:ea typeface="Courier New"/>
                <a:cs typeface="Courier New"/>
                <a:sym typeface="Courier New"/>
              </a:rPr>
              <a:t>"John Doe"</a:t>
            </a:r>
            <a:r>
              <a:rPr lang="en" sz="1050">
                <a:solidFill>
                  <a:srgbClr val="FFFFFF"/>
                </a:solidFill>
                <a:highlight>
                  <a:srgbClr val="0D0D0D"/>
                </a:highlight>
                <a:latin typeface="Courier New"/>
                <a:ea typeface="Courier New"/>
                <a:cs typeface="Courier New"/>
                <a:sym typeface="Courier New"/>
              </a:rPr>
              <a:t> })</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FFFFFF"/>
                </a:solidFill>
                <a:highlight>
                  <a:srgbClr val="0D0D0D"/>
                </a:highlight>
                <a:latin typeface="Courier New"/>
                <a:ea typeface="Courier New"/>
                <a:cs typeface="Courier New"/>
                <a:sym typeface="Courier New"/>
              </a:rPr>
              <a:t>db.myCollection.updateMany({ </a:t>
            </a:r>
            <a:r>
              <a:rPr lang="en" sz="1050">
                <a:solidFill>
                  <a:srgbClr val="00A67D"/>
                </a:solidFill>
                <a:highlight>
                  <a:srgbClr val="0D0D0D"/>
                </a:highlight>
                <a:latin typeface="Courier New"/>
                <a:ea typeface="Courier New"/>
                <a:cs typeface="Courier New"/>
                <a:sym typeface="Courier New"/>
              </a:rPr>
              <a:t>"age"</a:t>
            </a:r>
            <a:r>
              <a:rPr lang="en" sz="1050">
                <a:solidFill>
                  <a:srgbClr val="FFFFFF"/>
                </a:solidFill>
                <a:highlight>
                  <a:srgbClr val="0D0D0D"/>
                </a:highlight>
                <a:latin typeface="Courier New"/>
                <a:ea typeface="Courier New"/>
                <a:cs typeface="Courier New"/>
                <a:sym typeface="Courier New"/>
              </a:rPr>
              <a:t>: { </a:t>
            </a:r>
            <a:r>
              <a:rPr lang="en" sz="1050">
                <a:solidFill>
                  <a:srgbClr val="DF3079"/>
                </a:solidFill>
                <a:highlight>
                  <a:srgbClr val="0D0D0D"/>
                </a:highlight>
                <a:latin typeface="Courier New"/>
                <a:ea typeface="Courier New"/>
                <a:cs typeface="Courier New"/>
                <a:sym typeface="Courier New"/>
              </a:rPr>
              <a:t>$gt</a:t>
            </a:r>
            <a:r>
              <a:rPr lang="en" sz="1050">
                <a:solidFill>
                  <a:srgbClr val="FFFFFF"/>
                </a:solidFill>
                <a:highlight>
                  <a:srgbClr val="0D0D0D"/>
                </a:highlight>
                <a:latin typeface="Courier New"/>
                <a:ea typeface="Courier New"/>
                <a:cs typeface="Courier New"/>
                <a:sym typeface="Courier New"/>
              </a:rPr>
              <a:t>: 30 } }, { </a:t>
            </a:r>
            <a:r>
              <a:rPr lang="en" sz="1050">
                <a:solidFill>
                  <a:srgbClr val="DF3079"/>
                </a:solidFill>
                <a:highlight>
                  <a:srgbClr val="0D0D0D"/>
                </a:highlight>
                <a:latin typeface="Courier New"/>
                <a:ea typeface="Courier New"/>
                <a:cs typeface="Courier New"/>
                <a:sym typeface="Courier New"/>
              </a:rPr>
              <a:t>$set</a:t>
            </a:r>
            <a:r>
              <a:rPr lang="en" sz="1050">
                <a:solidFill>
                  <a:srgbClr val="FFFFFF"/>
                </a:solidFill>
                <a:highlight>
                  <a:srgbClr val="0D0D0D"/>
                </a:highlight>
                <a:latin typeface="Courier New"/>
                <a:ea typeface="Courier New"/>
                <a:cs typeface="Courier New"/>
                <a:sym typeface="Courier New"/>
              </a:rPr>
              <a:t>: { </a:t>
            </a:r>
            <a:r>
              <a:rPr lang="en" sz="1050">
                <a:solidFill>
                  <a:srgbClr val="00A67D"/>
                </a:solidFill>
                <a:highlight>
                  <a:srgbClr val="0D0D0D"/>
                </a:highlight>
                <a:latin typeface="Courier New"/>
                <a:ea typeface="Courier New"/>
                <a:cs typeface="Courier New"/>
                <a:sym typeface="Courier New"/>
              </a:rPr>
              <a:t>"status"</a:t>
            </a:r>
            <a:r>
              <a:rPr lang="en" sz="1050">
                <a:solidFill>
                  <a:srgbClr val="FFFFFF"/>
                </a:solidFill>
                <a:highlight>
                  <a:srgbClr val="0D0D0D"/>
                </a:highlight>
                <a:latin typeface="Courier New"/>
                <a:ea typeface="Courier New"/>
                <a:cs typeface="Courier New"/>
                <a:sym typeface="Courier New"/>
              </a:rPr>
              <a:t>: </a:t>
            </a:r>
            <a:r>
              <a:rPr lang="en" sz="1050">
                <a:solidFill>
                  <a:srgbClr val="00A67D"/>
                </a:solidFill>
                <a:highlight>
                  <a:srgbClr val="0D0D0D"/>
                </a:highlight>
                <a:latin typeface="Courier New"/>
                <a:ea typeface="Courier New"/>
                <a:cs typeface="Courier New"/>
                <a:sym typeface="Courier New"/>
              </a:rPr>
              <a:t>"senior"</a:t>
            </a:r>
            <a:r>
              <a:rPr lang="en" sz="1050">
                <a:solidFill>
                  <a:srgbClr val="FFFFFF"/>
                </a:solidFill>
                <a:highlight>
                  <a:srgbClr val="0D0D0D"/>
                </a:highlight>
                <a:latin typeface="Courier New"/>
                <a:ea typeface="Courier New"/>
                <a:cs typeface="Courier New"/>
                <a:sym typeface="Courier New"/>
              </a:rPr>
              <a:t> } })</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1200"/>
              </a:spcAft>
              <a:buNone/>
            </a:pPr>
            <a:r>
              <a:rPr lang="en" sz="1050">
                <a:solidFill>
                  <a:srgbClr val="FFFFFF"/>
                </a:solidFill>
                <a:highlight>
                  <a:srgbClr val="0D0D0D"/>
                </a:highlight>
                <a:latin typeface="Courier New"/>
                <a:ea typeface="Courier New"/>
                <a:cs typeface="Courier New"/>
                <a:sym typeface="Courier New"/>
              </a:rPr>
              <a:t>db.myCollection.deleteMany({ </a:t>
            </a:r>
            <a:r>
              <a:rPr lang="en" sz="1050">
                <a:solidFill>
                  <a:srgbClr val="00A67D"/>
                </a:solidFill>
                <a:highlight>
                  <a:srgbClr val="0D0D0D"/>
                </a:highlight>
                <a:latin typeface="Courier New"/>
                <a:ea typeface="Courier New"/>
                <a:cs typeface="Courier New"/>
                <a:sym typeface="Courier New"/>
              </a:rPr>
              <a:t>"status"</a:t>
            </a:r>
            <a:r>
              <a:rPr lang="en" sz="1050">
                <a:solidFill>
                  <a:srgbClr val="FFFFFF"/>
                </a:solidFill>
                <a:highlight>
                  <a:srgbClr val="0D0D0D"/>
                </a:highlight>
                <a:latin typeface="Courier New"/>
                <a:ea typeface="Courier New"/>
                <a:cs typeface="Courier New"/>
                <a:sym typeface="Courier New"/>
              </a:rPr>
              <a:t>: </a:t>
            </a:r>
            <a:r>
              <a:rPr lang="en" sz="1050">
                <a:solidFill>
                  <a:srgbClr val="00A67D"/>
                </a:solidFill>
                <a:highlight>
                  <a:srgbClr val="0D0D0D"/>
                </a:highlight>
                <a:latin typeface="Courier New"/>
                <a:ea typeface="Courier New"/>
                <a:cs typeface="Courier New"/>
                <a:sym typeface="Courier New"/>
              </a:rPr>
              <a:t>"senior"</a:t>
            </a:r>
            <a:r>
              <a:rPr lang="en" sz="1050">
                <a:solidFill>
                  <a:srgbClr val="FFFFFF"/>
                </a:solidFill>
                <a:highlight>
                  <a:srgbClr val="0D0D0D"/>
                </a:highlight>
                <a:latin typeface="Courier New"/>
                <a:ea typeface="Courier New"/>
                <a:cs typeface="Courier New"/>
                <a:sym typeface="Courier New"/>
              </a:rPr>
              <a:t> })</a:t>
            </a:r>
            <a:endParaRPr sz="1050">
              <a:solidFill>
                <a:srgbClr val="FFFFFF"/>
              </a:solidFill>
              <a:highlight>
                <a:srgbClr val="0D0D0D"/>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chemeClr val="dk1"/>
                </a:solidFill>
              </a:rPr>
              <a:t>Infra setup </a:t>
            </a:r>
            <a:endParaRPr sz="2800">
              <a:solidFill>
                <a:schemeClr val="dk1"/>
              </a:solidFill>
            </a:endParaRPr>
          </a:p>
          <a:p>
            <a:pPr indent="-406400" lvl="0" marL="457200" rtl="0" algn="l">
              <a:spcBef>
                <a:spcPts val="1200"/>
              </a:spcBef>
              <a:spcAft>
                <a:spcPts val="0"/>
              </a:spcAft>
              <a:buClr>
                <a:schemeClr val="dk1"/>
              </a:buClr>
              <a:buSzPts val="2800"/>
              <a:buChar char="-"/>
            </a:pPr>
            <a:r>
              <a:rPr lang="en" sz="2800">
                <a:solidFill>
                  <a:schemeClr val="dk1"/>
                </a:solidFill>
              </a:rPr>
              <a:t>MongoDB Community Edition</a:t>
            </a:r>
            <a:endParaRPr sz="2800">
              <a:solidFill>
                <a:schemeClr val="dk1"/>
              </a:solidFill>
            </a:endParaRPr>
          </a:p>
          <a:p>
            <a:pPr indent="-406400" lvl="0" marL="457200" rtl="0" algn="l">
              <a:spcBef>
                <a:spcPts val="0"/>
              </a:spcBef>
              <a:spcAft>
                <a:spcPts val="0"/>
              </a:spcAft>
              <a:buClr>
                <a:schemeClr val="dk1"/>
              </a:buClr>
              <a:buSzPts val="2800"/>
              <a:buChar char="-"/>
            </a:pPr>
            <a:r>
              <a:rPr lang="en" sz="2800">
                <a:solidFill>
                  <a:schemeClr val="dk1"/>
                </a:solidFill>
              </a:rPr>
              <a:t>VS Code</a:t>
            </a:r>
            <a:endParaRPr sz="2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a:t>
            </a:r>
            <a:endParaRPr/>
          </a:p>
        </p:txBody>
      </p:sp>
      <p:sp>
        <p:nvSpPr>
          <p:cNvPr id="90" name="Google Shape;90;p18"/>
          <p:cNvSpPr txBox="1"/>
          <p:nvPr>
            <p:ph idx="1" type="body"/>
          </p:nvPr>
        </p:nvSpPr>
        <p:spPr>
          <a:xfrm>
            <a:off x="311700" y="1152475"/>
            <a:ext cx="5101800" cy="364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What a database is</a:t>
            </a:r>
            <a:endParaRPr b="1"/>
          </a:p>
          <a:p>
            <a:pPr indent="0" lvl="0" marL="0" rtl="0" algn="l">
              <a:spcBef>
                <a:spcPts val="1200"/>
              </a:spcBef>
              <a:spcAft>
                <a:spcPts val="0"/>
              </a:spcAft>
              <a:buNone/>
            </a:pPr>
            <a:r>
              <a:rPr lang="en"/>
              <a:t>A structured collection of data organized for efficient access, retrieval, and management.</a:t>
            </a:r>
            <a:endParaRPr/>
          </a:p>
          <a:p>
            <a:pPr indent="0" lvl="0" marL="0" rtl="0" algn="l">
              <a:spcBef>
                <a:spcPts val="1200"/>
              </a:spcBef>
              <a:spcAft>
                <a:spcPts val="0"/>
              </a:spcAft>
              <a:buNone/>
            </a:pPr>
            <a:r>
              <a:rPr b="1" lang="en"/>
              <a:t>Importance of databases in modern computing</a:t>
            </a:r>
            <a:endParaRPr b="1"/>
          </a:p>
          <a:p>
            <a:pPr indent="0" lvl="0" marL="0" rtl="0" algn="l">
              <a:spcBef>
                <a:spcPts val="1200"/>
              </a:spcBef>
              <a:spcAft>
                <a:spcPts val="1200"/>
              </a:spcAft>
              <a:buNone/>
            </a:pPr>
            <a:r>
              <a:rPr lang="en"/>
              <a:t>From simple data storage to complex data analysis and decision-making.</a:t>
            </a:r>
            <a:endParaRPr/>
          </a:p>
        </p:txBody>
      </p:sp>
      <p:pic>
        <p:nvPicPr>
          <p:cNvPr id="91" name="Google Shape;91;p18"/>
          <p:cNvPicPr preferRelativeResize="0"/>
          <p:nvPr/>
        </p:nvPicPr>
        <p:blipFill>
          <a:blip r:embed="rId3">
            <a:alphaModFix/>
          </a:blip>
          <a:stretch>
            <a:fillRect/>
          </a:stretch>
        </p:blipFill>
        <p:spPr>
          <a:xfrm>
            <a:off x="5483247" y="1315597"/>
            <a:ext cx="3164275" cy="2640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Formats</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9"/>
          <p:cNvPicPr preferRelativeResize="0"/>
          <p:nvPr/>
        </p:nvPicPr>
        <p:blipFill>
          <a:blip r:embed="rId3">
            <a:alphaModFix/>
          </a:blip>
          <a:stretch>
            <a:fillRect/>
          </a:stretch>
        </p:blipFill>
        <p:spPr>
          <a:xfrm>
            <a:off x="342900" y="1114425"/>
            <a:ext cx="8458200" cy="3524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Evolution</a:t>
            </a:r>
            <a:endParaRPr/>
          </a:p>
        </p:txBody>
      </p:sp>
      <p:pic>
        <p:nvPicPr>
          <p:cNvPr id="104" name="Google Shape;104;p20"/>
          <p:cNvPicPr preferRelativeResize="0"/>
          <p:nvPr/>
        </p:nvPicPr>
        <p:blipFill>
          <a:blip r:embed="rId3">
            <a:alphaModFix/>
          </a:blip>
          <a:stretch>
            <a:fillRect/>
          </a:stretch>
        </p:blipFill>
        <p:spPr>
          <a:xfrm>
            <a:off x="374100" y="1130400"/>
            <a:ext cx="5941318" cy="3820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Flat File Systems</a:t>
            </a:r>
            <a:endParaRPr/>
          </a:p>
        </p:txBody>
      </p:sp>
      <p:sp>
        <p:nvSpPr>
          <p:cNvPr id="110" name="Google Shape;110;p21"/>
          <p:cNvSpPr txBox="1"/>
          <p:nvPr>
            <p:ph idx="1" type="body"/>
          </p:nvPr>
        </p:nvSpPr>
        <p:spPr>
          <a:xfrm>
            <a:off x="311700" y="1152475"/>
            <a:ext cx="8219700" cy="3647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Characteristics:</a:t>
            </a:r>
            <a:endParaRPr/>
          </a:p>
          <a:p>
            <a:pPr indent="-334327" lvl="0" marL="457200" rtl="0" algn="l">
              <a:spcBef>
                <a:spcPts val="1200"/>
              </a:spcBef>
              <a:spcAft>
                <a:spcPts val="0"/>
              </a:spcAft>
              <a:buSzPct val="100000"/>
              <a:buChar char="●"/>
            </a:pPr>
            <a:r>
              <a:rPr lang="en"/>
              <a:t>Initially, data was stored in flat files, often in text format.</a:t>
            </a:r>
            <a:endParaRPr/>
          </a:p>
          <a:p>
            <a:pPr indent="-334327" lvl="0" marL="457200" rtl="0" algn="l">
              <a:spcBef>
                <a:spcPts val="0"/>
              </a:spcBef>
              <a:spcAft>
                <a:spcPts val="0"/>
              </a:spcAft>
              <a:buSzPct val="100000"/>
              <a:buChar char="●"/>
            </a:pPr>
            <a:r>
              <a:rPr lang="en"/>
              <a:t>Each file represented a single table, with records separated by delimiters like commas or tabs.</a:t>
            </a:r>
            <a:endParaRPr/>
          </a:p>
          <a:p>
            <a:pPr indent="0" lvl="0" marL="0" rtl="0" algn="l">
              <a:spcBef>
                <a:spcPts val="1200"/>
              </a:spcBef>
              <a:spcAft>
                <a:spcPts val="0"/>
              </a:spcAft>
              <a:buNone/>
            </a:pPr>
            <a:r>
              <a:rPr lang="en"/>
              <a:t>Limitations:</a:t>
            </a:r>
            <a:endParaRPr/>
          </a:p>
          <a:p>
            <a:pPr indent="-334327" lvl="0" marL="457200" rtl="0" algn="l">
              <a:spcBef>
                <a:spcPts val="1200"/>
              </a:spcBef>
              <a:spcAft>
                <a:spcPts val="0"/>
              </a:spcAft>
              <a:buSzPct val="100000"/>
              <a:buChar char="●"/>
            </a:pPr>
            <a:r>
              <a:rPr lang="en"/>
              <a:t>Lack of structure made data organization and retrieval cumbersome.</a:t>
            </a:r>
            <a:endParaRPr/>
          </a:p>
          <a:p>
            <a:pPr indent="-334327" lvl="0" marL="457200" rtl="0" algn="l">
              <a:spcBef>
                <a:spcPts val="0"/>
              </a:spcBef>
              <a:spcAft>
                <a:spcPts val="0"/>
              </a:spcAft>
              <a:buSzPct val="100000"/>
              <a:buChar char="●"/>
            </a:pPr>
            <a:r>
              <a:rPr lang="en"/>
              <a:t>Data redundancy and inconsistency were common.</a:t>
            </a:r>
            <a:endParaRPr/>
          </a:p>
          <a:p>
            <a:pPr indent="0" lvl="0" marL="0" rtl="0" algn="l">
              <a:spcBef>
                <a:spcPts val="1200"/>
              </a:spcBef>
              <a:spcAft>
                <a:spcPts val="0"/>
              </a:spcAft>
              <a:buNone/>
            </a:pPr>
            <a:r>
              <a:rPr lang="en"/>
              <a:t>Examples:</a:t>
            </a:r>
            <a:endParaRPr/>
          </a:p>
          <a:p>
            <a:pPr indent="-334327" lvl="0" marL="457200" rtl="0" algn="l">
              <a:spcBef>
                <a:spcPts val="1200"/>
              </a:spcBef>
              <a:spcAft>
                <a:spcPts val="0"/>
              </a:spcAft>
              <a:buSzPct val="100000"/>
              <a:buChar char="●"/>
            </a:pPr>
            <a:r>
              <a:rPr lang="en"/>
              <a:t>Early mainframe and desktop applications utilized flat file systems for data storage.</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