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Average"/>
      <p:regular r:id="rId83"/>
    </p:embeddedFont>
    <p:embeddedFont>
      <p:font typeface="Oswald"/>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swald-regular.fntdata"/><Relationship Id="rId83" Type="http://schemas.openxmlformats.org/officeDocument/2006/relationships/font" Target="fonts/Average-regular.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Oswald-bold.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7259232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7259232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262fe7e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262fe7e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262fe7e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262fe7e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262fe7e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262fe7e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62fe7e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262fe7e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262fe7e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262fe7e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72592326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72592326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262fe7e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262fe7e7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https://www.integrate.io/blog/the-sql-vs-nosql-difference/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262fe7e7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262fe7e7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262fe7e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262fe7e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262fe7e7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262fe7e7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1bd8bc9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1bd8bc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262fe7e7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262fe7e7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262fe7e7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262fe7e7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262fe7e7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262fe7e7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262fe7e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262fe7e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262fe7e7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262fe7e7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262fe7e7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262fe7e7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262fe7e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262fe7e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62fe7e7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262fe7e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262fe7e7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262fe7e7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262fe7e7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262fe7e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72592326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72592326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262fe7e7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262fe7e7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262fe7e7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262fe7e7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262fe7e7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262fe7e7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9fd0f0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9fd0f0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9fd0f06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9fd0f06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9fd0f0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9fd0f0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9fd0f06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9fd0f06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9fd0f06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9fd0f06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9fd0f06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9fd0f06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9fd0f06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9fd0f06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7259232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7259232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9fd0f06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9fd0f06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9fd0f06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9fd0f06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9fd0f06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9fd0f06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9fd0f06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9fd0f06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262fe7e7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262fe7e7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9fd0f06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9fd0f06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9fd0f06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9fd0f06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9fd0f06f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9fd0f06f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9fd0f06f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d9fd0f06f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9fd0f06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9fd0f06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7259232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7259232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9fd0f06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9fd0f06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9fd0f06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9fd0f06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d9fd0f06f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d9fd0f06f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9fd0f06f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9fd0f06f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d9fd0f06f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9fd0f06f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9fd0f06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9fd0f06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0794d6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70794d6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0794d6d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0794d6d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0794d6d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70794d6d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70794d6d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70794d6d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7259232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7259232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9fd0f06f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d9fd0f06f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9fd0f06f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9fd0f06f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9fd0f06f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d9fd0f06f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1db6158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71db6158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71db6158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71db6158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1db6158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1db6158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1db6158f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71db6158f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dab50b1b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dab50b1b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d9fd0f06f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d9fd0f06f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dab50b1b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dab50b1b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72592326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72592326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dab50b1b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dab50b1b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dab50b1b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dab50b1b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ab50b1b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dab50b1b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dab50b1b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dab50b1b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af60c21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af60c21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dab50b1b9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dab50b1b9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dab50b1b9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dab50b1b9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dab50b1b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dab50b1b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262fe7e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262fe7e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62fe7e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62fe7e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https://www.json.org/json-e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bsonspec.org/"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google.com/document/d/1Xo6R21Zja9_2jrNhJ4Q2CRzvLLZ3dq4xNe5GQKy2Erc/edit?usp=shar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 Id="rId4" Type="http://schemas.openxmlformats.org/officeDocument/2006/relationships/hyperlink" Target="https://www.mongodb.com/docs/manual/reference/operator/query/#query-selector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github.com/arjunachari12/mongodb-json-file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python.org/downloads/" TargetMode="External"/><Relationship Id="rId4" Type="http://schemas.openxmlformats.org/officeDocument/2006/relationships/hyperlink" Target="https://www.mongodb.com/docs/languages/python/pymongo-driver/current/get-started/download-and-instal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github.com/arjunachari12/learn-python"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mongodb.com/docs/languages/python/" TargetMode="Externa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nodejs.org/en/download"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rPr lang="en" sz="1600"/>
              <a:t>Basic to Intermediate</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Flat File Systems</a:t>
            </a:r>
            <a:endParaRPr/>
          </a:p>
        </p:txBody>
      </p:sp>
      <p:sp>
        <p:nvSpPr>
          <p:cNvPr id="114" name="Google Shape;114;p22"/>
          <p:cNvSpPr txBox="1"/>
          <p:nvPr>
            <p:ph idx="1" type="body"/>
          </p:nvPr>
        </p:nvSpPr>
        <p:spPr>
          <a:xfrm>
            <a:off x="311700" y="1152475"/>
            <a:ext cx="8219700" cy="364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Initially, data was stored in flat files, often in text format.</a:t>
            </a:r>
            <a:endParaRPr/>
          </a:p>
          <a:p>
            <a:pPr indent="-334327" lvl="0" marL="457200" rtl="0" algn="l">
              <a:spcBef>
                <a:spcPts val="0"/>
              </a:spcBef>
              <a:spcAft>
                <a:spcPts val="0"/>
              </a:spcAft>
              <a:buSzPct val="100000"/>
              <a:buChar char="●"/>
            </a:pPr>
            <a:r>
              <a:rPr lang="en"/>
              <a:t>Each file represented a single table, with records separated by delimiters like commas or tabs.</a:t>
            </a:r>
            <a:endParaRPr/>
          </a:p>
          <a:p>
            <a:pPr indent="0" lvl="0" marL="0" rtl="0" algn="l">
              <a:spcBef>
                <a:spcPts val="1200"/>
              </a:spcBef>
              <a:spcAft>
                <a:spcPts val="0"/>
              </a:spcAft>
              <a:buNone/>
            </a:pPr>
            <a:r>
              <a:rPr lang="en"/>
              <a:t>Limitations:</a:t>
            </a:r>
            <a:endParaRPr/>
          </a:p>
          <a:p>
            <a:pPr indent="-334327" lvl="0" marL="457200" rtl="0" algn="l">
              <a:spcBef>
                <a:spcPts val="1200"/>
              </a:spcBef>
              <a:spcAft>
                <a:spcPts val="0"/>
              </a:spcAft>
              <a:buSzPct val="100000"/>
              <a:buChar char="●"/>
            </a:pPr>
            <a:r>
              <a:rPr lang="en"/>
              <a:t>Lack of structure made data organization and retrieval cumbersome.</a:t>
            </a:r>
            <a:endParaRPr/>
          </a:p>
          <a:p>
            <a:pPr indent="-334327" lvl="0" marL="457200" rtl="0" algn="l">
              <a:spcBef>
                <a:spcPts val="0"/>
              </a:spcBef>
              <a:spcAft>
                <a:spcPts val="0"/>
              </a:spcAft>
              <a:buSzPct val="100000"/>
              <a:buChar char="●"/>
            </a:pPr>
            <a:r>
              <a:rPr lang="en"/>
              <a:t>Data redundancy and inconsistency were common.</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Early mainframe and desktop applications utilized flat file systems for data storage.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Databases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Introduced a hierarchical structure, resembling a tree.</a:t>
            </a:r>
            <a:endParaRPr/>
          </a:p>
          <a:p>
            <a:pPr indent="-334327" lvl="0" marL="457200" rtl="0" algn="l">
              <a:spcBef>
                <a:spcPts val="0"/>
              </a:spcBef>
              <a:spcAft>
                <a:spcPts val="0"/>
              </a:spcAft>
              <a:buSzPct val="100000"/>
              <a:buChar char="●"/>
            </a:pPr>
            <a:r>
              <a:rPr lang="en"/>
              <a:t>Data organized in parent-child relationships.</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Provided better organization and navigation compared to flat file systems.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IBM's Information Management System (IMS) was a prominent hierarchical database system.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Proposed by Edgar Codd in the 1970s.</a:t>
            </a:r>
            <a:endParaRPr/>
          </a:p>
          <a:p>
            <a:pPr indent="-325755" lvl="0" marL="457200" rtl="0" algn="l">
              <a:spcBef>
                <a:spcPts val="0"/>
              </a:spcBef>
              <a:spcAft>
                <a:spcPts val="0"/>
              </a:spcAft>
              <a:buSzPct val="100000"/>
              <a:buChar char="●"/>
            </a:pPr>
            <a:r>
              <a:rPr lang="en"/>
              <a:t>Organized data into tables with rows and columns.</a:t>
            </a:r>
            <a:endParaRPr/>
          </a:p>
          <a:p>
            <a:pPr indent="-325755" lvl="0" marL="457200" rtl="0" algn="l">
              <a:spcBef>
                <a:spcPts val="0"/>
              </a:spcBef>
              <a:spcAft>
                <a:spcPts val="0"/>
              </a:spcAft>
              <a:buSzPct val="100000"/>
              <a:buChar char="●"/>
            </a:pPr>
            <a:r>
              <a:rPr lang="en"/>
              <a:t>Established relationships between tables using keys.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Simplified data management, enhanced data integrity, and provided powerful querying capabilities.</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Oracle, IBM DB2, MySQL, and PostgreSQL are widely used relational database systems.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Characteristics:</a:t>
            </a:r>
            <a:endParaRPr/>
          </a:p>
          <a:p>
            <a:pPr indent="-325755" lvl="0" marL="457200" rtl="0" algn="l">
              <a:spcBef>
                <a:spcPts val="1200"/>
              </a:spcBef>
              <a:spcAft>
                <a:spcPts val="0"/>
              </a:spcAft>
              <a:buSzPct val="100000"/>
              <a:buChar char="●"/>
            </a:pPr>
            <a:r>
              <a:rPr lang="en"/>
              <a:t>Emerged in response to the limitations of relational databases for certain use cases.</a:t>
            </a:r>
            <a:endParaRPr/>
          </a:p>
          <a:p>
            <a:pPr indent="-325755" lvl="0" marL="457200" rtl="0" algn="l">
              <a:spcBef>
                <a:spcPts val="0"/>
              </a:spcBef>
              <a:spcAft>
                <a:spcPts val="0"/>
              </a:spcAft>
              <a:buSzPct val="100000"/>
              <a:buChar char="●"/>
            </a:pPr>
            <a:r>
              <a:rPr lang="en"/>
              <a:t>Flexible data models (e.g., document, key-value, columnar, graph).</a:t>
            </a:r>
            <a:endParaRPr/>
          </a:p>
          <a:p>
            <a:pPr indent="-325755" lvl="0" marL="457200" rtl="0" algn="l">
              <a:spcBef>
                <a:spcPts val="0"/>
              </a:spcBef>
              <a:spcAft>
                <a:spcPts val="0"/>
              </a:spcAft>
              <a:buSzPct val="100000"/>
              <a:buChar char="●"/>
            </a:pPr>
            <a:r>
              <a:rPr lang="en"/>
              <a:t>Scalable and distributed architectures.</a:t>
            </a:r>
            <a:endParaRPr/>
          </a:p>
          <a:p>
            <a:pPr indent="0" lvl="0" marL="0" rtl="0" algn="l">
              <a:spcBef>
                <a:spcPts val="1200"/>
              </a:spcBef>
              <a:spcAft>
                <a:spcPts val="0"/>
              </a:spcAft>
              <a:buNone/>
            </a:pPr>
            <a:r>
              <a:rPr lang="en"/>
              <a:t>Advantages:</a:t>
            </a:r>
            <a:endParaRPr/>
          </a:p>
          <a:p>
            <a:pPr indent="-325755" lvl="0" marL="457200" rtl="0" algn="l">
              <a:spcBef>
                <a:spcPts val="1200"/>
              </a:spcBef>
              <a:spcAft>
                <a:spcPts val="0"/>
              </a:spcAft>
              <a:buSzPct val="100000"/>
              <a:buChar char="●"/>
            </a:pPr>
            <a:r>
              <a:rPr lang="en"/>
              <a:t>Ability to handle unstructured and semi-structured data, high scalability, and performance.</a:t>
            </a:r>
            <a:endParaRPr/>
          </a:p>
          <a:p>
            <a:pPr indent="0" lvl="0" marL="0" rtl="0" algn="l">
              <a:spcBef>
                <a:spcPts val="1200"/>
              </a:spcBef>
              <a:spcAft>
                <a:spcPts val="0"/>
              </a:spcAft>
              <a:buNone/>
            </a:pPr>
            <a:r>
              <a:rPr lang="en"/>
              <a:t>Examples:</a:t>
            </a:r>
            <a:endParaRPr/>
          </a:p>
          <a:p>
            <a:pPr indent="-325755" lvl="0" marL="457200" rtl="0" algn="l">
              <a:spcBef>
                <a:spcPts val="1200"/>
              </a:spcBef>
              <a:spcAft>
                <a:spcPts val="0"/>
              </a:spcAft>
              <a:buSzPct val="100000"/>
              <a:buChar char="●"/>
            </a:pPr>
            <a:r>
              <a:rPr lang="en"/>
              <a:t>MongoDB, Cassandra, Redis, and Neo4j are prominent NoSQL databases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Databases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Characteristics:</a:t>
            </a:r>
            <a:endParaRPr/>
          </a:p>
          <a:p>
            <a:pPr indent="-334327" lvl="0" marL="457200" rtl="0" algn="l">
              <a:spcBef>
                <a:spcPts val="1200"/>
              </a:spcBef>
              <a:spcAft>
                <a:spcPts val="0"/>
              </a:spcAft>
              <a:buSzPct val="100000"/>
              <a:buChar char="●"/>
            </a:pPr>
            <a:r>
              <a:rPr lang="en"/>
              <a:t>Databases hosted and managed by cloud service providers.</a:t>
            </a:r>
            <a:endParaRPr/>
          </a:p>
          <a:p>
            <a:pPr indent="-334327" lvl="0" marL="457200" rtl="0" algn="l">
              <a:spcBef>
                <a:spcPts val="0"/>
              </a:spcBef>
              <a:spcAft>
                <a:spcPts val="0"/>
              </a:spcAft>
              <a:buSzPct val="100000"/>
              <a:buChar char="●"/>
            </a:pPr>
            <a:r>
              <a:rPr lang="en"/>
              <a:t>Offer scalability, high availability, and reduced operational overhead.</a:t>
            </a:r>
            <a:endParaRPr/>
          </a:p>
          <a:p>
            <a:pPr indent="0" lvl="0" marL="0" rtl="0" algn="l">
              <a:spcBef>
                <a:spcPts val="1200"/>
              </a:spcBef>
              <a:spcAft>
                <a:spcPts val="0"/>
              </a:spcAft>
              <a:buNone/>
            </a:pPr>
            <a:r>
              <a:rPr lang="en"/>
              <a:t>Advantages:</a:t>
            </a:r>
            <a:endParaRPr/>
          </a:p>
          <a:p>
            <a:pPr indent="-334327" lvl="0" marL="457200" rtl="0" algn="l">
              <a:spcBef>
                <a:spcPts val="1200"/>
              </a:spcBef>
              <a:spcAft>
                <a:spcPts val="0"/>
              </a:spcAft>
              <a:buSzPct val="100000"/>
              <a:buChar char="●"/>
            </a:pPr>
            <a:r>
              <a:rPr lang="en"/>
              <a:t>On-demand resources, global availability, and managed services.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Amazon Aurora, Microsoft Azure Cosmos DB, and Google Cloud Bigtable are popular cloud databases.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vs NoSQL</a:t>
            </a:r>
            <a:endParaRPr/>
          </a:p>
        </p:txBody>
      </p:sp>
      <p:pic>
        <p:nvPicPr>
          <p:cNvPr id="144" name="Google Shape;144;p27"/>
          <p:cNvPicPr preferRelativeResize="0"/>
          <p:nvPr/>
        </p:nvPicPr>
        <p:blipFill>
          <a:blip r:embed="rId3">
            <a:alphaModFix/>
          </a:blip>
          <a:stretch>
            <a:fillRect/>
          </a:stretch>
        </p:blipFill>
        <p:spPr>
          <a:xfrm>
            <a:off x="311700" y="1152475"/>
            <a:ext cx="5965749" cy="358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8"/>
          <p:cNvPicPr preferRelativeResize="0"/>
          <p:nvPr/>
        </p:nvPicPr>
        <p:blipFill>
          <a:blip r:embed="rId3">
            <a:alphaModFix/>
          </a:blip>
          <a:stretch>
            <a:fillRect/>
          </a:stretch>
        </p:blipFill>
        <p:spPr>
          <a:xfrm>
            <a:off x="26475" y="284175"/>
            <a:ext cx="9076725" cy="455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Type</a:t>
            </a:r>
            <a:endParaRPr/>
          </a:p>
        </p:txBody>
      </p:sp>
      <p:pic>
        <p:nvPicPr>
          <p:cNvPr id="157" name="Google Shape;157;p29"/>
          <p:cNvPicPr preferRelativeResize="0"/>
          <p:nvPr/>
        </p:nvPicPr>
        <p:blipFill>
          <a:blip r:embed="rId3">
            <a:alphaModFix/>
          </a:blip>
          <a:stretch>
            <a:fillRect/>
          </a:stretch>
        </p:blipFill>
        <p:spPr>
          <a:xfrm>
            <a:off x="311700" y="1152475"/>
            <a:ext cx="5756675"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Key-Value Stores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Simplest form of NoSQL databases, storing data as key-value pairs.</a:t>
            </a:r>
            <a:endParaRPr/>
          </a:p>
          <a:p>
            <a:pPr indent="0" lvl="0" marL="457200" rtl="0" algn="l">
              <a:spcBef>
                <a:spcPts val="1200"/>
              </a:spcBef>
              <a:spcAft>
                <a:spcPts val="0"/>
              </a:spcAft>
              <a:buNone/>
            </a:pPr>
            <a:r>
              <a:rPr lang="en"/>
              <a:t>Highly scalable and efficient for read and write operations.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Session management, caching, distributed systems.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Redis, Amazon DynamoDB, Riak.</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Databases</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Model and store data as nodes, edges, and properties.</a:t>
            </a:r>
            <a:endParaRPr/>
          </a:p>
          <a:p>
            <a:pPr indent="0" lvl="0" marL="457200" rtl="0" algn="l">
              <a:spcBef>
                <a:spcPts val="1200"/>
              </a:spcBef>
              <a:spcAft>
                <a:spcPts val="0"/>
              </a:spcAft>
              <a:buNone/>
            </a:pPr>
            <a:r>
              <a:rPr lang="en"/>
              <a:t>Optimize for traversing relationships and graph-based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Social networks, recommendation systems, fraud detection.</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Neo4j, Amazon Neptune, TigerGraph.</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89575" y="1145950"/>
            <a:ext cx="2682900" cy="3766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2550"/>
              <a:t>Day 1</a:t>
            </a:r>
            <a:endParaRPr b="1" sz="2550"/>
          </a:p>
          <a:p>
            <a:pPr indent="0" lvl="0" marL="0" rtl="0" algn="l">
              <a:spcBef>
                <a:spcPts val="1200"/>
              </a:spcBef>
              <a:spcAft>
                <a:spcPts val="0"/>
              </a:spcAft>
              <a:buNone/>
            </a:pPr>
            <a:r>
              <a:rPr lang="en"/>
              <a:t>Database Evolution</a:t>
            </a:r>
            <a:endParaRPr/>
          </a:p>
          <a:p>
            <a:pPr indent="0" lvl="0" marL="0" rtl="0" algn="l">
              <a:spcBef>
                <a:spcPts val="1200"/>
              </a:spcBef>
              <a:spcAft>
                <a:spcPts val="0"/>
              </a:spcAft>
              <a:buNone/>
            </a:pPr>
            <a:r>
              <a:rPr lang="en"/>
              <a:t>SQL vs NoSQL</a:t>
            </a:r>
            <a:endParaRPr/>
          </a:p>
          <a:p>
            <a:pPr indent="0" lvl="0" marL="0" rtl="0" algn="l">
              <a:spcBef>
                <a:spcPts val="1200"/>
              </a:spcBef>
              <a:spcAft>
                <a:spcPts val="0"/>
              </a:spcAft>
              <a:buNone/>
            </a:pPr>
            <a:r>
              <a:rPr lang="en"/>
              <a:t>NoSQL Types</a:t>
            </a:r>
            <a:endParaRPr/>
          </a:p>
          <a:p>
            <a:pPr indent="0" lvl="0" marL="0" rtl="0" algn="l">
              <a:spcBef>
                <a:spcPts val="1200"/>
              </a:spcBef>
              <a:spcAft>
                <a:spcPts val="0"/>
              </a:spcAft>
              <a:buNone/>
            </a:pPr>
            <a:r>
              <a:rPr lang="en"/>
              <a:t>JSON and BSON</a:t>
            </a:r>
            <a:endParaRPr/>
          </a:p>
          <a:p>
            <a:pPr indent="0" lvl="0" marL="0" rtl="0" algn="l">
              <a:spcBef>
                <a:spcPts val="1200"/>
              </a:spcBef>
              <a:spcAft>
                <a:spcPts val="0"/>
              </a:spcAft>
              <a:buNone/>
            </a:pPr>
            <a:r>
              <a:rPr lang="en"/>
              <a:t>MongoDB overview</a:t>
            </a:r>
            <a:endParaRPr/>
          </a:p>
          <a:p>
            <a:pPr indent="0" lvl="0" marL="0" rtl="0" algn="l">
              <a:spcBef>
                <a:spcPts val="1200"/>
              </a:spcBef>
              <a:spcAft>
                <a:spcPts val="0"/>
              </a:spcAft>
              <a:buNone/>
            </a:pPr>
            <a:r>
              <a:rPr lang="en"/>
              <a:t>MongoDB Use Cases</a:t>
            </a:r>
            <a:endParaRPr/>
          </a:p>
          <a:p>
            <a:pPr indent="0" lvl="0" marL="0" rtl="0" algn="l">
              <a:spcBef>
                <a:spcPts val="1200"/>
              </a:spcBef>
              <a:spcAft>
                <a:spcPts val="0"/>
              </a:spcAft>
              <a:buNone/>
            </a:pPr>
            <a:r>
              <a:rPr lang="en"/>
              <a:t>Running MongoDB</a:t>
            </a:r>
            <a:endParaRPr/>
          </a:p>
          <a:p>
            <a:pPr indent="0" lvl="0" marL="0" rtl="0" algn="l">
              <a:spcBef>
                <a:spcPts val="1200"/>
              </a:spcBef>
              <a:spcAft>
                <a:spcPts val="0"/>
              </a:spcAft>
              <a:buNone/>
            </a:pPr>
            <a:r>
              <a:rPr lang="en"/>
              <a:t>MongoDB concepts</a:t>
            </a:r>
            <a:endParaRPr/>
          </a:p>
          <a:p>
            <a:pPr indent="0" lvl="0" marL="0" rtl="0" algn="l">
              <a:spcBef>
                <a:spcPts val="1200"/>
              </a:spcBef>
              <a:spcAft>
                <a:spcPts val="0"/>
              </a:spcAft>
              <a:buNone/>
            </a:pPr>
            <a:r>
              <a:rPr lang="en"/>
              <a:t>MongoDB Installation</a:t>
            </a:r>
            <a:endParaRPr/>
          </a:p>
          <a:p>
            <a:pPr indent="0" lvl="0" marL="0" rtl="0" algn="l">
              <a:spcBef>
                <a:spcPts val="1200"/>
              </a:spcBef>
              <a:spcAft>
                <a:spcPts val="0"/>
              </a:spcAft>
              <a:buNone/>
            </a:pPr>
            <a:r>
              <a:rPr lang="en"/>
              <a:t>Database Operation</a:t>
            </a:r>
            <a:endParaRPr/>
          </a:p>
          <a:p>
            <a:pPr indent="-274320" lvl="0" marL="457200" rtl="0" algn="l">
              <a:spcBef>
                <a:spcPts val="1200"/>
              </a:spcBef>
              <a:spcAft>
                <a:spcPts val="0"/>
              </a:spcAft>
              <a:buSzPct val="100000"/>
              <a:buChar char="●"/>
            </a:pPr>
            <a:r>
              <a:rPr lang="en"/>
              <a:t>Insert</a:t>
            </a:r>
            <a:endParaRPr/>
          </a:p>
          <a:p>
            <a:pPr indent="-274320" lvl="0" marL="457200" rtl="0" algn="l">
              <a:spcBef>
                <a:spcPts val="0"/>
              </a:spcBef>
              <a:spcAft>
                <a:spcPts val="0"/>
              </a:spcAft>
              <a:buSzPct val="100000"/>
              <a:buChar char="●"/>
            </a:pPr>
            <a:r>
              <a:rPr lang="en"/>
              <a:t>Update</a:t>
            </a:r>
            <a:endParaRPr/>
          </a:p>
          <a:p>
            <a:pPr indent="-274320" lvl="0" marL="457200" rtl="0" algn="l">
              <a:spcBef>
                <a:spcPts val="0"/>
              </a:spcBef>
              <a:spcAft>
                <a:spcPts val="0"/>
              </a:spcAft>
              <a:buSzPct val="100000"/>
              <a:buChar char="●"/>
            </a:pPr>
            <a:r>
              <a:rPr lang="en"/>
              <a:t>Delete</a:t>
            </a:r>
            <a:endParaRPr/>
          </a:p>
          <a:p>
            <a:pPr indent="-274320" lvl="0" marL="457200" rtl="0" algn="l">
              <a:spcBef>
                <a:spcPts val="0"/>
              </a:spcBef>
              <a:spcAft>
                <a:spcPts val="0"/>
              </a:spcAft>
              <a:buSzPct val="100000"/>
              <a:buChar char="●"/>
            </a:pPr>
            <a:r>
              <a:rPr lang="en"/>
              <a:t>Read</a:t>
            </a:r>
            <a:endParaRPr/>
          </a:p>
          <a:p>
            <a:pPr indent="0" lvl="0" marL="0" rtl="0" algn="l">
              <a:spcBef>
                <a:spcPts val="1200"/>
              </a:spcBef>
              <a:spcAft>
                <a:spcPts val="1200"/>
              </a:spcAft>
              <a:buNone/>
            </a:pPr>
            <a:r>
              <a:rPr lang="en"/>
              <a:t>MongoDB Compass</a:t>
            </a:r>
            <a:endParaRPr/>
          </a:p>
        </p:txBody>
      </p:sp>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Column-Family Stores</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Store data in columns rather than rows, organized in column families.</a:t>
            </a:r>
            <a:endParaRPr/>
          </a:p>
          <a:p>
            <a:pPr indent="0" lvl="0" marL="457200" rtl="0" algn="l">
              <a:spcBef>
                <a:spcPts val="1200"/>
              </a:spcBef>
              <a:spcAft>
                <a:spcPts val="0"/>
              </a:spcAft>
              <a:buNone/>
            </a:pPr>
            <a:r>
              <a:rPr lang="en"/>
              <a:t>Optimize for read-heavy workloads and analytical queries.</a:t>
            </a:r>
            <a:endParaRPr/>
          </a:p>
          <a:p>
            <a:pPr indent="0" lvl="0" marL="0" rtl="0" algn="l">
              <a:spcBef>
                <a:spcPts val="1200"/>
              </a:spcBef>
              <a:spcAft>
                <a:spcPts val="0"/>
              </a:spcAft>
              <a:buNone/>
            </a:pPr>
            <a:r>
              <a:rPr lang="en"/>
              <a:t>Use Cases:</a:t>
            </a:r>
            <a:endParaRPr/>
          </a:p>
          <a:p>
            <a:pPr indent="457200" lvl="0" marL="0" rtl="0" algn="l">
              <a:spcBef>
                <a:spcPts val="1200"/>
              </a:spcBef>
              <a:spcAft>
                <a:spcPts val="0"/>
              </a:spcAft>
              <a:buNone/>
            </a:pPr>
            <a:r>
              <a:rPr lang="en"/>
              <a:t>Time-series data, analytics, data warehousing.</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Apache Cassandra, HBase, ScyllaDB</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 Stores</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Characteristics:</a:t>
            </a:r>
            <a:endParaRPr/>
          </a:p>
          <a:p>
            <a:pPr indent="0" lvl="0" marL="457200" rtl="0" algn="l">
              <a:spcBef>
                <a:spcPts val="1200"/>
              </a:spcBef>
              <a:spcAft>
                <a:spcPts val="0"/>
              </a:spcAft>
              <a:buNone/>
            </a:pPr>
            <a:r>
              <a:rPr lang="en"/>
              <a:t>Organize data into flexible, schema-less documents (e.g., JSON, BSON).</a:t>
            </a:r>
            <a:endParaRPr/>
          </a:p>
          <a:p>
            <a:pPr indent="0" lvl="0" marL="457200" rtl="0" algn="l">
              <a:spcBef>
                <a:spcPts val="1200"/>
              </a:spcBef>
              <a:spcAft>
                <a:spcPts val="0"/>
              </a:spcAft>
              <a:buNone/>
            </a:pPr>
            <a:r>
              <a:rPr lang="en"/>
              <a:t>Documents can contain nested structures and arrays.</a:t>
            </a:r>
            <a:endParaRPr/>
          </a:p>
          <a:p>
            <a:pPr indent="0" lvl="0" marL="0" rtl="0" algn="l">
              <a:spcBef>
                <a:spcPts val="1200"/>
              </a:spcBef>
              <a:spcAft>
                <a:spcPts val="0"/>
              </a:spcAft>
              <a:buNone/>
            </a:pPr>
            <a:r>
              <a:rPr lang="en"/>
              <a:t>Use Cases:</a:t>
            </a:r>
            <a:endParaRPr/>
          </a:p>
          <a:p>
            <a:pPr indent="0" lvl="0" marL="457200" rtl="0" algn="l">
              <a:spcBef>
                <a:spcPts val="1200"/>
              </a:spcBef>
              <a:spcAft>
                <a:spcPts val="0"/>
              </a:spcAft>
              <a:buNone/>
            </a:pPr>
            <a:r>
              <a:rPr lang="en"/>
              <a:t>Content management systems, e-commerce platforms, real-time analytics.</a:t>
            </a:r>
            <a:endParaRPr/>
          </a:p>
          <a:p>
            <a:pPr indent="0" lvl="0" marL="0" rtl="0" algn="l">
              <a:spcBef>
                <a:spcPts val="1200"/>
              </a:spcBef>
              <a:spcAft>
                <a:spcPts val="0"/>
              </a:spcAft>
              <a:buNone/>
            </a:pPr>
            <a:r>
              <a:rPr lang="en"/>
              <a:t>Examples:</a:t>
            </a:r>
            <a:endParaRPr/>
          </a:p>
          <a:p>
            <a:pPr indent="457200" lvl="0" marL="0" rtl="0" algn="l">
              <a:spcBef>
                <a:spcPts val="1200"/>
              </a:spcBef>
              <a:spcAft>
                <a:spcPts val="0"/>
              </a:spcAft>
              <a:buNone/>
            </a:pPr>
            <a:r>
              <a:rPr lang="en"/>
              <a:t>MongoDB, Couchbase, CouchDB.</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a:t>
            </a:r>
            <a:endParaRPr/>
          </a:p>
        </p:txBody>
      </p:sp>
      <p:sp>
        <p:nvSpPr>
          <p:cNvPr id="187" name="Google Shape;187;p3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JSON (JavaScript Object Notation) is a lightweight data interchange format that is easy for humans to read and write and easy for machines to parse and generate. </a:t>
            </a:r>
            <a:endParaRPr/>
          </a:p>
          <a:p>
            <a:pPr indent="0" lvl="0" marL="0" rtl="0" algn="l">
              <a:spcBef>
                <a:spcPts val="1200"/>
              </a:spcBef>
              <a:spcAft>
                <a:spcPts val="1200"/>
              </a:spcAft>
              <a:buNone/>
            </a:pPr>
            <a:r>
              <a:rPr lang="en"/>
              <a:t>It is widely used for transmitting data between a server and a web application, as well as for configuration files and storing structured data.</a:t>
            </a:r>
            <a:endParaRPr/>
          </a:p>
        </p:txBody>
      </p:sp>
      <p:pic>
        <p:nvPicPr>
          <p:cNvPr id="188" name="Google Shape;188;p34"/>
          <p:cNvPicPr preferRelativeResize="0"/>
          <p:nvPr/>
        </p:nvPicPr>
        <p:blipFill>
          <a:blip r:embed="rId3">
            <a:alphaModFix/>
          </a:blip>
          <a:stretch>
            <a:fillRect/>
          </a:stretch>
        </p:blipFill>
        <p:spPr>
          <a:xfrm>
            <a:off x="4860775" y="1152475"/>
            <a:ext cx="4067175" cy="2714625"/>
          </a:xfrm>
          <a:prstGeom prst="rect">
            <a:avLst/>
          </a:prstGeom>
          <a:noFill/>
          <a:ln>
            <a:noFill/>
          </a:ln>
        </p:spPr>
      </p:pic>
      <p:sp>
        <p:nvSpPr>
          <p:cNvPr id="189" name="Google Shape;189;p34"/>
          <p:cNvSpPr txBox="1"/>
          <p:nvPr/>
        </p:nvSpPr>
        <p:spPr>
          <a:xfrm>
            <a:off x="467575" y="4481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https://www.json.org/json-en.html</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Syntax:</a:t>
            </a:r>
            <a:endParaRPr/>
          </a:p>
          <a:p>
            <a:pPr indent="0" lvl="0" marL="457200" rtl="0" algn="l">
              <a:spcBef>
                <a:spcPts val="1200"/>
              </a:spcBef>
              <a:spcAft>
                <a:spcPts val="0"/>
              </a:spcAft>
              <a:buNone/>
            </a:pPr>
            <a:r>
              <a:rPr lang="en"/>
              <a:t>JSON data is represented using a straightforward syntax consisting of key-value pairs.</a:t>
            </a:r>
            <a:endParaRPr/>
          </a:p>
          <a:p>
            <a:pPr indent="0" lvl="0" marL="457200" rtl="0" algn="l">
              <a:spcBef>
                <a:spcPts val="1200"/>
              </a:spcBef>
              <a:spcAft>
                <a:spcPts val="0"/>
              </a:spcAft>
              <a:buNone/>
            </a:pPr>
            <a:r>
              <a:rPr lang="en"/>
              <a:t>Data is organized into objects (enclosed in curly braces {}) and arrays (enclosed in square brackets []).</a:t>
            </a:r>
            <a:endParaRPr/>
          </a:p>
          <a:p>
            <a:pPr indent="0" lvl="0" marL="457200" rtl="0" algn="l">
              <a:spcBef>
                <a:spcPts val="1200"/>
              </a:spcBef>
              <a:spcAft>
                <a:spcPts val="0"/>
              </a:spcAft>
              <a:buNone/>
            </a:pPr>
            <a:r>
              <a:rPr lang="en"/>
              <a:t>Each key-value pair is separated by a colon (:), and pairs are separated by commas.</a:t>
            </a:r>
            <a:endParaRPr/>
          </a:p>
          <a:p>
            <a:pPr indent="0" lvl="0" marL="457200" rtl="0" algn="l">
              <a:spcBef>
                <a:spcPts val="1200"/>
              </a:spcBef>
              <a:spcAft>
                <a:spcPts val="1200"/>
              </a:spcAft>
              <a:buNone/>
            </a:pPr>
            <a:r>
              <a:t/>
            </a:r>
            <a:endParaRPr/>
          </a:p>
        </p:txBody>
      </p:sp>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idx="1" type="body"/>
          </p:nvPr>
        </p:nvSpPr>
        <p:spPr>
          <a:xfrm>
            <a:off x="311700" y="1152475"/>
            <a:ext cx="8520600" cy="3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a:t>
            </a:r>
            <a:endParaRPr/>
          </a:p>
          <a:p>
            <a:pPr indent="0" lvl="0" marL="457200" rtl="0" algn="l">
              <a:spcBef>
                <a:spcPts val="1200"/>
              </a:spcBef>
              <a:spcAft>
                <a:spcPts val="0"/>
              </a:spcAft>
              <a:buNone/>
            </a:pPr>
            <a:r>
              <a:rPr lang="en"/>
              <a:t>JSON supports several data types, including:</a:t>
            </a:r>
            <a:endParaRPr/>
          </a:p>
          <a:p>
            <a:pPr indent="0" lvl="0" marL="457200" rtl="0" algn="l">
              <a:spcBef>
                <a:spcPts val="1200"/>
              </a:spcBef>
              <a:spcAft>
                <a:spcPts val="0"/>
              </a:spcAft>
              <a:buNone/>
            </a:pPr>
            <a:r>
              <a:rPr lang="en"/>
              <a:t>Strings: Enclosed in double quotes (" ").</a:t>
            </a:r>
            <a:endParaRPr/>
          </a:p>
          <a:p>
            <a:pPr indent="0" lvl="0" marL="457200" rtl="0" algn="l">
              <a:spcBef>
                <a:spcPts val="1200"/>
              </a:spcBef>
              <a:spcAft>
                <a:spcPts val="0"/>
              </a:spcAft>
              <a:buNone/>
            </a:pPr>
            <a:r>
              <a:rPr lang="en"/>
              <a:t>Numbers: Integers or floating-point numbers.</a:t>
            </a:r>
            <a:endParaRPr/>
          </a:p>
          <a:p>
            <a:pPr indent="0" lvl="0" marL="457200" rtl="0" algn="l">
              <a:spcBef>
                <a:spcPts val="1200"/>
              </a:spcBef>
              <a:spcAft>
                <a:spcPts val="0"/>
              </a:spcAft>
              <a:buNone/>
            </a:pPr>
            <a:r>
              <a:rPr lang="en"/>
              <a:t>Booleans: true or false.</a:t>
            </a:r>
            <a:endParaRPr/>
          </a:p>
          <a:p>
            <a:pPr indent="0" lvl="0" marL="457200" rtl="0" algn="l">
              <a:spcBef>
                <a:spcPts val="1200"/>
              </a:spcBef>
              <a:spcAft>
                <a:spcPts val="0"/>
              </a:spcAft>
              <a:buNone/>
            </a:pPr>
            <a:r>
              <a:rPr lang="en"/>
              <a:t>Arrays: Ordered lists of values.</a:t>
            </a:r>
            <a:endParaRPr/>
          </a:p>
          <a:p>
            <a:pPr indent="0" lvl="0" marL="457200" rtl="0" algn="l">
              <a:spcBef>
                <a:spcPts val="1200"/>
              </a:spcBef>
              <a:spcAft>
                <a:spcPts val="0"/>
              </a:spcAft>
              <a:buNone/>
            </a:pPr>
            <a:r>
              <a:rPr lang="en"/>
              <a:t>Objects: Unordered collections of key-value pairs.</a:t>
            </a:r>
            <a:endParaRPr/>
          </a:p>
          <a:p>
            <a:pPr indent="0" lvl="0" marL="457200" rtl="0" algn="l">
              <a:spcBef>
                <a:spcPts val="1200"/>
              </a:spcBef>
              <a:spcAft>
                <a:spcPts val="1200"/>
              </a:spcAft>
              <a:buNone/>
            </a:pPr>
            <a:r>
              <a:rPr lang="en"/>
              <a:t>null: Represents a null value.</a:t>
            </a:r>
            <a:endParaRPr/>
          </a:p>
        </p:txBody>
      </p:sp>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Nested Structures:</a:t>
            </a:r>
            <a:endParaRPr/>
          </a:p>
          <a:p>
            <a:pPr indent="0" lvl="0" marL="457200" rtl="0" algn="l">
              <a:spcBef>
                <a:spcPts val="1200"/>
              </a:spcBef>
              <a:spcAft>
                <a:spcPts val="0"/>
              </a:spcAft>
              <a:buNone/>
            </a:pPr>
            <a:r>
              <a:rPr lang="en"/>
              <a:t>JSON allows for nested data structures, where objects or arrays can contain other objects, arrays, or primitive values.</a:t>
            </a:r>
            <a:endParaRPr/>
          </a:p>
          <a:p>
            <a:pPr indent="0" lvl="0" marL="457200" rtl="0" algn="l">
              <a:spcBef>
                <a:spcPts val="1200"/>
              </a:spcBef>
              <a:spcAft>
                <a:spcPts val="0"/>
              </a:spcAft>
              <a:buNone/>
            </a:pPr>
            <a:r>
              <a:rPr lang="en"/>
              <a:t>This enables the representation of hierarchical data and complex relationships.</a:t>
            </a:r>
            <a:endParaRPr/>
          </a:p>
          <a:p>
            <a:pPr indent="0" lvl="0" marL="0" rtl="0" algn="l">
              <a:spcBef>
                <a:spcPts val="1200"/>
              </a:spcBef>
              <a:spcAft>
                <a:spcPts val="0"/>
              </a:spcAft>
              <a:buNone/>
            </a:pPr>
            <a:r>
              <a:rPr lang="en"/>
              <a:t>Human Readable:</a:t>
            </a:r>
            <a:endParaRPr/>
          </a:p>
          <a:p>
            <a:pPr indent="0" lvl="0" marL="457200" rtl="0" algn="l">
              <a:spcBef>
                <a:spcPts val="1200"/>
              </a:spcBef>
              <a:spcAft>
                <a:spcPts val="0"/>
              </a:spcAft>
              <a:buNone/>
            </a:pPr>
            <a:r>
              <a:rPr lang="en"/>
              <a:t>JSON is designed to be easy for humans to read and write, making it a popular choice for data interchange and configuration files.</a:t>
            </a:r>
            <a:endParaRPr/>
          </a:p>
          <a:p>
            <a:pPr indent="0" lvl="0" marL="457200" rtl="0" algn="l">
              <a:spcBef>
                <a:spcPts val="1200"/>
              </a:spcBef>
              <a:spcAft>
                <a:spcPts val="1200"/>
              </a:spcAft>
              <a:buNone/>
            </a:pPr>
            <a:r>
              <a:rPr lang="en"/>
              <a:t>Its syntax is concise and well-structured, facilitating readability and comprehension.</a:t>
            </a:r>
            <a:endParaRPr/>
          </a:p>
        </p:txBody>
      </p:sp>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JSON</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Agnostic:</a:t>
            </a:r>
            <a:endParaRPr/>
          </a:p>
          <a:p>
            <a:pPr indent="0" lvl="0" marL="457200" rtl="0" algn="l">
              <a:spcBef>
                <a:spcPts val="1200"/>
              </a:spcBef>
              <a:spcAft>
                <a:spcPts val="0"/>
              </a:spcAft>
              <a:buNone/>
            </a:pPr>
            <a:r>
              <a:rPr lang="en"/>
              <a:t>JSON is language agnostic, meaning it can be parsed and generated by virtually any programming language.</a:t>
            </a:r>
            <a:endParaRPr/>
          </a:p>
          <a:p>
            <a:pPr indent="0" lvl="0" marL="457200" rtl="0" algn="l">
              <a:spcBef>
                <a:spcPts val="1200"/>
              </a:spcBef>
              <a:spcAft>
                <a:spcPts val="0"/>
              </a:spcAft>
              <a:buNone/>
            </a:pPr>
            <a:r>
              <a:rPr lang="en"/>
              <a:t>Most programming languages provide built-in support or libraries for working with JSON data.</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of JSON</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Web APIs: </a:t>
            </a:r>
            <a:endParaRPr/>
          </a:p>
          <a:p>
            <a:pPr indent="457200" lvl="0" marL="0" rtl="0" algn="l">
              <a:spcBef>
                <a:spcPts val="1200"/>
              </a:spcBef>
              <a:spcAft>
                <a:spcPts val="0"/>
              </a:spcAft>
              <a:buNone/>
            </a:pPr>
            <a:r>
              <a:rPr lang="en"/>
              <a:t>JSON is commonly used as the data format for APIs, allowing web applications to retrieve and manipulate data from servers.</a:t>
            </a:r>
            <a:endParaRPr/>
          </a:p>
          <a:p>
            <a:pPr indent="0" lvl="0" marL="0" rtl="0" algn="l">
              <a:spcBef>
                <a:spcPts val="1200"/>
              </a:spcBef>
              <a:spcAft>
                <a:spcPts val="0"/>
              </a:spcAft>
              <a:buNone/>
            </a:pPr>
            <a:r>
              <a:rPr lang="en"/>
              <a:t>Configuration Files: </a:t>
            </a:r>
            <a:endParaRPr/>
          </a:p>
          <a:p>
            <a:pPr indent="457200" lvl="0" marL="0" rtl="0" algn="l">
              <a:spcBef>
                <a:spcPts val="1200"/>
              </a:spcBef>
              <a:spcAft>
                <a:spcPts val="0"/>
              </a:spcAft>
              <a:buNone/>
            </a:pPr>
            <a:r>
              <a:rPr lang="en"/>
              <a:t>Many software applications use JSON for configuration files due to its readability and flexibility.</a:t>
            </a:r>
            <a:endParaRPr/>
          </a:p>
          <a:p>
            <a:pPr indent="0" lvl="0" marL="0" rtl="0" algn="l">
              <a:spcBef>
                <a:spcPts val="1200"/>
              </a:spcBef>
              <a:spcAft>
                <a:spcPts val="0"/>
              </a:spcAft>
              <a:buNone/>
            </a:pPr>
            <a:r>
              <a:rPr lang="en"/>
              <a:t>Data Interchange: </a:t>
            </a:r>
            <a:endParaRPr/>
          </a:p>
          <a:p>
            <a:pPr indent="457200" lvl="0" marL="0" rtl="0" algn="l">
              <a:spcBef>
                <a:spcPts val="1200"/>
              </a:spcBef>
              <a:spcAft>
                <a:spcPts val="0"/>
              </a:spcAft>
              <a:buNone/>
            </a:pPr>
            <a:r>
              <a:rPr lang="en"/>
              <a:t>JSON facilitates data interchange between different systems and platforms, making it suitable for data transfer over the internet.</a:t>
            </a:r>
            <a:endParaRPr/>
          </a:p>
          <a:p>
            <a:pPr indent="0" lvl="0" marL="0" rtl="0" algn="l">
              <a:spcBef>
                <a:spcPts val="1200"/>
              </a:spcBef>
              <a:spcAft>
                <a:spcPts val="0"/>
              </a:spcAft>
              <a:buNone/>
            </a:pPr>
            <a:r>
              <a:rPr lang="en"/>
              <a:t>Frontend Development: </a:t>
            </a:r>
            <a:endParaRPr/>
          </a:p>
          <a:p>
            <a:pPr indent="457200" lvl="0" marL="0" rtl="0" algn="l">
              <a:spcBef>
                <a:spcPts val="1200"/>
              </a:spcBef>
              <a:spcAft>
                <a:spcPts val="0"/>
              </a:spcAft>
              <a:buNone/>
            </a:pPr>
            <a:r>
              <a:rPr lang="en"/>
              <a:t>JSON is frequently used in frontend development for managing state, storing data, and configuring user interfaces.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BSON</a:t>
            </a:r>
            <a:endParaRPr/>
          </a:p>
        </p:txBody>
      </p:sp>
      <p:sp>
        <p:nvSpPr>
          <p:cNvPr id="225" name="Google Shape;225;p40"/>
          <p:cNvSpPr txBox="1"/>
          <p:nvPr>
            <p:ph idx="1" type="body"/>
          </p:nvPr>
        </p:nvSpPr>
        <p:spPr>
          <a:xfrm>
            <a:off x="311700" y="1152475"/>
            <a:ext cx="4054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BSON (Binary JSON) is a binary-encoded serialization format used primarily to store and exchange documents in MongoDB, a popular NoSQL database. </a:t>
            </a:r>
            <a:endParaRPr/>
          </a:p>
          <a:p>
            <a:pPr indent="0" lvl="0" marL="0" rtl="0" algn="l">
              <a:spcBef>
                <a:spcPts val="1200"/>
              </a:spcBef>
              <a:spcAft>
                <a:spcPts val="1200"/>
              </a:spcAft>
              <a:buNone/>
            </a:pPr>
            <a:r>
              <a:rPr lang="en"/>
              <a:t>BSON extends the JSON format by adding additional data types and binary encoding, making it more efficient for storage and transmission over the network.</a:t>
            </a:r>
            <a:endParaRPr/>
          </a:p>
        </p:txBody>
      </p:sp>
      <p:sp>
        <p:nvSpPr>
          <p:cNvPr id="226" name="Google Shape;226;p40"/>
          <p:cNvSpPr txBox="1"/>
          <p:nvPr/>
        </p:nvSpPr>
        <p:spPr>
          <a:xfrm>
            <a:off x="311700" y="4656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https://bsonspec.org/</a:t>
            </a:r>
            <a:r>
              <a:rPr lang="en"/>
              <a:t> </a:t>
            </a:r>
            <a:endParaRPr/>
          </a:p>
        </p:txBody>
      </p:sp>
      <p:pic>
        <p:nvPicPr>
          <p:cNvPr id="227" name="Google Shape;227;p40"/>
          <p:cNvPicPr preferRelativeResize="0"/>
          <p:nvPr/>
        </p:nvPicPr>
        <p:blipFill>
          <a:blip r:embed="rId4">
            <a:alphaModFix/>
          </a:blip>
          <a:stretch>
            <a:fillRect/>
          </a:stretch>
        </p:blipFill>
        <p:spPr>
          <a:xfrm>
            <a:off x="4518600" y="1170125"/>
            <a:ext cx="3771900" cy="2600325"/>
          </a:xfrm>
          <a:prstGeom prst="rect">
            <a:avLst/>
          </a:prstGeom>
          <a:noFill/>
          <a:ln>
            <a:noFill/>
          </a:ln>
        </p:spPr>
      </p:pic>
      <p:sp>
        <p:nvSpPr>
          <p:cNvPr id="228" name="Google Shape;228;p40"/>
          <p:cNvSpPr txBox="1"/>
          <p:nvPr/>
        </p:nvSpPr>
        <p:spPr>
          <a:xfrm>
            <a:off x="4518600" y="3922850"/>
            <a:ext cx="386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The equivalent BSON document would be the binary representation of this JSON document, with additional binary-encoded data types where applicable.</a:t>
            </a:r>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Binary Encoding:</a:t>
            </a:r>
            <a:endParaRPr/>
          </a:p>
          <a:p>
            <a:pPr indent="0" lvl="0" marL="457200" rtl="0" algn="l">
              <a:spcBef>
                <a:spcPts val="1200"/>
              </a:spcBef>
              <a:spcAft>
                <a:spcPts val="0"/>
              </a:spcAft>
              <a:buNone/>
            </a:pPr>
            <a:r>
              <a:rPr lang="en"/>
              <a:t>BSON documents are encoded in a binary format, which is more compact and efficient compared to plain text JSON.</a:t>
            </a:r>
            <a:endParaRPr/>
          </a:p>
          <a:p>
            <a:pPr indent="0" lvl="0" marL="457200" rtl="0" algn="l">
              <a:spcBef>
                <a:spcPts val="1200"/>
              </a:spcBef>
              <a:spcAft>
                <a:spcPts val="0"/>
              </a:spcAft>
              <a:buNone/>
            </a:pPr>
            <a:r>
              <a:rPr lang="en"/>
              <a:t>Binary encoding allows for faster parsing and serialization/deserialization operations.</a:t>
            </a:r>
            <a:endParaRPr/>
          </a:p>
          <a:p>
            <a:pPr indent="0" lvl="0" marL="0" rtl="0" algn="l">
              <a:spcBef>
                <a:spcPts val="1200"/>
              </a:spcBef>
              <a:spcAft>
                <a:spcPts val="0"/>
              </a:spcAft>
              <a:buNone/>
            </a:pPr>
            <a:r>
              <a:rPr lang="en"/>
              <a:t>Ordered Key-Value Pairs:</a:t>
            </a:r>
            <a:endParaRPr/>
          </a:p>
          <a:p>
            <a:pPr indent="0" lvl="0" marL="457200" rtl="0" algn="l">
              <a:spcBef>
                <a:spcPts val="1200"/>
              </a:spcBef>
              <a:spcAft>
                <a:spcPts val="0"/>
              </a:spcAft>
              <a:buNone/>
            </a:pPr>
            <a:r>
              <a:rPr lang="en"/>
              <a:t>BSON documents maintain the order of key-value pairs, unlike JSON, which does not guarantee order.</a:t>
            </a:r>
            <a:endParaRPr/>
          </a:p>
          <a:p>
            <a:pPr indent="0" lvl="0" marL="457200" rtl="0" algn="l">
              <a:spcBef>
                <a:spcPts val="1200"/>
              </a:spcBef>
              <a:spcAft>
                <a:spcPts val="1200"/>
              </a:spcAft>
              <a:buNone/>
            </a:pPr>
            <a:r>
              <a:rPr lang="en"/>
              <a:t>This allows for more predictable document structure and facilitates efficient storage and retrieval.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1" name="Google Shape;71;p15"/>
          <p:cNvSpPr txBox="1"/>
          <p:nvPr>
            <p:ph idx="1" type="body"/>
          </p:nvPr>
        </p:nvSpPr>
        <p:spPr>
          <a:xfrm>
            <a:off x="489425" y="1145950"/>
            <a:ext cx="2083800" cy="3647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550"/>
              <a:t>Day 2</a:t>
            </a:r>
            <a:endParaRPr/>
          </a:p>
          <a:p>
            <a:pPr indent="0" lvl="0" marL="0" rtl="0" algn="l">
              <a:spcBef>
                <a:spcPts val="1200"/>
              </a:spcBef>
              <a:spcAft>
                <a:spcPts val="0"/>
              </a:spcAft>
              <a:buNone/>
            </a:pPr>
            <a:r>
              <a:rPr lang="en"/>
              <a:t>Schema Design</a:t>
            </a:r>
            <a:endParaRPr/>
          </a:p>
          <a:p>
            <a:pPr indent="0" lvl="0" marL="0" rtl="0" algn="l">
              <a:spcBef>
                <a:spcPts val="1200"/>
              </a:spcBef>
              <a:spcAft>
                <a:spcPts val="0"/>
              </a:spcAft>
              <a:buNone/>
            </a:pPr>
            <a:r>
              <a:rPr lang="en"/>
              <a:t>Data Modeling</a:t>
            </a:r>
            <a:endParaRPr/>
          </a:p>
          <a:p>
            <a:pPr indent="0" lvl="0" marL="0" rtl="0" algn="l">
              <a:spcBef>
                <a:spcPts val="1200"/>
              </a:spcBef>
              <a:spcAft>
                <a:spcPts val="0"/>
              </a:spcAft>
              <a:buNone/>
            </a:pPr>
            <a:r>
              <a:rPr lang="en"/>
              <a:t>Querying Data</a:t>
            </a:r>
            <a:endParaRPr/>
          </a:p>
          <a:p>
            <a:pPr indent="0" lvl="0" marL="0" rtl="0" algn="l">
              <a:spcBef>
                <a:spcPts val="1200"/>
              </a:spcBef>
              <a:spcAft>
                <a:spcPts val="0"/>
              </a:spcAft>
              <a:buNone/>
            </a:pPr>
            <a:r>
              <a:rPr lang="en"/>
              <a:t>Table-relations vs Aggregations</a:t>
            </a:r>
            <a:endParaRPr/>
          </a:p>
          <a:p>
            <a:pPr indent="0" lvl="0" marL="0" rtl="0" algn="l">
              <a:spcBef>
                <a:spcPts val="1200"/>
              </a:spcBef>
              <a:spcAft>
                <a:spcPts val="0"/>
              </a:spcAft>
              <a:buNone/>
            </a:pPr>
            <a:r>
              <a:rPr lang="en"/>
              <a:t>Installation Python and Node JS</a:t>
            </a:r>
            <a:endParaRPr/>
          </a:p>
          <a:p>
            <a:pPr indent="0" lvl="0" marL="0" rtl="0" algn="l">
              <a:spcBef>
                <a:spcPts val="1200"/>
              </a:spcBef>
              <a:spcAft>
                <a:spcPts val="0"/>
              </a:spcAft>
              <a:buNone/>
            </a:pPr>
            <a:r>
              <a:rPr lang="en"/>
              <a:t>MongoDB Native Drivers: </a:t>
            </a:r>
            <a:endParaRPr/>
          </a:p>
          <a:p>
            <a:pPr indent="-282892" lvl="0" marL="457200" rtl="0" algn="l">
              <a:spcBef>
                <a:spcPts val="1200"/>
              </a:spcBef>
              <a:spcAft>
                <a:spcPts val="0"/>
              </a:spcAft>
              <a:buSzPct val="100000"/>
              <a:buChar char="●"/>
            </a:pPr>
            <a:r>
              <a:rPr lang="en"/>
              <a:t>Node.js</a:t>
            </a:r>
            <a:endParaRPr/>
          </a:p>
          <a:p>
            <a:pPr indent="-282892" lvl="0" marL="457200" rtl="0" algn="l">
              <a:spcBef>
                <a:spcPts val="0"/>
              </a:spcBef>
              <a:spcAft>
                <a:spcPts val="0"/>
              </a:spcAft>
              <a:buSzPct val="100000"/>
              <a:buChar char="●"/>
            </a:pPr>
            <a:r>
              <a:rPr lang="en"/>
              <a:t>Python</a:t>
            </a:r>
            <a:endParaRPr/>
          </a:p>
          <a:p>
            <a:pPr indent="-282892" lvl="0" marL="457200" rtl="0" algn="l">
              <a:spcBef>
                <a:spcPts val="0"/>
              </a:spcBef>
              <a:spcAft>
                <a:spcPts val="0"/>
              </a:spcAft>
              <a:buSzPct val="100000"/>
              <a:buChar char="●"/>
            </a:pPr>
            <a:r>
              <a:rPr lang="en"/>
              <a:t>.NET</a:t>
            </a:r>
            <a:endParaRPr/>
          </a:p>
          <a:p>
            <a:pPr indent="-282892" lvl="0" marL="457200" rtl="0" algn="l">
              <a:spcBef>
                <a:spcPts val="0"/>
              </a:spcBef>
              <a:spcAft>
                <a:spcPts val="0"/>
              </a:spcAft>
              <a:buSzPct val="100000"/>
              <a:buChar char="●"/>
            </a:pPr>
            <a:r>
              <a:rPr lang="en"/>
              <a:t>Java</a:t>
            </a:r>
            <a:endParaRPr/>
          </a:p>
          <a:p>
            <a:pPr indent="0" lvl="0" marL="0" rtl="0" algn="l">
              <a:spcBef>
                <a:spcPts val="1200"/>
              </a:spcBef>
              <a:spcAft>
                <a:spcPts val="0"/>
              </a:spcAft>
              <a:buNone/>
            </a:pPr>
            <a:r>
              <a:rPr lang="en"/>
              <a:t>Mongoose</a:t>
            </a:r>
            <a:endParaRPr/>
          </a:p>
          <a:p>
            <a:pPr indent="0" lvl="0" marL="0" rtl="0" algn="l">
              <a:spcBef>
                <a:spcPts val="1200"/>
              </a:spcBef>
              <a:spcAft>
                <a:spcPts val="0"/>
              </a:spcAft>
              <a:buNone/>
            </a:pPr>
            <a:r>
              <a:rPr lang="en"/>
              <a:t>MongoDB with Node.JS</a:t>
            </a:r>
            <a:endParaRPr/>
          </a:p>
          <a:p>
            <a:pPr indent="0" lvl="0" marL="0" rtl="0" algn="l">
              <a:spcBef>
                <a:spcPts val="1200"/>
              </a:spcBef>
              <a:spcAft>
                <a:spcPts val="1200"/>
              </a:spcAft>
              <a:buNone/>
            </a:pPr>
            <a:r>
              <a:rPr lang="en"/>
              <a:t>MongoDB with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Extended Data Types:</a:t>
            </a:r>
            <a:endParaRPr/>
          </a:p>
          <a:p>
            <a:pPr indent="0" lvl="0" marL="457200" rtl="0" algn="l">
              <a:spcBef>
                <a:spcPts val="1200"/>
              </a:spcBef>
              <a:spcAft>
                <a:spcPts val="0"/>
              </a:spcAft>
              <a:buNone/>
            </a:pPr>
            <a:r>
              <a:rPr lang="en"/>
              <a:t>BSON supports additional data types beyond those supported by JSON, including:</a:t>
            </a:r>
            <a:endParaRPr/>
          </a:p>
          <a:p>
            <a:pPr indent="0" lvl="0" marL="457200" rtl="0" algn="l">
              <a:spcBef>
                <a:spcPts val="1200"/>
              </a:spcBef>
              <a:spcAft>
                <a:spcPts val="0"/>
              </a:spcAft>
              <a:buNone/>
            </a:pPr>
            <a:r>
              <a:rPr lang="en"/>
              <a:t>Date: Represents date and time information.</a:t>
            </a:r>
            <a:endParaRPr/>
          </a:p>
          <a:p>
            <a:pPr indent="0" lvl="0" marL="457200" rtl="0" algn="l">
              <a:spcBef>
                <a:spcPts val="1200"/>
              </a:spcBef>
              <a:spcAft>
                <a:spcPts val="0"/>
              </a:spcAft>
              <a:buNone/>
            </a:pPr>
            <a:r>
              <a:rPr lang="en"/>
              <a:t>Binary Data: Stores binary data such as images, files, or serialized objects.</a:t>
            </a:r>
            <a:endParaRPr/>
          </a:p>
          <a:p>
            <a:pPr indent="0" lvl="0" marL="457200" rtl="0" algn="l">
              <a:spcBef>
                <a:spcPts val="1200"/>
              </a:spcBef>
              <a:spcAft>
                <a:spcPts val="0"/>
              </a:spcAft>
              <a:buNone/>
            </a:pPr>
            <a:r>
              <a:rPr lang="en"/>
              <a:t>Regular Expression: Represents regular expression patterns.</a:t>
            </a:r>
            <a:endParaRPr/>
          </a:p>
          <a:p>
            <a:pPr indent="0" lvl="0" marL="457200" rtl="0" algn="l">
              <a:spcBef>
                <a:spcPts val="1200"/>
              </a:spcBef>
              <a:spcAft>
                <a:spcPts val="0"/>
              </a:spcAft>
              <a:buNone/>
            </a:pPr>
            <a:r>
              <a:rPr lang="en"/>
              <a:t>ObjectId: A unique identifier used as a primary key in MongoDB.</a:t>
            </a:r>
            <a:endParaRPr/>
          </a:p>
          <a:p>
            <a:pPr indent="0" lvl="0" marL="457200" rtl="0" algn="l">
              <a:spcBef>
                <a:spcPts val="1200"/>
              </a:spcBef>
              <a:spcAft>
                <a:spcPts val="0"/>
              </a:spcAft>
              <a:buNone/>
            </a:pPr>
            <a:r>
              <a:rPr lang="en"/>
              <a:t>Decimal128: Represents arbitrary-precision decimal numbers.</a:t>
            </a:r>
            <a:endParaRPr/>
          </a:p>
          <a:p>
            <a:pPr indent="0" lvl="0" marL="457200" rtl="0" algn="l">
              <a:spcBef>
                <a:spcPts val="1200"/>
              </a:spcBef>
              <a:spcAft>
                <a:spcPts val="1200"/>
              </a:spcAft>
              <a:buNone/>
            </a:pPr>
            <a:r>
              <a:rPr lang="en"/>
              <a:t>JavaScript Code: Stores JavaScript code for execution within MongoDB queries.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 of BSON</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Efficient Storage and Querying:</a:t>
            </a:r>
            <a:endParaRPr/>
          </a:p>
          <a:p>
            <a:pPr indent="0" lvl="0" marL="457200" rtl="0" algn="l">
              <a:spcBef>
                <a:spcPts val="1200"/>
              </a:spcBef>
              <a:spcAft>
                <a:spcPts val="0"/>
              </a:spcAft>
              <a:buNone/>
            </a:pPr>
            <a:r>
              <a:rPr lang="en"/>
              <a:t>BSON's binary encoding results in more compact storage compared to JSON, reducing storage requirements and improving performance.</a:t>
            </a:r>
            <a:endParaRPr/>
          </a:p>
          <a:p>
            <a:pPr indent="0" lvl="0" marL="457200" rtl="0" algn="l">
              <a:spcBef>
                <a:spcPts val="1200"/>
              </a:spcBef>
              <a:spcAft>
                <a:spcPts val="0"/>
              </a:spcAft>
              <a:buNone/>
            </a:pPr>
            <a:r>
              <a:rPr lang="en"/>
              <a:t>BSON documents can be efficiently indexed and queried using MongoDB's query language and indexing mechanisms.</a:t>
            </a:r>
            <a:endParaRPr/>
          </a:p>
          <a:p>
            <a:pPr indent="0" lvl="0" marL="0" rtl="0" algn="l">
              <a:spcBef>
                <a:spcPts val="1200"/>
              </a:spcBef>
              <a:spcAft>
                <a:spcPts val="0"/>
              </a:spcAft>
              <a:buNone/>
            </a:pPr>
            <a:r>
              <a:rPr lang="en"/>
              <a:t>Compatibility with MongoDB:</a:t>
            </a:r>
            <a:endParaRPr/>
          </a:p>
          <a:p>
            <a:pPr indent="0" lvl="0" marL="457200" rtl="0" algn="l">
              <a:spcBef>
                <a:spcPts val="1200"/>
              </a:spcBef>
              <a:spcAft>
                <a:spcPts val="0"/>
              </a:spcAft>
              <a:buNone/>
            </a:pPr>
            <a:r>
              <a:rPr lang="en"/>
              <a:t>BSON is the native format used by MongoDB to store documents in collections.</a:t>
            </a:r>
            <a:endParaRPr/>
          </a:p>
          <a:p>
            <a:pPr indent="0" lvl="0" marL="457200" rtl="0" algn="l">
              <a:spcBef>
                <a:spcPts val="1200"/>
              </a:spcBef>
              <a:spcAft>
                <a:spcPts val="0"/>
              </a:spcAft>
              <a:buNone/>
            </a:pPr>
            <a:r>
              <a:rPr lang="en"/>
              <a:t>MongoDB drivers and libraries automatically handle BSON serialization and deserialization when interacting with the database.</a:t>
            </a:r>
            <a:endParaRPr/>
          </a:p>
          <a:p>
            <a:pPr indent="0" lvl="0" marL="45720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Overview</a:t>
            </a:r>
            <a:endParaRPr/>
          </a:p>
        </p:txBody>
      </p:sp>
      <p:sp>
        <p:nvSpPr>
          <p:cNvPr id="252" name="Google Shape;25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a popular open-source NoSQL database known for its flexibility, scalability, and ease of use.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Document-Oriented: </a:t>
            </a:r>
            <a:endParaRPr b="1"/>
          </a:p>
          <a:p>
            <a:pPr indent="0" lvl="0" marL="0" rtl="0" algn="l">
              <a:spcBef>
                <a:spcPts val="1200"/>
              </a:spcBef>
              <a:spcAft>
                <a:spcPts val="0"/>
              </a:spcAft>
              <a:buNone/>
            </a:pPr>
            <a:r>
              <a:rPr lang="en"/>
              <a:t>MongoDB stores data in flexible, JSON-like documents called BSON (Binary JSON). These documents can have varying structures, allowing for easy representation of complex data types and relationships.</a:t>
            </a:r>
            <a:endParaRPr/>
          </a:p>
          <a:p>
            <a:pPr indent="0" lvl="0" marL="0" rtl="0" algn="l">
              <a:spcBef>
                <a:spcPts val="1200"/>
              </a:spcBef>
              <a:spcAft>
                <a:spcPts val="0"/>
              </a:spcAft>
              <a:buNone/>
            </a:pPr>
            <a:r>
              <a:rPr b="1" lang="en"/>
              <a:t>Dynamic Schema: </a:t>
            </a:r>
            <a:endParaRPr b="1"/>
          </a:p>
          <a:p>
            <a:pPr indent="0" lvl="0" marL="0" rtl="0" algn="l">
              <a:spcBef>
                <a:spcPts val="1200"/>
              </a:spcBef>
              <a:spcAft>
                <a:spcPts val="1200"/>
              </a:spcAft>
              <a:buNone/>
            </a:pPr>
            <a:r>
              <a:rPr lang="en"/>
              <a:t>Unlike traditional relational databases, MongoDB does not enforce a fixed schema. Each document can have its own unique structure, and fields can be added or modified without requiring a schema migration.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Scalability: </a:t>
            </a:r>
            <a:endParaRPr b="1"/>
          </a:p>
          <a:p>
            <a:pPr indent="0" lvl="0" marL="0" rtl="0" algn="l">
              <a:spcBef>
                <a:spcPts val="1200"/>
              </a:spcBef>
              <a:spcAft>
                <a:spcPts val="0"/>
              </a:spcAft>
              <a:buNone/>
            </a:pPr>
            <a:r>
              <a:rPr lang="en"/>
              <a:t>MongoDB is designed to scale horizontally, meaning it can distribute data across multiple servers or clusters to handle increasing load and data volume. This enables seamless scaling of applications as they grow.</a:t>
            </a:r>
            <a:endParaRPr/>
          </a:p>
          <a:p>
            <a:pPr indent="0" lvl="0" marL="0" rtl="0" algn="l">
              <a:spcBef>
                <a:spcPts val="1200"/>
              </a:spcBef>
              <a:spcAft>
                <a:spcPts val="0"/>
              </a:spcAft>
              <a:buNone/>
            </a:pPr>
            <a:r>
              <a:rPr b="1" lang="en"/>
              <a:t>High Performance: </a:t>
            </a:r>
            <a:endParaRPr b="1"/>
          </a:p>
          <a:p>
            <a:pPr indent="0" lvl="0" marL="0" rtl="0" algn="l">
              <a:spcBef>
                <a:spcPts val="1200"/>
              </a:spcBef>
              <a:spcAft>
                <a:spcPts val="1200"/>
              </a:spcAft>
              <a:buNone/>
            </a:pPr>
            <a:r>
              <a:rPr lang="en"/>
              <a:t>MongoDB offers high performance for both read and write operations, with support for indexing, sharding, and in-memory storage. It can efficiently handle real-time data ingestion and analytics workloads.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Rich Query Language: </a:t>
            </a:r>
            <a:endParaRPr b="1"/>
          </a:p>
          <a:p>
            <a:pPr indent="0" lvl="0" marL="0" rtl="0" algn="l">
              <a:spcBef>
                <a:spcPts val="1200"/>
              </a:spcBef>
              <a:spcAft>
                <a:spcPts val="0"/>
              </a:spcAft>
              <a:buNone/>
            </a:pPr>
            <a:r>
              <a:rPr lang="en"/>
              <a:t>MongoDB provides a powerful query language with support for CRUD operations (Create, Read, Update, Delete), aggregation, indexing, and full-text search. It also supports geospatial queries for location-based data.</a:t>
            </a:r>
            <a:endParaRPr/>
          </a:p>
          <a:p>
            <a:pPr indent="0" lvl="0" marL="0" rtl="0" algn="l">
              <a:spcBef>
                <a:spcPts val="1200"/>
              </a:spcBef>
              <a:spcAft>
                <a:spcPts val="0"/>
              </a:spcAft>
              <a:buNone/>
            </a:pPr>
            <a:r>
              <a:rPr b="1" lang="en"/>
              <a:t>Replication and High Availability: </a:t>
            </a:r>
            <a:endParaRPr b="1"/>
          </a:p>
          <a:p>
            <a:pPr indent="0" lvl="0" marL="0" rtl="0" algn="l">
              <a:spcBef>
                <a:spcPts val="1200"/>
              </a:spcBef>
              <a:spcAft>
                <a:spcPts val="1200"/>
              </a:spcAft>
              <a:buNone/>
            </a:pPr>
            <a:r>
              <a:rPr lang="en"/>
              <a:t>MongoDB supports replica sets, which are groups of MongoDB instances that maintain copies of the same data. This ensures high availability and fault tolerance, with automatic failover in case of node failures.</a:t>
            </a:r>
            <a:endParaRPr/>
          </a:p>
        </p:txBody>
      </p:sp>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 of MongoDB</a:t>
            </a:r>
            <a:endParaRPr/>
          </a:p>
        </p:txBody>
      </p:sp>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Horizontal Sharding: </a:t>
            </a:r>
            <a:endParaRPr b="1"/>
          </a:p>
          <a:p>
            <a:pPr indent="0" lvl="0" marL="0" rtl="0" algn="l">
              <a:spcBef>
                <a:spcPts val="1200"/>
              </a:spcBef>
              <a:spcAft>
                <a:spcPts val="0"/>
              </a:spcAft>
              <a:buNone/>
            </a:pPr>
            <a:r>
              <a:rPr lang="en"/>
              <a:t>MongoDB uses sharding to distribute data across multiple servers or shards, allowing for linear horizontal scaling. Sharding helps distribute data evenly and improves query performance by parallelizing operations.</a:t>
            </a:r>
            <a:endParaRPr/>
          </a:p>
          <a:p>
            <a:pPr indent="0" lvl="0" marL="0" rtl="0" algn="l">
              <a:spcBef>
                <a:spcPts val="1200"/>
              </a:spcBef>
              <a:spcAft>
                <a:spcPts val="0"/>
              </a:spcAft>
              <a:buNone/>
            </a:pPr>
            <a:r>
              <a:rPr b="1" lang="en"/>
              <a:t>Security:</a:t>
            </a:r>
            <a:endParaRPr b="1"/>
          </a:p>
          <a:p>
            <a:pPr indent="0" lvl="0" marL="0" rtl="0" algn="l">
              <a:spcBef>
                <a:spcPts val="1200"/>
              </a:spcBef>
              <a:spcAft>
                <a:spcPts val="0"/>
              </a:spcAft>
              <a:buNone/>
            </a:pPr>
            <a:r>
              <a:rPr lang="en"/>
              <a:t>MongoDB offers various security features, including authentication, authorization, encryption at rest, and auditing. It also supports role-based access control (RBAC) for fine-grained access control.</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 Management: </a:t>
            </a:r>
            <a:endParaRPr b="1"/>
          </a:p>
          <a:p>
            <a:pPr indent="0" lvl="0" marL="0" rtl="0" algn="l">
              <a:spcBef>
                <a:spcPts val="1200"/>
              </a:spcBef>
              <a:spcAft>
                <a:spcPts val="0"/>
              </a:spcAft>
              <a:buNone/>
            </a:pPr>
            <a:r>
              <a:rPr lang="en"/>
              <a:t>MongoDB is well-suited for content management systems, allowing efficient storage and retrieval of structured and unstructured data.</a:t>
            </a:r>
            <a:endParaRPr/>
          </a:p>
          <a:p>
            <a:pPr indent="0" lvl="0" marL="0" rtl="0" algn="l">
              <a:spcBef>
                <a:spcPts val="1200"/>
              </a:spcBef>
              <a:spcAft>
                <a:spcPts val="0"/>
              </a:spcAft>
              <a:buNone/>
            </a:pPr>
            <a:r>
              <a:rPr b="1" lang="en"/>
              <a:t>Real-Time Analytics: </a:t>
            </a:r>
            <a:endParaRPr b="1"/>
          </a:p>
          <a:p>
            <a:pPr indent="0" lvl="0" marL="0" rtl="0" algn="l">
              <a:spcBef>
                <a:spcPts val="1200"/>
              </a:spcBef>
              <a:spcAft>
                <a:spcPts val="1200"/>
              </a:spcAft>
              <a:buNone/>
            </a:pPr>
            <a:r>
              <a:rPr lang="en"/>
              <a:t>MongoDB's flexible data model and rich query capabilities make it ideal for real-time analytics and reporting applications.</a:t>
            </a:r>
            <a:endParaRPr/>
          </a:p>
        </p:txBody>
      </p:sp>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IoT and Sensor Data: </a:t>
            </a:r>
            <a:endParaRPr b="1"/>
          </a:p>
          <a:p>
            <a:pPr indent="0" lvl="0" marL="0" rtl="0" algn="l">
              <a:spcBef>
                <a:spcPts val="1200"/>
              </a:spcBef>
              <a:spcAft>
                <a:spcPts val="0"/>
              </a:spcAft>
              <a:buNone/>
            </a:pPr>
            <a:r>
              <a:rPr lang="en"/>
              <a:t>MongoDB's scalability and support for time-series data make it a preferred choice for storing and analyzing IoT and sensor data.</a:t>
            </a:r>
            <a:endParaRPr/>
          </a:p>
          <a:p>
            <a:pPr indent="0" lvl="0" marL="0" rtl="0" algn="l">
              <a:spcBef>
                <a:spcPts val="1200"/>
              </a:spcBef>
              <a:spcAft>
                <a:spcPts val="0"/>
              </a:spcAft>
              <a:buNone/>
            </a:pPr>
            <a:r>
              <a:rPr b="1" lang="en"/>
              <a:t>Mobile and Web Applications: </a:t>
            </a:r>
            <a:endParaRPr b="1"/>
          </a:p>
          <a:p>
            <a:pPr indent="0" lvl="0" marL="0" rtl="0" algn="l">
              <a:spcBef>
                <a:spcPts val="1200"/>
              </a:spcBef>
              <a:spcAft>
                <a:spcPts val="1200"/>
              </a:spcAft>
              <a:buNone/>
            </a:pPr>
            <a:r>
              <a:rPr lang="en"/>
              <a:t>MongoDB's ease of use and scalability make it a popular choice for building modern mobile and web applications.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Catalog and Product Data: </a:t>
            </a:r>
            <a:endParaRPr b="1"/>
          </a:p>
          <a:p>
            <a:pPr indent="0" lvl="0" marL="0" rtl="0" algn="l">
              <a:spcBef>
                <a:spcPts val="1200"/>
              </a:spcBef>
              <a:spcAft>
                <a:spcPts val="0"/>
              </a:spcAft>
              <a:buNone/>
            </a:pPr>
            <a:r>
              <a:rPr lang="en"/>
              <a:t>MongoDB's document-oriented nature is well-suited for storing catalog and product data in e-commerce platforms.</a:t>
            </a:r>
            <a:endParaRPr/>
          </a:p>
          <a:p>
            <a:pPr indent="0" lvl="0" marL="0" rtl="0" algn="l">
              <a:spcBef>
                <a:spcPts val="1200"/>
              </a:spcBef>
              <a:spcAft>
                <a:spcPts val="0"/>
              </a:spcAft>
              <a:buNone/>
            </a:pPr>
            <a:r>
              <a:rPr b="1" lang="en"/>
              <a:t>User Profiles and Personalization: </a:t>
            </a:r>
            <a:endParaRPr b="1"/>
          </a:p>
          <a:p>
            <a:pPr indent="0" lvl="0" marL="0" rtl="0" algn="l">
              <a:spcBef>
                <a:spcPts val="1200"/>
              </a:spcBef>
              <a:spcAft>
                <a:spcPts val="1200"/>
              </a:spcAft>
              <a:buNone/>
            </a:pPr>
            <a:r>
              <a:rPr lang="en"/>
              <a:t>MongoDB enables the storage and retrieval of user profiles and personalized content in applications such as social networks and recommendation engines.</a:t>
            </a:r>
            <a:endParaRPr/>
          </a:p>
        </p:txBody>
      </p:sp>
      <p:sp>
        <p:nvSpPr>
          <p:cNvPr id="294" name="Google Shape;29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Database:</a:t>
            </a:r>
            <a:endParaRPr b="1"/>
          </a:p>
          <a:p>
            <a:pPr indent="0" lvl="0" marL="0" rtl="0" algn="l">
              <a:spcBef>
                <a:spcPts val="1200"/>
              </a:spcBef>
              <a:spcAft>
                <a:spcPts val="0"/>
              </a:spcAft>
              <a:buNone/>
            </a:pPr>
            <a:r>
              <a:rPr lang="en"/>
              <a:t>A database in MongoDB is a container for collections. Each database gets its own set of files on the file system.</a:t>
            </a:r>
            <a:endParaRPr/>
          </a:p>
          <a:p>
            <a:pPr indent="0" lvl="0" marL="0" rtl="0" algn="l">
              <a:spcBef>
                <a:spcPts val="1200"/>
              </a:spcBef>
              <a:spcAft>
                <a:spcPts val="0"/>
              </a:spcAft>
              <a:buNone/>
            </a:pPr>
            <a:r>
              <a:rPr b="1" lang="en"/>
              <a:t>Collection:</a:t>
            </a:r>
            <a:endParaRPr b="1"/>
          </a:p>
          <a:p>
            <a:pPr indent="0" lvl="0" marL="0" rtl="0" algn="l">
              <a:spcBef>
                <a:spcPts val="1200"/>
              </a:spcBef>
              <a:spcAft>
                <a:spcPts val="0"/>
              </a:spcAft>
              <a:buNone/>
            </a:pPr>
            <a:r>
              <a:rPr lang="en"/>
              <a:t>A collection in MongoDB is a group of documents. It is the equivalent of a table in relational databases. Collections do not enforce a schema, meaning documents within a collection can have different structures.</a:t>
            </a:r>
            <a:endParaRPr/>
          </a:p>
          <a:p>
            <a:pPr indent="0" lvl="0" marL="0" rtl="0" algn="l">
              <a:spcBef>
                <a:spcPts val="1200"/>
              </a:spcBef>
              <a:spcAft>
                <a:spcPts val="0"/>
              </a:spcAft>
              <a:buNone/>
            </a:pPr>
            <a:r>
              <a:rPr b="1" lang="en"/>
              <a:t>Document:</a:t>
            </a:r>
            <a:endParaRPr b="1"/>
          </a:p>
          <a:p>
            <a:pPr indent="0" lvl="0" marL="0" rtl="0" algn="l">
              <a:spcBef>
                <a:spcPts val="1200"/>
              </a:spcBef>
              <a:spcAft>
                <a:spcPts val="1200"/>
              </a:spcAft>
              <a:buNone/>
            </a:pPr>
            <a:r>
              <a:rPr lang="en"/>
              <a:t>A document is a basic unit of data in MongoDB, similar to a row in a relational database. It is represented as a JSON-like object with key-value pairs. Documents in a collection can have different fields and data types.</a:t>
            </a:r>
            <a:endParaRPr/>
          </a:p>
        </p:txBody>
      </p:sp>
      <p:sp>
        <p:nvSpPr>
          <p:cNvPr id="300" name="Google Shape;30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Field:</a:t>
            </a:r>
            <a:endParaRPr b="1"/>
          </a:p>
          <a:p>
            <a:pPr indent="0" lvl="0" marL="0" rtl="0" algn="l">
              <a:spcBef>
                <a:spcPts val="1200"/>
              </a:spcBef>
              <a:spcAft>
                <a:spcPts val="0"/>
              </a:spcAft>
              <a:buNone/>
            </a:pPr>
            <a:r>
              <a:rPr lang="en"/>
              <a:t>A field is a key-value pair within a document. Each field has a name (key) and a value. Values can be of various data types, including strings, numbers, arrays, objects, dates, and binary data.</a:t>
            </a:r>
            <a:endParaRPr/>
          </a:p>
          <a:p>
            <a:pPr indent="0" lvl="0" marL="0" rtl="0" algn="l">
              <a:spcBef>
                <a:spcPts val="1200"/>
              </a:spcBef>
              <a:spcAft>
                <a:spcPts val="0"/>
              </a:spcAft>
              <a:buNone/>
            </a:pPr>
            <a:r>
              <a:rPr b="1" lang="en"/>
              <a:t>ObjectId:</a:t>
            </a:r>
            <a:endParaRPr b="1"/>
          </a:p>
          <a:p>
            <a:pPr indent="0" lvl="0" marL="0" rtl="0" algn="l">
              <a:spcBef>
                <a:spcPts val="1200"/>
              </a:spcBef>
              <a:spcAft>
                <a:spcPts val="0"/>
              </a:spcAft>
              <a:buNone/>
            </a:pPr>
            <a:r>
              <a:rPr lang="en"/>
              <a:t>An ObjectId is a unique identifier generated by MongoDB for each document in a collection. It consists of a 12-byte hexadecimal number, typically represented as a 24-character string. ObjectId values are automatically generated by MongoDB when inserting documents into a collection.</a:t>
            </a:r>
            <a:endParaRPr/>
          </a:p>
          <a:p>
            <a:pPr indent="0" lvl="0" marL="0" rtl="0" algn="l">
              <a:spcBef>
                <a:spcPts val="1200"/>
              </a:spcBef>
              <a:spcAft>
                <a:spcPts val="1200"/>
              </a:spcAft>
              <a:buNone/>
            </a:pPr>
            <a:r>
              <a:t/>
            </a:r>
            <a:endParaRPr/>
          </a:p>
        </p:txBody>
      </p:sp>
      <p:sp>
        <p:nvSpPr>
          <p:cNvPr id="306" name="Google Shape;30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concepts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Atlas: </a:t>
            </a:r>
            <a:endParaRPr b="1"/>
          </a:p>
          <a:p>
            <a:pPr indent="0" lvl="0" marL="0" rtl="0" algn="l">
              <a:spcBef>
                <a:spcPts val="1200"/>
              </a:spcBef>
              <a:spcAft>
                <a:spcPts val="0"/>
              </a:spcAft>
              <a:buNone/>
            </a:pPr>
            <a:r>
              <a:rPr lang="en"/>
              <a:t>MongoDB offers a fully managed cloud database service called MongoDB Atlas, providing automated provisioning, scaling, and backup of MongoDB clusters in the cloud.</a:t>
            </a:r>
            <a:endParaRPr/>
          </a:p>
          <a:p>
            <a:pPr indent="0" lvl="0" marL="0" rtl="0" algn="l">
              <a:spcBef>
                <a:spcPts val="1200"/>
              </a:spcBef>
              <a:spcAft>
                <a:spcPts val="0"/>
              </a:spcAft>
              <a:buNone/>
            </a:pPr>
            <a:r>
              <a:rPr b="1" lang="en"/>
              <a:t>MongoDB Compass: </a:t>
            </a:r>
            <a:endParaRPr b="1"/>
          </a:p>
          <a:p>
            <a:pPr indent="0" lvl="0" marL="0" rtl="0" algn="l">
              <a:spcBef>
                <a:spcPts val="1200"/>
              </a:spcBef>
              <a:spcAft>
                <a:spcPts val="1200"/>
              </a:spcAft>
              <a:buNone/>
            </a:pPr>
            <a:r>
              <a:rPr lang="en"/>
              <a:t>MongoDB Compass is a graphical user interface (GUI) tool for MongoDB that allows developers to visualize and interact with their data, perform ad-hoc queries, and create indexes.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Ecosystem</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MongoDB Stitch:</a:t>
            </a:r>
            <a:endParaRPr b="1"/>
          </a:p>
          <a:p>
            <a:pPr indent="0" lvl="0" marL="0" rtl="0" algn="l">
              <a:spcBef>
                <a:spcPts val="1200"/>
              </a:spcBef>
              <a:spcAft>
                <a:spcPts val="0"/>
              </a:spcAft>
              <a:buNone/>
            </a:pPr>
            <a:r>
              <a:rPr lang="en"/>
              <a:t>MongoDB Stitch is a serverless platform provided by MongoDB for building modern, serverless applications with MongoDB as the backend.</a:t>
            </a:r>
            <a:endParaRPr/>
          </a:p>
          <a:p>
            <a:pPr indent="0" lvl="0" marL="0" rtl="0" algn="l">
              <a:spcBef>
                <a:spcPts val="1200"/>
              </a:spcBef>
              <a:spcAft>
                <a:spcPts val="0"/>
              </a:spcAft>
              <a:buNone/>
            </a:pPr>
            <a:r>
              <a:rPr b="1" lang="en"/>
              <a:t>MongoDB Community: </a:t>
            </a:r>
            <a:endParaRPr b="1"/>
          </a:p>
          <a:p>
            <a:pPr indent="0" lvl="0" marL="0" rtl="0" algn="l">
              <a:spcBef>
                <a:spcPts val="1200"/>
              </a:spcBef>
              <a:spcAft>
                <a:spcPts val="1200"/>
              </a:spcAft>
              <a:buNone/>
            </a:pPr>
            <a:r>
              <a:rPr lang="en"/>
              <a:t>MongoDB has a vibrant community of developers and contributors who actively contribute to the development and improvement of the MongoDB ecosystem.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MongoDB</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https://docs.google.com/document/d/1Xo6R21Zja9_2jrNhJ4Q2CRzvLLZ3dq4xNe5GQKy2Erc/edit?usp=sharing</a:t>
            </a: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Show Databases: </a:t>
            </a:r>
            <a:endParaRPr/>
          </a:p>
          <a:p>
            <a:pPr indent="0" lvl="0" marL="0" rtl="0" algn="l">
              <a:spcBef>
                <a:spcPts val="1200"/>
              </a:spcBef>
              <a:spcAft>
                <a:spcPts val="0"/>
              </a:spcAft>
              <a:buNone/>
            </a:pPr>
            <a:r>
              <a:rPr lang="en"/>
              <a:t>Use the </a:t>
            </a:r>
            <a:r>
              <a:rPr b="1" lang="en"/>
              <a:t>show dbs </a:t>
            </a:r>
            <a:r>
              <a:rPr lang="en"/>
              <a:t>command to display a list of databases.</a:t>
            </a:r>
            <a:endParaRPr/>
          </a:p>
          <a:p>
            <a:pPr indent="0" lvl="0" marL="0" rtl="0" algn="l">
              <a:spcBef>
                <a:spcPts val="1200"/>
              </a:spcBef>
              <a:spcAft>
                <a:spcPts val="0"/>
              </a:spcAft>
              <a:buNone/>
            </a:pPr>
            <a:r>
              <a:rPr lang="en"/>
              <a:t>Switch Database: </a:t>
            </a:r>
            <a:endParaRPr/>
          </a:p>
          <a:p>
            <a:pPr indent="0" lvl="0" marL="0" rtl="0" algn="l">
              <a:spcBef>
                <a:spcPts val="1200"/>
              </a:spcBef>
              <a:spcAft>
                <a:spcPts val="0"/>
              </a:spcAft>
              <a:buNone/>
            </a:pPr>
            <a:r>
              <a:rPr lang="en"/>
              <a:t>Use the </a:t>
            </a:r>
            <a:r>
              <a:rPr b="1" lang="en"/>
              <a:t>use &lt;database&gt;</a:t>
            </a:r>
            <a:r>
              <a:rPr lang="en"/>
              <a:t> command to switch to a specific database.</a:t>
            </a:r>
            <a:endParaRPr/>
          </a:p>
          <a:p>
            <a:pPr indent="0" lvl="0" marL="0" rtl="0" algn="l">
              <a:spcBef>
                <a:spcPts val="1200"/>
              </a:spcBef>
              <a:spcAft>
                <a:spcPts val="0"/>
              </a:spcAft>
              <a:buNone/>
            </a:pPr>
            <a:r>
              <a:rPr lang="en"/>
              <a:t>Create </a:t>
            </a:r>
            <a:r>
              <a:rPr lang="en"/>
              <a:t>Database: </a:t>
            </a:r>
            <a:endParaRPr/>
          </a:p>
          <a:p>
            <a:pPr indent="0" lvl="0" marL="0" rtl="0" algn="l">
              <a:spcBef>
                <a:spcPts val="1200"/>
              </a:spcBef>
              <a:spcAft>
                <a:spcPts val="0"/>
              </a:spcAft>
              <a:buNone/>
            </a:pPr>
            <a:r>
              <a:rPr lang="en"/>
              <a:t>Use the </a:t>
            </a:r>
            <a:r>
              <a:rPr b="1" lang="en"/>
              <a:t>use &lt;database&gt;</a:t>
            </a:r>
            <a:r>
              <a:rPr lang="en"/>
              <a:t> command to create new database.</a:t>
            </a:r>
            <a:endParaRPr/>
          </a:p>
          <a:p>
            <a:pPr indent="0" lvl="0" marL="0" rtl="0" algn="l">
              <a:spcBef>
                <a:spcPts val="1200"/>
              </a:spcBef>
              <a:spcAft>
                <a:spcPts val="0"/>
              </a:spcAft>
              <a:buNone/>
            </a:pPr>
            <a:r>
              <a:rPr lang="en"/>
              <a:t>Show Collections: </a:t>
            </a:r>
            <a:endParaRPr/>
          </a:p>
          <a:p>
            <a:pPr indent="0" lvl="0" marL="0" rtl="0" algn="l">
              <a:spcBef>
                <a:spcPts val="1200"/>
              </a:spcBef>
              <a:spcAft>
                <a:spcPts val="0"/>
              </a:spcAft>
              <a:buNone/>
            </a:pPr>
            <a:r>
              <a:rPr lang="en"/>
              <a:t>Use the </a:t>
            </a:r>
            <a:r>
              <a:rPr b="1" lang="en"/>
              <a:t>show collections</a:t>
            </a:r>
            <a:r>
              <a:rPr lang="en"/>
              <a:t> command to display a list of collections in the current database.</a:t>
            </a:r>
            <a:endParaRPr/>
          </a:p>
          <a:p>
            <a:pPr indent="0" lvl="0" marL="0" rtl="0" algn="l">
              <a:spcBef>
                <a:spcPts val="1200"/>
              </a:spcBef>
              <a:spcAft>
                <a:spcPts val="0"/>
              </a:spcAft>
              <a:buNone/>
            </a:pPr>
            <a:r>
              <a:rPr lang="en"/>
              <a:t>Drop Database:</a:t>
            </a:r>
            <a:endParaRPr/>
          </a:p>
          <a:p>
            <a:pPr indent="0" lvl="0" marL="0" rtl="0" algn="l">
              <a:spcBef>
                <a:spcPts val="1200"/>
              </a:spcBef>
              <a:spcAft>
                <a:spcPts val="1200"/>
              </a:spcAft>
              <a:buNone/>
            </a:pPr>
            <a:r>
              <a:rPr b="1" lang="en"/>
              <a:t>db.dropDatabase()</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Insert Data: </a:t>
            </a:r>
            <a:endParaRPr b="1"/>
          </a:p>
          <a:p>
            <a:pPr indent="0" lvl="0" marL="0" rtl="0" algn="l">
              <a:spcBef>
                <a:spcPts val="1200"/>
              </a:spcBef>
              <a:spcAft>
                <a:spcPts val="0"/>
              </a:spcAft>
              <a:buNone/>
            </a:pPr>
            <a:r>
              <a:rPr lang="en"/>
              <a:t>Use the db.&lt;collection&gt;.insertOne() or db.&lt;collection&gt;.insertMany() commands to insert documents into a collection.</a:t>
            </a:r>
            <a:endParaRPr/>
          </a:p>
          <a:p>
            <a:pPr indent="0" lvl="0" marL="0" rtl="0" algn="l">
              <a:spcBef>
                <a:spcPts val="1200"/>
              </a:spcBef>
              <a:spcAft>
                <a:spcPts val="0"/>
              </a:spcAft>
              <a:buNone/>
            </a:pPr>
            <a:r>
              <a:rPr b="1" lang="en"/>
              <a:t>Query Data: </a:t>
            </a:r>
            <a:endParaRPr b="1"/>
          </a:p>
          <a:p>
            <a:pPr indent="0" lvl="0" marL="0" rtl="0" algn="l">
              <a:spcBef>
                <a:spcPts val="1200"/>
              </a:spcBef>
              <a:spcAft>
                <a:spcPts val="1200"/>
              </a:spcAft>
              <a:buNone/>
            </a:pPr>
            <a:r>
              <a:rPr lang="en"/>
              <a:t>Use the db.&lt;collection&gt;.find() command to query documents from a collection.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db.collection.insertOne() method in MongoDB is used to insert a single document into a specified collection within a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db</a:t>
            </a:r>
            <a:r>
              <a:rPr lang="en"/>
              <a:t>: This refers to the current database you are working with in the MongoDB shell. </a:t>
            </a:r>
            <a:endParaRPr/>
          </a:p>
          <a:p>
            <a:pPr indent="0" lvl="0" marL="0" rtl="0" algn="l">
              <a:spcBef>
                <a:spcPts val="1200"/>
              </a:spcBef>
              <a:spcAft>
                <a:spcPts val="0"/>
              </a:spcAft>
              <a:buNone/>
            </a:pPr>
            <a:r>
              <a:rPr b="1" lang="en"/>
              <a:t>collection</a:t>
            </a:r>
            <a:r>
              <a:rPr lang="en"/>
              <a:t>: This is the name of the collection where you want to insert the document. </a:t>
            </a:r>
            <a:endParaRPr/>
          </a:p>
          <a:p>
            <a:pPr indent="0" lvl="0" marL="0" rtl="0" algn="l">
              <a:spcBef>
                <a:spcPts val="1200"/>
              </a:spcBef>
              <a:spcAft>
                <a:spcPts val="0"/>
              </a:spcAft>
              <a:buNone/>
            </a:pPr>
            <a:r>
              <a:rPr b="1" lang="en"/>
              <a:t>insertOne()</a:t>
            </a:r>
            <a:r>
              <a:rPr lang="en"/>
              <a:t>: This is the method used to insert a single document into the specified collection. It takes a single argument, which is the document to be inserted. The document must be in JSON format and can contain any valid JSON data, including nested objects and arrays.</a:t>
            </a:r>
            <a:endParaRPr/>
          </a:p>
          <a:p>
            <a:pPr indent="0" lvl="0" marL="0" rtl="0" algn="l">
              <a:spcBef>
                <a:spcPts val="1200"/>
              </a:spcBef>
              <a:spcAft>
                <a:spcPts val="1200"/>
              </a:spcAft>
              <a:buNone/>
            </a:pPr>
            <a:r>
              <a:t/>
            </a:r>
            <a:endParaRPr/>
          </a:p>
        </p:txBody>
      </p:sp>
      <p:sp>
        <p:nvSpPr>
          <p:cNvPr id="342" name="Google Shape;34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commands</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use mydatabase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db.createCollection(</a:t>
            </a:r>
            <a:r>
              <a:rPr lang="en" sz="1050">
                <a:solidFill>
                  <a:srgbClr val="00A67D"/>
                </a:solidFill>
                <a:highlight>
                  <a:srgbClr val="0D0D0D"/>
                </a:highlight>
                <a:latin typeface="Courier New"/>
                <a:ea typeface="Courier New"/>
                <a:cs typeface="Courier New"/>
                <a:sym typeface="Courier New"/>
              </a:rPr>
              <a:t>"mycollection"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30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"name": "John Doe", "age": 30, "email": "john@example.com", "address": { "street": "123 Main St", "city": "Anytown", "country": "USA"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Update Data: </a:t>
            </a:r>
            <a:endParaRPr b="1"/>
          </a:p>
          <a:p>
            <a:pPr indent="0" lvl="0" marL="0" rtl="0" algn="l">
              <a:spcBef>
                <a:spcPts val="1200"/>
              </a:spcBef>
              <a:spcAft>
                <a:spcPts val="0"/>
              </a:spcAft>
              <a:buNone/>
            </a:pPr>
            <a:r>
              <a:rPr lang="en"/>
              <a:t>Use the db.&lt;collection&gt;.updateOne() or db.&lt;collection&gt;.updateMany() commands to update documents in a collection.</a:t>
            </a:r>
            <a:endParaRPr/>
          </a:p>
          <a:p>
            <a:pPr indent="0" lvl="0" marL="0" rtl="0" algn="l">
              <a:spcBef>
                <a:spcPts val="1200"/>
              </a:spcBef>
              <a:spcAft>
                <a:spcPts val="0"/>
              </a:spcAft>
              <a:buNone/>
            </a:pPr>
            <a:r>
              <a:rPr b="1" lang="en"/>
              <a:t>Delete Data: </a:t>
            </a:r>
            <a:endParaRPr b="1"/>
          </a:p>
          <a:p>
            <a:pPr indent="0" lvl="0" marL="0" rtl="0" algn="l">
              <a:spcBef>
                <a:spcPts val="1200"/>
              </a:spcBef>
              <a:spcAft>
                <a:spcPts val="0"/>
              </a:spcAft>
              <a:buNone/>
            </a:pPr>
            <a:r>
              <a:rPr lang="en"/>
              <a:t>Use the db.&lt;collection&gt;.deleteOne() or db.&lt;collection&gt;.deleteMany() commands to delete documents from a collection.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9.30 am IST</a:t>
            </a:r>
            <a:endParaRPr/>
          </a:p>
          <a:p>
            <a:pPr indent="-342900" lvl="0" marL="457200" rtl="0" algn="l">
              <a:spcBef>
                <a:spcPts val="0"/>
              </a:spcBef>
              <a:spcAft>
                <a:spcPts val="0"/>
              </a:spcAft>
              <a:buSzPts val="1800"/>
              <a:buChar char="-"/>
            </a:pPr>
            <a:r>
              <a:rPr lang="en"/>
              <a:t>Break 1 -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2 -  3 pm</a:t>
            </a:r>
            <a:endParaRPr/>
          </a:p>
          <a:p>
            <a:pPr indent="-342900" lvl="0" marL="457200" rtl="0" algn="l">
              <a:spcBef>
                <a:spcPts val="0"/>
              </a:spcBef>
              <a:spcAft>
                <a:spcPts val="0"/>
              </a:spcAft>
              <a:buSzPts val="1800"/>
              <a:buChar char="-"/>
            </a:pPr>
            <a:r>
              <a:rPr lang="en"/>
              <a:t>End at 4.30 am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exercise</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use mydatabase</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db.createCollection(</a:t>
            </a:r>
            <a:r>
              <a:rPr lang="en" sz="1050">
                <a:solidFill>
                  <a:srgbClr val="00A67D"/>
                </a:solidFill>
                <a:highlight>
                  <a:srgbClr val="0D0D0D"/>
                </a:highlight>
                <a:latin typeface="Courier New"/>
                <a:ea typeface="Courier New"/>
                <a:cs typeface="Courier New"/>
                <a:sym typeface="Courier New"/>
              </a:rPr>
              <a:t>"myCollection"</a:t>
            </a:r>
            <a:r>
              <a:rPr lang="en" sz="1050">
                <a:solidFill>
                  <a:srgbClr val="FFFFFF"/>
                </a:solidFill>
                <a:highlight>
                  <a:srgbClr val="0D0D0D"/>
                </a:highlight>
                <a:latin typeface="Courier New"/>
                <a:ea typeface="Courier New"/>
                <a:cs typeface="Courier New"/>
                <a:sym typeface="Courier New"/>
              </a:rPr>
              <a:t>)</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db.myCollection.insertOne({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30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db.myCollection.find()</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db.myCollection.updateOne({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"John Doe"</a:t>
            </a:r>
            <a:r>
              <a:rPr lang="en" sz="1050">
                <a:solidFill>
                  <a:srgbClr val="FFFFFF"/>
                </a:solidFill>
                <a:highlight>
                  <a:srgbClr val="0D0D0D"/>
                </a:highlight>
                <a:latin typeface="Courier New"/>
                <a:ea typeface="Courier New"/>
                <a:cs typeface="Courier New"/>
                <a:sym typeface="Courier New"/>
              </a:rPr>
              <a:t> }, { </a:t>
            </a:r>
            <a:r>
              <a:rPr lang="en" sz="1050">
                <a:solidFill>
                  <a:srgbClr val="DF3079"/>
                </a:solidFill>
                <a:highlight>
                  <a:srgbClr val="0D0D0D"/>
                </a:highlight>
                <a:latin typeface="Courier New"/>
                <a:ea typeface="Courier New"/>
                <a:cs typeface="Courier New"/>
                <a:sym typeface="Courier New"/>
              </a:rPr>
              <a:t>$set</a:t>
            </a:r>
            <a:r>
              <a:rPr lang="en" sz="1050">
                <a:solidFill>
                  <a:srgbClr val="FFFFFF"/>
                </a:solidFill>
                <a:highlight>
                  <a:srgbClr val="0D0D0D"/>
                </a:highlight>
                <a:latin typeface="Courier New"/>
                <a:ea typeface="Courier New"/>
                <a:cs typeface="Courier New"/>
                <a:sym typeface="Courier New"/>
              </a:rPr>
              <a:t>: { </a:t>
            </a:r>
            <a:r>
              <a:rPr lang="en" sz="1050">
                <a:solidFill>
                  <a:srgbClr val="00A67D"/>
                </a:solidFill>
                <a:highlight>
                  <a:srgbClr val="0D0D0D"/>
                </a:highlight>
                <a:latin typeface="Courier New"/>
                <a:ea typeface="Courier New"/>
                <a:cs typeface="Courier New"/>
                <a:sym typeface="Courier New"/>
              </a:rPr>
              <a:t>"age"</a:t>
            </a:r>
            <a:r>
              <a:rPr lang="en" sz="1050">
                <a:solidFill>
                  <a:srgbClr val="FFFFFF"/>
                </a:solidFill>
                <a:highlight>
                  <a:srgbClr val="0D0D0D"/>
                </a:highlight>
                <a:latin typeface="Courier New"/>
                <a:ea typeface="Courier New"/>
                <a:cs typeface="Courier New"/>
                <a:sym typeface="Courier New"/>
              </a:rPr>
              <a:t>: 31 }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FFFFFF"/>
                </a:solidFill>
                <a:highlight>
                  <a:srgbClr val="0D0D0D"/>
                </a:highlight>
                <a:latin typeface="Courier New"/>
                <a:ea typeface="Courier New"/>
                <a:cs typeface="Courier New"/>
                <a:sym typeface="Courier New"/>
              </a:rPr>
              <a:t>db.myCollection.deleteOne({ </a:t>
            </a:r>
            <a:r>
              <a:rPr lang="en" sz="1050">
                <a:solidFill>
                  <a:srgbClr val="00A67D"/>
                </a:solidFill>
                <a:highlight>
                  <a:srgbClr val="0D0D0D"/>
                </a:highlight>
                <a:latin typeface="Courier New"/>
                <a:ea typeface="Courier New"/>
                <a:cs typeface="Courier New"/>
                <a:sym typeface="Courier New"/>
              </a:rPr>
              <a:t>"name"</a:t>
            </a:r>
            <a:r>
              <a:rPr lang="en" sz="1050">
                <a:solidFill>
                  <a:srgbClr val="FFFFFF"/>
                </a:solidFill>
                <a:highlight>
                  <a:srgbClr val="0D0D0D"/>
                </a:highlight>
                <a:latin typeface="Courier New"/>
                <a:ea typeface="Courier New"/>
                <a:cs typeface="Courier New"/>
                <a:sym typeface="Courier New"/>
              </a:rPr>
              <a:t>: </a:t>
            </a:r>
            <a:r>
              <a:rPr lang="en" sz="1050">
                <a:solidFill>
                  <a:srgbClr val="00A67D"/>
                </a:solidFill>
                <a:highlight>
                  <a:srgbClr val="0D0D0D"/>
                </a:highlight>
                <a:latin typeface="Courier New"/>
                <a:ea typeface="Courier New"/>
                <a:cs typeface="Courier New"/>
                <a:sym typeface="Courier New"/>
              </a:rPr>
              <a:t>"Bob Johnson"</a:t>
            </a:r>
            <a:r>
              <a:rPr lang="en" sz="1050">
                <a:solidFill>
                  <a:srgbClr val="FFFFFF"/>
                </a:solidFill>
                <a:highlight>
                  <a:srgbClr val="0D0D0D"/>
                </a:highlight>
                <a:latin typeface="Courier New"/>
                <a:ea typeface="Courier New"/>
                <a:cs typeface="Courier New"/>
                <a:sym typeface="Courier New"/>
              </a:rPr>
              <a:t> })</a:t>
            </a:r>
            <a:endParaRPr sz="1050">
              <a:solidFill>
                <a:srgbClr val="FFFFFF"/>
              </a:solidFill>
              <a:highlight>
                <a:srgbClr val="0D0D0D"/>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FFFFFF"/>
              </a:solidFill>
              <a:highlight>
                <a:srgbClr val="0D0D0D"/>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new document in the existing collection</a:t>
            </a:r>
            <a:endParaRPr/>
          </a:p>
          <a:p>
            <a:pPr indent="-342900" lvl="0" marL="457200" rtl="0" algn="l">
              <a:spcBef>
                <a:spcPts val="0"/>
              </a:spcBef>
              <a:spcAft>
                <a:spcPts val="0"/>
              </a:spcAft>
              <a:buSzPts val="1800"/>
              <a:buAutoNum type="arabicPeriod"/>
            </a:pPr>
            <a:r>
              <a:rPr lang="en"/>
              <a:t>Create new </a:t>
            </a:r>
            <a:r>
              <a:rPr lang="en"/>
              <a:t>collection</a:t>
            </a:r>
            <a:endParaRPr/>
          </a:p>
          <a:p>
            <a:pPr indent="-317500" lvl="1" marL="914400" rtl="0" algn="l">
              <a:spcBef>
                <a:spcPts val="0"/>
              </a:spcBef>
              <a:spcAft>
                <a:spcPts val="0"/>
              </a:spcAft>
              <a:buSzPts val="1400"/>
              <a:buAutoNum type="alphaLcPeriod"/>
            </a:pPr>
            <a:r>
              <a:rPr lang="en"/>
              <a:t>Insert 2 document with different fields</a:t>
            </a:r>
            <a:endParaRPr/>
          </a:p>
          <a:p>
            <a:pPr indent="-317500" lvl="1" marL="914400" rtl="0" algn="l">
              <a:spcBef>
                <a:spcPts val="0"/>
              </a:spcBef>
              <a:spcAft>
                <a:spcPts val="0"/>
              </a:spcAft>
              <a:buSzPts val="1400"/>
              <a:buAutoNum type="alphaLcPeriod"/>
            </a:pPr>
            <a:r>
              <a:rPr lang="en"/>
              <a:t>Read documents</a:t>
            </a:r>
            <a:endParaRPr/>
          </a:p>
          <a:p>
            <a:pPr indent="-317500" lvl="1" marL="914400" rtl="0" algn="l">
              <a:spcBef>
                <a:spcPts val="0"/>
              </a:spcBef>
              <a:spcAft>
                <a:spcPts val="0"/>
              </a:spcAft>
              <a:buSzPts val="1400"/>
              <a:buAutoNum type="alphaLcPeriod"/>
            </a:pPr>
            <a:r>
              <a:rPr lang="en"/>
              <a:t>Update the document</a:t>
            </a:r>
            <a:endParaRPr/>
          </a:p>
          <a:p>
            <a:pPr indent="-317500" lvl="1" marL="914400" rtl="0" algn="l">
              <a:spcBef>
                <a:spcPts val="0"/>
              </a:spcBef>
              <a:spcAft>
                <a:spcPts val="0"/>
              </a:spcAft>
              <a:buSzPts val="1400"/>
              <a:buAutoNum type="alphaLcPeriod"/>
            </a:pPr>
            <a:r>
              <a:rPr lang="en"/>
              <a:t>Delete document</a:t>
            </a:r>
            <a:endParaRPr/>
          </a:p>
          <a:p>
            <a:pPr indent="-317500" lvl="1" marL="914400" rtl="0" algn="l">
              <a:spcBef>
                <a:spcPts val="0"/>
              </a:spcBef>
              <a:spcAft>
                <a:spcPts val="0"/>
              </a:spcAft>
              <a:buSzPts val="1400"/>
              <a:buAutoNum type="alphaLcPeriod"/>
            </a:pPr>
            <a:r>
              <a:rPr lang="en"/>
              <a:t>Delete Collection</a:t>
            </a:r>
            <a:endParaRPr/>
          </a:p>
          <a:p>
            <a:pPr indent="-317500" lvl="1" marL="914400" rtl="0" algn="l">
              <a:spcBef>
                <a:spcPts val="0"/>
              </a:spcBef>
              <a:spcAft>
                <a:spcPts val="0"/>
              </a:spcAft>
              <a:buSzPts val="1400"/>
              <a:buAutoNum type="alphaLcPeriod"/>
            </a:pPr>
            <a:r>
              <a:rPr lang="en"/>
              <a:t>Delete Database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a:t>
            </a:r>
            <a:endParaRPr/>
          </a:p>
        </p:txBody>
      </p:sp>
      <p:sp>
        <p:nvSpPr>
          <p:cNvPr id="372" name="Google Shape;37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db.mycollection.insertMany([</a:t>
            </a:r>
            <a:endParaRPr/>
          </a:p>
          <a:p>
            <a:pPr indent="0" lvl="0" marL="0" rtl="0" algn="l">
              <a:spcBef>
                <a:spcPts val="1200"/>
              </a:spcBef>
              <a:spcAft>
                <a:spcPts val="0"/>
              </a:spcAft>
              <a:buNone/>
            </a:pPr>
            <a:r>
              <a:rPr lang="en"/>
              <a:t>   { "name": "Jane Smith", "age": 25, "email": "jane@example.com", "address": { "street": "456 Elm St", "city": "Othertown", "country": "Canada" } },</a:t>
            </a:r>
            <a:endParaRPr/>
          </a:p>
          <a:p>
            <a:pPr indent="0" lvl="0" marL="0" rtl="0" algn="l">
              <a:spcBef>
                <a:spcPts val="1200"/>
              </a:spcBef>
              <a:spcAft>
                <a:spcPts val="0"/>
              </a:spcAft>
              <a:buNone/>
            </a:pPr>
            <a:r>
              <a:rPr lang="en"/>
              <a:t>   { "name": "Alice Johnson", "age": 35, "email": "alice@example.com", "address": { "street": "789 Oak St", "city": "Anothercity", "country": "UK" } }</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db.mycollection.updateMany(</a:t>
            </a:r>
            <a:endParaRPr/>
          </a:p>
          <a:p>
            <a:pPr indent="0" lvl="0" marL="0" rtl="0" algn="l">
              <a:spcBef>
                <a:spcPts val="1200"/>
              </a:spcBef>
              <a:spcAft>
                <a:spcPts val="0"/>
              </a:spcAft>
              <a:buNone/>
            </a:pPr>
            <a:r>
              <a:rPr lang="en"/>
              <a:t>   { "age": 30 }, // Filter: Match documents where age is 30</a:t>
            </a:r>
            <a:endParaRPr/>
          </a:p>
          <a:p>
            <a:pPr indent="0" lvl="0" marL="0" rtl="0" algn="l">
              <a:spcBef>
                <a:spcPts val="1200"/>
              </a:spcBef>
              <a:spcAft>
                <a:spcPts val="0"/>
              </a:spcAft>
              <a:buNone/>
            </a:pPr>
            <a:r>
              <a:rPr lang="en"/>
              <a:t>   { $set: { "address.country": "United States" } } // Update: Set the country to "United States"</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 &amp; Query</a:t>
            </a:r>
            <a:endParaRPr/>
          </a:p>
        </p:txBody>
      </p:sp>
      <p:sp>
        <p:nvSpPr>
          <p:cNvPr id="378" name="Google Shape;37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db.mycollection.deleteMany(</a:t>
            </a:r>
            <a:endParaRPr/>
          </a:p>
          <a:p>
            <a:pPr indent="0" lvl="0" marL="0" rtl="0" algn="l">
              <a:spcBef>
                <a:spcPts val="1200"/>
              </a:spcBef>
              <a:spcAft>
                <a:spcPts val="0"/>
              </a:spcAft>
              <a:buNone/>
            </a:pPr>
            <a:r>
              <a:rPr lang="en"/>
              <a:t>   { "age": 30 } // Filter: Match documents where age is less than 30</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db.mycollection.find({ "age": 30 })</a:t>
            </a:r>
            <a:endParaRPr/>
          </a:p>
          <a:p>
            <a:pPr indent="0" lvl="0" marL="0" rtl="0" algn="l">
              <a:spcBef>
                <a:spcPts val="1200"/>
              </a:spcBef>
              <a:spcAft>
                <a:spcPts val="0"/>
              </a:spcAft>
              <a:buNone/>
            </a:pPr>
            <a:r>
              <a:rPr lang="en"/>
              <a:t>db.mycollection.find({ "address.city": "Anytown"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Operators</a:t>
            </a:r>
            <a:endParaRPr/>
          </a:p>
        </p:txBody>
      </p:sp>
      <p:sp>
        <p:nvSpPr>
          <p:cNvPr id="384" name="Google Shape;38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66"/>
          <p:cNvPicPr preferRelativeResize="0"/>
          <p:nvPr/>
        </p:nvPicPr>
        <p:blipFill>
          <a:blip r:embed="rId3">
            <a:alphaModFix/>
          </a:blip>
          <a:stretch>
            <a:fillRect/>
          </a:stretch>
        </p:blipFill>
        <p:spPr>
          <a:xfrm>
            <a:off x="311700" y="1152463"/>
            <a:ext cx="8001000" cy="37814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Operators</a:t>
            </a:r>
            <a:endParaRPr/>
          </a:p>
        </p:txBody>
      </p:sp>
      <p:sp>
        <p:nvSpPr>
          <p:cNvPr id="391" name="Google Shape;39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7"/>
          <p:cNvPicPr preferRelativeResize="0"/>
          <p:nvPr/>
        </p:nvPicPr>
        <p:blipFill>
          <a:blip r:embed="rId3">
            <a:alphaModFix/>
          </a:blip>
          <a:stretch>
            <a:fillRect/>
          </a:stretch>
        </p:blipFill>
        <p:spPr>
          <a:xfrm>
            <a:off x="311700" y="1152463"/>
            <a:ext cx="7810500" cy="2905125"/>
          </a:xfrm>
          <a:prstGeom prst="rect">
            <a:avLst/>
          </a:prstGeom>
          <a:noFill/>
          <a:ln>
            <a:noFill/>
          </a:ln>
        </p:spPr>
      </p:pic>
      <p:sp>
        <p:nvSpPr>
          <p:cNvPr id="393" name="Google Shape;393;p67"/>
          <p:cNvSpPr txBox="1"/>
          <p:nvPr/>
        </p:nvSpPr>
        <p:spPr>
          <a:xfrm>
            <a:off x="311700" y="4441100"/>
            <a:ext cx="601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https://www.mongodb.com/docs/manual/reference/operator/query/#query-selectors</a:t>
            </a:r>
            <a:r>
              <a:rPr lang="en"/>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Operators</a:t>
            </a:r>
            <a:endParaRPr/>
          </a:p>
        </p:txBody>
      </p:sp>
      <p:sp>
        <p:nvSpPr>
          <p:cNvPr id="399" name="Google Shape;39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$eq: Matches values that are equal to a specified value.</a:t>
            </a:r>
            <a:endParaRPr/>
          </a:p>
          <a:p>
            <a:pPr indent="0" lvl="0" marL="0" rtl="0" algn="l">
              <a:spcBef>
                <a:spcPts val="1200"/>
              </a:spcBef>
              <a:spcAft>
                <a:spcPts val="0"/>
              </a:spcAft>
              <a:buNone/>
            </a:pPr>
            <a:r>
              <a:rPr lang="en"/>
              <a:t>     db.mycollection.find({ "age": { $eq: 30 } })</a:t>
            </a:r>
            <a:endParaRPr/>
          </a:p>
          <a:p>
            <a:pPr indent="0" lvl="0" marL="0" rtl="0" algn="l">
              <a:spcBef>
                <a:spcPts val="1200"/>
              </a:spcBef>
              <a:spcAft>
                <a:spcPts val="0"/>
              </a:spcAft>
              <a:buNone/>
            </a:pPr>
            <a:r>
              <a:rPr lang="en"/>
              <a:t>   $gt: Matches values that are greater than a specified value.</a:t>
            </a:r>
            <a:endParaRPr/>
          </a:p>
          <a:p>
            <a:pPr indent="0" lvl="0" marL="0" rtl="0" algn="l">
              <a:spcBef>
                <a:spcPts val="1200"/>
              </a:spcBef>
              <a:spcAft>
                <a:spcPts val="0"/>
              </a:spcAft>
              <a:buNone/>
            </a:pPr>
            <a:r>
              <a:rPr lang="en"/>
              <a:t>     db.mycollection.find({ "age": { $gt: 30 } })</a:t>
            </a:r>
            <a:endParaRPr/>
          </a:p>
          <a:p>
            <a:pPr indent="0" lvl="0" marL="0" rtl="0" algn="l">
              <a:spcBef>
                <a:spcPts val="1200"/>
              </a:spcBef>
              <a:spcAft>
                <a:spcPts val="0"/>
              </a:spcAft>
              <a:buNone/>
            </a:pPr>
            <a:r>
              <a:rPr lang="en"/>
              <a:t>   $lt: Matches values that are less than a specified value.</a:t>
            </a:r>
            <a:endParaRPr/>
          </a:p>
          <a:p>
            <a:pPr indent="0" lvl="0" marL="0" rtl="0" algn="l">
              <a:spcBef>
                <a:spcPts val="1200"/>
              </a:spcBef>
              <a:spcAft>
                <a:spcPts val="0"/>
              </a:spcAft>
              <a:buNone/>
            </a:pPr>
            <a:r>
              <a:rPr lang="en"/>
              <a:t>     db.mycollection.find({ "age": { $lt: 30 } })</a:t>
            </a:r>
            <a:endParaRPr/>
          </a:p>
          <a:p>
            <a:pPr indent="0" lvl="0" marL="0" rtl="0" algn="l">
              <a:spcBef>
                <a:spcPts val="1200"/>
              </a:spcBef>
              <a:spcAft>
                <a:spcPts val="0"/>
              </a:spcAft>
              <a:buNone/>
            </a:pPr>
            <a:r>
              <a:rPr lang="en"/>
              <a:t>   $gte: Matches values that are greater than or equal to a specified value.</a:t>
            </a:r>
            <a:endParaRPr/>
          </a:p>
          <a:p>
            <a:pPr indent="0" lvl="0" marL="0" rtl="0" algn="l">
              <a:spcBef>
                <a:spcPts val="1200"/>
              </a:spcBef>
              <a:spcAft>
                <a:spcPts val="0"/>
              </a:spcAft>
              <a:buNone/>
            </a:pPr>
            <a:r>
              <a:rPr lang="en"/>
              <a:t>     db.mycollection.find({ "age": { $gte: 30 } })</a:t>
            </a:r>
            <a:endParaRPr/>
          </a:p>
          <a:p>
            <a:pPr indent="0" lvl="0" marL="0" rtl="0" algn="l">
              <a:spcBef>
                <a:spcPts val="1200"/>
              </a:spcBef>
              <a:spcAft>
                <a:spcPts val="0"/>
              </a:spcAft>
              <a:buNone/>
            </a:pPr>
            <a:r>
              <a:rPr lang="en"/>
              <a:t>   $lte: Matches values that are less than or equal to a specified value.</a:t>
            </a:r>
            <a:endParaRPr/>
          </a:p>
          <a:p>
            <a:pPr indent="0" lvl="0" marL="0" rtl="0" algn="l">
              <a:spcBef>
                <a:spcPts val="1200"/>
              </a:spcBef>
              <a:spcAft>
                <a:spcPts val="1200"/>
              </a:spcAft>
              <a:buNone/>
            </a:pPr>
            <a:r>
              <a:rPr lang="en"/>
              <a:t>     db.mycollection.find({ "age": { $lte: 30 }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405" name="Google Shape;40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$and: Joins query clauses with a logical AND and requires that all clauses match.</a:t>
            </a:r>
            <a:endParaRPr/>
          </a:p>
          <a:p>
            <a:pPr indent="0" lvl="0" marL="0" rtl="0" algn="l">
              <a:spcBef>
                <a:spcPts val="1200"/>
              </a:spcBef>
              <a:spcAft>
                <a:spcPts val="0"/>
              </a:spcAft>
              <a:buNone/>
            </a:pPr>
            <a:r>
              <a:rPr lang="en"/>
              <a:t>db.mycollection.find({ $and: [{ "age": { $gte: 25 } }, { "age": { $lte: 35 } }] })</a:t>
            </a:r>
            <a:endParaRPr/>
          </a:p>
          <a:p>
            <a:pPr indent="0" lvl="0" marL="0" rtl="0" algn="l">
              <a:spcBef>
                <a:spcPts val="1200"/>
              </a:spcBef>
              <a:spcAft>
                <a:spcPts val="0"/>
              </a:spcAft>
              <a:buNone/>
            </a:pPr>
            <a:r>
              <a:rPr lang="en"/>
              <a:t>$or: Joins query clauses with a logical OR and requires that at least one of the clauses match.</a:t>
            </a:r>
            <a:endParaRPr/>
          </a:p>
          <a:p>
            <a:pPr indent="0" lvl="0" marL="0" rtl="0" algn="l">
              <a:spcBef>
                <a:spcPts val="1200"/>
              </a:spcBef>
              <a:spcAft>
                <a:spcPts val="0"/>
              </a:spcAft>
              <a:buNone/>
            </a:pPr>
            <a:r>
              <a:rPr lang="en"/>
              <a:t>db.mycollection.find({ $or: [{ "name": "John Doe" }, { "name": "Jane Smith" }] </a:t>
            </a:r>
            <a:r>
              <a:rPr lang="en"/>
              <a:t>})</a:t>
            </a:r>
            <a:endParaRPr/>
          </a:p>
          <a:p>
            <a:pPr indent="0" lvl="0" marL="0" rtl="0" algn="l">
              <a:spcBef>
                <a:spcPts val="1200"/>
              </a:spcBef>
              <a:spcAft>
                <a:spcPts val="0"/>
              </a:spcAft>
              <a:buNone/>
            </a:pPr>
            <a:r>
              <a:rPr lang="en"/>
              <a:t>$not: Inverts the effect of a query expression and returns documents that do not match the query expression.</a:t>
            </a:r>
            <a:endParaRPr/>
          </a:p>
          <a:p>
            <a:pPr indent="0" lvl="0" marL="0" rtl="0" algn="l">
              <a:spcBef>
                <a:spcPts val="1200"/>
              </a:spcBef>
              <a:spcAft>
                <a:spcPts val="1200"/>
              </a:spcAft>
              <a:buNone/>
            </a:pPr>
            <a:r>
              <a:rPr lang="en"/>
              <a:t>db.mycollection.find({ "name": { $not: /^J/ }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 Operators:</a:t>
            </a:r>
            <a:endParaRPr/>
          </a:p>
        </p:txBody>
      </p:sp>
      <p:sp>
        <p:nvSpPr>
          <p:cNvPr id="411" name="Google Shape;41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$exists: Matches documents that have the specified field.</a:t>
            </a:r>
            <a:endParaRPr/>
          </a:p>
          <a:p>
            <a:pPr indent="0" lvl="0" marL="0" rtl="0" algn="l">
              <a:spcBef>
                <a:spcPts val="1200"/>
              </a:spcBef>
              <a:spcAft>
                <a:spcPts val="0"/>
              </a:spcAft>
              <a:buNone/>
            </a:pPr>
            <a:r>
              <a:rPr lang="en"/>
              <a:t>db.mycollection.find({ "email": { $exists: true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$type: Matches documents that have the specified data type for the field.</a:t>
            </a:r>
            <a:endParaRPr/>
          </a:p>
          <a:p>
            <a:pPr indent="0" lvl="0" marL="0" rtl="0" algn="l">
              <a:spcBef>
                <a:spcPts val="1200"/>
              </a:spcBef>
              <a:spcAft>
                <a:spcPts val="0"/>
              </a:spcAft>
              <a:buNone/>
            </a:pPr>
            <a:r>
              <a:rPr lang="en"/>
              <a:t>db.mycollection.find({ "age": { $type: "number"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 Operators</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Matches any of the values specified in an array.</a:t>
            </a:r>
            <a:endParaRPr/>
          </a:p>
          <a:p>
            <a:pPr indent="0" lvl="0" marL="0" rtl="0" algn="l">
              <a:spcBef>
                <a:spcPts val="1200"/>
              </a:spcBef>
              <a:spcAft>
                <a:spcPts val="0"/>
              </a:spcAft>
              <a:buNone/>
            </a:pPr>
            <a:r>
              <a:rPr lang="en"/>
              <a:t>db.mycollection.find({ "name": { $in: ["John Doe", "Jane Smith"] }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$all: Matches arrays that contain all elements specified in the query.</a:t>
            </a:r>
            <a:endParaRPr/>
          </a:p>
          <a:p>
            <a:pPr indent="0" lvl="0" marL="0" rtl="0" algn="l">
              <a:spcBef>
                <a:spcPts val="1200"/>
              </a:spcBef>
              <a:spcAft>
                <a:spcPts val="0"/>
              </a:spcAft>
              <a:buNone/>
            </a:pPr>
            <a:r>
              <a:rPr lang="en"/>
              <a:t>db.mycollection.find({ "hobbies": { $all: ["reading", "traveling"]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chemeClr val="dk1"/>
                </a:solidFill>
              </a:rPr>
              <a:t>Infra setup </a:t>
            </a:r>
            <a:endParaRPr sz="2800">
              <a:solidFill>
                <a:schemeClr val="dk1"/>
              </a:solidFill>
            </a:endParaRPr>
          </a:p>
          <a:p>
            <a:pPr indent="-406400" lvl="0" marL="457200" rtl="0" algn="l">
              <a:spcBef>
                <a:spcPts val="1200"/>
              </a:spcBef>
              <a:spcAft>
                <a:spcPts val="0"/>
              </a:spcAft>
              <a:buClr>
                <a:schemeClr val="dk1"/>
              </a:buClr>
              <a:buSzPts val="2800"/>
              <a:buChar char="-"/>
            </a:pPr>
            <a:r>
              <a:rPr lang="en" sz="2800">
                <a:solidFill>
                  <a:schemeClr val="dk1"/>
                </a:solidFill>
              </a:rPr>
              <a:t>MongoDB Community Edition</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VS Code</a:t>
            </a:r>
            <a:endParaRPr sz="28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String:</a:t>
            </a:r>
            <a:endParaRPr/>
          </a:p>
          <a:p>
            <a:pPr indent="0" lvl="0" marL="0" rtl="0" algn="l">
              <a:spcBef>
                <a:spcPts val="1200"/>
              </a:spcBef>
              <a:spcAft>
                <a:spcPts val="0"/>
              </a:spcAft>
              <a:buNone/>
            </a:pPr>
            <a:r>
              <a:rPr lang="en"/>
              <a:t>  - Example: "name": "John Doe"</a:t>
            </a:r>
            <a:endParaRPr/>
          </a:p>
          <a:p>
            <a:pPr indent="0" lvl="0" marL="0" rtl="0" algn="l">
              <a:spcBef>
                <a:spcPts val="1200"/>
              </a:spcBef>
              <a:spcAft>
                <a:spcPts val="0"/>
              </a:spcAft>
              <a:buNone/>
            </a:pPr>
            <a:r>
              <a:rPr lang="en"/>
              <a:t>- Integer:</a:t>
            </a:r>
            <a:endParaRPr/>
          </a:p>
          <a:p>
            <a:pPr indent="0" lvl="0" marL="0" rtl="0" algn="l">
              <a:spcBef>
                <a:spcPts val="1200"/>
              </a:spcBef>
              <a:spcAft>
                <a:spcPts val="0"/>
              </a:spcAft>
              <a:buNone/>
            </a:pPr>
            <a:r>
              <a:rPr lang="en"/>
              <a:t>  - Example: "age": 30</a:t>
            </a:r>
            <a:endParaRPr/>
          </a:p>
          <a:p>
            <a:pPr indent="0" lvl="0" marL="0" rtl="0" algn="l">
              <a:spcBef>
                <a:spcPts val="1200"/>
              </a:spcBef>
              <a:spcAft>
                <a:spcPts val="0"/>
              </a:spcAft>
              <a:buNone/>
            </a:pPr>
            <a:r>
              <a:rPr lang="en"/>
              <a:t>- Double (Floating-Point Number):</a:t>
            </a:r>
            <a:endParaRPr/>
          </a:p>
          <a:p>
            <a:pPr indent="0" lvl="0" marL="0" rtl="0" algn="l">
              <a:spcBef>
                <a:spcPts val="1200"/>
              </a:spcBef>
              <a:spcAft>
                <a:spcPts val="0"/>
              </a:spcAft>
              <a:buNone/>
            </a:pPr>
            <a:r>
              <a:rPr lang="en"/>
              <a:t>  - Example: "price": 49.99</a:t>
            </a:r>
            <a:endParaRPr/>
          </a:p>
          <a:p>
            <a:pPr indent="0" lvl="0" marL="0" rtl="0" algn="l">
              <a:spcBef>
                <a:spcPts val="1200"/>
              </a:spcBef>
              <a:spcAft>
                <a:spcPts val="0"/>
              </a:spcAft>
              <a:buNone/>
            </a:pPr>
            <a:r>
              <a:rPr lang="en"/>
              <a:t>- Boolean:</a:t>
            </a:r>
            <a:endParaRPr/>
          </a:p>
          <a:p>
            <a:pPr indent="0" lvl="0" marL="0" rtl="0" algn="l">
              <a:spcBef>
                <a:spcPts val="1200"/>
              </a:spcBef>
              <a:spcAft>
                <a:spcPts val="1200"/>
              </a:spcAft>
              <a:buNone/>
            </a:pPr>
            <a:r>
              <a:rPr lang="en"/>
              <a:t>  - Example: "is_active": true</a:t>
            </a:r>
            <a:endParaRPr/>
          </a:p>
        </p:txBody>
      </p:sp>
      <p:sp>
        <p:nvSpPr>
          <p:cNvPr id="423" name="Google Shape;42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Date:</a:t>
            </a:r>
            <a:endParaRPr/>
          </a:p>
          <a:p>
            <a:pPr indent="0" lvl="0" marL="0" rtl="0" algn="l">
              <a:spcBef>
                <a:spcPts val="1200"/>
              </a:spcBef>
              <a:spcAft>
                <a:spcPts val="0"/>
              </a:spcAft>
              <a:buNone/>
            </a:pPr>
            <a:r>
              <a:rPr lang="en"/>
              <a:t>  - Example: "created_at": ISODate("2022-05-05T12:00:00Z")</a:t>
            </a:r>
            <a:endParaRPr/>
          </a:p>
          <a:p>
            <a:pPr indent="0" lvl="0" marL="0" rtl="0" algn="l">
              <a:spcBef>
                <a:spcPts val="1200"/>
              </a:spcBef>
              <a:spcAft>
                <a:spcPts val="0"/>
              </a:spcAft>
              <a:buNone/>
            </a:pPr>
            <a:r>
              <a:rPr lang="en"/>
              <a:t>- ObjectID:</a:t>
            </a:r>
            <a:endParaRPr/>
          </a:p>
          <a:p>
            <a:pPr indent="0" lvl="0" marL="0" rtl="0" algn="l">
              <a:spcBef>
                <a:spcPts val="1200"/>
              </a:spcBef>
              <a:spcAft>
                <a:spcPts val="0"/>
              </a:spcAft>
              <a:buNone/>
            </a:pPr>
            <a:r>
              <a:rPr lang="en"/>
              <a:t>  - Example: "_id": ObjectId("5ff85682e2572d2c08dcbf32")</a:t>
            </a:r>
            <a:endParaRPr/>
          </a:p>
          <a:p>
            <a:pPr indent="0" lvl="0" marL="0" rtl="0" algn="l">
              <a:spcBef>
                <a:spcPts val="1200"/>
              </a:spcBef>
              <a:spcAft>
                <a:spcPts val="0"/>
              </a:spcAft>
              <a:buNone/>
            </a:pPr>
            <a:r>
              <a:rPr lang="en"/>
              <a:t>- Array:</a:t>
            </a:r>
            <a:endParaRPr/>
          </a:p>
          <a:p>
            <a:pPr indent="0" lvl="0" marL="0" rtl="0" algn="l">
              <a:spcBef>
                <a:spcPts val="1200"/>
              </a:spcBef>
              <a:spcAft>
                <a:spcPts val="0"/>
              </a:spcAft>
              <a:buNone/>
            </a:pPr>
            <a:r>
              <a:rPr lang="en"/>
              <a:t>  - Example: "tags": ["mongodb", "database", "nosql"]</a:t>
            </a:r>
            <a:endParaRPr/>
          </a:p>
          <a:p>
            <a:pPr indent="0" lvl="0" marL="0" rtl="0" algn="l">
              <a:spcBef>
                <a:spcPts val="1200"/>
              </a:spcBef>
              <a:spcAft>
                <a:spcPts val="0"/>
              </a:spcAft>
              <a:buNone/>
            </a:pPr>
            <a:r>
              <a:rPr lang="en"/>
              <a:t>- Embedded Document:</a:t>
            </a:r>
            <a:endParaRPr/>
          </a:p>
          <a:p>
            <a:pPr indent="0" lvl="0" marL="0" rtl="0" algn="l">
              <a:spcBef>
                <a:spcPts val="1200"/>
              </a:spcBef>
              <a:spcAft>
                <a:spcPts val="1200"/>
              </a:spcAft>
              <a:buNone/>
            </a:pPr>
            <a:r>
              <a:rPr lang="en"/>
              <a:t>  - Example: "address": {"street": "123 Main St", "city": "Anytown", "country": "USA"}</a:t>
            </a:r>
            <a:endParaRPr/>
          </a:p>
        </p:txBody>
      </p:sp>
      <p:sp>
        <p:nvSpPr>
          <p:cNvPr id="429" name="Google Shape;429;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Binary Data:</a:t>
            </a:r>
            <a:endParaRPr/>
          </a:p>
          <a:p>
            <a:pPr indent="0" lvl="0" marL="0" rtl="0" algn="l">
              <a:spcBef>
                <a:spcPts val="1200"/>
              </a:spcBef>
              <a:spcAft>
                <a:spcPts val="0"/>
              </a:spcAft>
              <a:buNone/>
            </a:pPr>
            <a:r>
              <a:rPr lang="en"/>
              <a:t>  - Example: "avatar": BinData(0, "JVBERi0xLjQKJcOkw7zD...")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Null:</a:t>
            </a:r>
            <a:endParaRPr/>
          </a:p>
          <a:p>
            <a:pPr indent="0" lvl="0" marL="0" rtl="0" algn="l">
              <a:spcBef>
                <a:spcPts val="1200"/>
              </a:spcBef>
              <a:spcAft>
                <a:spcPts val="0"/>
              </a:spcAft>
              <a:buNone/>
            </a:pPr>
            <a:r>
              <a:rPr lang="en"/>
              <a:t>  - Example: "notes": null</a:t>
            </a:r>
            <a:endParaRPr/>
          </a:p>
          <a:p>
            <a:pPr indent="0" lvl="0" marL="0" rtl="0" algn="l">
              <a:spcBef>
                <a:spcPts val="1200"/>
              </a:spcBef>
              <a:spcAft>
                <a:spcPts val="1200"/>
              </a:spcAft>
              <a:buNone/>
            </a:pPr>
            <a:r>
              <a:t/>
            </a:r>
            <a:endParaRPr/>
          </a:p>
        </p:txBody>
      </p:sp>
      <p:sp>
        <p:nvSpPr>
          <p:cNvPr id="435" name="Google Shape;435;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DataTypes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compass</a:t>
            </a:r>
            <a:endParaRPr/>
          </a:p>
        </p:txBody>
      </p:sp>
      <p:sp>
        <p:nvSpPr>
          <p:cNvPr id="441" name="Google Shape;441;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MongoDB Compass is the official graphical user interface (GUI) for MongoDB. It provides users with a visually appealing and intuitive way to interact with MongoDB databases.</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447" name="Google Shape;44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Visual Representation: </a:t>
            </a:r>
            <a:r>
              <a:rPr lang="en"/>
              <a:t>MongoDB Compass offers a graphical representation of MongoDB data, making it easy for users to explore and understand their databases visually.</a:t>
            </a:r>
            <a:endParaRPr/>
          </a:p>
          <a:p>
            <a:pPr indent="0" lvl="0" marL="0" rtl="0" algn="l">
              <a:spcBef>
                <a:spcPts val="1200"/>
              </a:spcBef>
              <a:spcAft>
                <a:spcPts val="0"/>
              </a:spcAft>
              <a:buNone/>
            </a:pPr>
            <a:r>
              <a:rPr b="1" lang="en"/>
              <a:t>Schema Analysis:</a:t>
            </a:r>
            <a:r>
              <a:rPr lang="en"/>
              <a:t> It provides schema visualization and analysis tools to understand the structure of collections, including data types, indexes, and relationships between collections.</a:t>
            </a:r>
            <a:endParaRPr/>
          </a:p>
          <a:p>
            <a:pPr indent="0" lvl="0" marL="0" rtl="0" algn="l">
              <a:spcBef>
                <a:spcPts val="1200"/>
              </a:spcBef>
              <a:spcAft>
                <a:spcPts val="0"/>
              </a:spcAft>
              <a:buNone/>
            </a:pPr>
            <a:r>
              <a:rPr b="1" lang="en"/>
              <a:t>Data Exploration:</a:t>
            </a:r>
            <a:r>
              <a:rPr lang="en"/>
              <a:t> Users can browse and query MongoDB collections, view documents, and analyze data using a variety of filters and aggregation pipelines.</a:t>
            </a:r>
            <a:endParaRPr/>
          </a:p>
          <a:p>
            <a:pPr indent="0" lvl="0" marL="0" rtl="0" algn="l">
              <a:spcBef>
                <a:spcPts val="1200"/>
              </a:spcBef>
              <a:spcAft>
                <a:spcPts val="1200"/>
              </a:spcAft>
              <a:buNone/>
            </a:pPr>
            <a:r>
              <a:rPr b="1" lang="en"/>
              <a:t>Index Management: </a:t>
            </a:r>
            <a:r>
              <a:rPr lang="en"/>
              <a:t>MongoDB Compass allows users to create, modify, and drop indexes to optimize query performance and improve database efficiency.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453" name="Google Shape;45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Real-Time Monitoring:</a:t>
            </a:r>
            <a:r>
              <a:rPr lang="en"/>
              <a:t> It offers real-time performance monitoring and diagnostic tools to track database metrics, including server status, network activity, and query performance.</a:t>
            </a:r>
            <a:endParaRPr/>
          </a:p>
          <a:p>
            <a:pPr indent="0" lvl="0" marL="0" rtl="0" algn="l">
              <a:spcBef>
                <a:spcPts val="1200"/>
              </a:spcBef>
              <a:spcAft>
                <a:spcPts val="0"/>
              </a:spcAft>
              <a:buNone/>
            </a:pPr>
            <a:r>
              <a:rPr b="1" lang="en"/>
              <a:t>Query Builder:</a:t>
            </a:r>
            <a:r>
              <a:rPr lang="en"/>
              <a:t> Users can build and execute MongoDB queries using a visual query builder interface, making it easier to construct complex queries without writing raw MongoDB query syntax.</a:t>
            </a:r>
            <a:endParaRPr/>
          </a:p>
          <a:p>
            <a:pPr indent="0" lvl="0" marL="0" rtl="0" algn="l">
              <a:spcBef>
                <a:spcPts val="1200"/>
              </a:spcBef>
              <a:spcAft>
                <a:spcPts val="0"/>
              </a:spcAft>
              <a:buNone/>
            </a:pPr>
            <a:r>
              <a:rPr b="1" lang="en"/>
              <a:t>Data Import/Export:</a:t>
            </a:r>
            <a:r>
              <a:rPr lang="en"/>
              <a:t> MongoDB Compass provides tools for importing and exporting data to and from MongoDB collections, supporting various file formats and data sources.</a:t>
            </a:r>
            <a:endParaRPr/>
          </a:p>
          <a:p>
            <a:pPr indent="0" lvl="0" marL="0" rtl="0" algn="l">
              <a:spcBef>
                <a:spcPts val="1200"/>
              </a:spcBef>
              <a:spcAft>
                <a:spcPts val="1200"/>
              </a:spcAft>
              <a:buNone/>
            </a:pPr>
            <a:r>
              <a:rPr b="1" lang="en"/>
              <a:t>Geospatial Analysis:</a:t>
            </a:r>
            <a:r>
              <a:rPr lang="en"/>
              <a:t> It includes geospatial querying capabilities and visualization tools for working with geospatial data, such as location-based queries and map visualization.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459" name="Google Shape;45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Ease of Use:</a:t>
            </a:r>
            <a:r>
              <a:rPr lang="en"/>
              <a:t> MongoDB Compass offers a user-friendly interface that simplifies database management tasks, making it accessible to both developers and non-technical users.</a:t>
            </a:r>
            <a:endParaRPr/>
          </a:p>
          <a:p>
            <a:pPr indent="0" lvl="0" marL="0" rtl="0" algn="l">
              <a:spcBef>
                <a:spcPts val="1200"/>
              </a:spcBef>
              <a:spcAft>
                <a:spcPts val="0"/>
              </a:spcAft>
              <a:buNone/>
            </a:pPr>
            <a:r>
              <a:rPr b="1" lang="en"/>
              <a:t>Productivity</a:t>
            </a:r>
            <a:r>
              <a:rPr lang="en"/>
              <a:t>: With its visual tools and intuitive features, MongoDB Compass helps users streamline database operations and increase productivity.</a:t>
            </a:r>
            <a:endParaRPr/>
          </a:p>
          <a:p>
            <a:pPr indent="0" lvl="0" marL="0" rtl="0" algn="l">
              <a:spcBef>
                <a:spcPts val="1200"/>
              </a:spcBef>
              <a:spcAft>
                <a:spcPts val="0"/>
              </a:spcAft>
              <a:buNone/>
            </a:pPr>
            <a:r>
              <a:rPr b="1" lang="en"/>
              <a:t>Insightful Analysis: </a:t>
            </a:r>
            <a:r>
              <a:rPr lang="en"/>
              <a:t>It provides powerful analytical tools and visualization capabilities, allowing users to gain insights from their MongoDB data more effectively.</a:t>
            </a:r>
            <a:endParaRPr/>
          </a:p>
          <a:p>
            <a:pPr indent="0" lvl="0" marL="0" rtl="0" algn="l">
              <a:spcBef>
                <a:spcPts val="1200"/>
              </a:spcBef>
              <a:spcAft>
                <a:spcPts val="0"/>
              </a:spcAft>
              <a:buNone/>
            </a:pPr>
            <a:r>
              <a:rPr b="1" lang="en"/>
              <a:t>Cross-Platform Compatibility:</a:t>
            </a:r>
            <a:r>
              <a:rPr lang="en"/>
              <a:t> MongoDB Compass is available for Windows, macOS, and Linux, making it accessible to users on different operating systems.</a:t>
            </a:r>
            <a:endParaRPr/>
          </a:p>
          <a:p>
            <a:pPr indent="0" lvl="0" marL="0" rtl="0" algn="l">
              <a:spcBef>
                <a:spcPts val="1200"/>
              </a:spcBef>
              <a:spcAft>
                <a:spcPts val="1200"/>
              </a:spcAft>
              <a:buNone/>
            </a:pPr>
            <a:r>
              <a:rPr b="1" lang="en"/>
              <a:t>Integration with MongoDB Ecosystem:</a:t>
            </a:r>
            <a:r>
              <a:rPr lang="en"/>
              <a:t> MongoDB Compass seamlessly integrates with other MongoDB tools and services, such as MongoDB Atlas (the MongoDB cloud database service) and MongoDB Ops Manager (for database management and monitoring).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bigger dataset</a:t>
            </a:r>
            <a:endParaRPr/>
          </a:p>
        </p:txBody>
      </p:sp>
      <p:sp>
        <p:nvSpPr>
          <p:cNvPr id="465" name="Google Shape;46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sample json data</a:t>
            </a:r>
            <a:endParaRPr/>
          </a:p>
          <a:p>
            <a:pPr indent="0" lvl="0" marL="0" rtl="0" algn="l">
              <a:spcBef>
                <a:spcPts val="1200"/>
              </a:spcBef>
              <a:spcAft>
                <a:spcPts val="0"/>
              </a:spcAft>
              <a:buNone/>
            </a:pPr>
            <a:r>
              <a:rPr lang="en" u="sng">
                <a:solidFill>
                  <a:schemeClr val="hlink"/>
                </a:solidFill>
                <a:hlinkClick r:id="rId3"/>
              </a:rPr>
              <a:t>https://github.com/arjunachari12/mongodb-json-files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Create a new Database and import the above json file using MongoDB Compass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471" name="Google Shape;47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a:t>
            </a:r>
            <a:endParaRPr/>
          </a:p>
          <a:p>
            <a:pPr indent="0" lvl="0" marL="0" rtl="0" algn="l">
              <a:spcBef>
                <a:spcPts val="1200"/>
              </a:spcBef>
              <a:spcAft>
                <a:spcPts val="0"/>
              </a:spcAft>
              <a:buNone/>
            </a:pPr>
            <a:r>
              <a:rPr lang="en" u="sng">
                <a:solidFill>
                  <a:schemeClr val="hlink"/>
                </a:solidFill>
                <a:hlinkClick r:id="rId3"/>
              </a:rPr>
              <a:t>https://www.python.org/downloads/</a:t>
            </a:r>
            <a:endParaRPr/>
          </a:p>
          <a:p>
            <a:pPr indent="0" lvl="0" marL="0" rtl="0" algn="l">
              <a:spcBef>
                <a:spcPts val="1200"/>
              </a:spcBef>
              <a:spcAft>
                <a:spcPts val="0"/>
              </a:spcAft>
              <a:buNone/>
            </a:pPr>
            <a:r>
              <a:rPr lang="en" u="sng">
                <a:solidFill>
                  <a:schemeClr val="hlink"/>
                </a:solidFill>
                <a:hlinkClick r:id="rId4"/>
              </a:rPr>
              <a:t>https://www.mongodb.com/docs/languages/python/pymongo-driver/current/get-started/download-and-install/</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code extension </a:t>
            </a:r>
            <a:endParaRPr/>
          </a:p>
        </p:txBody>
      </p:sp>
      <p:sp>
        <p:nvSpPr>
          <p:cNvPr id="477" name="Google Shape;47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94" name="Google Shape;94;p19"/>
          <p:cNvSpPr txBox="1"/>
          <p:nvPr>
            <p:ph idx="1" type="body"/>
          </p:nvPr>
        </p:nvSpPr>
        <p:spPr>
          <a:xfrm>
            <a:off x="311700" y="1152475"/>
            <a:ext cx="5101800" cy="3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a database is</a:t>
            </a:r>
            <a:endParaRPr b="1"/>
          </a:p>
          <a:p>
            <a:pPr indent="0" lvl="0" marL="0" rtl="0" algn="l">
              <a:spcBef>
                <a:spcPts val="1200"/>
              </a:spcBef>
              <a:spcAft>
                <a:spcPts val="0"/>
              </a:spcAft>
              <a:buNone/>
            </a:pPr>
            <a:r>
              <a:rPr lang="en"/>
              <a:t>A structured collection of data organized for efficient access, retrieval, and management.</a:t>
            </a:r>
            <a:endParaRPr/>
          </a:p>
          <a:p>
            <a:pPr indent="0" lvl="0" marL="0" rtl="0" algn="l">
              <a:spcBef>
                <a:spcPts val="1200"/>
              </a:spcBef>
              <a:spcAft>
                <a:spcPts val="0"/>
              </a:spcAft>
              <a:buNone/>
            </a:pPr>
            <a:r>
              <a:rPr b="1" lang="en"/>
              <a:t>Importance of databases in modern computing</a:t>
            </a:r>
            <a:endParaRPr b="1"/>
          </a:p>
          <a:p>
            <a:pPr indent="0" lvl="0" marL="0" rtl="0" algn="l">
              <a:spcBef>
                <a:spcPts val="1200"/>
              </a:spcBef>
              <a:spcAft>
                <a:spcPts val="1200"/>
              </a:spcAft>
              <a:buNone/>
            </a:pPr>
            <a:r>
              <a:rPr lang="en"/>
              <a:t>From simple data storage to complex data analysis and decision-making.</a:t>
            </a:r>
            <a:endParaRPr/>
          </a:p>
        </p:txBody>
      </p:sp>
      <p:pic>
        <p:nvPicPr>
          <p:cNvPr id="95" name="Google Shape;95;p19"/>
          <p:cNvPicPr preferRelativeResize="0"/>
          <p:nvPr/>
        </p:nvPicPr>
        <p:blipFill>
          <a:blip r:embed="rId3">
            <a:alphaModFix/>
          </a:blip>
          <a:stretch>
            <a:fillRect/>
          </a:stretch>
        </p:blipFill>
        <p:spPr>
          <a:xfrm>
            <a:off x="5483247" y="1315597"/>
            <a:ext cx="3164275" cy="26403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Basics</a:t>
            </a:r>
            <a:endParaRPr/>
          </a:p>
        </p:txBody>
      </p:sp>
      <p:sp>
        <p:nvSpPr>
          <p:cNvPr id="483" name="Google Shape;48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https://github.com/arjunachari12/learn-python</a:t>
            </a:r>
            <a:r>
              <a:rPr lang="en"/>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with MongoDB</a:t>
            </a:r>
            <a:r>
              <a:rPr lang="en"/>
              <a:t> </a:t>
            </a:r>
            <a:endParaRPr/>
          </a:p>
        </p:txBody>
      </p:sp>
      <p:sp>
        <p:nvSpPr>
          <p:cNvPr id="489" name="Google Shape;489;p83"/>
          <p:cNvSpPr txBox="1"/>
          <p:nvPr>
            <p:ph idx="1" type="body"/>
          </p:nvPr>
        </p:nvSpPr>
        <p:spPr>
          <a:xfrm>
            <a:off x="311700" y="1152475"/>
            <a:ext cx="3429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can connect your application to your MongoDB Atlas deployment or a self-hosted MongoDB cluster by using one of the official MongoDB libraries.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https://www.mongodb.com/docs/languages/python/</a:t>
            </a:r>
            <a:r>
              <a:rPr lang="en"/>
              <a:t> </a:t>
            </a:r>
            <a:endParaRPr/>
          </a:p>
        </p:txBody>
      </p:sp>
      <p:pic>
        <p:nvPicPr>
          <p:cNvPr id="490" name="Google Shape;490;p83"/>
          <p:cNvPicPr preferRelativeResize="0"/>
          <p:nvPr/>
        </p:nvPicPr>
        <p:blipFill>
          <a:blip r:embed="rId4">
            <a:alphaModFix/>
          </a:blip>
          <a:stretch>
            <a:fillRect/>
          </a:stretch>
        </p:blipFill>
        <p:spPr>
          <a:xfrm>
            <a:off x="4322100" y="1152475"/>
            <a:ext cx="4510202" cy="382097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PyMongo</a:t>
            </a:r>
            <a:endParaRPr/>
          </a:p>
        </p:txBody>
      </p:sp>
      <p:sp>
        <p:nvSpPr>
          <p:cNvPr id="496" name="Google Shape;496;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the documentation site for the official MongoDB PyMongo Driver.</a:t>
            </a:r>
            <a:endParaRPr/>
          </a:p>
          <a:p>
            <a:pPr indent="0" lvl="0" marL="0" rtl="0" algn="l">
              <a:spcBef>
                <a:spcPts val="1200"/>
              </a:spcBef>
              <a:spcAft>
                <a:spcPts val="0"/>
              </a:spcAft>
              <a:buNone/>
            </a:pPr>
            <a:r>
              <a:rPr lang="en"/>
              <a:t>PyMongo is a Python distribution containing tools for working with MongoDB, and is the recommended way to work with MongoDB from Python.</a:t>
            </a:r>
            <a:endParaRPr/>
          </a:p>
          <a:p>
            <a:pPr indent="0" lvl="0" marL="0" rtl="0" algn="l">
              <a:spcBef>
                <a:spcPts val="1200"/>
              </a:spcBef>
              <a:spcAft>
                <a:spcPts val="0"/>
              </a:spcAft>
              <a:buNone/>
            </a:pPr>
            <a:r>
              <a:rPr lang="en"/>
              <a:t>PyMongo is a Python package that you can use to connect to and communicate with MongoDB. </a:t>
            </a:r>
            <a:endParaRPr/>
          </a:p>
          <a:p>
            <a:pPr indent="0" lvl="0" marL="0" rtl="0" algn="l">
              <a:spcBef>
                <a:spcPts val="1200"/>
              </a:spcBef>
              <a:spcAft>
                <a:spcPts val="1200"/>
              </a:spcAft>
              <a:buNone/>
            </a:pPr>
            <a:r>
              <a:rPr lang="en"/>
              <a:t>This guide shows you how to create an application that uses PyMongo to connect to a MongoDB cluster hosted on MongoDB Atlas.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with pymongo</a:t>
            </a:r>
            <a:endParaRPr/>
          </a:p>
        </p:txBody>
      </p:sp>
      <p:sp>
        <p:nvSpPr>
          <p:cNvPr id="502" name="Google Shape;502;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mkdir learn-</a:t>
            </a:r>
            <a:r>
              <a:rPr lang="en"/>
              <a:t>pymongo</a:t>
            </a:r>
            <a:endParaRPr/>
          </a:p>
          <a:p>
            <a:pPr indent="0" lvl="0" marL="0" rtl="0" algn="l">
              <a:spcBef>
                <a:spcPts val="1200"/>
              </a:spcBef>
              <a:spcAft>
                <a:spcPts val="0"/>
              </a:spcAft>
              <a:buNone/>
            </a:pPr>
            <a:r>
              <a:rPr lang="en"/>
              <a:t>cd learn-pymongo</a:t>
            </a:r>
            <a:endParaRPr/>
          </a:p>
          <a:p>
            <a:pPr indent="0" lvl="0" marL="0" rtl="0" algn="l">
              <a:spcBef>
                <a:spcPts val="1200"/>
              </a:spcBef>
              <a:spcAft>
                <a:spcPts val="0"/>
              </a:spcAft>
              <a:buNone/>
            </a:pPr>
            <a:r>
              <a:rPr lang="en"/>
              <a:t>#create new file sample.py </a:t>
            </a:r>
            <a:endParaRPr/>
          </a:p>
          <a:p>
            <a:pPr indent="0" lvl="0" marL="0" rtl="0" algn="l">
              <a:spcBef>
                <a:spcPts val="1200"/>
              </a:spcBef>
              <a:spcAft>
                <a:spcPts val="0"/>
              </a:spcAft>
              <a:buNone/>
            </a:pPr>
            <a:r>
              <a:rPr lang="en"/>
              <a:t>python3 -m venv venv</a:t>
            </a:r>
            <a:endParaRPr/>
          </a:p>
          <a:p>
            <a:pPr indent="0" lvl="0" marL="0" rtl="0" algn="l">
              <a:spcBef>
                <a:spcPts val="1200"/>
              </a:spcBef>
              <a:spcAft>
                <a:spcPts val="0"/>
              </a:spcAft>
              <a:buNone/>
            </a:pPr>
            <a:r>
              <a:rPr lang="en"/>
              <a:t>source venv/bin/activate</a:t>
            </a:r>
            <a:endParaRPr/>
          </a:p>
          <a:p>
            <a:pPr indent="0" lvl="0" marL="0" rtl="0" algn="l">
              <a:spcBef>
                <a:spcPts val="1200"/>
              </a:spcBef>
              <a:spcAft>
                <a:spcPts val="0"/>
              </a:spcAft>
              <a:buNone/>
            </a:pPr>
            <a:r>
              <a:rPr lang="en"/>
              <a:t>For windows </a:t>
            </a:r>
            <a:endParaRPr/>
          </a:p>
          <a:p>
            <a:pPr indent="0" lvl="0" marL="0" rtl="0" algn="l">
              <a:spcBef>
                <a:spcPts val="1200"/>
              </a:spcBef>
              <a:spcAft>
                <a:spcPts val="0"/>
              </a:spcAft>
              <a:buNone/>
            </a:pPr>
            <a:r>
              <a:rPr lang="en"/>
              <a:t>venv\Scripts\activate</a:t>
            </a:r>
            <a:endParaRPr/>
          </a:p>
          <a:p>
            <a:pPr indent="0" lvl="0" marL="0" rtl="0" algn="l">
              <a:spcBef>
                <a:spcPts val="1200"/>
              </a:spcBef>
              <a:spcAft>
                <a:spcPts val="0"/>
              </a:spcAft>
              <a:buNone/>
            </a:pPr>
            <a:r>
              <a:rPr lang="en"/>
              <a:t>python3 -m pip install pymongo</a:t>
            </a:r>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6"/>
          <p:cNvSpPr txBox="1"/>
          <p:nvPr>
            <p:ph idx="1" type="body"/>
          </p:nvPr>
        </p:nvSpPr>
        <p:spPr>
          <a:xfrm>
            <a:off x="311700" y="312075"/>
            <a:ext cx="8520600" cy="4256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000000"/>
                </a:solidFill>
                <a:highlight>
                  <a:srgbClr val="FFFFFF"/>
                </a:highlight>
                <a:latin typeface="Courier New"/>
                <a:ea typeface="Courier New"/>
                <a:cs typeface="Courier New"/>
                <a:sym typeface="Courier New"/>
              </a:rPr>
              <a:t> pymongo </a:t>
            </a:r>
            <a:r>
              <a:rPr lang="en" sz="1050">
                <a:solidFill>
                  <a:srgbClr val="AF00DB"/>
                </a:solidFill>
                <a:highlight>
                  <a:srgbClr val="FFFFFF"/>
                </a:highlight>
                <a:latin typeface="Courier New"/>
                <a:ea typeface="Courier New"/>
                <a:cs typeface="Courier New"/>
                <a:sym typeface="Courier New"/>
              </a:rPr>
              <a:t>import</a:t>
            </a:r>
            <a:r>
              <a:rPr lang="en" sz="1050">
                <a:solidFill>
                  <a:srgbClr val="000000"/>
                </a:solidFill>
                <a:highlight>
                  <a:srgbClr val="FFFFFF"/>
                </a:highlight>
                <a:latin typeface="Courier New"/>
                <a:ea typeface="Courier New"/>
                <a:cs typeface="Courier New"/>
                <a:sym typeface="Courier New"/>
              </a:rPr>
              <a:t> MongoClient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 connect to mongodb</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client</a:t>
            </a:r>
            <a:r>
              <a:rPr lang="en" sz="1050">
                <a:solidFill>
                  <a:srgbClr val="000000"/>
                </a:solidFill>
                <a:highlight>
                  <a:srgbClr val="FFFFFF"/>
                </a:highlight>
                <a:latin typeface="Courier New"/>
                <a:ea typeface="Courier New"/>
                <a:cs typeface="Courier New"/>
                <a:sym typeface="Courier New"/>
              </a:rPr>
              <a:t> = MongoClient(</a:t>
            </a:r>
            <a:r>
              <a:rPr lang="en" sz="1050">
                <a:solidFill>
                  <a:srgbClr val="A31515"/>
                </a:solidFill>
                <a:highlight>
                  <a:srgbClr val="FFFFFF"/>
                </a:highlight>
                <a:latin typeface="Courier New"/>
                <a:ea typeface="Courier New"/>
                <a:cs typeface="Courier New"/>
                <a:sym typeface="Courier New"/>
              </a:rPr>
              <a:t>"mongodb://localhost:27017/"</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db</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client</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"arjun-pymongo-db"</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db</a:t>
            </a:r>
            <a:r>
              <a:rPr lang="en" sz="1050">
                <a:solidFill>
                  <a:srgbClr val="000000"/>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"arjuncollection"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.insert_one({</a:t>
            </a:r>
            <a:r>
              <a:rPr lang="en" sz="1050">
                <a:solidFill>
                  <a:srgbClr val="A31515"/>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"arjun"</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"age"</a:t>
            </a:r>
            <a:r>
              <a:rPr lang="en" sz="1050">
                <a:solidFill>
                  <a:srgbClr val="000000"/>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30</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highlight>
                  <a:srgbClr val="FFFFFF"/>
                </a:highlight>
                <a:latin typeface="Courier New"/>
                <a:ea typeface="Courier New"/>
                <a:cs typeface="Courier New"/>
                <a:sym typeface="Courier New"/>
              </a:rPr>
              <a:t>result</a:t>
            </a:r>
            <a:r>
              <a:rPr lang="en" sz="1050">
                <a:solidFill>
                  <a:srgbClr val="000000"/>
                </a:solidFill>
                <a:highlight>
                  <a:srgbClr val="FFFFFF"/>
                </a:highlight>
                <a:latin typeface="Courier New"/>
                <a:ea typeface="Courier New"/>
                <a:cs typeface="Courier New"/>
                <a:sym typeface="Courier New"/>
              </a:rPr>
              <a:t> = </a:t>
            </a:r>
            <a:r>
              <a:rPr lang="en" sz="1050">
                <a:solidFill>
                  <a:srgbClr val="001080"/>
                </a:solidFill>
                <a:highlight>
                  <a:srgbClr val="FFFFFF"/>
                </a:highlight>
                <a:latin typeface="Courier New"/>
                <a:ea typeface="Courier New"/>
                <a:cs typeface="Courier New"/>
                <a:sym typeface="Courier New"/>
              </a:rPr>
              <a:t>collection</a:t>
            </a:r>
            <a:r>
              <a:rPr lang="en" sz="1050">
                <a:solidFill>
                  <a:srgbClr val="000000"/>
                </a:solidFill>
                <a:highlight>
                  <a:srgbClr val="FFFFFF"/>
                </a:highlight>
                <a:latin typeface="Courier New"/>
                <a:ea typeface="Courier New"/>
                <a:cs typeface="Courier New"/>
                <a:sym typeface="Courier New"/>
              </a:rPr>
              <a:t>.find_one({</a:t>
            </a:r>
            <a:r>
              <a:rPr lang="en" sz="1050">
                <a:solidFill>
                  <a:srgbClr val="A31515"/>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"arjun"</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highlight>
                  <a:srgbClr val="FFFFFF"/>
                </a:highlight>
                <a:latin typeface="Courier New"/>
                <a:ea typeface="Courier New"/>
                <a:cs typeface="Courier New"/>
                <a:sym typeface="Courier New"/>
              </a:rPr>
              <a:t>print</a:t>
            </a:r>
            <a:r>
              <a:rPr lang="en" sz="1050">
                <a:solidFill>
                  <a:srgbClr val="000000"/>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result</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with exercise</a:t>
            </a:r>
            <a:endParaRPr/>
          </a:p>
        </p:txBody>
      </p:sp>
      <p:sp>
        <p:nvSpPr>
          <p:cNvPr id="513" name="Google Shape;51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CRUD with smaller data </a:t>
            </a:r>
            <a:endParaRPr/>
          </a:p>
          <a:p>
            <a:pPr indent="-342900" lvl="0" marL="457200" rtl="0" algn="l">
              <a:spcBef>
                <a:spcPts val="0"/>
              </a:spcBef>
              <a:spcAft>
                <a:spcPts val="0"/>
              </a:spcAft>
              <a:buSzPts val="1800"/>
              <a:buAutoNum type="arabicPeriod"/>
            </a:pPr>
            <a:r>
              <a:rPr lang="en"/>
              <a:t>CRUD with </a:t>
            </a:r>
            <a:r>
              <a:rPr lang="en"/>
              <a:t>Bigger data</a:t>
            </a:r>
            <a:endParaRPr/>
          </a:p>
          <a:p>
            <a:pPr indent="-342900" lvl="0" marL="457200" rtl="0" algn="l">
              <a:spcBef>
                <a:spcPts val="0"/>
              </a:spcBef>
              <a:spcAft>
                <a:spcPts val="0"/>
              </a:spcAft>
              <a:buSzPts val="1800"/>
              <a:buAutoNum type="arabicPeriod"/>
            </a:pPr>
            <a:r>
              <a:rPr lang="en"/>
              <a:t>CRUD with </a:t>
            </a:r>
            <a:r>
              <a:rPr b="1" lang="en"/>
              <a:t>m</a:t>
            </a:r>
            <a:r>
              <a:rPr b="1" lang="en"/>
              <a:t>any </a:t>
            </a:r>
            <a:r>
              <a:rPr lang="en"/>
              <a:t>functions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519" name="Google Shape;51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Node.js</a:t>
            </a:r>
            <a:endParaRPr/>
          </a:p>
          <a:p>
            <a:pPr indent="0" lvl="0" marL="0" rtl="0" algn="l">
              <a:spcBef>
                <a:spcPts val="1200"/>
              </a:spcBef>
              <a:spcAft>
                <a:spcPts val="1200"/>
              </a:spcAft>
              <a:buNone/>
            </a:pPr>
            <a:r>
              <a:rPr lang="en" u="sng">
                <a:solidFill>
                  <a:schemeClr val="hlink"/>
                </a:solidFill>
                <a:hlinkClick r:id="rId3"/>
              </a:rPr>
              <a:t>https://nodejs.org/en/download</a:t>
            </a:r>
            <a:r>
              <a:rPr lang="en"/>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with NodeJS</a:t>
            </a:r>
            <a:endParaRPr/>
          </a:p>
        </p:txBody>
      </p:sp>
      <p:sp>
        <p:nvSpPr>
          <p:cNvPr id="525" name="Google Shape;52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mkdir learn-jsmongo</a:t>
            </a:r>
            <a:endParaRPr/>
          </a:p>
          <a:p>
            <a:pPr indent="0" lvl="0" marL="0" rtl="0" algn="l">
              <a:spcBef>
                <a:spcPts val="1200"/>
              </a:spcBef>
              <a:spcAft>
                <a:spcPts val="0"/>
              </a:spcAft>
              <a:buNone/>
            </a:pPr>
            <a:r>
              <a:rPr lang="en"/>
              <a:t>cd learn-jsmongo</a:t>
            </a:r>
            <a:endParaRPr/>
          </a:p>
          <a:p>
            <a:pPr indent="0" lvl="0" marL="0" rtl="0" algn="l">
              <a:spcBef>
                <a:spcPts val="1200"/>
              </a:spcBef>
              <a:spcAft>
                <a:spcPts val="0"/>
              </a:spcAft>
              <a:buNone/>
            </a:pPr>
            <a:r>
              <a:rPr lang="en"/>
              <a:t>#create new file sample.js </a:t>
            </a:r>
            <a:endParaRPr/>
          </a:p>
          <a:p>
            <a:pPr indent="0" lvl="0" marL="0" rtl="0" algn="l">
              <a:spcBef>
                <a:spcPts val="1200"/>
              </a:spcBef>
              <a:spcAft>
                <a:spcPts val="0"/>
              </a:spcAft>
              <a:buNone/>
            </a:pPr>
            <a:r>
              <a:rPr lang="en"/>
              <a:t>npm init -y</a:t>
            </a:r>
            <a:endParaRPr/>
          </a:p>
          <a:p>
            <a:pPr indent="0" lvl="0" marL="0" rtl="0" algn="l">
              <a:spcBef>
                <a:spcPts val="1200"/>
              </a:spcBef>
              <a:spcAft>
                <a:spcPts val="0"/>
              </a:spcAft>
              <a:buNone/>
            </a:pPr>
            <a:r>
              <a:rPr lang="en"/>
              <a:t>npm install mongodb@6.5</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42900" y="1114425"/>
            <a:ext cx="8458200" cy="352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Evolution</a:t>
            </a:r>
            <a:endParaRPr/>
          </a:p>
        </p:txBody>
      </p:sp>
      <p:pic>
        <p:nvPicPr>
          <p:cNvPr id="108" name="Google Shape;108;p21"/>
          <p:cNvPicPr preferRelativeResize="0"/>
          <p:nvPr/>
        </p:nvPicPr>
        <p:blipFill>
          <a:blip r:embed="rId3">
            <a:alphaModFix/>
          </a:blip>
          <a:stretch>
            <a:fillRect/>
          </a:stretch>
        </p:blipFill>
        <p:spPr>
          <a:xfrm>
            <a:off x="374100" y="1130400"/>
            <a:ext cx="5941318"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