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5143500" cx="9144000"/>
  <p:notesSz cx="6858000" cy="9144000"/>
  <p:embeddedFontLst>
    <p:embeddedFont>
      <p:font typeface="Average"/>
      <p:regular r:id="rId120"/>
    </p:embeddedFont>
    <p:embeddedFont>
      <p:font typeface="Oswald"/>
      <p:regular r:id="rId121"/>
      <p:bold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Oswald-regular.fntdata"/><Relationship Id="rId25" Type="http://schemas.openxmlformats.org/officeDocument/2006/relationships/slide" Target="slides/slide20.xml"/><Relationship Id="rId120" Type="http://schemas.openxmlformats.org/officeDocument/2006/relationships/font" Target="fonts/Averag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2" Type="http://schemas.openxmlformats.org/officeDocument/2006/relationships/font" Target="fonts/Oswald-bold.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7259232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7259232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03f679d5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03f679d5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e06b49864e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e06b49864e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e06b49864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e06b49864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e06b49864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e06b49864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e06b49864e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e06b49864e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e06b49864e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e06b49864e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e06b49864e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e06b49864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e06b49864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e06b49864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e06b49864e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e06b49864e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e06b49864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e06b49864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e06b49864e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e06b49864e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03f679d5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03f679d5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e06b49864e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e06b49864e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e06b49864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e06b49864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e0ac42c62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e0ac42c62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e0ac42c62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e0ac42c6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e0ac42c62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e0ac42c62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03f679d5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03f679d5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03f679d5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03f679d5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03f679d5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03f679d5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03f679d5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03f679d5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04dbdcdd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04dbdcdd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04dbdcdd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04dbdcdd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03f679d5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03f679d5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03f679d5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03f679d5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1bd8bc9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1bd8bc9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03f679d5f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03f679d5f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03f679d5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03f679d5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03f679d5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03f679d5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03f679d5f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03f679d5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03f679d5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03f679d5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03f679d5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03f679d5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04dbdcdd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04dbdcdd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04dbdcdd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04dbdcdd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04dbdcdd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04dbdcdd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04dbdcdd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04dbdcdd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d725923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725923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04dbdcdd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04dbdcdd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04dbdcdd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04dbdcdd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04dbdcdd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04dbdcdd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04dbdcdd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04dbdcdd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04dbdcdd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04dbdcdd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04dbdcdd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04dbdcdd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04dbdcdda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04dbdcdd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04dbdcdda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04dbdcdda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04dbdcdda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e04dbdcdda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04dbdcdda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04dbdcdda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7259232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7259232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05c592c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05c592c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05c592c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05c592c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05c592c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05c592c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05c592c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05c592c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04dbdcdd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04dbdcdd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04dbdcdda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e04dbdcdda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e04dbdcdda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e04dbdcdda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04dbdcdda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e04dbdcdda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04dbdcdda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04dbdcdda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04dbdcdda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04dbdcdda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7259232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7259232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05c592c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e05c592c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05c592ce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05c592ce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05c592ce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e05c592ce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05c592ce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05c592ce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05c592ce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05c592ce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06b49864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06b49864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05c592ce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05c592ce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05c592ce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05c592ce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05c592ce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e05c592ce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05c592ced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05c592ce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03f679d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03f679d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06b49864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06b49864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e06b4986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e06b4986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06b4986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e06b4986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e06b49864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e06b49864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06b49864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e06b49864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e06b49864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e06b4986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e06b49864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e06b49864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e06b49864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e06b49864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e06b49864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e06b49864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e06b49864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e06b49864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03f679d5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03f679d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e06b49864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e06b49864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e06b49864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e06b49864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e06b49864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e06b49864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e06b49864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e06b49864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e06b49864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e06b49864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e06b4986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e06b49864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e06b49864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e06b49864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e06b49864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e06b49864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e06b49864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e06b49864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e06b49864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e06b49864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03f679d5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03f679d5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e06b49864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e06b49864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e06b49864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e06b49864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e06b49864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e06b49864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e06b49864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e06b49864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e06b49864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e06b49864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e06b49864e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e06b49864e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e06b49864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e06b49864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e06b49864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e06b49864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e06b49864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e06b49864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e0ac42c62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e0ac42c62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03f679d5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03f679d5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e0ac42c62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e0ac42c62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e0ac42c62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e0ac42c62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e0ac42c62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e0ac42c62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e0ac42c62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e0ac42c62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e0ac42c6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e0ac42c6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e0ac42c6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e0ac42c6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e0ac42c6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e0ac42c6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e0ac42c62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e0ac42c6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e0ac42c62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e0ac42c62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e0ac42c6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e0ac42c6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document/d/1Xo6R21Zja9_2jrNhJ4Q2CRzvLLZ3dq4xNe5GQKy2Erc/edit?usp=sharing"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mongodb.com/docs/languages/python/"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mongodb.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ccount.mongodb.com/account/logi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8.png"/><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3.png"/><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1.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github.com/arjunachari12/mongodb-learn-basic/blob/main/day4/sample-data.py"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MongoDB</a:t>
            </a:r>
            <a:endParaRPr/>
          </a:p>
          <a:p>
            <a:pPr indent="0" lvl="0" marL="0" rtl="0" algn="ctr">
              <a:spcBef>
                <a:spcPts val="0"/>
              </a:spcBef>
              <a:spcAft>
                <a:spcPts val="0"/>
              </a:spcAft>
              <a:buNone/>
            </a:pPr>
            <a:r>
              <a:rPr lang="en" sz="1600"/>
              <a:t>Advanced</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MongoDB</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https://docs.google.com/document/d/1Xo6R21Zja9_2jrNhJ4Q2CRzvLLZ3dq4xNe5GQKy2Erc/edit?usp=sharing</a:t>
            </a:r>
            <a:r>
              <a:rPr lang="en"/>
              <a:t>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User</a:t>
            </a:r>
            <a:endParaRPr/>
          </a:p>
        </p:txBody>
      </p:sp>
      <p:sp>
        <p:nvSpPr>
          <p:cNvPr id="665" name="Google Shape;665;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mongod --auth --dbpath /path/to/your/db --bind_ip 127.0.0.1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mongosh -u "admin" -p "adminpassword" --authenticationDatabase "admin"</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additional user</a:t>
            </a:r>
            <a:endParaRPr/>
          </a:p>
        </p:txBody>
      </p:sp>
      <p:sp>
        <p:nvSpPr>
          <p:cNvPr id="671" name="Google Shape;671;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use yourdatabase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db.createUser({</a:t>
            </a:r>
            <a:endParaRPr/>
          </a:p>
          <a:p>
            <a:pPr indent="0" lvl="0" marL="0" rtl="0" algn="l">
              <a:spcBef>
                <a:spcPts val="1200"/>
              </a:spcBef>
              <a:spcAft>
                <a:spcPts val="0"/>
              </a:spcAft>
              <a:buNone/>
            </a:pPr>
            <a:r>
              <a:rPr lang="en"/>
              <a:t>  user: "appuser",</a:t>
            </a:r>
            <a:endParaRPr/>
          </a:p>
          <a:p>
            <a:pPr indent="0" lvl="0" marL="0" rtl="0" algn="l">
              <a:spcBef>
                <a:spcPts val="1200"/>
              </a:spcBef>
              <a:spcAft>
                <a:spcPts val="0"/>
              </a:spcAft>
              <a:buNone/>
            </a:pPr>
            <a:r>
              <a:rPr lang="en"/>
              <a:t>  pwd: "apppassword",</a:t>
            </a:r>
            <a:endParaRPr/>
          </a:p>
          <a:p>
            <a:pPr indent="0" lvl="0" marL="0" rtl="0" algn="l">
              <a:spcBef>
                <a:spcPts val="1200"/>
              </a:spcBef>
              <a:spcAft>
                <a:spcPts val="0"/>
              </a:spcAft>
              <a:buNone/>
            </a:pPr>
            <a:r>
              <a:rPr lang="en"/>
              <a:t>  roles: [{ role: "readWrite", db: "yourdatabase"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mongosh -u "appuser" -p "apppassword" --authenticationDatabase "yourdatabase"</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Authorization</a:t>
            </a:r>
            <a:endParaRPr/>
          </a:p>
        </p:txBody>
      </p:sp>
      <p:sp>
        <p:nvSpPr>
          <p:cNvPr id="677" name="Google Shape;677;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 Roles Assigned to a User</a:t>
            </a:r>
            <a:endParaRPr/>
          </a:p>
          <a:p>
            <a:pPr indent="0" lvl="0" marL="0" rtl="0" algn="l">
              <a:spcBef>
                <a:spcPts val="1200"/>
              </a:spcBef>
              <a:spcAft>
                <a:spcPts val="0"/>
              </a:spcAft>
              <a:buNone/>
            </a:pPr>
            <a:r>
              <a:rPr lang="en"/>
              <a:t>use admin</a:t>
            </a:r>
            <a:endParaRPr/>
          </a:p>
          <a:p>
            <a:pPr indent="0" lvl="0" marL="0" rtl="0" algn="l">
              <a:spcBef>
                <a:spcPts val="1200"/>
              </a:spcBef>
              <a:spcAft>
                <a:spcPts val="0"/>
              </a:spcAft>
              <a:buNone/>
            </a:pPr>
            <a:r>
              <a:rPr lang="en"/>
              <a:t>db.getUser("username")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View All Roles in a Database:</a:t>
            </a:r>
            <a:endParaRPr/>
          </a:p>
          <a:p>
            <a:pPr indent="0" lvl="0" marL="0" rtl="0" algn="l">
              <a:spcBef>
                <a:spcPts val="1200"/>
              </a:spcBef>
              <a:spcAft>
                <a:spcPts val="0"/>
              </a:spcAft>
              <a:buNone/>
            </a:pPr>
            <a:r>
              <a:rPr lang="en"/>
              <a:t>use yourdatabase</a:t>
            </a:r>
            <a:endParaRPr/>
          </a:p>
          <a:p>
            <a:pPr indent="0" lvl="0" marL="0" rtl="0" algn="l">
              <a:spcBef>
                <a:spcPts val="1200"/>
              </a:spcBef>
              <a:spcAft>
                <a:spcPts val="1200"/>
              </a:spcAft>
              <a:buNone/>
            </a:pPr>
            <a:r>
              <a:rPr lang="en"/>
              <a:t>db.getRoles({ showPrivileges: true, showBuiltinRoles: true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Roles to a User</a:t>
            </a:r>
            <a:endParaRPr/>
          </a:p>
        </p:txBody>
      </p:sp>
      <p:sp>
        <p:nvSpPr>
          <p:cNvPr id="683" name="Google Shape;683;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mongosh -u "admin" -p "adminpassword" --authenticationDatabase "admin"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 admin</a:t>
            </a:r>
            <a:endParaRPr/>
          </a:p>
          <a:p>
            <a:pPr indent="0" lvl="0" marL="0" rtl="0" algn="l">
              <a:spcBef>
                <a:spcPts val="1200"/>
              </a:spcBef>
              <a:spcAft>
                <a:spcPts val="0"/>
              </a:spcAft>
              <a:buNone/>
            </a:pPr>
            <a:r>
              <a:rPr lang="en"/>
              <a:t>db.updateUser("username", {</a:t>
            </a:r>
            <a:endParaRPr/>
          </a:p>
          <a:p>
            <a:pPr indent="0" lvl="0" marL="0" rtl="0" algn="l">
              <a:spcBef>
                <a:spcPts val="1200"/>
              </a:spcBef>
              <a:spcAft>
                <a:spcPts val="0"/>
              </a:spcAft>
              <a:buNone/>
            </a:pPr>
            <a:r>
              <a:rPr lang="en"/>
              <a:t>  roles: [</a:t>
            </a:r>
            <a:endParaRPr/>
          </a:p>
          <a:p>
            <a:pPr indent="0" lvl="0" marL="0" rtl="0" algn="l">
              <a:spcBef>
                <a:spcPts val="1200"/>
              </a:spcBef>
              <a:spcAft>
                <a:spcPts val="0"/>
              </a:spcAft>
              <a:buNone/>
            </a:pPr>
            <a:r>
              <a:rPr lang="en"/>
              <a:t>    { role: "readWrite", db: "yourdatabase" },</a:t>
            </a:r>
            <a:endParaRPr/>
          </a:p>
          <a:p>
            <a:pPr indent="0" lvl="0" marL="0" rtl="0" algn="l">
              <a:spcBef>
                <a:spcPts val="1200"/>
              </a:spcBef>
              <a:spcAft>
                <a:spcPts val="0"/>
              </a:spcAft>
              <a:buNone/>
            </a:pPr>
            <a:r>
              <a:rPr lang="en"/>
              <a:t>    { role: "anotherRole", db: "anotherdatabase" } // Optional: Add more roles</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 </a:t>
            </a:r>
            <a:endParaRPr/>
          </a:p>
        </p:txBody>
      </p:sp>
      <p:sp>
        <p:nvSpPr>
          <p:cNvPr id="689" name="Google Shape;689;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Monitoring in MongoDB involves tracking the performance and health of your MongoDB deployment to ensure that it is running optimally and to quickly identify and resolve any issues that arise.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Metrics to Monitor</a:t>
            </a:r>
            <a:endParaRPr/>
          </a:p>
        </p:txBody>
      </p:sp>
      <p:sp>
        <p:nvSpPr>
          <p:cNvPr id="695" name="Google Shape;695;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Operation Metrics:</a:t>
            </a:r>
            <a:endParaRPr/>
          </a:p>
          <a:p>
            <a:pPr indent="-334327" lvl="0" marL="457200" rtl="0" algn="l">
              <a:spcBef>
                <a:spcPts val="1200"/>
              </a:spcBef>
              <a:spcAft>
                <a:spcPts val="0"/>
              </a:spcAft>
              <a:buSzPct val="100000"/>
              <a:buChar char="●"/>
            </a:pPr>
            <a:r>
              <a:rPr lang="en"/>
              <a:t>Query Performance: Track query execution times and the number of queries per second.</a:t>
            </a:r>
            <a:endParaRPr/>
          </a:p>
          <a:p>
            <a:pPr indent="-334327" lvl="0" marL="457200" rtl="0" algn="l">
              <a:spcBef>
                <a:spcPts val="0"/>
              </a:spcBef>
              <a:spcAft>
                <a:spcPts val="0"/>
              </a:spcAft>
              <a:buSzPct val="100000"/>
              <a:buChar char="●"/>
            </a:pPr>
            <a:r>
              <a:rPr lang="en"/>
              <a:t>Write Performance: Monitor insert, update, delete operations per second.</a:t>
            </a:r>
            <a:endParaRPr/>
          </a:p>
          <a:p>
            <a:pPr indent="-334327" lvl="0" marL="457200" rtl="0" algn="l">
              <a:spcBef>
                <a:spcPts val="0"/>
              </a:spcBef>
              <a:spcAft>
                <a:spcPts val="0"/>
              </a:spcAft>
              <a:buSzPct val="100000"/>
              <a:buChar char="●"/>
            </a:pPr>
            <a:r>
              <a:rPr lang="en"/>
              <a:t>Locks: Monitor lock times and lock percentages to detect contention issues.</a:t>
            </a:r>
            <a:endParaRPr/>
          </a:p>
          <a:p>
            <a:pPr indent="0" lvl="0" marL="0" rtl="0" algn="l">
              <a:spcBef>
                <a:spcPts val="1200"/>
              </a:spcBef>
              <a:spcAft>
                <a:spcPts val="0"/>
              </a:spcAft>
              <a:buNone/>
            </a:pPr>
            <a:r>
              <a:rPr lang="en"/>
              <a:t>System Metrics:</a:t>
            </a:r>
            <a:endParaRPr/>
          </a:p>
          <a:p>
            <a:pPr indent="-334327" lvl="0" marL="457200" rtl="0" algn="l">
              <a:spcBef>
                <a:spcPts val="1200"/>
              </a:spcBef>
              <a:spcAft>
                <a:spcPts val="0"/>
              </a:spcAft>
              <a:buSzPct val="100000"/>
              <a:buChar char="●"/>
            </a:pPr>
            <a:r>
              <a:rPr lang="en"/>
              <a:t>CPU Usage: Ensure that the CPU usage is within acceptable limits.</a:t>
            </a:r>
            <a:endParaRPr/>
          </a:p>
          <a:p>
            <a:pPr indent="-334327" lvl="0" marL="457200" rtl="0" algn="l">
              <a:spcBef>
                <a:spcPts val="0"/>
              </a:spcBef>
              <a:spcAft>
                <a:spcPts val="0"/>
              </a:spcAft>
              <a:buSzPct val="100000"/>
              <a:buChar char="●"/>
            </a:pPr>
            <a:r>
              <a:rPr lang="en"/>
              <a:t>Memory Usage: Monitor the amount of memory used by MongoDB and the operating system.</a:t>
            </a:r>
            <a:endParaRPr/>
          </a:p>
          <a:p>
            <a:pPr indent="-334327" lvl="0" marL="457200" rtl="0" algn="l">
              <a:spcBef>
                <a:spcPts val="0"/>
              </a:spcBef>
              <a:spcAft>
                <a:spcPts val="0"/>
              </a:spcAft>
              <a:buSzPct val="100000"/>
              <a:buChar char="●"/>
            </a:pPr>
            <a:r>
              <a:rPr lang="en"/>
              <a:t>Disk I/O: Track read and write operations to detect disk bottlenecks.</a:t>
            </a:r>
            <a:endParaRPr/>
          </a:p>
          <a:p>
            <a:pPr indent="0" lvl="0" marL="0" rtl="0" algn="l">
              <a:spcBef>
                <a:spcPts val="1200"/>
              </a:spcBef>
              <a:spcAft>
                <a:spcPts val="12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Metrics to Monitor</a:t>
            </a:r>
            <a:endParaRPr/>
          </a:p>
        </p:txBody>
      </p:sp>
      <p:sp>
        <p:nvSpPr>
          <p:cNvPr id="701" name="Google Shape;701;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Replica Set Metrics:</a:t>
            </a:r>
            <a:endParaRPr/>
          </a:p>
          <a:p>
            <a:pPr indent="-342900" lvl="0" marL="457200" rtl="0" algn="l">
              <a:spcBef>
                <a:spcPts val="1200"/>
              </a:spcBef>
              <a:spcAft>
                <a:spcPts val="0"/>
              </a:spcAft>
              <a:buSzPts val="1800"/>
              <a:buChar char="●"/>
            </a:pPr>
            <a:r>
              <a:rPr lang="en"/>
              <a:t>Replication Lag: Measure the time it takes for write operations to replicate to secondary nodes.</a:t>
            </a:r>
            <a:endParaRPr/>
          </a:p>
          <a:p>
            <a:pPr indent="-342900" lvl="0" marL="457200" rtl="0" algn="l">
              <a:spcBef>
                <a:spcPts val="0"/>
              </a:spcBef>
              <a:spcAft>
                <a:spcPts val="0"/>
              </a:spcAft>
              <a:buSzPts val="1800"/>
              <a:buChar char="●"/>
            </a:pPr>
            <a:r>
              <a:rPr lang="en"/>
              <a:t>Election Events: Monitor events related to primary elections in the replica set.</a:t>
            </a:r>
            <a:endParaRPr/>
          </a:p>
          <a:p>
            <a:pPr indent="0" lvl="0" marL="0" rtl="0" algn="l">
              <a:spcBef>
                <a:spcPts val="1200"/>
              </a:spcBef>
              <a:spcAft>
                <a:spcPts val="0"/>
              </a:spcAft>
              <a:buNone/>
            </a:pPr>
            <a:r>
              <a:rPr lang="en"/>
              <a:t>Storage Metrics:</a:t>
            </a:r>
            <a:endParaRPr/>
          </a:p>
          <a:p>
            <a:pPr indent="-342900" lvl="0" marL="457200" rtl="0" algn="l">
              <a:spcBef>
                <a:spcPts val="1200"/>
              </a:spcBef>
              <a:spcAft>
                <a:spcPts val="0"/>
              </a:spcAft>
              <a:buSzPts val="1800"/>
              <a:buChar char="●"/>
            </a:pPr>
            <a:r>
              <a:rPr lang="en"/>
              <a:t>Data Size: Track the size of your data and indexes.</a:t>
            </a:r>
            <a:endParaRPr/>
          </a:p>
          <a:p>
            <a:pPr indent="-342900" lvl="0" marL="457200" rtl="0" algn="l">
              <a:spcBef>
                <a:spcPts val="0"/>
              </a:spcBef>
              <a:spcAft>
                <a:spcPts val="0"/>
              </a:spcAft>
              <a:buSzPts val="1800"/>
              <a:buChar char="●"/>
            </a:pPr>
            <a:r>
              <a:rPr lang="en"/>
              <a:t>Index Performance: Monitor the performance of indexes to ensure they are being used efficiently.</a:t>
            </a:r>
            <a:endParaRPr/>
          </a:p>
          <a:p>
            <a:pPr indent="0" lvl="0" marL="0" rtl="0" algn="l">
              <a:spcBef>
                <a:spcPts val="1200"/>
              </a:spcBef>
              <a:spcAft>
                <a:spcPts val="120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for Monitoring MongoDB</a:t>
            </a:r>
            <a:endParaRPr/>
          </a:p>
        </p:txBody>
      </p:sp>
      <p:sp>
        <p:nvSpPr>
          <p:cNvPr id="707" name="Google Shape;707;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MongoDB Atlas:</a:t>
            </a:r>
            <a:endParaRPr/>
          </a:p>
          <a:p>
            <a:pPr indent="0" lvl="0" marL="0" rtl="0" algn="l">
              <a:spcBef>
                <a:spcPts val="1200"/>
              </a:spcBef>
              <a:spcAft>
                <a:spcPts val="0"/>
              </a:spcAft>
              <a:buNone/>
            </a:pPr>
            <a:r>
              <a:rPr lang="en"/>
              <a:t>A cloud-based database service that includes built-in monitoring and alerting.</a:t>
            </a:r>
            <a:endParaRPr/>
          </a:p>
          <a:p>
            <a:pPr indent="0" lvl="0" marL="0" rtl="0" algn="l">
              <a:spcBef>
                <a:spcPts val="1200"/>
              </a:spcBef>
              <a:spcAft>
                <a:spcPts val="0"/>
              </a:spcAft>
              <a:buNone/>
            </a:pPr>
            <a:r>
              <a:rPr lang="en"/>
              <a:t>Provides a dashboard with real-time and historical metrics.</a:t>
            </a:r>
            <a:endParaRPr/>
          </a:p>
          <a:p>
            <a:pPr indent="0" lvl="0" marL="0" rtl="0" algn="l">
              <a:spcBef>
                <a:spcPts val="1200"/>
              </a:spcBef>
              <a:spcAft>
                <a:spcPts val="0"/>
              </a:spcAft>
              <a:buNone/>
            </a:pPr>
            <a:r>
              <a:rPr lang="en"/>
              <a:t>Allows you to set custom alerts for various metrics.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MongoDB Cloud Manager:</a:t>
            </a:r>
            <a:endParaRPr/>
          </a:p>
          <a:p>
            <a:pPr indent="0" lvl="0" marL="0" rtl="0" algn="l">
              <a:spcBef>
                <a:spcPts val="1200"/>
              </a:spcBef>
              <a:spcAft>
                <a:spcPts val="0"/>
              </a:spcAft>
              <a:buNone/>
            </a:pPr>
            <a:r>
              <a:rPr lang="en"/>
              <a:t>A monitoring and backup solution for MongoDB deployments, available both on-premises and in the cloud.</a:t>
            </a:r>
            <a:endParaRPr/>
          </a:p>
          <a:p>
            <a:pPr indent="0" lvl="0" marL="0" rtl="0" algn="l">
              <a:spcBef>
                <a:spcPts val="1200"/>
              </a:spcBef>
              <a:spcAft>
                <a:spcPts val="1200"/>
              </a:spcAft>
              <a:buNone/>
            </a:pPr>
            <a:r>
              <a:rPr lang="en"/>
              <a:t>Offers visualization, alerting, and backup management.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for Monitoring MongoDB</a:t>
            </a:r>
            <a:endParaRPr/>
          </a:p>
        </p:txBody>
      </p:sp>
      <p:sp>
        <p:nvSpPr>
          <p:cNvPr id="713" name="Google Shape;713;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MongoDB Ops Manager:</a:t>
            </a:r>
            <a:endParaRPr/>
          </a:p>
          <a:p>
            <a:pPr indent="0" lvl="0" marL="0" rtl="0" algn="l">
              <a:spcBef>
                <a:spcPts val="1200"/>
              </a:spcBef>
              <a:spcAft>
                <a:spcPts val="0"/>
              </a:spcAft>
              <a:buNone/>
            </a:pPr>
            <a:r>
              <a:rPr lang="en"/>
              <a:t>An on-premises solution for managing, monitoring, and backing up MongoDB deployments.</a:t>
            </a:r>
            <a:endParaRPr/>
          </a:p>
          <a:p>
            <a:pPr indent="0" lvl="0" marL="0" rtl="0" algn="l">
              <a:spcBef>
                <a:spcPts val="1200"/>
              </a:spcBef>
              <a:spcAft>
                <a:spcPts val="0"/>
              </a:spcAft>
              <a:buNone/>
            </a:pPr>
            <a:r>
              <a:rPr lang="en"/>
              <a:t>Provides similar functionality to MongoDB Cloud Manager but for on-premises environments.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mongostat and mongotop:</a:t>
            </a:r>
            <a:endParaRPr/>
          </a:p>
          <a:p>
            <a:pPr indent="0" lvl="0" marL="0" rtl="0" algn="l">
              <a:spcBef>
                <a:spcPts val="1200"/>
              </a:spcBef>
              <a:spcAft>
                <a:spcPts val="0"/>
              </a:spcAft>
              <a:buNone/>
            </a:pPr>
            <a:r>
              <a:rPr lang="en"/>
              <a:t>Command-line tools provided with MongoDB.</a:t>
            </a:r>
            <a:endParaRPr/>
          </a:p>
          <a:p>
            <a:pPr indent="0" lvl="0" marL="0" rtl="0" algn="l">
              <a:spcBef>
                <a:spcPts val="1200"/>
              </a:spcBef>
              <a:spcAft>
                <a:spcPts val="0"/>
              </a:spcAft>
              <a:buNone/>
            </a:pPr>
            <a:r>
              <a:rPr lang="en"/>
              <a:t>mongostat: Provides a quick overview of the status of a MongoDB instance.</a:t>
            </a:r>
            <a:endParaRPr/>
          </a:p>
          <a:p>
            <a:pPr indent="0" lvl="0" marL="0" rtl="0" algn="l">
              <a:spcBef>
                <a:spcPts val="1200"/>
              </a:spcBef>
              <a:spcAft>
                <a:spcPts val="0"/>
              </a:spcAft>
              <a:buNone/>
            </a:pPr>
            <a:r>
              <a:rPr lang="en"/>
              <a:t>mongotop: Displays the amount of time MongoDB spends reading and writing data.</a:t>
            </a:r>
            <a:endParaRPr/>
          </a:p>
          <a:p>
            <a:pPr indent="0" lvl="0" marL="0" rtl="0" algn="l">
              <a:spcBef>
                <a:spcPts val="12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Third-Party Monitoring Tools</a:t>
            </a:r>
            <a:endParaRPr/>
          </a:p>
        </p:txBody>
      </p:sp>
      <p:sp>
        <p:nvSpPr>
          <p:cNvPr id="719" name="Google Shape;719;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Prometheus: An open-source monitoring and alerting toolkit that can be used with MongoDB exporters.</a:t>
            </a:r>
            <a:endParaRPr/>
          </a:p>
          <a:p>
            <a:pPr indent="0" lvl="0" marL="0" rtl="0" algn="l">
              <a:spcBef>
                <a:spcPts val="1200"/>
              </a:spcBef>
              <a:spcAft>
                <a:spcPts val="0"/>
              </a:spcAft>
              <a:buNone/>
            </a:pPr>
            <a:r>
              <a:rPr lang="en"/>
              <a:t>Grafana: A popular open-source analytics and monitoring platform that integrates well with Prometheus.</a:t>
            </a:r>
            <a:endParaRPr/>
          </a:p>
          <a:p>
            <a:pPr indent="0" lvl="0" marL="0" rtl="0" algn="l">
              <a:spcBef>
                <a:spcPts val="1200"/>
              </a:spcBef>
              <a:spcAft>
                <a:spcPts val="0"/>
              </a:spcAft>
              <a:buNone/>
            </a:pPr>
            <a:r>
              <a:rPr lang="en"/>
              <a:t>Datadog: A monitoring service that can monitor MongoDB metrics and integrate with various other services.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db.users.insertOne({ name: "Alice", age: 25 })</a:t>
            </a:r>
            <a:endParaRPr/>
          </a:p>
          <a:p>
            <a:pPr indent="0" lvl="0" marL="0" rtl="0" algn="l">
              <a:spcBef>
                <a:spcPts val="1200"/>
              </a:spcBef>
              <a:spcAft>
                <a:spcPts val="0"/>
              </a:spcAft>
              <a:buNone/>
            </a:pPr>
            <a:r>
              <a:rPr lang="en"/>
              <a:t>db.users.insertMany([{ name: "Bob", age: 30 }, { name: "Charlie", age: 35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db.users.find({ age: { $gt: 25 } })  // Find all users older than 25</a:t>
            </a:r>
            <a:endParaRPr/>
          </a:p>
          <a:p>
            <a:pPr indent="0" lvl="0" marL="0" rtl="0" algn="l">
              <a:spcBef>
                <a:spcPts val="1200"/>
              </a:spcBef>
              <a:spcAft>
                <a:spcPts val="1200"/>
              </a:spcAft>
              <a:buNone/>
            </a:pPr>
            <a:r>
              <a:rPr lang="en"/>
              <a:t>db.users.findOne({ name: "Alice" })  // Find a user named A</a:t>
            </a:r>
            <a:r>
              <a:rPr lang="en"/>
              <a:t>l</a:t>
            </a:r>
            <a:r>
              <a:rPr lang="en"/>
              <a:t>ice</a:t>
            </a:r>
            <a:endParaRPr/>
          </a:p>
        </p:txBody>
      </p:sp>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CRUD Operations in MongoDB using Mongo Shell</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Built-in Monitoring Commands</a:t>
            </a:r>
            <a:endParaRPr/>
          </a:p>
        </p:txBody>
      </p:sp>
      <p:sp>
        <p:nvSpPr>
          <p:cNvPr id="725" name="Google Shape;725;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db.stats(): Provides statistics about the database.</a:t>
            </a:r>
            <a:endParaRPr/>
          </a:p>
          <a:p>
            <a:pPr indent="0" lvl="0" marL="0" rtl="0" algn="l">
              <a:spcBef>
                <a:spcPts val="1200"/>
              </a:spcBef>
              <a:spcAft>
                <a:spcPts val="0"/>
              </a:spcAft>
              <a:buNone/>
            </a:pPr>
            <a:r>
              <a:rPr lang="en"/>
              <a:t>db.serverStatus(): Offers detailed information about the server's status.</a:t>
            </a:r>
            <a:endParaRPr/>
          </a:p>
          <a:p>
            <a:pPr indent="0" lvl="0" marL="0" rtl="0" algn="l">
              <a:spcBef>
                <a:spcPts val="1200"/>
              </a:spcBef>
              <a:spcAft>
                <a:spcPts val="0"/>
              </a:spcAft>
              <a:buNone/>
            </a:pPr>
            <a:r>
              <a:rPr lang="en"/>
              <a:t>rs.status(): Displays the status of the replica set.</a:t>
            </a:r>
            <a:endParaRPr/>
          </a:p>
          <a:p>
            <a:pPr indent="0" lvl="0" marL="0" rtl="0" algn="l">
              <a:spcBef>
                <a:spcPts val="1200"/>
              </a:spcBef>
              <a:spcAft>
                <a:spcPts val="120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731" name="Google Shape;731;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mongostat --port 27017</a:t>
            </a:r>
            <a:endParaRPr/>
          </a:p>
          <a:p>
            <a:pPr indent="0" lvl="0" marL="0" rtl="0" algn="l">
              <a:spcBef>
                <a:spcPts val="1200"/>
              </a:spcBef>
              <a:spcAft>
                <a:spcPts val="1200"/>
              </a:spcAft>
              <a:buNone/>
            </a:pPr>
            <a:r>
              <a:rPr lang="en"/>
              <a:t>mongotop</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auditing in the MongoDB</a:t>
            </a:r>
            <a:endParaRPr/>
          </a:p>
        </p:txBody>
      </p:sp>
      <p:sp>
        <p:nvSpPr>
          <p:cNvPr id="737" name="Google Shape;737;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Change config file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auditLog:</a:t>
            </a:r>
            <a:endParaRPr/>
          </a:p>
          <a:p>
            <a:pPr indent="0" lvl="0" marL="0" rtl="0" algn="l">
              <a:spcBef>
                <a:spcPts val="1200"/>
              </a:spcBef>
              <a:spcAft>
                <a:spcPts val="0"/>
              </a:spcAft>
              <a:buNone/>
            </a:pPr>
            <a:r>
              <a:rPr lang="en"/>
              <a:t>  destination: file</a:t>
            </a:r>
            <a:endParaRPr/>
          </a:p>
          <a:p>
            <a:pPr indent="0" lvl="0" marL="0" rtl="0" algn="l">
              <a:spcBef>
                <a:spcPts val="1200"/>
              </a:spcBef>
              <a:spcAft>
                <a:spcPts val="0"/>
              </a:spcAft>
              <a:buNone/>
            </a:pPr>
            <a:r>
              <a:rPr lang="en"/>
              <a:t>  path: /var/log/mongodb/audit.log</a:t>
            </a:r>
            <a:endParaRPr/>
          </a:p>
          <a:p>
            <a:pPr indent="0" lvl="0" marL="0" rtl="0" algn="l">
              <a:spcBef>
                <a:spcPts val="1200"/>
              </a:spcBef>
              <a:spcAft>
                <a:spcPts val="0"/>
              </a:spcAft>
              <a:buNone/>
            </a:pPr>
            <a:r>
              <a:rPr lang="en"/>
              <a:t>  format: JSON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sudo service mongod restart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Migrate data from MongoDB to atlas </a:t>
            </a:r>
            <a:endParaRPr/>
          </a:p>
        </p:txBody>
      </p:sp>
      <p:sp>
        <p:nvSpPr>
          <p:cNvPr id="743" name="Google Shape;743;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Export Data from Local MongoDB (mongodump):</a:t>
            </a:r>
            <a:endParaRPr/>
          </a:p>
          <a:p>
            <a:pPr indent="0" lvl="0" marL="0" rtl="0" algn="l">
              <a:spcBef>
                <a:spcPts val="1200"/>
              </a:spcBef>
              <a:spcAft>
                <a:spcPts val="0"/>
              </a:spcAft>
              <a:buNone/>
            </a:pPr>
            <a:r>
              <a:rPr lang="en"/>
              <a:t>mongodump --uri="mongodb://localhost:27017/mydatabase" --out="backup_directory"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 Data into MongoDB Atlas (mongorestore)</a:t>
            </a:r>
            <a:endParaRPr/>
          </a:p>
          <a:p>
            <a:pPr indent="0" lvl="0" marL="0" rtl="0" algn="l">
              <a:spcBef>
                <a:spcPts val="1200"/>
              </a:spcBef>
              <a:spcAft>
                <a:spcPts val="0"/>
              </a:spcAft>
              <a:buNone/>
            </a:pPr>
            <a:r>
              <a:rPr lang="en"/>
              <a:t>mongorestore --uri="mongodb+srv://&lt;username&gt;:&lt;password&gt;@&lt;cluster&gt;/&lt;database&gt;" --drop "backup_directory"</a:t>
            </a:r>
            <a:endParaRPr/>
          </a:p>
          <a:p>
            <a:pPr indent="0" lvl="0" marL="0" rtl="0" algn="l">
              <a:spcBef>
                <a:spcPts val="1200"/>
              </a:spcBef>
              <a:spcAft>
                <a:spcPts val="1200"/>
              </a:spcAft>
              <a:buNone/>
            </a:pPr>
            <a:r>
              <a:rPr lang="en"/>
              <a:t>mongoimport --uri "mongodb://root:&lt;PASSWORD&gt;@atlas-host1:27017,atlas-host2:27017,atlas-host3:27017/&lt;DATABASE&gt;?ssl=true&amp;replicaSet=myAtlasRS&amp;authSource=admin" --collection myData --drop --file /somedir/myFileToImport.json</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Migration tools</a:t>
            </a:r>
            <a:endParaRPr/>
          </a:p>
        </p:txBody>
      </p:sp>
      <p:sp>
        <p:nvSpPr>
          <p:cNvPr id="749" name="Google Shape;749;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Migration: MongoDB Atlas offers a Live Migration service that allows you to seamlessly migrate data from an existing MongoDB deployment to an Atlas cluster with minimal downtime.</a:t>
            </a:r>
            <a:endParaRPr/>
          </a:p>
          <a:p>
            <a:pPr indent="0" lvl="0" marL="0" rtl="0" algn="l">
              <a:spcBef>
                <a:spcPts val="1200"/>
              </a:spcBef>
              <a:spcAft>
                <a:spcPts val="0"/>
              </a:spcAft>
              <a:buNone/>
            </a:pPr>
            <a:r>
              <a:rPr lang="en"/>
              <a:t>MongoDB Atlas Data Transfer: MongoDB Atlas provides a Data Transfer service that enables you to securely transfer data between Atlas clusters and other MongoDB deployments. </a:t>
            </a:r>
            <a:endParaRPr/>
          </a:p>
          <a:p>
            <a:pPr indent="0" lvl="0" marL="0" rtl="0" algn="l">
              <a:spcBef>
                <a:spcPts val="1200"/>
              </a:spcBef>
              <a:spcAft>
                <a:spcPts val="1200"/>
              </a:spcAft>
              <a:buNone/>
            </a:pPr>
            <a:r>
              <a:rPr lang="en"/>
              <a:t>MongoDB Atlas Import/Export: MongoDB Atlas offers built-in import and export functionality that allows you to import data from JSON, CSV, or BSON files into your Atlas cluster or export data from your Atlas cluster to these formats.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db.users.updateOne({ name: "Alice" }, { $set: { age: 26 } })  // Update Alice's age to 26</a:t>
            </a:r>
            <a:endParaRPr/>
          </a:p>
          <a:p>
            <a:pPr indent="0" lvl="0" marL="0" rtl="0" algn="l">
              <a:spcBef>
                <a:spcPts val="1200"/>
              </a:spcBef>
              <a:spcAft>
                <a:spcPts val="0"/>
              </a:spcAft>
              <a:buNone/>
            </a:pPr>
            <a:r>
              <a:rPr lang="en"/>
              <a:t>db.users.updateMany({ age: { $gt: 25 } }, { $set: { status: "active" } })  // Update status to active for users older than 25</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db.users.deleteOne({ name: "Alice" })  // Delete the user named Alice</a:t>
            </a:r>
            <a:endParaRPr/>
          </a:p>
          <a:p>
            <a:pPr indent="0" lvl="0" marL="0" rtl="0" algn="l">
              <a:spcBef>
                <a:spcPts val="1200"/>
              </a:spcBef>
              <a:spcAft>
                <a:spcPts val="0"/>
              </a:spcAft>
              <a:buNone/>
            </a:pPr>
            <a:r>
              <a:rPr lang="en"/>
              <a:t>db.users.deleteMany({ age: { $lt: 30 } })  // Delete all users younger than 30</a:t>
            </a:r>
            <a:endParaRPr/>
          </a:p>
          <a:p>
            <a:pPr indent="0" lvl="0" marL="0" rtl="0" algn="l">
              <a:spcBef>
                <a:spcPts val="1200"/>
              </a:spcBef>
              <a:spcAft>
                <a:spcPts val="1200"/>
              </a:spcAft>
              <a:buNone/>
            </a:pPr>
            <a:r>
              <a:t/>
            </a:r>
            <a:endParaRPr/>
          </a:p>
        </p:txBody>
      </p:sp>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CRUD Operations in MongoDB using Mongo Shell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with MongoDB </a:t>
            </a:r>
            <a:endParaRPr/>
          </a:p>
        </p:txBody>
      </p:sp>
      <p:sp>
        <p:nvSpPr>
          <p:cNvPr id="131" name="Google Shape;131;p25"/>
          <p:cNvSpPr txBox="1"/>
          <p:nvPr>
            <p:ph idx="1" type="body"/>
          </p:nvPr>
        </p:nvSpPr>
        <p:spPr>
          <a:xfrm>
            <a:off x="311700" y="1152475"/>
            <a:ext cx="3429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You can connect your application to your MongoDB Atlas deployment or a self-hosted MongoDB cluster by using one of the official MongoDB libraries.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https://www.mongodb.com/docs/languages/python/</a:t>
            </a:r>
            <a:r>
              <a:rPr lang="en"/>
              <a:t> </a:t>
            </a:r>
            <a:endParaRPr/>
          </a:p>
        </p:txBody>
      </p:sp>
      <p:pic>
        <p:nvPicPr>
          <p:cNvPr id="132" name="Google Shape;132;p25"/>
          <p:cNvPicPr preferRelativeResize="0"/>
          <p:nvPr/>
        </p:nvPicPr>
        <p:blipFill>
          <a:blip r:embed="rId4">
            <a:alphaModFix/>
          </a:blip>
          <a:stretch>
            <a:fillRect/>
          </a:stretch>
        </p:blipFill>
        <p:spPr>
          <a:xfrm>
            <a:off x="4322100" y="1152475"/>
            <a:ext cx="4510202" cy="3820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body"/>
          </p:nvPr>
        </p:nvSpPr>
        <p:spPr>
          <a:xfrm>
            <a:off x="311700" y="312075"/>
            <a:ext cx="8520600" cy="4256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50">
                <a:solidFill>
                  <a:srgbClr val="AF00DB"/>
                </a:solidFill>
                <a:highlight>
                  <a:srgbClr val="FFFFFF"/>
                </a:highlight>
                <a:latin typeface="Courier New"/>
                <a:ea typeface="Courier New"/>
                <a:cs typeface="Courier New"/>
                <a:sym typeface="Courier New"/>
              </a:rPr>
              <a:t>from</a:t>
            </a:r>
            <a:r>
              <a:rPr lang="en" sz="1450">
                <a:solidFill>
                  <a:srgbClr val="000000"/>
                </a:solidFill>
                <a:highlight>
                  <a:srgbClr val="FFFFFF"/>
                </a:highlight>
                <a:latin typeface="Courier New"/>
                <a:ea typeface="Courier New"/>
                <a:cs typeface="Courier New"/>
                <a:sym typeface="Courier New"/>
              </a:rPr>
              <a:t> pymongo </a:t>
            </a:r>
            <a:r>
              <a:rPr lang="en" sz="1450">
                <a:solidFill>
                  <a:srgbClr val="AF00DB"/>
                </a:solidFill>
                <a:highlight>
                  <a:srgbClr val="FFFFFF"/>
                </a:highlight>
                <a:latin typeface="Courier New"/>
                <a:ea typeface="Courier New"/>
                <a:cs typeface="Courier New"/>
                <a:sym typeface="Courier New"/>
              </a:rPr>
              <a:t>import</a:t>
            </a:r>
            <a:r>
              <a:rPr lang="en" sz="1450">
                <a:solidFill>
                  <a:srgbClr val="000000"/>
                </a:solidFill>
                <a:highlight>
                  <a:srgbClr val="FFFFFF"/>
                </a:highlight>
                <a:latin typeface="Courier New"/>
                <a:ea typeface="Courier New"/>
                <a:cs typeface="Courier New"/>
                <a:sym typeface="Courier New"/>
              </a:rPr>
              <a:t> MongoClient</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008000"/>
                </a:solidFill>
                <a:highlight>
                  <a:srgbClr val="FFFFFF"/>
                </a:highlight>
                <a:latin typeface="Courier New"/>
                <a:ea typeface="Courier New"/>
                <a:cs typeface="Courier New"/>
                <a:sym typeface="Courier New"/>
              </a:rPr>
              <a:t># connect to mongodb</a:t>
            </a:r>
            <a:endParaRPr sz="14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001080"/>
                </a:solidFill>
                <a:highlight>
                  <a:srgbClr val="FFFFFF"/>
                </a:highlight>
                <a:latin typeface="Courier New"/>
                <a:ea typeface="Courier New"/>
                <a:cs typeface="Courier New"/>
                <a:sym typeface="Courier New"/>
              </a:rPr>
              <a:t>client</a:t>
            </a:r>
            <a:r>
              <a:rPr lang="en" sz="1450">
                <a:solidFill>
                  <a:srgbClr val="000000"/>
                </a:solidFill>
                <a:highlight>
                  <a:srgbClr val="FFFFFF"/>
                </a:highlight>
                <a:latin typeface="Courier New"/>
                <a:ea typeface="Courier New"/>
                <a:cs typeface="Courier New"/>
                <a:sym typeface="Courier New"/>
              </a:rPr>
              <a:t> = MongoClient(</a:t>
            </a:r>
            <a:r>
              <a:rPr lang="en" sz="1450">
                <a:solidFill>
                  <a:srgbClr val="A31515"/>
                </a:solidFill>
                <a:highlight>
                  <a:srgbClr val="FFFFFF"/>
                </a:highlight>
                <a:latin typeface="Courier New"/>
                <a:ea typeface="Courier New"/>
                <a:cs typeface="Courier New"/>
                <a:sym typeface="Courier New"/>
              </a:rPr>
              <a:t>"mongodb://localhost:27017/"</a:t>
            </a:r>
            <a:r>
              <a:rPr lang="en" sz="1450">
                <a:solidFill>
                  <a:srgbClr val="000000"/>
                </a:solidFill>
                <a:highlight>
                  <a:srgbClr val="FFFFFF"/>
                </a:highlight>
                <a:latin typeface="Courier New"/>
                <a:ea typeface="Courier New"/>
                <a:cs typeface="Courier New"/>
                <a:sym typeface="Courier New"/>
              </a:rPr>
              <a:t>)</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001080"/>
                </a:solidFill>
                <a:highlight>
                  <a:srgbClr val="FFFFFF"/>
                </a:highlight>
                <a:latin typeface="Courier New"/>
                <a:ea typeface="Courier New"/>
                <a:cs typeface="Courier New"/>
                <a:sym typeface="Courier New"/>
              </a:rPr>
              <a:t>db</a:t>
            </a:r>
            <a:r>
              <a:rPr lang="en" sz="1450">
                <a:solidFill>
                  <a:srgbClr val="000000"/>
                </a:solidFill>
                <a:highlight>
                  <a:srgbClr val="FFFFFF"/>
                </a:highlight>
                <a:latin typeface="Courier New"/>
                <a:ea typeface="Courier New"/>
                <a:cs typeface="Courier New"/>
                <a:sym typeface="Courier New"/>
              </a:rPr>
              <a:t> = </a:t>
            </a:r>
            <a:r>
              <a:rPr lang="en" sz="1450">
                <a:solidFill>
                  <a:srgbClr val="001080"/>
                </a:solidFill>
                <a:highlight>
                  <a:srgbClr val="FFFFFF"/>
                </a:highlight>
                <a:latin typeface="Courier New"/>
                <a:ea typeface="Courier New"/>
                <a:cs typeface="Courier New"/>
                <a:sym typeface="Courier New"/>
              </a:rPr>
              <a:t>client</a:t>
            </a:r>
            <a:r>
              <a:rPr lang="en" sz="1450">
                <a:solidFill>
                  <a:srgbClr val="000000"/>
                </a:solidFill>
                <a:highlight>
                  <a:srgbClr val="FFFFFF"/>
                </a:highlight>
                <a:latin typeface="Courier New"/>
                <a:ea typeface="Courier New"/>
                <a:cs typeface="Courier New"/>
                <a:sym typeface="Courier New"/>
              </a:rPr>
              <a:t>[</a:t>
            </a:r>
            <a:r>
              <a:rPr lang="en" sz="1450">
                <a:solidFill>
                  <a:srgbClr val="A31515"/>
                </a:solidFill>
                <a:highlight>
                  <a:srgbClr val="FFFFFF"/>
                </a:highlight>
                <a:latin typeface="Courier New"/>
                <a:ea typeface="Courier New"/>
                <a:cs typeface="Courier New"/>
                <a:sym typeface="Courier New"/>
              </a:rPr>
              <a:t>"arjun-pymongo-db"</a:t>
            </a:r>
            <a:r>
              <a:rPr lang="en" sz="1450">
                <a:solidFill>
                  <a:srgbClr val="000000"/>
                </a:solidFill>
                <a:highlight>
                  <a:srgbClr val="FFFFFF"/>
                </a:highlight>
                <a:latin typeface="Courier New"/>
                <a:ea typeface="Courier New"/>
                <a:cs typeface="Courier New"/>
                <a:sym typeface="Courier New"/>
              </a:rPr>
              <a:t>]</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001080"/>
                </a:solidFill>
                <a:highlight>
                  <a:srgbClr val="FFFFFF"/>
                </a:highlight>
                <a:latin typeface="Courier New"/>
                <a:ea typeface="Courier New"/>
                <a:cs typeface="Courier New"/>
                <a:sym typeface="Courier New"/>
              </a:rPr>
              <a:t>collection</a:t>
            </a:r>
            <a:r>
              <a:rPr lang="en" sz="1450">
                <a:solidFill>
                  <a:srgbClr val="000000"/>
                </a:solidFill>
                <a:highlight>
                  <a:srgbClr val="FFFFFF"/>
                </a:highlight>
                <a:latin typeface="Courier New"/>
                <a:ea typeface="Courier New"/>
                <a:cs typeface="Courier New"/>
                <a:sym typeface="Courier New"/>
              </a:rPr>
              <a:t> = </a:t>
            </a:r>
            <a:r>
              <a:rPr lang="en" sz="1450">
                <a:solidFill>
                  <a:srgbClr val="001080"/>
                </a:solidFill>
                <a:highlight>
                  <a:srgbClr val="FFFFFF"/>
                </a:highlight>
                <a:latin typeface="Courier New"/>
                <a:ea typeface="Courier New"/>
                <a:cs typeface="Courier New"/>
                <a:sym typeface="Courier New"/>
              </a:rPr>
              <a:t>db</a:t>
            </a:r>
            <a:r>
              <a:rPr lang="en" sz="1450">
                <a:solidFill>
                  <a:srgbClr val="000000"/>
                </a:solidFill>
                <a:highlight>
                  <a:srgbClr val="FFFFFF"/>
                </a:highlight>
                <a:latin typeface="Courier New"/>
                <a:ea typeface="Courier New"/>
                <a:cs typeface="Courier New"/>
                <a:sym typeface="Courier New"/>
              </a:rPr>
              <a:t>[</a:t>
            </a:r>
            <a:r>
              <a:rPr lang="en" sz="1450">
                <a:solidFill>
                  <a:srgbClr val="A31515"/>
                </a:solidFill>
                <a:highlight>
                  <a:srgbClr val="FFFFFF"/>
                </a:highlight>
                <a:latin typeface="Courier New"/>
                <a:ea typeface="Courier New"/>
                <a:cs typeface="Courier New"/>
                <a:sym typeface="Courier New"/>
              </a:rPr>
              <a:t>"arjuncollection"</a:t>
            </a:r>
            <a:r>
              <a:rPr lang="en" sz="1450">
                <a:solidFill>
                  <a:srgbClr val="000000"/>
                </a:solidFill>
                <a:highlight>
                  <a:srgbClr val="FFFFFF"/>
                </a:highlight>
                <a:latin typeface="Courier New"/>
                <a:ea typeface="Courier New"/>
                <a:cs typeface="Courier New"/>
                <a:sym typeface="Courier New"/>
              </a:rPr>
              <a:t>]</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001080"/>
                </a:solidFill>
                <a:highlight>
                  <a:srgbClr val="FFFFFF"/>
                </a:highlight>
                <a:latin typeface="Courier New"/>
                <a:ea typeface="Courier New"/>
                <a:cs typeface="Courier New"/>
                <a:sym typeface="Courier New"/>
              </a:rPr>
              <a:t>collection</a:t>
            </a:r>
            <a:r>
              <a:rPr lang="en" sz="1450">
                <a:solidFill>
                  <a:srgbClr val="000000"/>
                </a:solidFill>
                <a:highlight>
                  <a:srgbClr val="FFFFFF"/>
                </a:highlight>
                <a:latin typeface="Courier New"/>
                <a:ea typeface="Courier New"/>
                <a:cs typeface="Courier New"/>
                <a:sym typeface="Courier New"/>
              </a:rPr>
              <a:t>.insert_one({</a:t>
            </a:r>
            <a:r>
              <a:rPr lang="en" sz="1450">
                <a:solidFill>
                  <a:srgbClr val="A31515"/>
                </a:solidFill>
                <a:highlight>
                  <a:srgbClr val="FFFFFF"/>
                </a:highlight>
                <a:latin typeface="Courier New"/>
                <a:ea typeface="Courier New"/>
                <a:cs typeface="Courier New"/>
                <a:sym typeface="Courier New"/>
              </a:rPr>
              <a:t>"name"</a:t>
            </a:r>
            <a:r>
              <a:rPr lang="en" sz="1450">
                <a:solidFill>
                  <a:srgbClr val="000000"/>
                </a:solidFill>
                <a:highlight>
                  <a:srgbClr val="FFFFFF"/>
                </a:highlight>
                <a:latin typeface="Courier New"/>
                <a:ea typeface="Courier New"/>
                <a:cs typeface="Courier New"/>
                <a:sym typeface="Courier New"/>
              </a:rPr>
              <a:t>: </a:t>
            </a:r>
            <a:r>
              <a:rPr lang="en" sz="1450">
                <a:solidFill>
                  <a:srgbClr val="A31515"/>
                </a:solidFill>
                <a:highlight>
                  <a:srgbClr val="FFFFFF"/>
                </a:highlight>
                <a:latin typeface="Courier New"/>
                <a:ea typeface="Courier New"/>
                <a:cs typeface="Courier New"/>
                <a:sym typeface="Courier New"/>
              </a:rPr>
              <a:t>"arjun"</a:t>
            </a:r>
            <a:r>
              <a:rPr lang="en" sz="1450">
                <a:solidFill>
                  <a:srgbClr val="000000"/>
                </a:solidFill>
                <a:highlight>
                  <a:srgbClr val="FFFFFF"/>
                </a:highlight>
                <a:latin typeface="Courier New"/>
                <a:ea typeface="Courier New"/>
                <a:cs typeface="Courier New"/>
                <a:sym typeface="Courier New"/>
              </a:rPr>
              <a:t>, </a:t>
            </a:r>
            <a:r>
              <a:rPr lang="en" sz="1450">
                <a:solidFill>
                  <a:srgbClr val="A31515"/>
                </a:solidFill>
                <a:highlight>
                  <a:srgbClr val="FFFFFF"/>
                </a:highlight>
                <a:latin typeface="Courier New"/>
                <a:ea typeface="Courier New"/>
                <a:cs typeface="Courier New"/>
                <a:sym typeface="Courier New"/>
              </a:rPr>
              <a:t>"age"</a:t>
            </a:r>
            <a:r>
              <a:rPr lang="en" sz="1450">
                <a:solidFill>
                  <a:srgbClr val="000000"/>
                </a:solidFill>
                <a:highlight>
                  <a:srgbClr val="FFFFFF"/>
                </a:highlight>
                <a:latin typeface="Courier New"/>
                <a:ea typeface="Courier New"/>
                <a:cs typeface="Courier New"/>
                <a:sym typeface="Courier New"/>
              </a:rPr>
              <a:t>: </a:t>
            </a:r>
            <a:r>
              <a:rPr lang="en" sz="1450">
                <a:solidFill>
                  <a:srgbClr val="098658"/>
                </a:solidFill>
                <a:highlight>
                  <a:srgbClr val="FFFFFF"/>
                </a:highlight>
                <a:latin typeface="Courier New"/>
                <a:ea typeface="Courier New"/>
                <a:cs typeface="Courier New"/>
                <a:sym typeface="Courier New"/>
              </a:rPr>
              <a:t>30</a:t>
            </a:r>
            <a:r>
              <a:rPr lang="en" sz="1450">
                <a:solidFill>
                  <a:srgbClr val="000000"/>
                </a:solidFill>
                <a:highlight>
                  <a:srgbClr val="FFFFFF"/>
                </a:highlight>
                <a:latin typeface="Courier New"/>
                <a:ea typeface="Courier New"/>
                <a:cs typeface="Courier New"/>
                <a:sym typeface="Courier New"/>
              </a:rPr>
              <a:t>})</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001080"/>
                </a:solidFill>
                <a:highlight>
                  <a:srgbClr val="FFFFFF"/>
                </a:highlight>
                <a:latin typeface="Courier New"/>
                <a:ea typeface="Courier New"/>
                <a:cs typeface="Courier New"/>
                <a:sym typeface="Courier New"/>
              </a:rPr>
              <a:t>result</a:t>
            </a:r>
            <a:r>
              <a:rPr lang="en" sz="1450">
                <a:solidFill>
                  <a:srgbClr val="000000"/>
                </a:solidFill>
                <a:highlight>
                  <a:srgbClr val="FFFFFF"/>
                </a:highlight>
                <a:latin typeface="Courier New"/>
                <a:ea typeface="Courier New"/>
                <a:cs typeface="Courier New"/>
                <a:sym typeface="Courier New"/>
              </a:rPr>
              <a:t> = </a:t>
            </a:r>
            <a:r>
              <a:rPr lang="en" sz="1450">
                <a:solidFill>
                  <a:srgbClr val="001080"/>
                </a:solidFill>
                <a:highlight>
                  <a:srgbClr val="FFFFFF"/>
                </a:highlight>
                <a:latin typeface="Courier New"/>
                <a:ea typeface="Courier New"/>
                <a:cs typeface="Courier New"/>
                <a:sym typeface="Courier New"/>
              </a:rPr>
              <a:t>collection</a:t>
            </a:r>
            <a:r>
              <a:rPr lang="en" sz="1450">
                <a:solidFill>
                  <a:srgbClr val="000000"/>
                </a:solidFill>
                <a:highlight>
                  <a:srgbClr val="FFFFFF"/>
                </a:highlight>
                <a:latin typeface="Courier New"/>
                <a:ea typeface="Courier New"/>
                <a:cs typeface="Courier New"/>
                <a:sym typeface="Courier New"/>
              </a:rPr>
              <a:t>.find_one({</a:t>
            </a:r>
            <a:r>
              <a:rPr lang="en" sz="1450">
                <a:solidFill>
                  <a:srgbClr val="A31515"/>
                </a:solidFill>
                <a:highlight>
                  <a:srgbClr val="FFFFFF"/>
                </a:highlight>
                <a:latin typeface="Courier New"/>
                <a:ea typeface="Courier New"/>
                <a:cs typeface="Courier New"/>
                <a:sym typeface="Courier New"/>
              </a:rPr>
              <a:t>"name"</a:t>
            </a:r>
            <a:r>
              <a:rPr lang="en" sz="1450">
                <a:solidFill>
                  <a:srgbClr val="000000"/>
                </a:solidFill>
                <a:highlight>
                  <a:srgbClr val="FFFFFF"/>
                </a:highlight>
                <a:latin typeface="Courier New"/>
                <a:ea typeface="Courier New"/>
                <a:cs typeface="Courier New"/>
                <a:sym typeface="Courier New"/>
              </a:rPr>
              <a:t>: </a:t>
            </a:r>
            <a:r>
              <a:rPr lang="en" sz="1450">
                <a:solidFill>
                  <a:srgbClr val="A31515"/>
                </a:solidFill>
                <a:highlight>
                  <a:srgbClr val="FFFFFF"/>
                </a:highlight>
                <a:latin typeface="Courier New"/>
                <a:ea typeface="Courier New"/>
                <a:cs typeface="Courier New"/>
                <a:sym typeface="Courier New"/>
              </a:rPr>
              <a:t>"arjun"</a:t>
            </a:r>
            <a:r>
              <a:rPr lang="en" sz="1450">
                <a:solidFill>
                  <a:srgbClr val="000000"/>
                </a:solidFill>
                <a:highlight>
                  <a:srgbClr val="FFFFFF"/>
                </a:highlight>
                <a:latin typeface="Courier New"/>
                <a:ea typeface="Courier New"/>
                <a:cs typeface="Courier New"/>
                <a:sym typeface="Courier New"/>
              </a:rPr>
              <a:t>})</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795E26"/>
                </a:solidFill>
                <a:highlight>
                  <a:srgbClr val="FFFFFF"/>
                </a:highlight>
                <a:latin typeface="Courier New"/>
                <a:ea typeface="Courier New"/>
                <a:cs typeface="Courier New"/>
                <a:sym typeface="Courier New"/>
              </a:rPr>
              <a:t>print</a:t>
            </a:r>
            <a:r>
              <a:rPr lang="en" sz="1450">
                <a:solidFill>
                  <a:srgbClr val="000000"/>
                </a:solidFill>
                <a:highlight>
                  <a:srgbClr val="FFFFFF"/>
                </a:highlight>
                <a:latin typeface="Courier New"/>
                <a:ea typeface="Courier New"/>
                <a:cs typeface="Courier New"/>
                <a:sym typeface="Courier New"/>
              </a:rPr>
              <a:t>(</a:t>
            </a:r>
            <a:r>
              <a:rPr lang="en" sz="1450">
                <a:solidFill>
                  <a:srgbClr val="001080"/>
                </a:solidFill>
                <a:highlight>
                  <a:srgbClr val="FFFFFF"/>
                </a:highlight>
                <a:latin typeface="Courier New"/>
                <a:ea typeface="Courier New"/>
                <a:cs typeface="Courier New"/>
                <a:sym typeface="Courier New"/>
              </a:rPr>
              <a:t>result</a:t>
            </a:r>
            <a:r>
              <a:rPr lang="en" sz="1450">
                <a:solidFill>
                  <a:srgbClr val="000000"/>
                </a:solidFill>
                <a:highlight>
                  <a:srgbClr val="FFFFFF"/>
                </a:highlight>
                <a:latin typeface="Courier New"/>
                <a:ea typeface="Courier New"/>
                <a:cs typeface="Courier New"/>
                <a:sym typeface="Courier New"/>
              </a:rPr>
              <a:t>)</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a:t>
            </a:r>
            <a:r>
              <a:rPr lang="en"/>
              <a:t>Hosting MongoDB comes with its own set of challenges</a:t>
            </a:r>
            <a:r>
              <a:rPr lang="en"/>
              <a:t>:</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Scalability: </a:t>
            </a:r>
            <a:endParaRPr/>
          </a:p>
          <a:p>
            <a:pPr indent="0" lvl="0" marL="0" rtl="0" algn="l">
              <a:spcBef>
                <a:spcPts val="1200"/>
              </a:spcBef>
              <a:spcAft>
                <a:spcPts val="0"/>
              </a:spcAft>
              <a:buNone/>
            </a:pPr>
            <a:r>
              <a:rPr lang="en"/>
              <a:t>As your data grows, you may need to shard your database, which adds complexity in terms of managing multiple servers and ensuring data consistency.</a:t>
            </a:r>
            <a:endParaRPr/>
          </a:p>
          <a:p>
            <a:pPr indent="0" lvl="0" marL="0" rtl="0" algn="l">
              <a:spcBef>
                <a:spcPts val="1200"/>
              </a:spcBef>
              <a:spcAft>
                <a:spcPts val="0"/>
              </a:spcAft>
              <a:buNone/>
            </a:pPr>
            <a:r>
              <a:rPr lang="en"/>
              <a:t>Performance Tuning: </a:t>
            </a:r>
            <a:endParaRPr/>
          </a:p>
          <a:p>
            <a:pPr indent="0" lvl="0" marL="0" rtl="0" algn="l">
              <a:spcBef>
                <a:spcPts val="1200"/>
              </a:spcBef>
              <a:spcAft>
                <a:spcPts val="0"/>
              </a:spcAft>
              <a:buNone/>
            </a:pPr>
            <a:r>
              <a:rPr lang="en"/>
              <a:t>MongoDB requires ongoing performance tuning, including indexing, query optimization, and proper schema design to avoid slow queries and ensure efficient data access.</a:t>
            </a:r>
            <a:endParaRPr/>
          </a:p>
          <a:p>
            <a:pPr indent="0" lvl="0" marL="0" rtl="0" algn="l">
              <a:spcBef>
                <a:spcPts val="1200"/>
              </a:spcBef>
              <a:spcAft>
                <a:spcPts val="0"/>
              </a:spcAft>
              <a:buNone/>
            </a:pPr>
            <a:r>
              <a:rPr lang="en"/>
              <a:t>Backup and Recovery: </a:t>
            </a:r>
            <a:endParaRPr/>
          </a:p>
          <a:p>
            <a:pPr indent="0" lvl="0" marL="0" rtl="0" algn="l">
              <a:spcBef>
                <a:spcPts val="1200"/>
              </a:spcBef>
              <a:spcAft>
                <a:spcPts val="1200"/>
              </a:spcAft>
              <a:buNone/>
            </a:pPr>
            <a:r>
              <a:rPr lang="en"/>
              <a:t>Implementing reliable backup and recovery processes is crucial. You need to ensure that your backups are consistent and can be restored quickly in case of data loss or corruption.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Security: </a:t>
            </a:r>
            <a:endParaRPr/>
          </a:p>
          <a:p>
            <a:pPr indent="0" lvl="0" marL="0" rtl="0" algn="l">
              <a:spcBef>
                <a:spcPts val="1200"/>
              </a:spcBef>
              <a:spcAft>
                <a:spcPts val="0"/>
              </a:spcAft>
              <a:buNone/>
            </a:pPr>
            <a:r>
              <a:rPr lang="en"/>
              <a:t>Securing your MongoDB instance is essential. This involves setting up authentication, authorization, encryption, and regularly updating to patch security vulnerabilities.</a:t>
            </a:r>
            <a:endParaRPr/>
          </a:p>
          <a:p>
            <a:pPr indent="0" lvl="0" marL="0" rtl="0" algn="l">
              <a:spcBef>
                <a:spcPts val="1200"/>
              </a:spcBef>
              <a:spcAft>
                <a:spcPts val="0"/>
              </a:spcAft>
              <a:buNone/>
            </a:pPr>
            <a:r>
              <a:rPr lang="en"/>
              <a:t>High Availability: </a:t>
            </a:r>
            <a:endParaRPr/>
          </a:p>
          <a:p>
            <a:pPr indent="0" lvl="0" marL="0" rtl="0" algn="l">
              <a:spcBef>
                <a:spcPts val="1200"/>
              </a:spcBef>
              <a:spcAft>
                <a:spcPts val="0"/>
              </a:spcAft>
              <a:buNone/>
            </a:pPr>
            <a:r>
              <a:rPr lang="en"/>
              <a:t>To ensure your MongoDB instance is highly available, you need to configure replica sets, which require careful setup and monitoring to handle failover and redundancy.</a:t>
            </a:r>
            <a:endParaRPr/>
          </a:p>
          <a:p>
            <a:pPr indent="0" lvl="0" marL="0" rtl="0" algn="l">
              <a:spcBef>
                <a:spcPts val="1200"/>
              </a:spcBef>
              <a:spcAft>
                <a:spcPts val="0"/>
              </a:spcAft>
              <a:buNone/>
            </a:pPr>
            <a:r>
              <a:rPr lang="en"/>
              <a:t>Monitoring and Maintenance: </a:t>
            </a:r>
            <a:endParaRPr/>
          </a:p>
          <a:p>
            <a:pPr indent="0" lvl="0" marL="0" rtl="0" algn="l">
              <a:spcBef>
                <a:spcPts val="1200"/>
              </a:spcBef>
              <a:spcAft>
                <a:spcPts val="1200"/>
              </a:spcAft>
              <a:buNone/>
            </a:pPr>
            <a:r>
              <a:rPr lang="en"/>
              <a:t>Continuous monitoring of your MongoDB instance for performance issues, resource usage, and potential failures is necessary. This involves using monitoring tools and setting up alerts for critical issues.</a:t>
            </a:r>
            <a:endParaRPr/>
          </a:p>
        </p:txBody>
      </p:sp>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a:t>
            </a:r>
            <a:r>
              <a:rPr lang="en"/>
              <a:t>Hosting MongoDB comes with its own set of challenges: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a:t>
            </a:r>
            <a:r>
              <a:rPr lang="en"/>
              <a:t>Hosting MongoDB comes with its own set of challenges:</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Resource Management: </a:t>
            </a:r>
            <a:endParaRPr/>
          </a:p>
          <a:p>
            <a:pPr indent="0" lvl="0" marL="0" rtl="0" algn="l">
              <a:spcBef>
                <a:spcPts val="1200"/>
              </a:spcBef>
              <a:spcAft>
                <a:spcPts val="0"/>
              </a:spcAft>
              <a:buNone/>
            </a:pPr>
            <a:r>
              <a:rPr lang="en"/>
              <a:t>MongoDB can be resource-intensive, requiring significant CPU, memory, and disk I/O. You need to provision adequate hardware resources and plan for scaling as your workload increases.</a:t>
            </a:r>
            <a:endParaRPr/>
          </a:p>
          <a:p>
            <a:pPr indent="0" lvl="0" marL="0" rtl="0" algn="l">
              <a:spcBef>
                <a:spcPts val="1200"/>
              </a:spcBef>
              <a:spcAft>
                <a:spcPts val="0"/>
              </a:spcAft>
              <a:buNone/>
            </a:pPr>
            <a:r>
              <a:rPr lang="en"/>
              <a:t>Complex Upgrades: </a:t>
            </a:r>
            <a:endParaRPr/>
          </a:p>
          <a:p>
            <a:pPr indent="0" lvl="0" marL="0" rtl="0" algn="l">
              <a:spcBef>
                <a:spcPts val="1200"/>
              </a:spcBef>
              <a:spcAft>
                <a:spcPts val="0"/>
              </a:spcAft>
              <a:buNone/>
            </a:pPr>
            <a:r>
              <a:rPr lang="en"/>
              <a:t>Upgrading MongoDB versions can be complex and may require downtime. Careful planning and testing are needed to ensure a smooth upgrade process without data loss or disruption.</a:t>
            </a:r>
            <a:endParaRPr/>
          </a:p>
          <a:p>
            <a:pPr indent="0" lvl="0" marL="0" rtl="0" algn="l">
              <a:spcBef>
                <a:spcPts val="1200"/>
              </a:spcBef>
              <a:spcAft>
                <a:spcPts val="0"/>
              </a:spcAft>
              <a:buNone/>
            </a:pPr>
            <a:r>
              <a:rPr lang="en"/>
              <a:t>Network Configuration: </a:t>
            </a:r>
            <a:endParaRPr/>
          </a:p>
          <a:p>
            <a:pPr indent="0" lvl="0" marL="0" rtl="0" algn="l">
              <a:spcBef>
                <a:spcPts val="1200"/>
              </a:spcBef>
              <a:spcAft>
                <a:spcPts val="0"/>
              </a:spcAft>
              <a:buNone/>
            </a:pPr>
            <a:r>
              <a:rPr lang="en"/>
              <a:t>Proper network configuration is needed to ensure efficient communication between MongoDB nodes, including handling latency, bandwidth, and network security.</a:t>
            </a:r>
            <a:endParaRPr/>
          </a:p>
          <a:p>
            <a:pPr indent="0" lvl="0" marL="0" rtl="0" algn="l">
              <a:spcBef>
                <a:spcPts val="1200"/>
              </a:spcBef>
              <a:spcAft>
                <a:spcPts val="0"/>
              </a:spcAft>
              <a:buNone/>
            </a:pPr>
            <a:r>
              <a:rPr lang="en"/>
              <a:t>Data Migration: </a:t>
            </a:r>
            <a:endParaRPr/>
          </a:p>
          <a:p>
            <a:pPr indent="0" lvl="0" marL="0" rtl="0" algn="l">
              <a:spcBef>
                <a:spcPts val="1200"/>
              </a:spcBef>
              <a:spcAft>
                <a:spcPts val="1200"/>
              </a:spcAft>
              <a:buNone/>
            </a:pPr>
            <a:r>
              <a:rPr lang="en"/>
              <a:t>If you're migrating data from another database to MongoDB, you may face challenges with data transformation, schema design, and ensuring data integrity during the migration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Atlas overview</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advanced cloud database service on the market, with unmatched data distribution and mobility across AWS, Azure, and Google Cloud, built-in automation for resource and workload optimization, and so much more.</a:t>
            </a:r>
            <a:endParaRPr/>
          </a:p>
          <a:p>
            <a:pPr indent="-342900" lvl="0" marL="457200" rtl="0" algn="l">
              <a:spcBef>
                <a:spcPts val="0"/>
              </a:spcBef>
              <a:spcAft>
                <a:spcPts val="0"/>
              </a:spcAft>
              <a:buSzPts val="1800"/>
              <a:buChar char="●"/>
            </a:pPr>
            <a:r>
              <a:rPr lang="en"/>
              <a:t>MongoDB Atlas is an integrated suite of data services centered around a cloud database designed to accelerate and simplify how you build with data. </a:t>
            </a:r>
            <a:endParaRPr/>
          </a:p>
          <a:p>
            <a:pPr indent="-342900" lvl="0" marL="457200" rtl="0" algn="l">
              <a:spcBef>
                <a:spcPts val="0"/>
              </a:spcBef>
              <a:spcAft>
                <a:spcPts val="0"/>
              </a:spcAft>
              <a:buSzPts val="1800"/>
              <a:buChar char="●"/>
            </a:pPr>
            <a:r>
              <a:rPr lang="en"/>
              <a:t>Build faster and build smarter with a developer data platform that helps solve your data challenges.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Atlas overview</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MongoDB Atlas is a fully managed cloud database service provided by MongoDB, Inc. </a:t>
            </a:r>
            <a:endParaRPr/>
          </a:p>
          <a:p>
            <a:pPr indent="-342900" lvl="0" marL="457200" rtl="0" algn="l">
              <a:spcBef>
                <a:spcPts val="0"/>
              </a:spcBef>
              <a:spcAft>
                <a:spcPts val="0"/>
              </a:spcAft>
              <a:buSzPts val="1800"/>
              <a:buChar char="●"/>
            </a:pPr>
            <a:r>
              <a:rPr lang="en"/>
              <a:t>It simplifies database operations by automating deployment, scaling, and maintenance tasks, allowing developers to focus on building applications rather than managing infrastructure.</a:t>
            </a:r>
            <a:endParaRPr/>
          </a:p>
          <a:p>
            <a:pPr indent="-342900" lvl="0" marL="457200" rtl="0" algn="l">
              <a:spcBef>
                <a:spcPts val="0"/>
              </a:spcBef>
              <a:spcAft>
                <a:spcPts val="0"/>
              </a:spcAft>
              <a:buSzPts val="1800"/>
              <a:buChar char="●"/>
            </a:pPr>
            <a:r>
              <a:rPr lang="en"/>
              <a:t>MongoDB Atlas provides a powerful, secure, and scalable platform for modern applications, making it easier for developers to manage databases and focus on innovation.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489575" y="1145950"/>
            <a:ext cx="2682900" cy="37665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2550"/>
              <a:t>Day 1</a:t>
            </a:r>
            <a:endParaRPr b="1" sz="2550"/>
          </a:p>
          <a:p>
            <a:pPr indent="0" lvl="0" marL="0" rtl="0" algn="l">
              <a:spcBef>
                <a:spcPts val="1200"/>
              </a:spcBef>
              <a:spcAft>
                <a:spcPts val="0"/>
              </a:spcAft>
              <a:buNone/>
            </a:pPr>
            <a:r>
              <a:rPr lang="en"/>
              <a:t>MongoDB basics Recap</a:t>
            </a:r>
            <a:endParaRPr/>
          </a:p>
          <a:p>
            <a:pPr indent="0" lvl="0" marL="0" rtl="0" algn="l">
              <a:spcBef>
                <a:spcPts val="1200"/>
              </a:spcBef>
              <a:spcAft>
                <a:spcPts val="0"/>
              </a:spcAft>
              <a:buNone/>
            </a:pPr>
            <a:r>
              <a:rPr lang="en"/>
              <a:t>Configure Local MongoDB</a:t>
            </a:r>
            <a:endParaRPr/>
          </a:p>
          <a:p>
            <a:pPr indent="0" lvl="0" marL="0" rtl="0" algn="l">
              <a:spcBef>
                <a:spcPts val="1200"/>
              </a:spcBef>
              <a:spcAft>
                <a:spcPts val="0"/>
              </a:spcAft>
              <a:buNone/>
            </a:pPr>
            <a:r>
              <a:rPr lang="en"/>
              <a:t>MongoDB Atlas overview</a:t>
            </a:r>
            <a:endParaRPr/>
          </a:p>
          <a:p>
            <a:pPr indent="0" lvl="0" marL="0" rtl="0" algn="l">
              <a:spcBef>
                <a:spcPts val="1200"/>
              </a:spcBef>
              <a:spcAft>
                <a:spcPts val="0"/>
              </a:spcAft>
              <a:buNone/>
            </a:pPr>
            <a:r>
              <a:rPr lang="en"/>
              <a:t>Create MongoDB cluster with Atlas</a:t>
            </a:r>
            <a:endParaRPr/>
          </a:p>
          <a:p>
            <a:pPr indent="0" lvl="0" marL="0" rtl="0" algn="l">
              <a:spcBef>
                <a:spcPts val="1200"/>
              </a:spcBef>
              <a:spcAft>
                <a:spcPts val="0"/>
              </a:spcAft>
              <a:buNone/>
            </a:pPr>
            <a:r>
              <a:rPr lang="en"/>
              <a:t>Advanced Querying Techniques</a:t>
            </a:r>
            <a:endParaRPr/>
          </a:p>
          <a:p>
            <a:pPr indent="0" lvl="0" marL="0" rtl="0" algn="l">
              <a:spcBef>
                <a:spcPts val="1200"/>
              </a:spcBef>
              <a:spcAft>
                <a:spcPts val="0"/>
              </a:spcAft>
              <a:buNone/>
            </a:pPr>
            <a:r>
              <a:rPr lang="en"/>
              <a:t>Indexing Strategies </a:t>
            </a:r>
            <a:endParaRPr/>
          </a:p>
          <a:p>
            <a:pPr indent="0" lvl="0" marL="0" rtl="0" algn="l">
              <a:spcBef>
                <a:spcPts val="1200"/>
              </a:spcBef>
              <a:spcAft>
                <a:spcPts val="0"/>
              </a:spcAft>
              <a:buNone/>
            </a:pPr>
            <a:r>
              <a:rPr lang="en"/>
              <a:t>Schema Design and Data Modeling</a:t>
            </a:r>
            <a:endParaRPr/>
          </a:p>
          <a:p>
            <a:pPr indent="0" lvl="0" marL="0" rtl="0" algn="l">
              <a:spcBef>
                <a:spcPts val="1200"/>
              </a:spcBef>
              <a:spcAft>
                <a:spcPts val="0"/>
              </a:spcAft>
              <a:buNone/>
            </a:pPr>
            <a:r>
              <a:rPr lang="en"/>
              <a:t>Performance Tuning and Optimization</a:t>
            </a:r>
            <a:endParaRPr/>
          </a:p>
          <a:p>
            <a:pPr indent="0" lvl="0" marL="0" rtl="0" algn="l">
              <a:spcBef>
                <a:spcPts val="1200"/>
              </a:spcBef>
              <a:spcAft>
                <a:spcPts val="0"/>
              </a:spcAft>
              <a:buNone/>
            </a:pPr>
            <a:r>
              <a:rPr lang="en"/>
              <a:t>Replication and High Availability</a:t>
            </a:r>
            <a:endParaRPr/>
          </a:p>
          <a:p>
            <a:pPr indent="0" lvl="0" marL="0" rtl="0" algn="l">
              <a:spcBef>
                <a:spcPts val="1200"/>
              </a:spcBef>
              <a:spcAft>
                <a:spcPts val="1200"/>
              </a:spcAft>
              <a:buNone/>
            </a:pPr>
            <a:r>
              <a:rPr lang="en"/>
              <a:t>Replication with Community edition</a:t>
            </a:r>
            <a:endParaRPr/>
          </a:p>
        </p:txBody>
      </p:sp>
      <p:sp>
        <p:nvSpPr>
          <p:cNvPr id="65" name="Google Shape;65;p14"/>
          <p:cNvSpPr txBox="1"/>
          <p:nvPr>
            <p:ph idx="1" type="body"/>
          </p:nvPr>
        </p:nvSpPr>
        <p:spPr>
          <a:xfrm>
            <a:off x="3816975" y="1192500"/>
            <a:ext cx="2682900" cy="3766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550"/>
              <a:t>Day 2</a:t>
            </a:r>
            <a:endParaRPr sz="2550"/>
          </a:p>
          <a:p>
            <a:pPr indent="0" lvl="0" marL="0" rtl="0" algn="l">
              <a:spcBef>
                <a:spcPts val="1200"/>
              </a:spcBef>
              <a:spcAft>
                <a:spcPts val="0"/>
              </a:spcAft>
              <a:buNone/>
            </a:pPr>
            <a:r>
              <a:rPr lang="en"/>
              <a:t>Scalability</a:t>
            </a:r>
            <a:endParaRPr/>
          </a:p>
          <a:p>
            <a:pPr indent="0" lvl="0" marL="0" rtl="0" algn="l">
              <a:spcBef>
                <a:spcPts val="1200"/>
              </a:spcBef>
              <a:spcAft>
                <a:spcPts val="0"/>
              </a:spcAft>
              <a:buNone/>
            </a:pPr>
            <a:r>
              <a:rPr lang="en"/>
              <a:t>Sharding for horizontal scalability</a:t>
            </a:r>
            <a:endParaRPr/>
          </a:p>
          <a:p>
            <a:pPr indent="0" lvl="0" marL="0" rtl="0" algn="l">
              <a:spcBef>
                <a:spcPts val="1200"/>
              </a:spcBef>
              <a:spcAft>
                <a:spcPts val="0"/>
              </a:spcAft>
              <a:buNone/>
            </a:pPr>
            <a:r>
              <a:rPr lang="en"/>
              <a:t>Security considerations</a:t>
            </a:r>
            <a:endParaRPr/>
          </a:p>
          <a:p>
            <a:pPr indent="0" lvl="0" marL="0" rtl="0" algn="l">
              <a:spcBef>
                <a:spcPts val="1200"/>
              </a:spcBef>
              <a:spcAft>
                <a:spcPts val="0"/>
              </a:spcAft>
              <a:buNone/>
            </a:pPr>
            <a:r>
              <a:rPr lang="en"/>
              <a:t>Data encryption</a:t>
            </a:r>
            <a:endParaRPr/>
          </a:p>
          <a:p>
            <a:pPr indent="0" lvl="0" marL="0" rtl="0" algn="l">
              <a:spcBef>
                <a:spcPts val="1200"/>
              </a:spcBef>
              <a:spcAft>
                <a:spcPts val="0"/>
              </a:spcAft>
              <a:buNone/>
            </a:pPr>
            <a:r>
              <a:rPr lang="en"/>
              <a:t>Access management</a:t>
            </a:r>
            <a:endParaRPr/>
          </a:p>
          <a:p>
            <a:pPr indent="0" lvl="0" marL="0" rtl="0" algn="l">
              <a:spcBef>
                <a:spcPts val="1200"/>
              </a:spcBef>
              <a:spcAft>
                <a:spcPts val="0"/>
              </a:spcAft>
              <a:buNone/>
            </a:pPr>
            <a:r>
              <a:rPr lang="en"/>
              <a:t>Auditing</a:t>
            </a:r>
            <a:endParaRPr/>
          </a:p>
          <a:p>
            <a:pPr indent="0" lvl="0" marL="0" rtl="0" algn="l">
              <a:spcBef>
                <a:spcPts val="1200"/>
              </a:spcBef>
              <a:spcAft>
                <a:spcPts val="0"/>
              </a:spcAft>
              <a:buNone/>
            </a:pPr>
            <a:r>
              <a:rPr lang="en"/>
              <a:t>Backups and recovery</a:t>
            </a:r>
            <a:endParaRPr/>
          </a:p>
          <a:p>
            <a:pPr indent="0" lvl="0" marL="0" rtl="0" algn="l">
              <a:spcBef>
                <a:spcPts val="1200"/>
              </a:spcBef>
              <a:spcAft>
                <a:spcPts val="0"/>
              </a:spcAft>
              <a:buNone/>
            </a:pPr>
            <a:r>
              <a:rPr lang="en"/>
              <a:t>Data Migration and Import/Export</a:t>
            </a:r>
            <a:endParaRPr/>
          </a:p>
          <a:p>
            <a:pPr indent="0" lvl="0" marL="0" rtl="0" algn="l">
              <a:spcBef>
                <a:spcPts val="1200"/>
              </a:spcBef>
              <a:spcAft>
                <a:spcPts val="0"/>
              </a:spcAft>
              <a:buNone/>
            </a:pPr>
            <a:r>
              <a:rPr lang="en"/>
              <a:t>Monitoring and Performance Optimization </a:t>
            </a:r>
            <a:endParaRPr/>
          </a:p>
          <a:p>
            <a:pPr indent="0" lvl="0" marL="0" rtl="0" algn="l">
              <a:spcBef>
                <a:spcPts val="1200"/>
              </a:spcBef>
              <a:spcAft>
                <a:spcPts val="1200"/>
              </a:spcAft>
              <a:buNone/>
            </a:pPr>
            <a:r>
              <a:rPr lang="en"/>
              <a:t>Atlas Search, Atlas Data Sync.</a:t>
            </a:r>
            <a:endParaRPr/>
          </a:p>
        </p:txBody>
      </p:sp>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benefits</a:t>
            </a:r>
            <a:endParaRPr/>
          </a:p>
        </p:txBody>
      </p:sp>
      <p:sp>
        <p:nvSpPr>
          <p:cNvPr id="173" name="Google Shape;173;p32"/>
          <p:cNvSpPr txBox="1"/>
          <p:nvPr>
            <p:ph idx="1" type="body"/>
          </p:nvPr>
        </p:nvSpPr>
        <p:spPr>
          <a:xfrm>
            <a:off x="311700" y="1152475"/>
            <a:ext cx="529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Fully Managed Service</a:t>
            </a:r>
            <a:endParaRPr b="1"/>
          </a:p>
          <a:p>
            <a:pPr indent="0" lvl="0" marL="0" rtl="0" algn="l">
              <a:spcBef>
                <a:spcPts val="1200"/>
              </a:spcBef>
              <a:spcAft>
                <a:spcPts val="0"/>
              </a:spcAft>
              <a:buNone/>
            </a:pPr>
            <a:r>
              <a:rPr lang="en"/>
              <a:t>Automates provisioning, patching, and updates.</a:t>
            </a:r>
            <a:endParaRPr/>
          </a:p>
          <a:p>
            <a:pPr indent="0" lvl="0" marL="0" rtl="0" algn="l">
              <a:spcBef>
                <a:spcPts val="1200"/>
              </a:spcBef>
              <a:spcAft>
                <a:spcPts val="0"/>
              </a:spcAft>
              <a:buNone/>
            </a:pPr>
            <a:r>
              <a:rPr lang="en"/>
              <a:t>Reduces operational overhead and complexity.</a:t>
            </a:r>
            <a:endParaRPr/>
          </a:p>
          <a:p>
            <a:pPr indent="0" lvl="0" marL="0" rtl="0" algn="l">
              <a:spcBef>
                <a:spcPts val="1200"/>
              </a:spcBef>
              <a:spcAft>
                <a:spcPts val="0"/>
              </a:spcAft>
              <a:buNone/>
            </a:pPr>
            <a:r>
              <a:rPr b="1" lang="en"/>
              <a:t>Global Distribution</a:t>
            </a:r>
            <a:endParaRPr b="1"/>
          </a:p>
          <a:p>
            <a:pPr indent="0" lvl="0" marL="0" rtl="0" algn="l">
              <a:spcBef>
                <a:spcPts val="1200"/>
              </a:spcBef>
              <a:spcAft>
                <a:spcPts val="0"/>
              </a:spcAft>
              <a:buNone/>
            </a:pPr>
            <a:r>
              <a:rPr lang="en"/>
              <a:t>Deploy databases across multiple regions and cloud providers (AWS, Azure, Google Cloud).</a:t>
            </a:r>
            <a:endParaRPr/>
          </a:p>
          <a:p>
            <a:pPr indent="0" lvl="0" marL="0" rtl="0" algn="l">
              <a:spcBef>
                <a:spcPts val="1200"/>
              </a:spcBef>
              <a:spcAft>
                <a:spcPts val="1200"/>
              </a:spcAft>
              <a:buNone/>
            </a:pPr>
            <a:r>
              <a:rPr lang="en"/>
              <a:t>Ensures low-latency access and high availability.</a:t>
            </a:r>
            <a:endParaRPr/>
          </a:p>
        </p:txBody>
      </p:sp>
      <p:pic>
        <p:nvPicPr>
          <p:cNvPr id="174" name="Google Shape;174;p32"/>
          <p:cNvPicPr preferRelativeResize="0"/>
          <p:nvPr/>
        </p:nvPicPr>
        <p:blipFill>
          <a:blip r:embed="rId3">
            <a:alphaModFix/>
          </a:blip>
          <a:stretch>
            <a:fillRect/>
          </a:stretch>
        </p:blipFill>
        <p:spPr>
          <a:xfrm>
            <a:off x="5520250" y="938213"/>
            <a:ext cx="3486150" cy="3267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benefits</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Scalability and Performance</a:t>
            </a:r>
            <a:endParaRPr b="1"/>
          </a:p>
          <a:p>
            <a:pPr indent="0" lvl="0" marL="0" rtl="0" algn="l">
              <a:spcBef>
                <a:spcPts val="1200"/>
              </a:spcBef>
              <a:spcAft>
                <a:spcPts val="0"/>
              </a:spcAft>
              <a:buNone/>
            </a:pPr>
            <a:r>
              <a:rPr lang="en"/>
              <a:t>Easily scale storage and compute resources vertically and horizontally.</a:t>
            </a:r>
            <a:endParaRPr/>
          </a:p>
          <a:p>
            <a:pPr indent="0" lvl="0" marL="0" rtl="0" algn="l">
              <a:spcBef>
                <a:spcPts val="1200"/>
              </a:spcBef>
              <a:spcAft>
                <a:spcPts val="0"/>
              </a:spcAft>
              <a:buNone/>
            </a:pPr>
            <a:r>
              <a:rPr lang="en"/>
              <a:t>Supports sharding to distribute data across multiple nodes for high performance.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Robust Security</a:t>
            </a:r>
            <a:endParaRPr b="1"/>
          </a:p>
          <a:p>
            <a:pPr indent="0" lvl="0" marL="0" rtl="0" algn="l">
              <a:spcBef>
                <a:spcPts val="1200"/>
              </a:spcBef>
              <a:spcAft>
                <a:spcPts val="0"/>
              </a:spcAft>
              <a:buNone/>
            </a:pPr>
            <a:r>
              <a:rPr lang="en"/>
              <a:t>End-to-end encryption (in-transit and at-rest).</a:t>
            </a:r>
            <a:endParaRPr/>
          </a:p>
          <a:p>
            <a:pPr indent="0" lvl="0" marL="0" rtl="0" algn="l">
              <a:spcBef>
                <a:spcPts val="1200"/>
              </a:spcBef>
              <a:spcAft>
                <a:spcPts val="1200"/>
              </a:spcAft>
              <a:buNone/>
            </a:pPr>
            <a:r>
              <a:rPr lang="en"/>
              <a:t>Fine-grained access controls, IP whitelisting, and VPC peering.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benefits</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Comprehensive Monitoring and Alerts</a:t>
            </a:r>
            <a:endParaRPr b="1"/>
          </a:p>
          <a:p>
            <a:pPr indent="0" lvl="0" marL="0" rtl="0" algn="l">
              <a:spcBef>
                <a:spcPts val="1200"/>
              </a:spcBef>
              <a:spcAft>
                <a:spcPts val="0"/>
              </a:spcAft>
              <a:buNone/>
            </a:pPr>
            <a:r>
              <a:rPr lang="en"/>
              <a:t>Real-time performance metrics and monitoring dashboards.</a:t>
            </a:r>
            <a:endParaRPr/>
          </a:p>
          <a:p>
            <a:pPr indent="0" lvl="0" marL="0" rtl="0" algn="l">
              <a:spcBef>
                <a:spcPts val="1200"/>
              </a:spcBef>
              <a:spcAft>
                <a:spcPts val="0"/>
              </a:spcAft>
              <a:buNone/>
            </a:pPr>
            <a:r>
              <a:rPr lang="en"/>
              <a:t>Customizable alerts for proactive management.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Automated Backup and Restore</a:t>
            </a:r>
            <a:endParaRPr b="1"/>
          </a:p>
          <a:p>
            <a:pPr indent="0" lvl="0" marL="0" rtl="0" algn="l">
              <a:spcBef>
                <a:spcPts val="1200"/>
              </a:spcBef>
              <a:spcAft>
                <a:spcPts val="0"/>
              </a:spcAft>
              <a:buNone/>
            </a:pPr>
            <a:r>
              <a:rPr lang="en"/>
              <a:t>Continuous backups with point-in-time recovery.</a:t>
            </a:r>
            <a:endParaRPr/>
          </a:p>
          <a:p>
            <a:pPr indent="0" lvl="0" marL="0" rtl="0" algn="l">
              <a:spcBef>
                <a:spcPts val="1200"/>
              </a:spcBef>
              <a:spcAft>
                <a:spcPts val="0"/>
              </a:spcAft>
              <a:buNone/>
            </a:pPr>
            <a:r>
              <a:rPr lang="en"/>
              <a:t>Easy management of snapshots and restores.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benefits</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Migration and Import</a:t>
            </a:r>
            <a:endParaRPr b="1"/>
          </a:p>
          <a:p>
            <a:pPr indent="0" lvl="0" marL="0" rtl="0" algn="l">
              <a:spcBef>
                <a:spcPts val="1200"/>
              </a:spcBef>
              <a:spcAft>
                <a:spcPts val="0"/>
              </a:spcAft>
              <a:buNone/>
            </a:pPr>
            <a:r>
              <a:rPr lang="en"/>
              <a:t>Tools and services to facilitate migration from existing MongoDB deployments.</a:t>
            </a:r>
            <a:endParaRPr/>
          </a:p>
          <a:p>
            <a:pPr indent="0" lvl="0" marL="0" rtl="0" algn="l">
              <a:spcBef>
                <a:spcPts val="1200"/>
              </a:spcBef>
              <a:spcAft>
                <a:spcPts val="0"/>
              </a:spcAft>
              <a:buNone/>
            </a:pPr>
            <a:r>
              <a:rPr lang="en"/>
              <a:t>Supports importing and exporting data using various formats.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Serverless Instances</a:t>
            </a:r>
            <a:endParaRPr b="1"/>
          </a:p>
          <a:p>
            <a:pPr indent="0" lvl="0" marL="0" rtl="0" algn="l">
              <a:spcBef>
                <a:spcPts val="1200"/>
              </a:spcBef>
              <a:spcAft>
                <a:spcPts val="0"/>
              </a:spcAft>
              <a:buNone/>
            </a:pPr>
            <a:r>
              <a:rPr lang="en"/>
              <a:t>Flexible, cost-effective serverless instances that automatically scale based on workload.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Developer-Friendly</a:t>
            </a:r>
            <a:endParaRPr b="1"/>
          </a:p>
          <a:p>
            <a:pPr indent="0" lvl="0" marL="0" rtl="0" algn="l">
              <a:spcBef>
                <a:spcPts val="1200"/>
              </a:spcBef>
              <a:spcAft>
                <a:spcPts val="0"/>
              </a:spcAft>
              <a:buNone/>
            </a:pPr>
            <a:r>
              <a:rPr lang="en"/>
              <a:t>Compatible with a wide range of programming languages and frameworks.</a:t>
            </a:r>
            <a:endParaRPr/>
          </a:p>
          <a:p>
            <a:pPr indent="0" lvl="0" marL="0" rtl="0" algn="l">
              <a:spcBef>
                <a:spcPts val="1200"/>
              </a:spcBef>
              <a:spcAft>
                <a:spcPts val="0"/>
              </a:spcAft>
              <a:buNone/>
            </a:pPr>
            <a:r>
              <a:rPr lang="en"/>
              <a:t>Provides comprehensive APIs and SDKs for seamless integration.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Compliance and Certifications</a:t>
            </a:r>
            <a:endParaRPr b="1"/>
          </a:p>
          <a:p>
            <a:pPr indent="0" lvl="0" marL="0" rtl="0" algn="l">
              <a:spcBef>
                <a:spcPts val="1200"/>
              </a:spcBef>
              <a:spcAft>
                <a:spcPts val="0"/>
              </a:spcAft>
              <a:buNone/>
            </a:pPr>
            <a:r>
              <a:rPr lang="en"/>
              <a:t>Meets industry standards and compliance requirements such as GDPR, HIPAA, SOC 2, and more.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24/7 Support</a:t>
            </a:r>
            <a:endParaRPr b="1"/>
          </a:p>
          <a:p>
            <a:pPr indent="0" lvl="0" marL="0" rtl="0" algn="l">
              <a:spcBef>
                <a:spcPts val="1200"/>
              </a:spcBef>
              <a:spcAft>
                <a:spcPts val="1200"/>
              </a:spcAft>
              <a:buNone/>
            </a:pPr>
            <a:r>
              <a:rPr lang="en"/>
              <a:t>Access to expert support and a large, active community for assistance and best practices.</a:t>
            </a:r>
            <a:endParaRPr/>
          </a:p>
        </p:txBody>
      </p:sp>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benefits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Atlas overview</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accent5"/>
                </a:solidFill>
                <a:hlinkClick r:id="rId3">
                  <a:extLst>
                    <a:ext uri="{A12FA001-AC4F-418D-AE19-62706E023703}">
                      <ahyp:hlinkClr val="tx"/>
                    </a:ext>
                  </a:extLst>
                </a:hlinkClick>
              </a:rPr>
              <a:t>https://www.mongodb.com/</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MongoDB Cluster</a:t>
            </a:r>
            <a:endParaRPr/>
          </a:p>
          <a:p>
            <a:pPr indent="0" lvl="0" marL="0" rtl="0" algn="l">
              <a:spcBef>
                <a:spcPts val="0"/>
              </a:spcBef>
              <a:spcAft>
                <a:spcPts val="0"/>
              </a:spcAft>
              <a:buNone/>
            </a:pPr>
            <a:r>
              <a:rPr lang="en" sz="1555" u="sng">
                <a:solidFill>
                  <a:schemeClr val="hlink"/>
                </a:solidFill>
                <a:hlinkClick r:id="rId3"/>
              </a:rPr>
              <a:t>https://account.mongodb.com/account/login</a:t>
            </a:r>
            <a:r>
              <a:rPr lang="en" sz="1555"/>
              <a:t> </a:t>
            </a:r>
            <a:endParaRPr sz="1555"/>
          </a:p>
        </p:txBody>
      </p:sp>
      <p:sp>
        <p:nvSpPr>
          <p:cNvPr id="210" name="Google Shape;210;p38"/>
          <p:cNvSpPr txBox="1"/>
          <p:nvPr>
            <p:ph idx="1" type="body"/>
          </p:nvPr>
        </p:nvSpPr>
        <p:spPr>
          <a:xfrm>
            <a:off x="311700" y="1152475"/>
            <a:ext cx="8520600" cy="38550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AutoNum type="arabicPeriod"/>
            </a:pPr>
            <a:r>
              <a:rPr lang="en"/>
              <a:t>Sign Up or Log In: First, you need to sign up for a MongoDB Atlas account or log in if you already have one.</a:t>
            </a:r>
            <a:endParaRPr/>
          </a:p>
          <a:p>
            <a:pPr indent="-308610" lvl="0" marL="457200" rtl="0" algn="l">
              <a:spcBef>
                <a:spcPts val="0"/>
              </a:spcBef>
              <a:spcAft>
                <a:spcPts val="0"/>
              </a:spcAft>
              <a:buSzPct val="100000"/>
              <a:buAutoNum type="arabicPeriod"/>
            </a:pPr>
            <a:r>
              <a:rPr lang="en"/>
              <a:t>Create a New Project: Once logged in, create a new project by clicking on "New Project." Give your project a name and add any necessary team members.</a:t>
            </a:r>
            <a:endParaRPr/>
          </a:p>
          <a:p>
            <a:pPr indent="-308610" lvl="0" marL="457200" rtl="0" algn="l">
              <a:spcBef>
                <a:spcPts val="0"/>
              </a:spcBef>
              <a:spcAft>
                <a:spcPts val="0"/>
              </a:spcAft>
              <a:buSzPct val="100000"/>
              <a:buAutoNum type="arabicPeriod"/>
            </a:pPr>
            <a:r>
              <a:rPr lang="en"/>
              <a:t>Build a New Cluster: Inside your project, click on the "Build a New Cluster" button. This will take you to the cluster creation wizard.</a:t>
            </a:r>
            <a:endParaRPr/>
          </a:p>
          <a:p>
            <a:pPr indent="-308610" lvl="0" marL="457200" rtl="0" algn="l">
              <a:spcBef>
                <a:spcPts val="0"/>
              </a:spcBef>
              <a:spcAft>
                <a:spcPts val="0"/>
              </a:spcAft>
              <a:buSzPct val="100000"/>
              <a:buAutoNum type="arabicPeriod"/>
            </a:pPr>
            <a:r>
              <a:rPr lang="en"/>
              <a:t>Choose Cloud Provider and Region: Select the cloud provider (AWS, Google Cloud, or Azure) and the region where you want to deploy your cluster. Consider data residency requirements and latency for your application's users when choosing a region.</a:t>
            </a:r>
            <a:endParaRPr/>
          </a:p>
          <a:p>
            <a:pPr indent="-308610" lvl="0" marL="457200" rtl="0" algn="l">
              <a:spcBef>
                <a:spcPts val="0"/>
              </a:spcBef>
              <a:spcAft>
                <a:spcPts val="0"/>
              </a:spcAft>
              <a:buSzPct val="100000"/>
              <a:buAutoNum type="arabicPeriod"/>
            </a:pPr>
            <a:r>
              <a:rPr lang="en"/>
              <a:t>Cluster Tier and Configuration:</a:t>
            </a:r>
            <a:endParaRPr/>
          </a:p>
          <a:p>
            <a:pPr indent="-290830" lvl="1" marL="914400" rtl="0" algn="l">
              <a:spcBef>
                <a:spcPts val="0"/>
              </a:spcBef>
              <a:spcAft>
                <a:spcPts val="0"/>
              </a:spcAft>
              <a:buSzPct val="100000"/>
              <a:buAutoNum type="alphaLcPeriod"/>
            </a:pPr>
            <a:r>
              <a:rPr lang="en"/>
              <a:t>Cluster Tier: Select the tier that matches your needs. Atlas offers different tiers ranging from free (M0) to high-performance dedicated clusters.</a:t>
            </a:r>
            <a:endParaRPr/>
          </a:p>
          <a:p>
            <a:pPr indent="-290830" lvl="1" marL="914400" rtl="0" algn="l">
              <a:spcBef>
                <a:spcPts val="0"/>
              </a:spcBef>
              <a:spcAft>
                <a:spcPts val="0"/>
              </a:spcAft>
              <a:buSzPct val="100000"/>
              <a:buAutoNum type="alphaLcPeriod"/>
            </a:pPr>
            <a:r>
              <a:rPr lang="en"/>
              <a:t>Cluster Name: Give your cluster a name.</a:t>
            </a:r>
            <a:endParaRPr/>
          </a:p>
          <a:p>
            <a:pPr indent="-290830" lvl="1" marL="914400" rtl="0" algn="l">
              <a:spcBef>
                <a:spcPts val="0"/>
              </a:spcBef>
              <a:spcAft>
                <a:spcPts val="0"/>
              </a:spcAft>
              <a:buSzPct val="100000"/>
              <a:buAutoNum type="alphaLcPeriod"/>
            </a:pPr>
            <a:r>
              <a:rPr lang="en"/>
              <a:t>Configuration Options: You can customize various settings, including the number of nodes (replica set or sharded cluster), instance size, and storage options. For a production environment, choose a configuration that meets your performance and reliability requirements.</a:t>
            </a:r>
            <a:endParaRPr/>
          </a:p>
          <a:p>
            <a:pPr indent="-308610" lvl="0" marL="457200" rtl="0" algn="l">
              <a:spcBef>
                <a:spcPts val="0"/>
              </a:spcBef>
              <a:spcAft>
                <a:spcPts val="0"/>
              </a:spcAft>
              <a:buSzPct val="100000"/>
              <a:buAutoNum type="arabicPeriod"/>
            </a:pPr>
            <a:r>
              <a:rPr lang="en"/>
              <a:t>Additional Settings: You can configure backup options, security settings, and other advanced configurations if needed.</a:t>
            </a:r>
            <a:endParaRPr/>
          </a:p>
          <a:p>
            <a:pPr indent="-308610" lvl="0" marL="457200" rtl="0" algn="l">
              <a:spcBef>
                <a:spcPts val="0"/>
              </a:spcBef>
              <a:spcAft>
                <a:spcPts val="0"/>
              </a:spcAft>
              <a:buSzPct val="100000"/>
              <a:buAutoNum type="arabicPeriod"/>
            </a:pPr>
            <a:r>
              <a:rPr lang="en"/>
              <a:t>Create Cluster: Once you've configured your cluster, click on "Create Cluster." The creation process may take a few minutes.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9"/>
          <p:cNvPicPr preferRelativeResize="0"/>
          <p:nvPr/>
        </p:nvPicPr>
        <p:blipFill>
          <a:blip r:embed="rId3">
            <a:alphaModFix/>
          </a:blip>
          <a:stretch>
            <a:fillRect/>
          </a:stretch>
        </p:blipFill>
        <p:spPr>
          <a:xfrm>
            <a:off x="1423250" y="0"/>
            <a:ext cx="6262857"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1719231" y="0"/>
            <a:ext cx="5705538"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1"/>
          <p:cNvPicPr preferRelativeResize="0"/>
          <p:nvPr/>
        </p:nvPicPr>
        <p:blipFill>
          <a:blip r:embed="rId3">
            <a:alphaModFix/>
          </a:blip>
          <a:stretch>
            <a:fillRect/>
          </a:stretch>
        </p:blipFill>
        <p:spPr>
          <a:xfrm>
            <a:off x="1403250" y="0"/>
            <a:ext cx="6067984"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2"/>
          <p:cNvPicPr preferRelativeResize="0"/>
          <p:nvPr/>
        </p:nvPicPr>
        <p:blipFill>
          <a:blip r:embed="rId3">
            <a:alphaModFix/>
          </a:blip>
          <a:stretch>
            <a:fillRect/>
          </a:stretch>
        </p:blipFill>
        <p:spPr>
          <a:xfrm>
            <a:off x="1813525" y="0"/>
            <a:ext cx="5073528" cy="5143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3"/>
          <p:cNvPicPr preferRelativeResize="0"/>
          <p:nvPr/>
        </p:nvPicPr>
        <p:blipFill>
          <a:blip r:embed="rId3">
            <a:alphaModFix/>
          </a:blip>
          <a:stretch>
            <a:fillRect/>
          </a:stretch>
        </p:blipFill>
        <p:spPr>
          <a:xfrm>
            <a:off x="1773500" y="0"/>
            <a:ext cx="4796141"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 with Atlas Cluster </a:t>
            </a:r>
            <a:endParaRPr/>
          </a:p>
        </p:txBody>
      </p:sp>
      <p:sp>
        <p:nvSpPr>
          <p:cNvPr id="241" name="Google Shape;24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a:t>
            </a:r>
            <a:endParaRPr/>
          </a:p>
          <a:p>
            <a:pPr indent="-342900" lvl="0" marL="457200" rtl="0" algn="l">
              <a:spcBef>
                <a:spcPts val="1200"/>
              </a:spcBef>
              <a:spcAft>
                <a:spcPts val="0"/>
              </a:spcAft>
              <a:buSzPts val="1800"/>
              <a:buChar char="-"/>
            </a:pPr>
            <a:r>
              <a:rPr lang="en"/>
              <a:t>Mongo Shell</a:t>
            </a:r>
            <a:endParaRPr/>
          </a:p>
          <a:p>
            <a:pPr indent="-342900" lvl="0" marL="457200" rtl="0" algn="l">
              <a:spcBef>
                <a:spcPts val="0"/>
              </a:spcBef>
              <a:spcAft>
                <a:spcPts val="0"/>
              </a:spcAft>
              <a:buSzPts val="1800"/>
              <a:buChar char="-"/>
            </a:pPr>
            <a:r>
              <a:rPr lang="en"/>
              <a:t>Compass</a:t>
            </a:r>
            <a:endParaRPr/>
          </a:p>
          <a:p>
            <a:pPr indent="-342900" lvl="0" marL="457200" rtl="0" algn="l">
              <a:spcBef>
                <a:spcPts val="0"/>
              </a:spcBef>
              <a:spcAft>
                <a:spcPts val="0"/>
              </a:spcAft>
              <a:buSzPts val="1800"/>
              <a:buChar char="-"/>
            </a:pPr>
            <a:r>
              <a:rPr lang="en"/>
              <a:t>VS Code</a:t>
            </a:r>
            <a:endParaRPr/>
          </a:p>
          <a:p>
            <a:pPr indent="-342900" lvl="0" marL="457200" rtl="0" algn="l">
              <a:spcBef>
                <a:spcPts val="0"/>
              </a:spcBef>
              <a:spcAft>
                <a:spcPts val="0"/>
              </a:spcAft>
              <a:buSzPts val="1800"/>
              <a:buChar char="-"/>
            </a:pPr>
            <a:r>
              <a:rPr lang="en"/>
              <a:t>Python code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5"/>
          <p:cNvPicPr preferRelativeResize="0"/>
          <p:nvPr/>
        </p:nvPicPr>
        <p:blipFill>
          <a:blip r:embed="rId3">
            <a:alphaModFix/>
          </a:blip>
          <a:stretch>
            <a:fillRect/>
          </a:stretch>
        </p:blipFill>
        <p:spPr>
          <a:xfrm>
            <a:off x="152400" y="152400"/>
            <a:ext cx="8668789"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6"/>
          <p:cNvPicPr preferRelativeResize="0"/>
          <p:nvPr/>
        </p:nvPicPr>
        <p:blipFill>
          <a:blip r:embed="rId3">
            <a:alphaModFix/>
          </a:blip>
          <a:stretch>
            <a:fillRect/>
          </a:stretch>
        </p:blipFill>
        <p:spPr>
          <a:xfrm>
            <a:off x="1105982" y="0"/>
            <a:ext cx="6932037" cy="51435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and model design</a:t>
            </a:r>
            <a:endParaRPr/>
          </a:p>
        </p:txBody>
      </p:sp>
      <p:sp>
        <p:nvSpPr>
          <p:cNvPr id="257" name="Google Shape;25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MongoDB, schema and model design involve structuring your data in a way that optimizes query performance, facilitates data manipulation, and meets the requirements of your application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Design</a:t>
            </a:r>
            <a:endParaRPr/>
          </a:p>
        </p:txBody>
      </p:sp>
      <p:sp>
        <p:nvSpPr>
          <p:cNvPr id="263" name="Google Shape;26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Unlike traditional relational databases, MongoDB is schema-less, meaning documents in a collection do not need to adhere to a predefined schema.</a:t>
            </a:r>
            <a:endParaRPr/>
          </a:p>
          <a:p>
            <a:pPr indent="0" lvl="0" marL="0" rtl="0" algn="l">
              <a:spcBef>
                <a:spcPts val="1200"/>
              </a:spcBef>
              <a:spcAft>
                <a:spcPts val="0"/>
              </a:spcAft>
              <a:buNone/>
            </a:pPr>
            <a:r>
              <a:rPr lang="en"/>
              <a:t>However, having a well-defined schema can still be beneficial for organizing and managing your data effectively.</a:t>
            </a:r>
            <a:endParaRPr/>
          </a:p>
          <a:p>
            <a:pPr indent="0" lvl="0" marL="0" rtl="0" algn="l">
              <a:spcBef>
                <a:spcPts val="1200"/>
              </a:spcBef>
              <a:spcAft>
                <a:spcPts val="0"/>
              </a:spcAft>
              <a:buNone/>
            </a:pPr>
            <a:r>
              <a:rPr lang="en"/>
              <a:t>Schema design in MongoDB involves defining the structure of your documents, including the fields and their data types.</a:t>
            </a:r>
            <a:endParaRPr/>
          </a:p>
          <a:p>
            <a:pPr indent="0" lvl="0" marL="0" rtl="0" algn="l">
              <a:spcBef>
                <a:spcPts val="1200"/>
              </a:spcBef>
              <a:spcAft>
                <a:spcPts val="0"/>
              </a:spcAft>
              <a:buNone/>
            </a:pPr>
            <a:r>
              <a:rPr lang="en"/>
              <a:t>Consider your application's data access patterns, query requirements, and performance goals when designing your schema.</a:t>
            </a:r>
            <a:endParaRPr/>
          </a:p>
          <a:p>
            <a:pPr indent="0" lvl="0" marL="0" rtl="0" algn="l">
              <a:spcBef>
                <a:spcPts val="1200"/>
              </a:spcBef>
              <a:spcAft>
                <a:spcPts val="0"/>
              </a:spcAft>
              <a:buNone/>
            </a:pPr>
            <a:r>
              <a:rPr lang="en"/>
              <a:t>Determine the relationships between entities and how they should be represented in your data model.</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a:t>
            </a:r>
            <a:endParaRPr/>
          </a:p>
        </p:txBody>
      </p:sp>
      <p:sp>
        <p:nvSpPr>
          <p:cNvPr id="269" name="Google Shape;26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Model design in MongoDB involves creating models or representations of your data entities in your application code.</a:t>
            </a:r>
            <a:endParaRPr/>
          </a:p>
          <a:p>
            <a:pPr indent="0" lvl="0" marL="0" rtl="0" algn="l">
              <a:spcBef>
                <a:spcPts val="1200"/>
              </a:spcBef>
              <a:spcAft>
                <a:spcPts val="0"/>
              </a:spcAft>
              <a:buNone/>
            </a:pPr>
            <a:r>
              <a:rPr lang="en"/>
              <a:t>In many MongoDB applications, the model design is closely related to the schema design, with each model representing a document type in the database.</a:t>
            </a:r>
            <a:endParaRPr/>
          </a:p>
          <a:p>
            <a:pPr indent="0" lvl="0" marL="0" rtl="0" algn="l">
              <a:spcBef>
                <a:spcPts val="1200"/>
              </a:spcBef>
              <a:spcAft>
                <a:spcPts val="0"/>
              </a:spcAft>
              <a:buNone/>
            </a:pPr>
            <a:r>
              <a:rPr lang="en"/>
              <a:t>Models encapsulate the logic for interacting with MongoDB, including CRUD operations, data validation, and business logic.</a:t>
            </a:r>
            <a:endParaRPr/>
          </a:p>
          <a:p>
            <a:pPr indent="0" lvl="0" marL="0" rtl="0" algn="l">
              <a:spcBef>
                <a:spcPts val="1200"/>
              </a:spcBef>
              <a:spcAft>
                <a:spcPts val="0"/>
              </a:spcAft>
              <a:buNone/>
            </a:pPr>
            <a:r>
              <a:rPr lang="en"/>
              <a:t>Use an Object-Document Mapper (ODM) or Object-Relational Mapper (ORM) library, such as Mongoose for Node.js, to define and work with models in your application.</a:t>
            </a:r>
            <a:endParaRPr/>
          </a:p>
          <a:p>
            <a:pPr indent="0" lvl="0" marL="0" rtl="0" algn="l">
              <a:spcBef>
                <a:spcPts val="1200"/>
              </a:spcBef>
              <a:spcAft>
                <a:spcPts val="1200"/>
              </a:spcAft>
              <a:buNone/>
            </a:pPr>
            <a:r>
              <a:rPr lang="en"/>
              <a:t>Define methods and statics on your models to encapsulate common data manipulation tasks and enforce business rules.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a:t>
            </a:r>
            <a:endParaRPr/>
          </a:p>
        </p:txBody>
      </p:sp>
      <p:sp>
        <p:nvSpPr>
          <p:cNvPr id="275" name="Google Shape;27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050">
                <a:solidFill>
                  <a:srgbClr val="2E95D3"/>
                </a:solidFill>
                <a:highlight>
                  <a:srgbClr val="0D0D0D"/>
                </a:highlight>
                <a:latin typeface="Courier New"/>
                <a:ea typeface="Courier New"/>
                <a:cs typeface="Courier New"/>
                <a:sym typeface="Courier New"/>
              </a:rPr>
              <a:t>import</a:t>
            </a:r>
            <a:r>
              <a:rPr lang="en" sz="1050">
                <a:solidFill>
                  <a:srgbClr val="FFFFFF"/>
                </a:solidFill>
                <a:highlight>
                  <a:srgbClr val="0D0D0D"/>
                </a:highlight>
                <a:latin typeface="Courier New"/>
                <a:ea typeface="Courier New"/>
                <a:cs typeface="Courier New"/>
                <a:sym typeface="Courier New"/>
              </a:rPr>
              <a:t> mongoengine </a:t>
            </a:r>
            <a:r>
              <a:rPr lang="en" sz="1050">
                <a:solidFill>
                  <a:srgbClr val="2E95D3"/>
                </a:solidFill>
                <a:highlight>
                  <a:srgbClr val="0D0D0D"/>
                </a:highlight>
                <a:latin typeface="Courier New"/>
                <a:ea typeface="Courier New"/>
                <a:cs typeface="Courier New"/>
                <a:sym typeface="Courier New"/>
              </a:rPr>
              <a:t>as</a:t>
            </a:r>
            <a:r>
              <a:rPr lang="en" sz="1050">
                <a:solidFill>
                  <a:srgbClr val="FFFFFF"/>
                </a:solidFill>
                <a:highlight>
                  <a:srgbClr val="0D0D0D"/>
                </a:highlight>
                <a:latin typeface="Courier New"/>
                <a:ea typeface="Courier New"/>
                <a:cs typeface="Courier New"/>
                <a:sym typeface="Courier New"/>
              </a:rPr>
              <a:t> db</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000000"/>
                </a:solidFill>
                <a:highlight>
                  <a:srgbClr val="0D0D0D"/>
                </a:highlight>
                <a:latin typeface="Courier New"/>
                <a:ea typeface="Courier New"/>
                <a:cs typeface="Courier New"/>
                <a:sym typeface="Courier New"/>
              </a:rPr>
              <a:t># Connect to MongoB</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db.connect(</a:t>
            </a:r>
            <a:r>
              <a:rPr lang="en" sz="1050">
                <a:solidFill>
                  <a:srgbClr val="00A67D"/>
                </a:solidFill>
                <a:highlight>
                  <a:srgbClr val="0D0D0D"/>
                </a:highlight>
                <a:latin typeface="Courier New"/>
                <a:ea typeface="Courier New"/>
                <a:cs typeface="Courier New"/>
                <a:sym typeface="Courier New"/>
              </a:rPr>
              <a:t>"sample_db"</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000000"/>
                </a:solidFill>
                <a:highlight>
                  <a:srgbClr val="0D0D0D"/>
                </a:highlight>
                <a:latin typeface="Courier New"/>
                <a:ea typeface="Courier New"/>
                <a:cs typeface="Courier New"/>
                <a:sym typeface="Courier New"/>
              </a:rPr>
              <a:t># Define a MongoDB document schema using mongoengine</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2E95D3"/>
                </a:solidFill>
                <a:highlight>
                  <a:srgbClr val="0D0D0D"/>
                </a:highlight>
                <a:latin typeface="Courier New"/>
                <a:ea typeface="Courier New"/>
                <a:cs typeface="Courier New"/>
                <a:sym typeface="Courier New"/>
              </a:rPr>
              <a:t>class</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Product</a:t>
            </a:r>
            <a:r>
              <a:rPr lang="en" sz="1050">
                <a:solidFill>
                  <a:srgbClr val="FFFFFF"/>
                </a:solidFill>
                <a:highlight>
                  <a:srgbClr val="0D0D0D"/>
                </a:highlight>
                <a:latin typeface="Courier New"/>
                <a:ea typeface="Courier New"/>
                <a:cs typeface="Courier New"/>
                <a:sym typeface="Courier New"/>
              </a:rPr>
              <a:t>(db.Document):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    name = db.StringField(required=</a:t>
            </a:r>
            <a:r>
              <a:rPr lang="en" sz="1050">
                <a:solidFill>
                  <a:srgbClr val="2E95D3"/>
                </a:solidFill>
                <a:highlight>
                  <a:srgbClr val="0D0D0D"/>
                </a:highlight>
                <a:latin typeface="Courier New"/>
                <a:ea typeface="Courier New"/>
                <a:cs typeface="Courier New"/>
                <a:sym typeface="Courier New"/>
              </a:rPr>
              <a:t>True</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    category = db.StringField(required=</a:t>
            </a:r>
            <a:r>
              <a:rPr lang="en" sz="1050">
                <a:solidFill>
                  <a:srgbClr val="2E95D3"/>
                </a:solidFill>
                <a:highlight>
                  <a:srgbClr val="0D0D0D"/>
                </a:highlight>
                <a:latin typeface="Courier New"/>
                <a:ea typeface="Courier New"/>
                <a:cs typeface="Courier New"/>
                <a:sym typeface="Courier New"/>
              </a:rPr>
              <a:t>True</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    price = db.FloatField(required=</a:t>
            </a:r>
            <a:r>
              <a:rPr lang="en" sz="1050">
                <a:solidFill>
                  <a:srgbClr val="2E95D3"/>
                </a:solidFill>
                <a:highlight>
                  <a:srgbClr val="0D0D0D"/>
                </a:highlight>
                <a:latin typeface="Courier New"/>
                <a:ea typeface="Courier New"/>
                <a:cs typeface="Courier New"/>
                <a:sym typeface="Courier New"/>
              </a:rPr>
              <a:t>True</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FFFFFF"/>
                </a:solidFill>
                <a:highlight>
                  <a:srgbClr val="0D0D0D"/>
                </a:highlight>
                <a:latin typeface="Courier New"/>
                <a:ea typeface="Courier New"/>
                <a:cs typeface="Courier New"/>
                <a:sym typeface="Courier New"/>
              </a:rPr>
              <a:t>    stock = db.IntField(required=</a:t>
            </a:r>
            <a:r>
              <a:rPr lang="en" sz="1050">
                <a:solidFill>
                  <a:srgbClr val="2E95D3"/>
                </a:solidFill>
                <a:highlight>
                  <a:srgbClr val="0D0D0D"/>
                </a:highlight>
                <a:latin typeface="Courier New"/>
                <a:ea typeface="Courier New"/>
                <a:cs typeface="Courier New"/>
                <a:sym typeface="Courier New"/>
              </a:rPr>
              <a:t>True</a:t>
            </a:r>
            <a:r>
              <a:rPr lang="en" sz="1050">
                <a:solidFill>
                  <a:srgbClr val="FFFFFF"/>
                </a:solidFill>
                <a:highlight>
                  <a:srgbClr val="0D0D0D"/>
                </a:highlight>
                <a:latin typeface="Courier New"/>
                <a:ea typeface="Courier New"/>
                <a:cs typeface="Courier New"/>
                <a:sym typeface="Courier New"/>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 for Schema and Model Design</a:t>
            </a:r>
            <a:endParaRPr/>
          </a:p>
        </p:txBody>
      </p:sp>
      <p:sp>
        <p:nvSpPr>
          <p:cNvPr id="281" name="Google Shape;28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Denormalize data where appropriate to optimize query performance and reduce the need for expensive joins.</a:t>
            </a:r>
            <a:endParaRPr/>
          </a:p>
          <a:p>
            <a:pPr indent="0" lvl="0" marL="0" rtl="0" algn="l">
              <a:spcBef>
                <a:spcPts val="1200"/>
              </a:spcBef>
              <a:spcAft>
                <a:spcPts val="0"/>
              </a:spcAft>
              <a:buNone/>
            </a:pPr>
            <a:r>
              <a:rPr lang="en"/>
              <a:t>Embed related data within documents to improve query efficiency and reduce the number of database operations.</a:t>
            </a:r>
            <a:endParaRPr/>
          </a:p>
          <a:p>
            <a:pPr indent="0" lvl="0" marL="0" rtl="0" algn="l">
              <a:spcBef>
                <a:spcPts val="1200"/>
              </a:spcBef>
              <a:spcAft>
                <a:spcPts val="0"/>
              </a:spcAft>
              <a:buNone/>
            </a:pPr>
            <a:r>
              <a:rPr lang="en"/>
              <a:t>Use references or manual references (referring to documents by their ObjectId) for representing relationships between entities when embedding is not feasible.</a:t>
            </a:r>
            <a:endParaRPr/>
          </a:p>
          <a:p>
            <a:pPr indent="0" lvl="0" marL="0" rtl="0" algn="l">
              <a:spcBef>
                <a:spcPts val="1200"/>
              </a:spcBef>
              <a:spcAft>
                <a:spcPts val="0"/>
              </a:spcAft>
              <a:buNone/>
            </a:pPr>
            <a:r>
              <a:rPr lang="en"/>
              <a:t>Avoid deep nesting of documents to prevent document growth and improve query performance.</a:t>
            </a:r>
            <a:endParaRPr/>
          </a:p>
          <a:p>
            <a:pPr indent="0" lvl="0" marL="0" rtl="0" algn="l">
              <a:spcBef>
                <a:spcPts val="1200"/>
              </a:spcBef>
              <a:spcAft>
                <a:spcPts val="0"/>
              </a:spcAft>
              <a:buNone/>
            </a:pPr>
            <a:r>
              <a:rPr lang="en"/>
              <a:t>Optimize your schema for the most frequent and critical query patterns of your application.</a:t>
            </a:r>
            <a:endParaRPr/>
          </a:p>
          <a:p>
            <a:pPr indent="0" lvl="0" marL="0" rtl="0" algn="l">
              <a:spcBef>
                <a:spcPts val="1200"/>
              </a:spcBef>
              <a:spcAft>
                <a:spcPts val="0"/>
              </a:spcAft>
              <a:buNone/>
            </a:pPr>
            <a:r>
              <a:rPr lang="en"/>
              <a:t>Consider the read and write scalability requirements of your application when designing your schema and models.</a:t>
            </a:r>
            <a:endParaRPr/>
          </a:p>
          <a:p>
            <a:pPr indent="0" lvl="0" marL="0" rtl="0" algn="l">
              <a:spcBef>
                <a:spcPts val="1200"/>
              </a:spcBef>
              <a:spcAft>
                <a:spcPts val="1200"/>
              </a:spcAft>
              <a:buNone/>
            </a:pPr>
            <a:r>
              <a:rPr lang="en"/>
              <a:t>Regularly review and iterate on your schema and model design as your application evolves and your data requirements change.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9.30 am IST</a:t>
            </a:r>
            <a:endParaRPr/>
          </a:p>
          <a:p>
            <a:pPr indent="-342900" lvl="0" marL="457200" rtl="0" algn="l">
              <a:spcBef>
                <a:spcPts val="0"/>
              </a:spcBef>
              <a:spcAft>
                <a:spcPts val="0"/>
              </a:spcAft>
              <a:buSzPts val="1800"/>
              <a:buChar char="-"/>
            </a:pPr>
            <a:r>
              <a:rPr lang="en"/>
              <a:t>Break 1 -  11 am</a:t>
            </a:r>
            <a:endParaRPr/>
          </a:p>
          <a:p>
            <a:pPr indent="-342900" lvl="0" marL="457200" rtl="0" algn="l">
              <a:spcBef>
                <a:spcPts val="0"/>
              </a:spcBef>
              <a:spcAft>
                <a:spcPts val="0"/>
              </a:spcAft>
              <a:buSzPts val="1800"/>
              <a:buChar char="-"/>
            </a:pPr>
            <a:r>
              <a:rPr lang="en"/>
              <a:t>Lunch - 1pm to 2pm</a:t>
            </a:r>
            <a:endParaRPr/>
          </a:p>
          <a:p>
            <a:pPr indent="-342900" lvl="0" marL="457200" rtl="0" algn="l">
              <a:spcBef>
                <a:spcPts val="0"/>
              </a:spcBef>
              <a:spcAft>
                <a:spcPts val="0"/>
              </a:spcAft>
              <a:buSzPts val="1800"/>
              <a:buChar char="-"/>
            </a:pPr>
            <a:r>
              <a:rPr lang="en"/>
              <a:t>Break 2 -  3 pm</a:t>
            </a:r>
            <a:endParaRPr/>
          </a:p>
          <a:p>
            <a:pPr indent="-342900" lvl="0" marL="457200" rtl="0" algn="l">
              <a:spcBef>
                <a:spcPts val="0"/>
              </a:spcBef>
              <a:spcAft>
                <a:spcPts val="0"/>
              </a:spcAft>
              <a:buSzPts val="1800"/>
              <a:buChar char="-"/>
            </a:pPr>
            <a:r>
              <a:rPr lang="en"/>
              <a:t>End at 4.30 am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Indexing strategy</a:t>
            </a:r>
            <a:endParaRPr/>
          </a:p>
        </p:txBody>
      </p:sp>
      <p:sp>
        <p:nvSpPr>
          <p:cNvPr id="287" name="Google Shape;28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Indexes in MongoDB are special data structures that store a small portion of the data set in an easy-to-traverse form. Indexes support the efficient execution of queries. </a:t>
            </a:r>
            <a:endParaRPr/>
          </a:p>
          <a:p>
            <a:pPr indent="0" lvl="0" marL="0" rtl="0" algn="l">
              <a:spcBef>
                <a:spcPts val="1200"/>
              </a:spcBef>
              <a:spcAft>
                <a:spcPts val="1200"/>
              </a:spcAft>
              <a:buNone/>
            </a:pPr>
            <a:r>
              <a:rPr lang="en"/>
              <a:t>Without indexes, MongoDB must perform a collection scan, which examines every document in a collection to select those documents that match the query statement.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Indexing strategy</a:t>
            </a:r>
            <a:endParaRPr/>
          </a:p>
        </p:txBody>
      </p:sp>
      <p:sp>
        <p:nvSpPr>
          <p:cNvPr id="293" name="Google Shape;29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Single Field Index: </a:t>
            </a:r>
            <a:endParaRPr/>
          </a:p>
          <a:p>
            <a:pPr indent="0" lvl="0" marL="0" rtl="0" algn="l">
              <a:spcBef>
                <a:spcPts val="1200"/>
              </a:spcBef>
              <a:spcAft>
                <a:spcPts val="0"/>
              </a:spcAft>
              <a:buNone/>
            </a:pPr>
            <a:r>
              <a:rPr lang="en"/>
              <a:t>Indexes on a single field.</a:t>
            </a:r>
            <a:endParaRPr/>
          </a:p>
          <a:p>
            <a:pPr indent="0" lvl="0" marL="0" rtl="0" algn="l">
              <a:spcBef>
                <a:spcPts val="1200"/>
              </a:spcBef>
              <a:spcAft>
                <a:spcPts val="0"/>
              </a:spcAft>
              <a:buNone/>
            </a:pPr>
            <a:r>
              <a:rPr lang="en"/>
              <a:t>db.collection.createIndex({ field: 1 })</a:t>
            </a:r>
            <a:endParaRPr/>
          </a:p>
          <a:p>
            <a:pPr indent="0" lvl="0" marL="0" rtl="0" algn="l">
              <a:spcBef>
                <a:spcPts val="1200"/>
              </a:spcBef>
              <a:spcAft>
                <a:spcPts val="0"/>
              </a:spcAft>
              <a:buNone/>
            </a:pPr>
            <a:r>
              <a:rPr lang="en"/>
              <a:t>db.products.createIndex({ "</a:t>
            </a:r>
            <a:r>
              <a:rPr lang="en"/>
              <a:t>attributes.brand</a:t>
            </a:r>
            <a:r>
              <a:rPr lang="en"/>
              <a:t>": 1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Compound Index: </a:t>
            </a:r>
            <a:endParaRPr/>
          </a:p>
          <a:p>
            <a:pPr indent="0" lvl="0" marL="0" rtl="0" algn="l">
              <a:spcBef>
                <a:spcPts val="1200"/>
              </a:spcBef>
              <a:spcAft>
                <a:spcPts val="0"/>
              </a:spcAft>
              <a:buNone/>
            </a:pPr>
            <a:r>
              <a:rPr lang="en"/>
              <a:t>Indexes on multiple fields.</a:t>
            </a:r>
            <a:endParaRPr/>
          </a:p>
          <a:p>
            <a:pPr indent="0" lvl="0" marL="0" rtl="0" algn="l">
              <a:spcBef>
                <a:spcPts val="1200"/>
              </a:spcBef>
              <a:spcAft>
                <a:spcPts val="0"/>
              </a:spcAft>
              <a:buNone/>
            </a:pPr>
            <a:r>
              <a:rPr lang="en"/>
              <a:t>db.collection.createIndex({ field1: 1, field2: -1 })</a:t>
            </a:r>
            <a:endParaRPr/>
          </a:p>
          <a:p>
            <a:pPr indent="0" lvl="0" marL="0" rtl="0" algn="l">
              <a:spcBef>
                <a:spcPts val="1200"/>
              </a:spcBef>
              <a:spcAft>
                <a:spcPts val="1200"/>
              </a:spcAft>
              <a:buNone/>
            </a:pPr>
            <a:r>
              <a:rPr lang="en"/>
              <a:t>db.products.createIndex({ category: 1, price: -1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Indexing strategy</a:t>
            </a:r>
            <a:endParaRPr/>
          </a:p>
        </p:txBody>
      </p:sp>
      <p:sp>
        <p:nvSpPr>
          <p:cNvPr id="299" name="Google Shape;29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Multikey Index: </a:t>
            </a:r>
            <a:endParaRPr/>
          </a:p>
          <a:p>
            <a:pPr indent="0" lvl="0" marL="0" rtl="0" algn="l">
              <a:spcBef>
                <a:spcPts val="1200"/>
              </a:spcBef>
              <a:spcAft>
                <a:spcPts val="0"/>
              </a:spcAft>
              <a:buNone/>
            </a:pPr>
            <a:r>
              <a:rPr lang="en"/>
              <a:t>Indexes on array fields. MongoDB creates separate index entries for each element of the array.</a:t>
            </a:r>
            <a:endParaRPr/>
          </a:p>
          <a:p>
            <a:pPr indent="0" lvl="0" marL="0" rtl="0" algn="l">
              <a:spcBef>
                <a:spcPts val="1200"/>
              </a:spcBef>
              <a:spcAft>
                <a:spcPts val="0"/>
              </a:spcAft>
              <a:buNone/>
            </a:pPr>
            <a:r>
              <a:rPr lang="en"/>
              <a:t>db.collection.createIndex({ arrayField: 1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Geospatial Indexes: Indexes for geospatial queries.</a:t>
            </a:r>
            <a:endParaRPr/>
          </a:p>
          <a:p>
            <a:pPr indent="0" lvl="0" marL="0" rtl="0" algn="l">
              <a:spcBef>
                <a:spcPts val="1200"/>
              </a:spcBef>
              <a:spcAft>
                <a:spcPts val="1200"/>
              </a:spcAft>
              <a:buNone/>
            </a:pPr>
            <a:r>
              <a:rPr lang="en"/>
              <a:t>db.collection.createIndex({ location: "2dsphere"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Indexing strategy</a:t>
            </a:r>
            <a:endParaRPr/>
          </a:p>
        </p:txBody>
      </p:sp>
      <p:sp>
        <p:nvSpPr>
          <p:cNvPr id="305" name="Google Shape;30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Indexes: Indexes for text search.</a:t>
            </a:r>
            <a:endParaRPr/>
          </a:p>
          <a:p>
            <a:pPr indent="0" lvl="0" marL="0" rtl="0" algn="l">
              <a:spcBef>
                <a:spcPts val="1200"/>
              </a:spcBef>
              <a:spcAft>
                <a:spcPts val="0"/>
              </a:spcAft>
              <a:buNone/>
            </a:pPr>
            <a:r>
              <a:rPr lang="en"/>
              <a:t>db.collection.createIndex({ field: "text"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Hashed Indexes: Indexes that hash the value of the indexed field. Suitable for sharding.</a:t>
            </a:r>
            <a:endParaRPr/>
          </a:p>
          <a:p>
            <a:pPr indent="0" lvl="0" marL="0" rtl="0" algn="l">
              <a:spcBef>
                <a:spcPts val="1200"/>
              </a:spcBef>
              <a:spcAft>
                <a:spcPts val="0"/>
              </a:spcAft>
              <a:buNone/>
            </a:pPr>
            <a:r>
              <a:rPr lang="en"/>
              <a:t>db.collection.createIndex({ field: "hashed" })</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Indexing strategy</a:t>
            </a:r>
            <a:endParaRPr/>
          </a:p>
        </p:txBody>
      </p:sp>
      <p:sp>
        <p:nvSpPr>
          <p:cNvPr id="311" name="Google Shape;31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list all indexes on a collection</a:t>
            </a:r>
            <a:endParaRPr/>
          </a:p>
          <a:p>
            <a:pPr indent="0" lvl="0" marL="0" rtl="0" algn="l">
              <a:spcBef>
                <a:spcPts val="1200"/>
              </a:spcBef>
              <a:spcAft>
                <a:spcPts val="0"/>
              </a:spcAft>
              <a:buNone/>
            </a:pPr>
            <a:r>
              <a:rPr lang="en"/>
              <a:t>db.products.getIndexes();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remove an index.</a:t>
            </a:r>
            <a:endParaRPr/>
          </a:p>
          <a:p>
            <a:pPr indent="0" lvl="0" marL="0" rtl="0" algn="l">
              <a:spcBef>
                <a:spcPts val="1200"/>
              </a:spcBef>
              <a:spcAft>
                <a:spcPts val="1200"/>
              </a:spcAft>
              <a:buNone/>
            </a:pPr>
            <a:r>
              <a:rPr lang="en"/>
              <a:t>db.products.dropIndex("indexName");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 mongodb queries</a:t>
            </a:r>
            <a:endParaRPr/>
          </a:p>
        </p:txBody>
      </p:sp>
      <p:sp>
        <p:nvSpPr>
          <p:cNvPr id="317" name="Google Shape;31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Optimizing MongoDB queries involves various strategies aimed at improving query performance, reducing execution time, and enhancing overall database efficiency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 Indexes: </a:t>
            </a:r>
            <a:endParaRPr/>
          </a:p>
          <a:p>
            <a:pPr indent="0" lvl="0" marL="0" rtl="0" algn="l">
              <a:spcBef>
                <a:spcPts val="1200"/>
              </a:spcBef>
              <a:spcAft>
                <a:spcPts val="0"/>
              </a:spcAft>
              <a:buNone/>
            </a:pPr>
            <a:r>
              <a:rPr lang="en"/>
              <a:t>Indexes can significantly improve query performance by allowing MongoDB to quickly locate relevant documents. Analyze your query patterns and create appropriate indexes on the fields used in query predicates. Use the createIndex() method to create indexes.</a:t>
            </a:r>
            <a:endParaRPr/>
          </a:p>
          <a:p>
            <a:pPr indent="0" lvl="0" marL="0" rtl="0" algn="l">
              <a:spcBef>
                <a:spcPts val="1200"/>
              </a:spcBef>
              <a:spcAft>
                <a:spcPts val="0"/>
              </a:spcAft>
              <a:buNone/>
            </a:pPr>
            <a:r>
              <a:rPr lang="en"/>
              <a:t>Covered Queries: </a:t>
            </a:r>
            <a:endParaRPr/>
          </a:p>
          <a:p>
            <a:pPr indent="0" lvl="0" marL="0" rtl="0" algn="l">
              <a:spcBef>
                <a:spcPts val="1200"/>
              </a:spcBef>
              <a:spcAft>
                <a:spcPts val="1200"/>
              </a:spcAft>
              <a:buNone/>
            </a:pPr>
            <a:r>
              <a:rPr lang="en"/>
              <a:t>Ensure that queries can be satisfied using index keys only, without needing to examine the actual documents. Covered queries can be significantly faster because MongoDB can retrieve results directly from the index. This reduces the need for disk I/O and can improve performance.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 mongodb queries</a:t>
            </a:r>
            <a:endParaRPr/>
          </a:p>
        </p:txBody>
      </p:sp>
      <p:sp>
        <p:nvSpPr>
          <p:cNvPr id="323" name="Google Shape;32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Query Patterns: </a:t>
            </a:r>
            <a:endParaRPr/>
          </a:p>
          <a:p>
            <a:pPr indent="0" lvl="0" marL="0" rtl="0" algn="l">
              <a:spcBef>
                <a:spcPts val="1200"/>
              </a:spcBef>
              <a:spcAft>
                <a:spcPts val="0"/>
              </a:spcAft>
              <a:buNone/>
            </a:pPr>
            <a:r>
              <a:rPr lang="en"/>
              <a:t>Review your query patterns and optimize them where possible. Avoid using inefficient operators or query patterns. For example, rewrite $or queries with multiple predicates using other operators like $in or $and.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Query Projection: </a:t>
            </a:r>
            <a:endParaRPr/>
          </a:p>
          <a:p>
            <a:pPr indent="0" lvl="0" marL="0" rtl="0" algn="l">
              <a:spcBef>
                <a:spcPts val="1200"/>
              </a:spcBef>
              <a:spcAft>
                <a:spcPts val="0"/>
              </a:spcAft>
              <a:buNone/>
            </a:pPr>
            <a:r>
              <a:rPr lang="en"/>
              <a:t>Use projection to limit the fields returned by the query to only those needed by the application. This reduces the amount of data transferred over the network and can improve query performance, especially for queries that return large documents.</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 mongodb queries</a:t>
            </a:r>
            <a:endParaRPr/>
          </a:p>
        </p:txBody>
      </p:sp>
      <p:sp>
        <p:nvSpPr>
          <p:cNvPr id="329" name="Google Shape;32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Batch Processing: </a:t>
            </a:r>
            <a:endParaRPr/>
          </a:p>
          <a:p>
            <a:pPr indent="0" lvl="0" marL="0" rtl="0" algn="l">
              <a:spcBef>
                <a:spcPts val="1200"/>
              </a:spcBef>
              <a:spcAft>
                <a:spcPts val="0"/>
              </a:spcAft>
              <a:buNone/>
            </a:pPr>
            <a:r>
              <a:rPr lang="en"/>
              <a:t>Use batch processing techniques to process large amounts of data efficiently. Instead of retrieving all documents at once, use pagination or batch processing with limits and offsets to retrieve data in smaller chunks.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Aggregation Pipeline: </a:t>
            </a:r>
            <a:endParaRPr/>
          </a:p>
          <a:p>
            <a:pPr indent="0" lvl="0" marL="0" rtl="0" algn="l">
              <a:spcBef>
                <a:spcPts val="1200"/>
              </a:spcBef>
              <a:spcAft>
                <a:spcPts val="0"/>
              </a:spcAft>
              <a:buNone/>
            </a:pPr>
            <a:r>
              <a:rPr lang="en"/>
              <a:t>Utilize the MongoDB aggregation framework for complex data processing tasks. Aggregation pipelines allow you to perform operations like filtering, grouping, sorting, and aggregating data in a highly efficient manner.</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 mongodb queries</a:t>
            </a:r>
            <a:endParaRPr/>
          </a:p>
        </p:txBody>
      </p:sp>
      <p:sp>
        <p:nvSpPr>
          <p:cNvPr id="335" name="Google Shape;33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Query Profiling: </a:t>
            </a:r>
            <a:endParaRPr/>
          </a:p>
          <a:p>
            <a:pPr indent="0" lvl="0" marL="0" rtl="0" algn="l">
              <a:spcBef>
                <a:spcPts val="1200"/>
              </a:spcBef>
              <a:spcAft>
                <a:spcPts val="0"/>
              </a:spcAft>
              <a:buNone/>
            </a:pPr>
            <a:r>
              <a:rPr lang="en"/>
              <a:t>Enable query profiling to identify slow-running queries and analyze their execution plans. Use the db.setProfilingLevel() command to enable profiling and set the threshold for slow queries. Analyze the output of the profiling data to identify bottlenecks and areas for optimization.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Server Configuration: </a:t>
            </a:r>
            <a:endParaRPr/>
          </a:p>
          <a:p>
            <a:pPr indent="0" lvl="0" marL="0" rtl="0" algn="l">
              <a:spcBef>
                <a:spcPts val="1200"/>
              </a:spcBef>
              <a:spcAft>
                <a:spcPts val="1200"/>
              </a:spcAft>
              <a:buNone/>
            </a:pPr>
            <a:r>
              <a:rPr lang="en"/>
              <a:t>Review and adjust MongoDB server configuration parameters based on your workload and hardware resources. Adjust parameters such as storage.engine, index.buildThreads, wiredTigerCacheSizeGB, etc., to optimize server performance.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 mongodb queries</a:t>
            </a:r>
            <a:endParaRPr/>
          </a:p>
        </p:txBody>
      </p:sp>
      <p:sp>
        <p:nvSpPr>
          <p:cNvPr id="341" name="Google Shape;34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Schema Design: </a:t>
            </a:r>
            <a:endParaRPr/>
          </a:p>
          <a:p>
            <a:pPr indent="0" lvl="0" marL="0" rtl="0" algn="l">
              <a:spcBef>
                <a:spcPts val="1200"/>
              </a:spcBef>
              <a:spcAft>
                <a:spcPts val="0"/>
              </a:spcAft>
              <a:buNone/>
            </a:pPr>
            <a:r>
              <a:rPr lang="en"/>
              <a:t>Design your schema to optimize query performance. Use embedded documents and arrays where appropriate to reduce the number of database operations needed to retrieve related data. Denormalize data when necessary to improve read performance.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Sharding: </a:t>
            </a:r>
            <a:endParaRPr/>
          </a:p>
          <a:p>
            <a:pPr indent="0" lvl="0" marL="0" rtl="0" algn="l">
              <a:spcBef>
                <a:spcPts val="1200"/>
              </a:spcBef>
              <a:spcAft>
                <a:spcPts val="0"/>
              </a:spcAft>
              <a:buNone/>
            </a:pPr>
            <a:r>
              <a:rPr lang="en"/>
              <a:t>Consider sharding your MongoDB cluster to distribute data across multiple shards and improve scalability and performance. Sharding allows you to horizontally scale your database by partitioning data across multiple servers.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Infra setup </a:t>
            </a:r>
            <a:endParaRPr sz="2800">
              <a:solidFill>
                <a:schemeClr val="dk1"/>
              </a:solidFill>
            </a:endParaRPr>
          </a:p>
          <a:p>
            <a:pPr indent="-406400" lvl="0" marL="457200" rtl="0" algn="l">
              <a:spcBef>
                <a:spcPts val="1200"/>
              </a:spcBef>
              <a:spcAft>
                <a:spcPts val="0"/>
              </a:spcAft>
              <a:buClr>
                <a:schemeClr val="dk1"/>
              </a:buClr>
              <a:buSzPts val="2800"/>
              <a:buChar char="-"/>
            </a:pPr>
            <a:r>
              <a:rPr lang="en" sz="2800">
                <a:solidFill>
                  <a:schemeClr val="dk1"/>
                </a:solidFill>
              </a:rPr>
              <a:t>MongoDB Community Edition</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VS Code</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Mongo Compose</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MongoDB Atlas</a:t>
            </a:r>
            <a:endParaRPr sz="2800">
              <a:solidFill>
                <a:schemeClr val="dk1"/>
              </a:solidFill>
            </a:endParaRPr>
          </a:p>
          <a:p>
            <a:pPr indent="-406400" lvl="0" marL="457200" rtl="0" algn="l">
              <a:spcBef>
                <a:spcPts val="0"/>
              </a:spcBef>
              <a:spcAft>
                <a:spcPts val="0"/>
              </a:spcAft>
              <a:buClr>
                <a:schemeClr val="dk1"/>
              </a:buClr>
              <a:buSzPts val="2800"/>
              <a:buChar char="-"/>
            </a:pPr>
            <a:r>
              <a:t/>
            </a:r>
            <a:endParaRPr sz="2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a:t>
            </a:r>
            <a:endParaRPr/>
          </a:p>
        </p:txBody>
      </p:sp>
      <p:sp>
        <p:nvSpPr>
          <p:cNvPr id="347" name="Google Shape;347;p62"/>
          <p:cNvSpPr txBox="1"/>
          <p:nvPr>
            <p:ph idx="1" type="body"/>
          </p:nvPr>
        </p:nvSpPr>
        <p:spPr>
          <a:xfrm>
            <a:off x="311700" y="1152475"/>
            <a:ext cx="415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MongoDB replication provides redundancy and increases data availability by distributing data across multiple servers.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ensures that even if one server fails, the data remains accessible through other servers in the replica set</a:t>
            </a:r>
            <a:endParaRPr/>
          </a:p>
        </p:txBody>
      </p:sp>
      <p:pic>
        <p:nvPicPr>
          <p:cNvPr id="348" name="Google Shape;348;p62"/>
          <p:cNvPicPr preferRelativeResize="0"/>
          <p:nvPr/>
        </p:nvPicPr>
        <p:blipFill>
          <a:blip r:embed="rId3">
            <a:alphaModFix/>
          </a:blip>
          <a:stretch>
            <a:fillRect/>
          </a:stretch>
        </p:blipFill>
        <p:spPr>
          <a:xfrm>
            <a:off x="4618500" y="1170125"/>
            <a:ext cx="4373100" cy="354676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a:t>
            </a:r>
            <a:endParaRPr/>
          </a:p>
        </p:txBody>
      </p:sp>
      <p:sp>
        <p:nvSpPr>
          <p:cNvPr id="354" name="Google Shape;354;p63"/>
          <p:cNvSpPr txBox="1"/>
          <p:nvPr>
            <p:ph idx="1" type="body"/>
          </p:nvPr>
        </p:nvSpPr>
        <p:spPr>
          <a:xfrm>
            <a:off x="311700" y="1152475"/>
            <a:ext cx="4403700" cy="17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 Set: </a:t>
            </a:r>
            <a:endParaRPr/>
          </a:p>
          <a:p>
            <a:pPr indent="0" lvl="0" marL="0" rtl="0" algn="l">
              <a:spcBef>
                <a:spcPts val="1200"/>
              </a:spcBef>
              <a:spcAft>
                <a:spcPts val="1200"/>
              </a:spcAft>
              <a:buNone/>
            </a:pPr>
            <a:r>
              <a:rPr lang="en"/>
              <a:t>A group of mongod instances that maintain the same dataset. A replica set consists of:</a:t>
            </a:r>
            <a:endParaRPr/>
          </a:p>
        </p:txBody>
      </p:sp>
      <p:pic>
        <p:nvPicPr>
          <p:cNvPr id="355" name="Google Shape;355;p63"/>
          <p:cNvPicPr preferRelativeResize="0"/>
          <p:nvPr/>
        </p:nvPicPr>
        <p:blipFill>
          <a:blip r:embed="rId3">
            <a:alphaModFix/>
          </a:blip>
          <a:stretch>
            <a:fillRect/>
          </a:stretch>
        </p:blipFill>
        <p:spPr>
          <a:xfrm>
            <a:off x="4715400" y="1097022"/>
            <a:ext cx="4305200" cy="1762475"/>
          </a:xfrm>
          <a:prstGeom prst="rect">
            <a:avLst/>
          </a:prstGeom>
          <a:noFill/>
          <a:ln>
            <a:noFill/>
          </a:ln>
        </p:spPr>
      </p:pic>
      <p:sp>
        <p:nvSpPr>
          <p:cNvPr id="356" name="Google Shape;356;p63"/>
          <p:cNvSpPr txBox="1"/>
          <p:nvPr/>
        </p:nvSpPr>
        <p:spPr>
          <a:xfrm>
            <a:off x="-203925" y="2938800"/>
            <a:ext cx="7887600" cy="1725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solidFill>
                  <a:schemeClr val="accent3"/>
                </a:solidFill>
                <a:latin typeface="Average"/>
                <a:ea typeface="Average"/>
                <a:cs typeface="Average"/>
                <a:sym typeface="Average"/>
              </a:rPr>
              <a:t>Primary: Receives all write operations.</a:t>
            </a:r>
            <a:endParaRPr sz="1800">
              <a:solidFill>
                <a:schemeClr val="accent3"/>
              </a:solidFill>
              <a:latin typeface="Average"/>
              <a:ea typeface="Average"/>
              <a:cs typeface="Average"/>
              <a:sym typeface="Average"/>
            </a:endParaRPr>
          </a:p>
          <a:p>
            <a:pPr indent="0" lvl="0" marL="457200" rtl="0" algn="l">
              <a:lnSpc>
                <a:spcPct val="115000"/>
              </a:lnSpc>
              <a:spcBef>
                <a:spcPts val="1200"/>
              </a:spcBef>
              <a:spcAft>
                <a:spcPts val="0"/>
              </a:spcAft>
              <a:buNone/>
            </a:pPr>
            <a:r>
              <a:rPr lang="en" sz="1800">
                <a:solidFill>
                  <a:schemeClr val="accent3"/>
                </a:solidFill>
                <a:latin typeface="Average"/>
                <a:ea typeface="Average"/>
                <a:cs typeface="Average"/>
                <a:sym typeface="Average"/>
              </a:rPr>
              <a:t>Secondaries: Replicate the primary’s oplog and apply the operations to their datasets.</a:t>
            </a:r>
            <a:endParaRPr sz="1800">
              <a:solidFill>
                <a:schemeClr val="accent3"/>
              </a:solidFill>
              <a:latin typeface="Average"/>
              <a:ea typeface="Average"/>
              <a:cs typeface="Average"/>
              <a:sym typeface="Average"/>
            </a:endParaRPr>
          </a:p>
          <a:p>
            <a:pPr indent="0" lvl="0" marL="457200" rtl="0" algn="l">
              <a:lnSpc>
                <a:spcPct val="115000"/>
              </a:lnSpc>
              <a:spcBef>
                <a:spcPts val="1200"/>
              </a:spcBef>
              <a:spcAft>
                <a:spcPts val="1200"/>
              </a:spcAft>
              <a:buNone/>
            </a:pPr>
            <a:r>
              <a:rPr lang="en" sz="1800">
                <a:solidFill>
                  <a:schemeClr val="accent3"/>
                </a:solidFill>
                <a:latin typeface="Average"/>
                <a:ea typeface="Average"/>
                <a:cs typeface="Average"/>
                <a:sym typeface="Average"/>
              </a:rPr>
              <a:t>Arbiters (optional): Participate in elections but do not hold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Replication Works</a:t>
            </a:r>
            <a:endParaRPr/>
          </a:p>
        </p:txBody>
      </p:sp>
      <p:sp>
        <p:nvSpPr>
          <p:cNvPr id="362" name="Google Shape;362;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Oplog (Operations Log): </a:t>
            </a:r>
            <a:endParaRPr/>
          </a:p>
          <a:p>
            <a:pPr indent="0" lvl="0" marL="0" rtl="0" algn="l">
              <a:spcBef>
                <a:spcPts val="1200"/>
              </a:spcBef>
              <a:spcAft>
                <a:spcPts val="0"/>
              </a:spcAft>
              <a:buNone/>
            </a:pPr>
            <a:r>
              <a:rPr lang="en"/>
              <a:t>A special capped collection that records all changes to the data. The oplog is used to replicate operations from the primary to the secondaries.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Initial Sync:</a:t>
            </a:r>
            <a:endParaRPr/>
          </a:p>
          <a:p>
            <a:pPr indent="0" lvl="0" marL="0" rtl="0" algn="l">
              <a:spcBef>
                <a:spcPts val="1200"/>
              </a:spcBef>
              <a:spcAft>
                <a:spcPts val="0"/>
              </a:spcAft>
              <a:buNone/>
            </a:pPr>
            <a:r>
              <a:rPr lang="en"/>
              <a:t>When a secondary node first joins a replica set, it performs an initial sync by copying all data from the primary node to ensure its dataset is up-to-date.</a:t>
            </a:r>
            <a:endParaRPr/>
          </a:p>
          <a:p>
            <a:pPr indent="0" lvl="0" marL="0" rtl="0" algn="l">
              <a:spcBef>
                <a:spcPts val="1200"/>
              </a:spcBef>
              <a:spcAft>
                <a:spcPts val="1200"/>
              </a:spcAft>
              <a:buNone/>
            </a:pPr>
            <a:r>
              <a:rPr lang="en"/>
              <a:t>This involves copying all the collections and their indexes and then applying all the changes that occurred during the copy process.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Replication Works</a:t>
            </a:r>
            <a:endParaRPr/>
          </a:p>
        </p:txBody>
      </p:sp>
      <p:sp>
        <p:nvSpPr>
          <p:cNvPr id="368" name="Google Shape;368;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Replication Process: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Writes to Primary: Clients send write operations to the primary node.</a:t>
            </a:r>
            <a:endParaRPr/>
          </a:p>
          <a:p>
            <a:pPr indent="0" lvl="0" marL="0" rtl="0" algn="l">
              <a:spcBef>
                <a:spcPts val="1200"/>
              </a:spcBef>
              <a:spcAft>
                <a:spcPts val="0"/>
              </a:spcAft>
              <a:buNone/>
            </a:pPr>
            <a:r>
              <a:rPr lang="en"/>
              <a:t>Oplog Recording: The primary node records each write operation in its oplog.</a:t>
            </a:r>
            <a:endParaRPr/>
          </a:p>
          <a:p>
            <a:pPr indent="0" lvl="0" marL="0" rtl="0" algn="l">
              <a:spcBef>
                <a:spcPts val="1200"/>
              </a:spcBef>
              <a:spcAft>
                <a:spcPts val="0"/>
              </a:spcAft>
              <a:buNone/>
            </a:pPr>
            <a:r>
              <a:rPr lang="en"/>
              <a:t>Replication to Secondaries: Secondary nodes continuously replicate the oplog entries from the primary node.</a:t>
            </a:r>
            <a:endParaRPr/>
          </a:p>
          <a:p>
            <a:pPr indent="0" lvl="0" marL="0" rtl="0" algn="l">
              <a:spcBef>
                <a:spcPts val="1200"/>
              </a:spcBef>
              <a:spcAft>
                <a:spcPts val="0"/>
              </a:spcAft>
              <a:buNone/>
            </a:pPr>
            <a:r>
              <a:rPr lang="en"/>
              <a:t>Applying Oplog Entries: Secondary nodes apply the operations from the primary’s oplog to their datasets to keep in sync.</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Replication Works</a:t>
            </a:r>
            <a:endParaRPr/>
          </a:p>
        </p:txBody>
      </p:sp>
      <p:sp>
        <p:nvSpPr>
          <p:cNvPr id="374" name="Google Shape;374;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Lag: </a:t>
            </a:r>
            <a:endParaRPr/>
          </a:p>
          <a:p>
            <a:pPr indent="0" lvl="0" marL="0" rtl="0" algn="l">
              <a:spcBef>
                <a:spcPts val="1200"/>
              </a:spcBef>
              <a:spcAft>
                <a:spcPts val="0"/>
              </a:spcAft>
              <a:buNone/>
            </a:pPr>
            <a:r>
              <a:rPr lang="en"/>
              <a:t>The delay between the time an operation is executed on the primary and the time it is applied on a secondary. Minimizing replication lag is crucial for maintaining up-to-date secondaries.</a:t>
            </a:r>
            <a:endParaRPr/>
          </a:p>
          <a:p>
            <a:pPr indent="0" lvl="0" marL="0" rtl="0" algn="l">
              <a:spcBef>
                <a:spcPts val="1200"/>
              </a:spcBef>
              <a:spcAft>
                <a:spcPts val="1200"/>
              </a:spcAft>
              <a:buNone/>
            </a:pPr>
            <a:r>
              <a:rPr lang="en"/>
              <a:t>Arbiters: If configured, arbiters can vote in elections but do not store data.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Replication Works</a:t>
            </a:r>
            <a:endParaRPr/>
          </a:p>
        </p:txBody>
      </p:sp>
      <p:sp>
        <p:nvSpPr>
          <p:cNvPr id="380" name="Google Shape;380;p67"/>
          <p:cNvSpPr txBox="1"/>
          <p:nvPr>
            <p:ph idx="1" type="body"/>
          </p:nvPr>
        </p:nvSpPr>
        <p:spPr>
          <a:xfrm>
            <a:off x="311700" y="1152475"/>
            <a:ext cx="4686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Elections:</a:t>
            </a:r>
            <a:endParaRPr/>
          </a:p>
          <a:p>
            <a:pPr indent="0" lvl="0" marL="0" rtl="0" algn="l">
              <a:spcBef>
                <a:spcPts val="1200"/>
              </a:spcBef>
              <a:spcAft>
                <a:spcPts val="0"/>
              </a:spcAft>
              <a:buNone/>
            </a:pPr>
            <a:r>
              <a:rPr lang="en"/>
              <a:t>Primary Failure: If the primary node becomes unavailable, an election is triggered to choose a new primary from the secondaries.</a:t>
            </a:r>
            <a:endParaRPr/>
          </a:p>
          <a:p>
            <a:pPr indent="0" lvl="0" marL="0" rtl="0" algn="l">
              <a:spcBef>
                <a:spcPts val="1200"/>
              </a:spcBef>
              <a:spcAft>
                <a:spcPts val="0"/>
              </a:spcAft>
              <a:buNone/>
            </a:pPr>
            <a:r>
              <a:rPr lang="en"/>
              <a:t>Election Process: Each node votes to select a new primary based on various factors like node priority, election timeout, and network connectivity.</a:t>
            </a:r>
            <a:endParaRPr/>
          </a:p>
          <a:p>
            <a:pPr indent="0" lvl="0" marL="0" rtl="0" algn="l">
              <a:spcBef>
                <a:spcPts val="1200"/>
              </a:spcBef>
              <a:spcAft>
                <a:spcPts val="1200"/>
              </a:spcAft>
              <a:buNone/>
            </a:pPr>
            <a:r>
              <a:t/>
            </a:r>
            <a:endParaRPr/>
          </a:p>
        </p:txBody>
      </p:sp>
      <p:pic>
        <p:nvPicPr>
          <p:cNvPr id="381" name="Google Shape;381;p67"/>
          <p:cNvPicPr preferRelativeResize="0"/>
          <p:nvPr/>
        </p:nvPicPr>
        <p:blipFill>
          <a:blip r:embed="rId3">
            <a:alphaModFix/>
          </a:blip>
          <a:stretch>
            <a:fillRect/>
          </a:stretch>
        </p:blipFill>
        <p:spPr>
          <a:xfrm>
            <a:off x="5151000" y="1170125"/>
            <a:ext cx="3840600" cy="28147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Replication</a:t>
            </a:r>
            <a:endParaRPr/>
          </a:p>
        </p:txBody>
      </p:sp>
      <p:sp>
        <p:nvSpPr>
          <p:cNvPr id="387" name="Google Shape;387;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Availability: Automatic failover in case of primary failure ensures minimal downtime.</a:t>
            </a:r>
            <a:endParaRPr/>
          </a:p>
          <a:p>
            <a:pPr indent="0" lvl="0" marL="0" rtl="0" algn="l">
              <a:spcBef>
                <a:spcPts val="1200"/>
              </a:spcBef>
              <a:spcAft>
                <a:spcPts val="0"/>
              </a:spcAft>
              <a:buNone/>
            </a:pPr>
            <a:r>
              <a:rPr lang="en"/>
              <a:t>Data Redundancy: Copies of the data on multiple nodes protect against data loss.</a:t>
            </a:r>
            <a:endParaRPr/>
          </a:p>
          <a:p>
            <a:pPr indent="0" lvl="0" marL="0" rtl="0" algn="l">
              <a:spcBef>
                <a:spcPts val="1200"/>
              </a:spcBef>
              <a:spcAft>
                <a:spcPts val="0"/>
              </a:spcAft>
              <a:buNone/>
            </a:pPr>
            <a:r>
              <a:rPr lang="en"/>
              <a:t>Read Scalability: Read operations can be distributed across secondary nodes, reducing the load on the primary.</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the Replica Set</a:t>
            </a:r>
            <a:endParaRPr/>
          </a:p>
        </p:txBody>
      </p:sp>
      <p:sp>
        <p:nvSpPr>
          <p:cNvPr id="393" name="Google Shape;393;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mongod --replSet rs0 --port 27017 --dbpath ~/mongo/rs0 --bind_ip localhost --logpath ~/mongo/rs0/mongod.log</a:t>
            </a:r>
            <a:endParaRPr/>
          </a:p>
          <a:p>
            <a:pPr indent="0" lvl="0" marL="0" rtl="0" algn="l">
              <a:spcBef>
                <a:spcPts val="1200"/>
              </a:spcBef>
              <a:spcAft>
                <a:spcPts val="0"/>
              </a:spcAft>
              <a:buNone/>
            </a:pPr>
            <a:r>
              <a:rPr lang="en"/>
              <a:t>mongod --replSet rs0 --port 27018 --dbpath ~/mongo/rs1 --bind_ip localhost --logpath ~/mongo/rs1/mongod.log</a:t>
            </a:r>
            <a:endParaRPr/>
          </a:p>
          <a:p>
            <a:pPr indent="0" lvl="0" marL="0" rtl="0" algn="l">
              <a:spcBef>
                <a:spcPts val="1200"/>
              </a:spcBef>
              <a:spcAft>
                <a:spcPts val="0"/>
              </a:spcAft>
              <a:buNone/>
            </a:pPr>
            <a:r>
              <a:rPr lang="en"/>
              <a:t>mongod --replSet rs0 --port 27019 --dbpath ~/mongo/rs2 --bind_ip localhost --logpath ~/mongo/rs2/mongod.log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Initialize the Replica Set</a:t>
            </a:r>
            <a:endParaRPr/>
          </a:p>
        </p:txBody>
      </p:sp>
      <p:sp>
        <p:nvSpPr>
          <p:cNvPr id="399" name="Google Shape;399;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mongosh --port 27017</a:t>
            </a:r>
            <a:endParaRPr/>
          </a:p>
          <a:p>
            <a:pPr indent="0" lvl="0" marL="0" rtl="0" algn="l">
              <a:spcBef>
                <a:spcPts val="1200"/>
              </a:spcBef>
              <a:spcAft>
                <a:spcPts val="0"/>
              </a:spcAft>
              <a:buNone/>
            </a:pPr>
            <a:r>
              <a:rPr lang="en"/>
              <a:t>rs.initiate({</a:t>
            </a:r>
            <a:endParaRPr/>
          </a:p>
          <a:p>
            <a:pPr indent="0" lvl="0" marL="0" rtl="0" algn="l">
              <a:spcBef>
                <a:spcPts val="1200"/>
              </a:spcBef>
              <a:spcAft>
                <a:spcPts val="0"/>
              </a:spcAft>
              <a:buNone/>
            </a:pPr>
            <a:r>
              <a:rPr lang="en"/>
              <a:t>  _id: "rs0",</a:t>
            </a:r>
            <a:endParaRPr/>
          </a:p>
          <a:p>
            <a:pPr indent="0" lvl="0" marL="0" rtl="0" algn="l">
              <a:spcBef>
                <a:spcPts val="1200"/>
              </a:spcBef>
              <a:spcAft>
                <a:spcPts val="0"/>
              </a:spcAft>
              <a:buNone/>
            </a:pPr>
            <a:r>
              <a:rPr lang="en"/>
              <a:t>  members: [</a:t>
            </a:r>
            <a:endParaRPr/>
          </a:p>
          <a:p>
            <a:pPr indent="0" lvl="0" marL="0" rtl="0" algn="l">
              <a:spcBef>
                <a:spcPts val="1200"/>
              </a:spcBef>
              <a:spcAft>
                <a:spcPts val="0"/>
              </a:spcAft>
              <a:buNone/>
            </a:pPr>
            <a:r>
              <a:rPr lang="en"/>
              <a:t>    { _id: 0, host: "localhost:27017" },</a:t>
            </a:r>
            <a:endParaRPr/>
          </a:p>
          <a:p>
            <a:pPr indent="0" lvl="0" marL="0" rtl="0" algn="l">
              <a:spcBef>
                <a:spcPts val="1200"/>
              </a:spcBef>
              <a:spcAft>
                <a:spcPts val="0"/>
              </a:spcAft>
              <a:buNone/>
            </a:pPr>
            <a:r>
              <a:rPr lang="en"/>
              <a:t>    { _id: 1, host: "localhost:27018" },</a:t>
            </a:r>
            <a:endParaRPr/>
          </a:p>
          <a:p>
            <a:pPr indent="0" lvl="0" marL="0" rtl="0" algn="l">
              <a:spcBef>
                <a:spcPts val="1200"/>
              </a:spcBef>
              <a:spcAft>
                <a:spcPts val="0"/>
              </a:spcAft>
              <a:buNone/>
            </a:pPr>
            <a:r>
              <a:rPr lang="en"/>
              <a:t>    { _id: 2, host: "localhost:27019"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 Replica Set</a:t>
            </a:r>
            <a:endParaRPr/>
          </a:p>
        </p:txBody>
      </p:sp>
      <p:sp>
        <p:nvSpPr>
          <p:cNvPr id="405" name="Google Shape;405;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rs.status()</a:t>
            </a:r>
            <a:endParaRPr/>
          </a:p>
          <a:p>
            <a:pPr indent="0" lvl="0" marL="0" rtl="0" algn="l">
              <a:spcBef>
                <a:spcPts val="1200"/>
              </a:spcBef>
              <a:spcAft>
                <a:spcPts val="0"/>
              </a:spcAft>
              <a:buNone/>
            </a:pPr>
            <a:r>
              <a:rPr lang="en"/>
              <a:t>mongosh --port 27017</a:t>
            </a:r>
            <a:endParaRPr/>
          </a:p>
          <a:p>
            <a:pPr indent="0" lvl="0" marL="0" rtl="0" algn="l">
              <a:spcBef>
                <a:spcPts val="1200"/>
              </a:spcBef>
              <a:spcAft>
                <a:spcPts val="0"/>
              </a:spcAft>
              <a:buNone/>
            </a:pPr>
            <a:r>
              <a:rPr lang="en"/>
              <a:t>use testDB</a:t>
            </a:r>
            <a:endParaRPr/>
          </a:p>
          <a:p>
            <a:pPr indent="0" lvl="0" marL="0" rtl="0" algn="l">
              <a:spcBef>
                <a:spcPts val="1200"/>
              </a:spcBef>
              <a:spcAft>
                <a:spcPts val="0"/>
              </a:spcAft>
              <a:buNone/>
            </a:pPr>
            <a:r>
              <a:rPr lang="en"/>
              <a:t>db.testCollection.insert({ name: "testDocument" })</a:t>
            </a:r>
            <a:endParaRPr/>
          </a:p>
          <a:p>
            <a:pPr indent="0" lvl="0" marL="0" rtl="0" algn="l">
              <a:spcBef>
                <a:spcPts val="1200"/>
              </a:spcBef>
              <a:spcAft>
                <a:spcPts val="0"/>
              </a:spcAft>
              <a:buNone/>
            </a:pPr>
            <a:r>
              <a:rPr lang="en"/>
              <a:t># Open in another terminal to validate the data</a:t>
            </a:r>
            <a:endParaRPr/>
          </a:p>
          <a:p>
            <a:pPr indent="0" lvl="0" marL="0" rtl="0" algn="l">
              <a:spcBef>
                <a:spcPts val="1200"/>
              </a:spcBef>
              <a:spcAft>
                <a:spcPts val="0"/>
              </a:spcAft>
              <a:buNone/>
            </a:pPr>
            <a:r>
              <a:rPr lang="en"/>
              <a:t>mongosh --port 27018</a:t>
            </a:r>
            <a:endParaRPr/>
          </a:p>
          <a:p>
            <a:pPr indent="0" lvl="0" marL="0" rtl="0" algn="l">
              <a:spcBef>
                <a:spcPts val="1200"/>
              </a:spcBef>
              <a:spcAft>
                <a:spcPts val="0"/>
              </a:spcAft>
              <a:buNone/>
            </a:pPr>
            <a:r>
              <a:rPr lang="en"/>
              <a:t>use testDB</a:t>
            </a:r>
            <a:endParaRPr/>
          </a:p>
          <a:p>
            <a:pPr indent="0" lvl="0" marL="0" rtl="0" algn="l">
              <a:spcBef>
                <a:spcPts val="1200"/>
              </a:spcBef>
              <a:spcAft>
                <a:spcPts val="0"/>
              </a:spcAft>
              <a:buNone/>
            </a:pPr>
            <a:r>
              <a:rPr lang="en"/>
              <a:t>rs.slaveOk() // Allows reading from the secondary node</a:t>
            </a:r>
            <a:endParaRPr/>
          </a:p>
          <a:p>
            <a:pPr indent="0" lvl="0" marL="0" rtl="0" algn="l">
              <a:spcBef>
                <a:spcPts val="1200"/>
              </a:spcBef>
              <a:spcAft>
                <a:spcPts val="0"/>
              </a:spcAft>
              <a:buNone/>
            </a:pPr>
            <a:r>
              <a:rPr lang="en"/>
              <a:t>db.testCollection.find()</a:t>
            </a:r>
            <a:endParaRPr/>
          </a:p>
          <a:p>
            <a:pPr indent="0" lvl="0" marL="0" rtl="0" algn="l">
              <a:spcBef>
                <a:spcPts val="1200"/>
              </a:spcBef>
              <a:spcAft>
                <a:spcPts val="0"/>
              </a:spcAft>
              <a:buNone/>
            </a:pPr>
            <a:r>
              <a:rPr lang="en"/>
              <a:t>mongosh --port 27019</a:t>
            </a:r>
            <a:endParaRPr/>
          </a:p>
          <a:p>
            <a:pPr indent="0" lvl="0" marL="0" rtl="0" algn="l">
              <a:spcBef>
                <a:spcPts val="1200"/>
              </a:spcBef>
              <a:spcAft>
                <a:spcPts val="0"/>
              </a:spcAft>
              <a:buNone/>
            </a:pPr>
            <a:r>
              <a:rPr lang="en"/>
              <a:t>use testDB</a:t>
            </a:r>
            <a:endParaRPr/>
          </a:p>
          <a:p>
            <a:pPr indent="0" lvl="0" marL="0" rtl="0" algn="l">
              <a:spcBef>
                <a:spcPts val="1200"/>
              </a:spcBef>
              <a:spcAft>
                <a:spcPts val="0"/>
              </a:spcAft>
              <a:buNone/>
            </a:pPr>
            <a:r>
              <a:rPr lang="en"/>
              <a:t>rs.slaveOk() // Allows reading from the secondary node</a:t>
            </a:r>
            <a:endParaRPr/>
          </a:p>
          <a:p>
            <a:pPr indent="0" lvl="0" marL="0" rtl="0" algn="l">
              <a:spcBef>
                <a:spcPts val="1200"/>
              </a:spcBef>
              <a:spcAft>
                <a:spcPts val="1200"/>
              </a:spcAft>
              <a:buNone/>
            </a:pPr>
            <a:r>
              <a:rPr lang="en"/>
              <a:t>db.testCollection.find()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Document-Oriented: </a:t>
            </a:r>
            <a:endParaRPr/>
          </a:p>
          <a:p>
            <a:pPr indent="0" lvl="0" marL="0" rtl="0" algn="l">
              <a:spcBef>
                <a:spcPts val="1200"/>
              </a:spcBef>
              <a:spcAft>
                <a:spcPts val="0"/>
              </a:spcAft>
              <a:buNone/>
            </a:pPr>
            <a:r>
              <a:rPr lang="en"/>
              <a:t>MongoDB is a NoSQL database that stores data in flexible, JSON-like documents, allowing for varied data structures.</a:t>
            </a:r>
            <a:endParaRPr/>
          </a:p>
          <a:p>
            <a:pPr indent="0" lvl="0" marL="0" rtl="0" algn="l">
              <a:spcBef>
                <a:spcPts val="1200"/>
              </a:spcBef>
              <a:spcAft>
                <a:spcPts val="0"/>
              </a:spcAft>
              <a:buNone/>
            </a:pPr>
            <a:r>
              <a:rPr lang="en"/>
              <a:t>Schema-less: </a:t>
            </a:r>
            <a:endParaRPr/>
          </a:p>
          <a:p>
            <a:pPr indent="0" lvl="0" marL="0" rtl="0" algn="l">
              <a:spcBef>
                <a:spcPts val="1200"/>
              </a:spcBef>
              <a:spcAft>
                <a:spcPts val="0"/>
              </a:spcAft>
              <a:buNone/>
            </a:pPr>
            <a:r>
              <a:rPr lang="en"/>
              <a:t>Collections in MongoDB do not enforce document structure, providing flexibility in data modeling and storage.</a:t>
            </a:r>
            <a:endParaRPr/>
          </a:p>
          <a:p>
            <a:pPr indent="0" lvl="0" marL="0" rtl="0" algn="l">
              <a:spcBef>
                <a:spcPts val="1200"/>
              </a:spcBef>
              <a:spcAft>
                <a:spcPts val="0"/>
              </a:spcAft>
              <a:buNone/>
            </a:pPr>
            <a:r>
              <a:rPr lang="en"/>
              <a:t>Scalability: </a:t>
            </a:r>
            <a:endParaRPr/>
          </a:p>
          <a:p>
            <a:pPr indent="0" lvl="0" marL="0" rtl="0" algn="l">
              <a:spcBef>
                <a:spcPts val="1200"/>
              </a:spcBef>
              <a:spcAft>
                <a:spcPts val="1200"/>
              </a:spcAft>
              <a:buNone/>
            </a:pPr>
            <a:r>
              <a:rPr lang="en"/>
              <a:t>MongoDB supports horizontal scaling through sharding, allowing the distribution of data across multiple servers.</a:t>
            </a:r>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basics Recap</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 Set Operations</a:t>
            </a:r>
            <a:endParaRPr/>
          </a:p>
        </p:txBody>
      </p:sp>
      <p:sp>
        <p:nvSpPr>
          <p:cNvPr id="411" name="Google Shape;411;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Initializing a Replica Set:</a:t>
            </a:r>
            <a:endParaRPr/>
          </a:p>
          <a:p>
            <a:pPr indent="0" lvl="0" marL="0" rtl="0" algn="l">
              <a:spcBef>
                <a:spcPts val="1200"/>
              </a:spcBef>
              <a:spcAft>
                <a:spcPts val="0"/>
              </a:spcAft>
              <a:buNone/>
            </a:pPr>
            <a:r>
              <a:rPr lang="en"/>
              <a:t>rs.initiate(): Initialize a replica set.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Checking Replica Set Status:</a:t>
            </a:r>
            <a:endParaRPr/>
          </a:p>
          <a:p>
            <a:pPr indent="0" lvl="0" marL="0" rtl="0" algn="l">
              <a:spcBef>
                <a:spcPts val="1200"/>
              </a:spcBef>
              <a:spcAft>
                <a:spcPts val="0"/>
              </a:spcAft>
              <a:buNone/>
            </a:pPr>
            <a:r>
              <a:rPr lang="en"/>
              <a:t>rs.status(): Display the current status of the replica set.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Adding a Member to the Replica Set:</a:t>
            </a:r>
            <a:endParaRPr/>
          </a:p>
          <a:p>
            <a:pPr indent="0" lvl="0" marL="0" rtl="0" algn="l">
              <a:spcBef>
                <a:spcPts val="1200"/>
              </a:spcBef>
              <a:spcAft>
                <a:spcPts val="0"/>
              </a:spcAft>
              <a:buNone/>
            </a:pPr>
            <a:r>
              <a:rPr lang="en"/>
              <a:t>rs.add("hostname:port"): Add a new member to the replica set.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Removing a Member from the Replica Set:</a:t>
            </a:r>
            <a:endParaRPr/>
          </a:p>
          <a:p>
            <a:pPr indent="0" lvl="0" marL="0" rtl="0" algn="l">
              <a:spcBef>
                <a:spcPts val="1200"/>
              </a:spcBef>
              <a:spcAft>
                <a:spcPts val="1200"/>
              </a:spcAft>
              <a:buNone/>
            </a:pPr>
            <a:r>
              <a:rPr lang="en"/>
              <a:t>rs.remove("hostname:port"): Remove a member from the replica set.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configuration file</a:t>
            </a:r>
            <a:endParaRPr/>
          </a:p>
        </p:txBody>
      </p:sp>
      <p:sp>
        <p:nvSpPr>
          <p:cNvPr id="417" name="Google Shape;417;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MongoDB configuration file, typically named mongod.conf for the mongod (MongoDB daemon) process, is used to configure various settings for a MongoDB instance. This file can be written in YAML or JSON format.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 location</a:t>
            </a:r>
            <a:endParaRPr/>
          </a:p>
          <a:p>
            <a:pPr indent="0" lvl="0" marL="0" rtl="0" algn="l">
              <a:spcBef>
                <a:spcPts val="1200"/>
              </a:spcBef>
              <a:spcAft>
                <a:spcPts val="0"/>
              </a:spcAft>
              <a:buNone/>
            </a:pPr>
            <a:r>
              <a:rPr lang="en"/>
              <a:t>MAC: /usr/local/etc/mongod.conf</a:t>
            </a:r>
            <a:endParaRPr/>
          </a:p>
          <a:p>
            <a:pPr indent="0" lvl="0" marL="0" rtl="0" algn="l">
              <a:spcBef>
                <a:spcPts val="1200"/>
              </a:spcBef>
              <a:spcAft>
                <a:spcPts val="0"/>
              </a:spcAft>
              <a:buNone/>
            </a:pPr>
            <a:r>
              <a:rPr lang="en"/>
              <a:t>Windows: C:\Program Files\MongoDB\Server\&lt;version&gt;\bin\mongod.cfg</a:t>
            </a:r>
            <a:endParaRPr/>
          </a:p>
          <a:p>
            <a:pPr indent="0" lvl="0" marL="0" rtl="0" algn="l">
              <a:spcBef>
                <a:spcPts val="1200"/>
              </a:spcBef>
              <a:spcAft>
                <a:spcPts val="1200"/>
              </a:spcAft>
              <a:buNone/>
            </a:pPr>
            <a:r>
              <a:rPr lang="en"/>
              <a:t>Linux: /etc/mongod.conf</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mongod.conf</a:t>
            </a:r>
            <a:endParaRPr/>
          </a:p>
        </p:txBody>
      </p:sp>
      <p:sp>
        <p:nvSpPr>
          <p:cNvPr id="423" name="Google Shape;423;p74"/>
          <p:cNvSpPr txBox="1"/>
          <p:nvPr>
            <p:ph idx="1" type="body"/>
          </p:nvPr>
        </p:nvSpPr>
        <p:spPr>
          <a:xfrm>
            <a:off x="311700" y="1152475"/>
            <a:ext cx="5298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systemLog: Configures the logging options.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destination: Specifies where the logs are stored (file, syslog, etc.).</a:t>
            </a:r>
            <a:endParaRPr/>
          </a:p>
          <a:p>
            <a:pPr indent="0" lvl="0" marL="0" rtl="0" algn="l">
              <a:spcBef>
                <a:spcPts val="1200"/>
              </a:spcBef>
              <a:spcAft>
                <a:spcPts val="0"/>
              </a:spcAft>
              <a:buNone/>
            </a:pPr>
            <a:r>
              <a:rPr lang="en"/>
              <a:t>logAppend: If true, appends new entries to the log file instead of overwriting.</a:t>
            </a:r>
            <a:endParaRPr/>
          </a:p>
          <a:p>
            <a:pPr indent="0" lvl="0" marL="0" rtl="0" algn="l">
              <a:spcBef>
                <a:spcPts val="1200"/>
              </a:spcBef>
              <a:spcAft>
                <a:spcPts val="0"/>
              </a:spcAft>
              <a:buNone/>
            </a:pPr>
            <a:r>
              <a:rPr lang="en"/>
              <a:t>path: Specifies the path to the log file.</a:t>
            </a:r>
            <a:endParaRPr/>
          </a:p>
          <a:p>
            <a:pPr indent="0" lvl="0" marL="0" rtl="0" algn="l">
              <a:spcBef>
                <a:spcPts val="1200"/>
              </a:spcBef>
              <a:spcAft>
                <a:spcPts val="1200"/>
              </a:spcAft>
              <a:buNone/>
            </a:pPr>
            <a:r>
              <a:t/>
            </a:r>
            <a:endParaRPr/>
          </a:p>
        </p:txBody>
      </p:sp>
      <p:pic>
        <p:nvPicPr>
          <p:cNvPr id="424" name="Google Shape;424;p74"/>
          <p:cNvPicPr preferRelativeResize="0"/>
          <p:nvPr/>
        </p:nvPicPr>
        <p:blipFill>
          <a:blip r:embed="rId3">
            <a:alphaModFix/>
          </a:blip>
          <a:stretch>
            <a:fillRect/>
          </a:stretch>
        </p:blipFill>
        <p:spPr>
          <a:xfrm>
            <a:off x="5762700" y="1170125"/>
            <a:ext cx="2828925" cy="11811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mongod.conf</a:t>
            </a:r>
            <a:endParaRPr/>
          </a:p>
        </p:txBody>
      </p:sp>
      <p:sp>
        <p:nvSpPr>
          <p:cNvPr id="430" name="Google Shape;430;p75"/>
          <p:cNvSpPr txBox="1"/>
          <p:nvPr>
            <p:ph idx="1" type="body"/>
          </p:nvPr>
        </p:nvSpPr>
        <p:spPr>
          <a:xfrm>
            <a:off x="311700" y="1152475"/>
            <a:ext cx="5298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storage: Configures storage-related options.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dbPath: Path to the directory where MongoDB stores its data.</a:t>
            </a:r>
            <a:endParaRPr/>
          </a:p>
          <a:p>
            <a:pPr indent="0" lvl="0" marL="0" rtl="0" algn="l">
              <a:spcBef>
                <a:spcPts val="1200"/>
              </a:spcBef>
              <a:spcAft>
                <a:spcPts val="0"/>
              </a:spcAft>
              <a:buNone/>
            </a:pPr>
            <a:r>
              <a:rPr lang="en"/>
              <a:t>journal: Settings related to journaling, which helps ensure data durability.</a:t>
            </a:r>
            <a:endParaRPr/>
          </a:p>
          <a:p>
            <a:pPr indent="0" lvl="0" marL="0" rtl="0" algn="l">
              <a:spcBef>
                <a:spcPts val="1200"/>
              </a:spcBef>
              <a:spcAft>
                <a:spcPts val="0"/>
              </a:spcAft>
              <a:buNone/>
            </a:pPr>
            <a:r>
              <a:rPr lang="en"/>
              <a:t>enabled: Whether journaling is enabled.</a:t>
            </a:r>
            <a:endParaRPr/>
          </a:p>
          <a:p>
            <a:pPr indent="0" lvl="0" marL="0" rtl="0" algn="l">
              <a:spcBef>
                <a:spcPts val="1200"/>
              </a:spcBef>
              <a:spcAft>
                <a:spcPts val="1200"/>
              </a:spcAft>
              <a:buNone/>
            </a:pPr>
            <a:r>
              <a:t/>
            </a:r>
            <a:endParaRPr/>
          </a:p>
        </p:txBody>
      </p:sp>
      <p:pic>
        <p:nvPicPr>
          <p:cNvPr id="431" name="Google Shape;431;p75"/>
          <p:cNvPicPr preferRelativeResize="0"/>
          <p:nvPr/>
        </p:nvPicPr>
        <p:blipFill>
          <a:blip r:embed="rId3">
            <a:alphaModFix/>
          </a:blip>
          <a:stretch>
            <a:fillRect/>
          </a:stretch>
        </p:blipFill>
        <p:spPr>
          <a:xfrm>
            <a:off x="5762700" y="1170125"/>
            <a:ext cx="2114550" cy="10191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mongod.conf</a:t>
            </a:r>
            <a:endParaRPr/>
          </a:p>
        </p:txBody>
      </p:sp>
      <p:sp>
        <p:nvSpPr>
          <p:cNvPr id="437" name="Google Shape;437;p76"/>
          <p:cNvSpPr txBox="1"/>
          <p:nvPr>
            <p:ph idx="1" type="body"/>
          </p:nvPr>
        </p:nvSpPr>
        <p:spPr>
          <a:xfrm>
            <a:off x="311700" y="1152475"/>
            <a:ext cx="529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 Network settings.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port: Port number on which MongoDB listens for connections.</a:t>
            </a:r>
            <a:endParaRPr/>
          </a:p>
          <a:p>
            <a:pPr indent="0" lvl="0" marL="0" rtl="0" algn="l">
              <a:spcBef>
                <a:spcPts val="1200"/>
              </a:spcBef>
              <a:spcAft>
                <a:spcPts val="1200"/>
              </a:spcAft>
              <a:buNone/>
            </a:pPr>
            <a:r>
              <a:rPr lang="en"/>
              <a:t>bindIp: IP addresses to bind to and listen for connections.</a:t>
            </a:r>
            <a:endParaRPr/>
          </a:p>
        </p:txBody>
      </p:sp>
      <p:pic>
        <p:nvPicPr>
          <p:cNvPr id="438" name="Google Shape;438;p76"/>
          <p:cNvPicPr preferRelativeResize="0"/>
          <p:nvPr/>
        </p:nvPicPr>
        <p:blipFill>
          <a:blip r:embed="rId3">
            <a:alphaModFix/>
          </a:blip>
          <a:stretch>
            <a:fillRect/>
          </a:stretch>
        </p:blipFill>
        <p:spPr>
          <a:xfrm>
            <a:off x="5762700" y="1170125"/>
            <a:ext cx="1581150" cy="8763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mongod.conf</a:t>
            </a:r>
            <a:endParaRPr/>
          </a:p>
        </p:txBody>
      </p:sp>
      <p:sp>
        <p:nvSpPr>
          <p:cNvPr id="444" name="Google Shape;444;p77"/>
          <p:cNvSpPr txBox="1"/>
          <p:nvPr>
            <p:ph idx="1" type="body"/>
          </p:nvPr>
        </p:nvSpPr>
        <p:spPr>
          <a:xfrm>
            <a:off x="311700" y="1152475"/>
            <a:ext cx="5298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security: Security settings.</a:t>
            </a:r>
            <a:endParaRPr/>
          </a:p>
          <a:p>
            <a:pPr indent="0" lvl="0" marL="0" rtl="0" algn="l">
              <a:spcBef>
                <a:spcPts val="1200"/>
              </a:spcBef>
              <a:spcAft>
                <a:spcPts val="0"/>
              </a:spcAft>
              <a:buNone/>
            </a:pPr>
            <a:r>
              <a:rPr lang="en"/>
              <a:t>authorization: If set to enabled, enforces user access control.</a:t>
            </a:r>
            <a:endParaRPr/>
          </a:p>
          <a:p>
            <a:pPr indent="0" lvl="0" marL="0" rtl="0" algn="l">
              <a:spcBef>
                <a:spcPts val="1200"/>
              </a:spcBef>
              <a:spcAft>
                <a:spcPts val="0"/>
              </a:spcAft>
              <a:buNone/>
            </a:pPr>
            <a:r>
              <a:rPr lang="en"/>
              <a:t>operationProfiling: Controls operation profiling, which can log slow queries.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mode: Profiling mode (off, slowOp, all).</a:t>
            </a:r>
            <a:endParaRPr/>
          </a:p>
          <a:p>
            <a:pPr indent="0" lvl="0" marL="0" rtl="0" algn="l">
              <a:spcBef>
                <a:spcPts val="1200"/>
              </a:spcBef>
              <a:spcAft>
                <a:spcPts val="0"/>
              </a:spcAft>
              <a:buNone/>
            </a:pPr>
            <a:r>
              <a:rPr lang="en"/>
              <a:t>slowOpThresholdMs: Threshold for slow operations in milliseconds.</a:t>
            </a:r>
            <a:endParaRPr/>
          </a:p>
          <a:p>
            <a:pPr indent="0" lvl="0" marL="0" rtl="0" algn="l">
              <a:spcBef>
                <a:spcPts val="1200"/>
              </a:spcBef>
              <a:spcAft>
                <a:spcPts val="1200"/>
              </a:spcAft>
              <a:buNone/>
            </a:pPr>
            <a:r>
              <a:t/>
            </a:r>
            <a:endParaRPr/>
          </a:p>
        </p:txBody>
      </p:sp>
      <p:pic>
        <p:nvPicPr>
          <p:cNvPr id="445" name="Google Shape;445;p77"/>
          <p:cNvPicPr preferRelativeResize="0"/>
          <p:nvPr/>
        </p:nvPicPr>
        <p:blipFill>
          <a:blip r:embed="rId3">
            <a:alphaModFix/>
          </a:blip>
          <a:stretch>
            <a:fillRect/>
          </a:stretch>
        </p:blipFill>
        <p:spPr>
          <a:xfrm>
            <a:off x="5762700" y="1170125"/>
            <a:ext cx="2076450" cy="561975"/>
          </a:xfrm>
          <a:prstGeom prst="rect">
            <a:avLst/>
          </a:prstGeom>
          <a:noFill/>
          <a:ln>
            <a:noFill/>
          </a:ln>
        </p:spPr>
      </p:pic>
      <p:pic>
        <p:nvPicPr>
          <p:cNvPr id="446" name="Google Shape;446;p77"/>
          <p:cNvPicPr preferRelativeResize="0"/>
          <p:nvPr/>
        </p:nvPicPr>
        <p:blipFill>
          <a:blip r:embed="rId4">
            <a:alphaModFix/>
          </a:blip>
          <a:stretch>
            <a:fillRect/>
          </a:stretch>
        </p:blipFill>
        <p:spPr>
          <a:xfrm>
            <a:off x="5762700" y="3085400"/>
            <a:ext cx="2295525" cy="8096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mongod.conf</a:t>
            </a:r>
            <a:endParaRPr/>
          </a:p>
        </p:txBody>
      </p:sp>
      <p:sp>
        <p:nvSpPr>
          <p:cNvPr id="452" name="Google Shape;452;p78"/>
          <p:cNvSpPr txBox="1"/>
          <p:nvPr>
            <p:ph idx="1" type="body"/>
          </p:nvPr>
        </p:nvSpPr>
        <p:spPr>
          <a:xfrm>
            <a:off x="311700" y="1152475"/>
            <a:ext cx="5298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replication: Configuration for replica sets.</a:t>
            </a:r>
            <a:endParaRPr/>
          </a:p>
          <a:p>
            <a:pPr indent="0" lvl="0" marL="0" rtl="0" algn="l">
              <a:spcBef>
                <a:spcPts val="1200"/>
              </a:spcBef>
              <a:spcAft>
                <a:spcPts val="0"/>
              </a:spcAft>
              <a:buNone/>
            </a:pPr>
            <a:r>
              <a:rPr lang="en"/>
              <a:t>replSetName: Name of the replica set.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sharding: Sharding configuration.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clusterRole: Defines the role of the MongoDB instance in a sharded cluster (configsvr, shardsvr).</a:t>
            </a:r>
            <a:endParaRPr/>
          </a:p>
          <a:p>
            <a:pPr indent="0" lvl="0" marL="0" rtl="0" algn="l">
              <a:spcBef>
                <a:spcPts val="1200"/>
              </a:spcBef>
              <a:spcAft>
                <a:spcPts val="1200"/>
              </a:spcAft>
              <a:buNone/>
            </a:pPr>
            <a:r>
              <a:t/>
            </a:r>
            <a:endParaRPr/>
          </a:p>
        </p:txBody>
      </p:sp>
      <p:pic>
        <p:nvPicPr>
          <p:cNvPr id="453" name="Google Shape;453;p78"/>
          <p:cNvPicPr preferRelativeResize="0"/>
          <p:nvPr/>
        </p:nvPicPr>
        <p:blipFill>
          <a:blip r:embed="rId3">
            <a:alphaModFix/>
          </a:blip>
          <a:stretch>
            <a:fillRect/>
          </a:stretch>
        </p:blipFill>
        <p:spPr>
          <a:xfrm>
            <a:off x="5762700" y="1170125"/>
            <a:ext cx="1714500" cy="590550"/>
          </a:xfrm>
          <a:prstGeom prst="rect">
            <a:avLst/>
          </a:prstGeom>
          <a:noFill/>
          <a:ln>
            <a:noFill/>
          </a:ln>
        </p:spPr>
      </p:pic>
      <p:pic>
        <p:nvPicPr>
          <p:cNvPr id="454" name="Google Shape;454;p78"/>
          <p:cNvPicPr preferRelativeResize="0"/>
          <p:nvPr/>
        </p:nvPicPr>
        <p:blipFill>
          <a:blip r:embed="rId4">
            <a:alphaModFix/>
          </a:blip>
          <a:stretch>
            <a:fillRect/>
          </a:stretch>
        </p:blipFill>
        <p:spPr>
          <a:xfrm>
            <a:off x="5762700" y="2683475"/>
            <a:ext cx="2162175" cy="5810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mongod.conf</a:t>
            </a:r>
            <a:endParaRPr/>
          </a:p>
        </p:txBody>
      </p:sp>
      <p:sp>
        <p:nvSpPr>
          <p:cNvPr id="460" name="Google Shape;460;p79"/>
          <p:cNvSpPr txBox="1"/>
          <p:nvPr>
            <p:ph idx="1" type="body"/>
          </p:nvPr>
        </p:nvSpPr>
        <p:spPr>
          <a:xfrm>
            <a:off x="311700" y="1152475"/>
            <a:ext cx="5298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processManagement: Options for managing the MongoDB process.</a:t>
            </a:r>
            <a:endParaRPr/>
          </a:p>
          <a:p>
            <a:pPr indent="0" lvl="0" marL="0" rtl="0" algn="l">
              <a:spcBef>
                <a:spcPts val="1200"/>
              </a:spcBef>
              <a:spcAft>
                <a:spcPts val="0"/>
              </a:spcAft>
              <a:buNone/>
            </a:pPr>
            <a:r>
              <a:rPr lang="en"/>
              <a:t>fork: If true, runs MongoDB as a daemon (background process).</a:t>
            </a:r>
            <a:endParaRPr/>
          </a:p>
          <a:p>
            <a:pPr indent="0" lvl="0" marL="0" rtl="0" algn="l">
              <a:spcBef>
                <a:spcPts val="1200"/>
              </a:spcBef>
              <a:spcAft>
                <a:spcPts val="0"/>
              </a:spcAft>
              <a:buNone/>
            </a:pPr>
            <a:r>
              <a:rPr lang="en"/>
              <a:t>pidFilePath: Path to the file that stores the process ID.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setParameter: Sets various runtime parameters.</a:t>
            </a:r>
            <a:endParaRPr/>
          </a:p>
          <a:p>
            <a:pPr indent="0" lvl="0" marL="0" rtl="0" algn="l">
              <a:spcBef>
                <a:spcPts val="1200"/>
              </a:spcBef>
              <a:spcAft>
                <a:spcPts val="1200"/>
              </a:spcAft>
              <a:buNone/>
            </a:pPr>
            <a:r>
              <a:rPr lang="en"/>
              <a:t>You can specify various internal parameters, such as enabling the in-memory storage engine, changing timeout settings, etc</a:t>
            </a:r>
            <a:endParaRPr/>
          </a:p>
        </p:txBody>
      </p:sp>
      <p:pic>
        <p:nvPicPr>
          <p:cNvPr id="461" name="Google Shape;461;p79"/>
          <p:cNvPicPr preferRelativeResize="0"/>
          <p:nvPr/>
        </p:nvPicPr>
        <p:blipFill>
          <a:blip r:embed="rId3">
            <a:alphaModFix/>
          </a:blip>
          <a:stretch>
            <a:fillRect/>
          </a:stretch>
        </p:blipFill>
        <p:spPr>
          <a:xfrm>
            <a:off x="5762700" y="1170125"/>
            <a:ext cx="3228900" cy="779706"/>
          </a:xfrm>
          <a:prstGeom prst="rect">
            <a:avLst/>
          </a:prstGeom>
          <a:noFill/>
          <a:ln>
            <a:noFill/>
          </a:ln>
        </p:spPr>
      </p:pic>
      <p:pic>
        <p:nvPicPr>
          <p:cNvPr id="462" name="Google Shape;462;p79"/>
          <p:cNvPicPr preferRelativeResize="0"/>
          <p:nvPr/>
        </p:nvPicPr>
        <p:blipFill>
          <a:blip r:embed="rId4">
            <a:alphaModFix/>
          </a:blip>
          <a:stretch>
            <a:fillRect/>
          </a:stretch>
        </p:blipFill>
        <p:spPr>
          <a:xfrm>
            <a:off x="5808025" y="3201181"/>
            <a:ext cx="2743200" cy="6667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a:t>
            </a:r>
            <a:endParaRPr/>
          </a:p>
        </p:txBody>
      </p:sp>
      <p:sp>
        <p:nvSpPr>
          <p:cNvPr id="468" name="Google Shape;468;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Basic mongod Start Command:</a:t>
            </a:r>
            <a:endParaRPr/>
          </a:p>
          <a:p>
            <a:pPr indent="0" lvl="0" marL="0" rtl="0" algn="l">
              <a:spcBef>
                <a:spcPts val="1200"/>
              </a:spcBef>
              <a:spcAft>
                <a:spcPts val="0"/>
              </a:spcAft>
              <a:buNone/>
            </a:pPr>
            <a:r>
              <a:rPr lang="en"/>
              <a:t>mongod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Start mongod with a Specific Configuration File:</a:t>
            </a:r>
            <a:endParaRPr/>
          </a:p>
          <a:p>
            <a:pPr indent="0" lvl="0" marL="0" rtl="0" algn="l">
              <a:spcBef>
                <a:spcPts val="1200"/>
              </a:spcBef>
              <a:spcAft>
                <a:spcPts val="0"/>
              </a:spcAft>
              <a:buNone/>
            </a:pPr>
            <a:r>
              <a:rPr lang="en"/>
              <a:t>mongod --config /etc/mongod.conf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Start mongod with Authentication Enabled:</a:t>
            </a:r>
            <a:endParaRPr/>
          </a:p>
          <a:p>
            <a:pPr indent="0" lvl="0" marL="0" rtl="0" algn="l">
              <a:spcBef>
                <a:spcPts val="1200"/>
              </a:spcBef>
              <a:spcAft>
                <a:spcPts val="1200"/>
              </a:spcAft>
              <a:buNone/>
            </a:pPr>
            <a:r>
              <a:rPr lang="en"/>
              <a:t>mongod --auth</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a:t>
            </a:r>
            <a:endParaRPr/>
          </a:p>
        </p:txBody>
      </p:sp>
      <p:sp>
        <p:nvSpPr>
          <p:cNvPr id="474" name="Google Shape;474;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Start mongod and Specify Data Directory:</a:t>
            </a:r>
            <a:endParaRPr/>
          </a:p>
          <a:p>
            <a:pPr indent="0" lvl="0" marL="0" rtl="0" algn="l">
              <a:spcBef>
                <a:spcPts val="1200"/>
              </a:spcBef>
              <a:spcAft>
                <a:spcPts val="0"/>
              </a:spcAft>
              <a:buNone/>
            </a:pPr>
            <a:r>
              <a:rPr lang="en"/>
              <a:t>mongod --dbpath /data/db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Start mongod as a Daemon (Background Process):</a:t>
            </a:r>
            <a:endParaRPr/>
          </a:p>
          <a:p>
            <a:pPr indent="0" lvl="0" marL="0" rtl="0" algn="l">
              <a:spcBef>
                <a:spcPts val="1200"/>
              </a:spcBef>
              <a:spcAft>
                <a:spcPts val="0"/>
              </a:spcAft>
              <a:buNone/>
            </a:pPr>
            <a:r>
              <a:rPr lang="en"/>
              <a:t>mongod --fork --logpath /var/log/mongodb/mongod.log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Start mongod on a Custom Port:</a:t>
            </a:r>
            <a:endParaRPr/>
          </a:p>
          <a:p>
            <a:pPr indent="0" lvl="0" marL="0" rtl="0" algn="l">
              <a:spcBef>
                <a:spcPts val="1200"/>
              </a:spcBef>
              <a:spcAft>
                <a:spcPts val="0"/>
              </a:spcAft>
              <a:buNone/>
            </a:pPr>
            <a:r>
              <a:rPr lang="en"/>
              <a:t>mongod --port 27018</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Set a Runtime Parameter for mongod:</a:t>
            </a:r>
            <a:endParaRPr/>
          </a:p>
          <a:p>
            <a:pPr indent="0" lvl="0" marL="0" rtl="0" algn="l">
              <a:spcBef>
                <a:spcPts val="1200"/>
              </a:spcBef>
              <a:spcAft>
                <a:spcPts val="1200"/>
              </a:spcAft>
              <a:buNone/>
            </a:pPr>
            <a:r>
              <a:rPr lang="en"/>
              <a:t>mongod --setParameter enableLocalhostAuthBypass=false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High Performance: </a:t>
            </a:r>
            <a:endParaRPr/>
          </a:p>
          <a:p>
            <a:pPr indent="0" lvl="0" marL="0" rtl="0" algn="l">
              <a:spcBef>
                <a:spcPts val="1200"/>
              </a:spcBef>
              <a:spcAft>
                <a:spcPts val="0"/>
              </a:spcAft>
              <a:buNone/>
            </a:pPr>
            <a:r>
              <a:rPr lang="en"/>
              <a:t>Optimized for read and write operations, MongoDB offers high performance for large-scale applications.</a:t>
            </a:r>
            <a:endParaRPr/>
          </a:p>
          <a:p>
            <a:pPr indent="0" lvl="0" marL="0" rtl="0" algn="l">
              <a:spcBef>
                <a:spcPts val="1200"/>
              </a:spcBef>
              <a:spcAft>
                <a:spcPts val="0"/>
              </a:spcAft>
              <a:buNone/>
            </a:pPr>
            <a:r>
              <a:rPr lang="en"/>
              <a:t>Indexing: </a:t>
            </a:r>
            <a:endParaRPr/>
          </a:p>
          <a:p>
            <a:pPr indent="0" lvl="0" marL="0" rtl="0" algn="l">
              <a:spcBef>
                <a:spcPts val="1200"/>
              </a:spcBef>
              <a:spcAft>
                <a:spcPts val="0"/>
              </a:spcAft>
              <a:buNone/>
            </a:pPr>
            <a:r>
              <a:rPr lang="en"/>
              <a:t>Supports a variety of indexing techniques, including single field, compound, geospatial, and full-text indexes, to improve query performance.</a:t>
            </a:r>
            <a:endParaRPr/>
          </a:p>
          <a:p>
            <a:pPr indent="0" lvl="0" marL="0" rtl="0" algn="l">
              <a:spcBef>
                <a:spcPts val="1200"/>
              </a:spcBef>
              <a:spcAft>
                <a:spcPts val="0"/>
              </a:spcAft>
              <a:buNone/>
            </a:pPr>
            <a:r>
              <a:rPr lang="en"/>
              <a:t>Aggregation Framework: </a:t>
            </a:r>
            <a:endParaRPr/>
          </a:p>
          <a:p>
            <a:pPr indent="0" lvl="0" marL="0" rtl="0" algn="l">
              <a:spcBef>
                <a:spcPts val="1200"/>
              </a:spcBef>
              <a:spcAft>
                <a:spcPts val="1200"/>
              </a:spcAft>
              <a:buNone/>
            </a:pPr>
            <a:r>
              <a:rPr lang="en"/>
              <a:t>Provides powerful tools for data processing and transformation through pipelines, enabling complex queries and analytics.</a:t>
            </a:r>
            <a:endParaRPr/>
          </a:p>
        </p:txBody>
      </p:sp>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basics Recap</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a:t>
            </a:r>
            <a:endParaRPr/>
          </a:p>
        </p:txBody>
      </p:sp>
      <p:sp>
        <p:nvSpPr>
          <p:cNvPr id="480" name="Google Shape;480;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Start mongod as Part of a Replica Set:</a:t>
            </a:r>
            <a:endParaRPr/>
          </a:p>
          <a:p>
            <a:pPr indent="0" lvl="0" marL="0" rtl="0" algn="l">
              <a:spcBef>
                <a:spcPts val="1200"/>
              </a:spcBef>
              <a:spcAft>
                <a:spcPts val="0"/>
              </a:spcAft>
              <a:buNone/>
            </a:pPr>
            <a:r>
              <a:rPr lang="en"/>
              <a:t>mongod --replSet rs0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Start mongod as a Shard Server:</a:t>
            </a:r>
            <a:endParaRPr/>
          </a:p>
          <a:p>
            <a:pPr indent="0" lvl="0" marL="0" rtl="0" algn="l">
              <a:spcBef>
                <a:spcPts val="1200"/>
              </a:spcBef>
              <a:spcAft>
                <a:spcPts val="0"/>
              </a:spcAft>
              <a:buNone/>
            </a:pPr>
            <a:r>
              <a:rPr lang="en"/>
              <a:t>mongod --shardsvr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Enable Journaling for mongod:</a:t>
            </a:r>
            <a:endParaRPr/>
          </a:p>
          <a:p>
            <a:pPr indent="0" lvl="0" marL="0" rtl="0" algn="l">
              <a:spcBef>
                <a:spcPts val="1200"/>
              </a:spcBef>
              <a:spcAft>
                <a:spcPts val="0"/>
              </a:spcAft>
              <a:buNone/>
            </a:pPr>
            <a:r>
              <a:rPr lang="en"/>
              <a:t>mongod --journal</a:t>
            </a:r>
            <a:endParaRPr/>
          </a:p>
          <a:p>
            <a:pPr indent="0" lvl="0" marL="0" rtl="0" algn="l">
              <a:spcBef>
                <a:spcPts val="1200"/>
              </a:spcBef>
              <a:spcAft>
                <a:spcPts val="1200"/>
              </a:spcAft>
              <a:buNone/>
            </a:pPr>
            <a:r>
              <a:rPr lang="en"/>
              <a:t>Journaling ensures data durability by recording write operations in a journal before applying them to data files.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Backup</a:t>
            </a:r>
            <a:endParaRPr/>
          </a:p>
        </p:txBody>
      </p:sp>
      <p:sp>
        <p:nvSpPr>
          <p:cNvPr id="486" name="Google Shape;486;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Using mongodump and mongorestore</a:t>
            </a:r>
            <a:endParaRPr/>
          </a:p>
          <a:p>
            <a:pPr indent="0" lvl="0" marL="0" rtl="0" algn="l">
              <a:spcBef>
                <a:spcPts val="1200"/>
              </a:spcBef>
              <a:spcAft>
                <a:spcPts val="0"/>
              </a:spcAft>
              <a:buNone/>
            </a:pPr>
            <a:r>
              <a:rPr lang="en"/>
              <a:t>mongodump and mongorestore are command-line utilities provided by MongoDB for backing up and restoring databases.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Backup with mongodump</a:t>
            </a:r>
            <a:endParaRPr/>
          </a:p>
          <a:p>
            <a:pPr indent="0" lvl="0" marL="0" rtl="0" algn="l">
              <a:spcBef>
                <a:spcPts val="1200"/>
              </a:spcBef>
              <a:spcAft>
                <a:spcPts val="0"/>
              </a:spcAft>
              <a:buNone/>
            </a:pPr>
            <a:r>
              <a:rPr lang="en"/>
              <a:t>To back up a MongoDB database, you can use the mongodump command. Open your terminal or command prompt and run:</a:t>
            </a:r>
            <a:endParaRPr/>
          </a:p>
          <a:p>
            <a:pPr indent="0" lvl="0" marL="0" rtl="0" algn="l">
              <a:spcBef>
                <a:spcPts val="12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Backup</a:t>
            </a:r>
            <a:endParaRPr/>
          </a:p>
        </p:txBody>
      </p:sp>
      <p:sp>
        <p:nvSpPr>
          <p:cNvPr id="492" name="Google Shape;492;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mongodump --db yourDatabaseName --out /path/to/backup/directory</a:t>
            </a:r>
            <a:endParaRPr/>
          </a:p>
          <a:p>
            <a:pPr indent="0" lvl="0" marL="0" rtl="0" algn="l">
              <a:spcBef>
                <a:spcPts val="1200"/>
              </a:spcBef>
              <a:spcAft>
                <a:spcPts val="0"/>
              </a:spcAft>
              <a:buNone/>
            </a:pPr>
            <a:r>
              <a:rPr lang="en"/>
              <a:t>--db yourDatabaseName: </a:t>
            </a:r>
            <a:endParaRPr/>
          </a:p>
          <a:p>
            <a:pPr indent="0" lvl="0" marL="0" rtl="0" algn="l">
              <a:spcBef>
                <a:spcPts val="1200"/>
              </a:spcBef>
              <a:spcAft>
                <a:spcPts val="0"/>
              </a:spcAft>
              <a:buNone/>
            </a:pPr>
            <a:r>
              <a:rPr lang="en"/>
              <a:t>Specifies the name of the database you want to back up.</a:t>
            </a:r>
            <a:endParaRPr/>
          </a:p>
          <a:p>
            <a:pPr indent="0" lvl="0" marL="0" rtl="0" algn="l">
              <a:spcBef>
                <a:spcPts val="1200"/>
              </a:spcBef>
              <a:spcAft>
                <a:spcPts val="0"/>
              </a:spcAft>
              <a:buNone/>
            </a:pPr>
            <a:r>
              <a:rPr lang="en"/>
              <a:t>--out /path/to/backup/directory: </a:t>
            </a:r>
            <a:endParaRPr/>
          </a:p>
          <a:p>
            <a:pPr indent="0" lvl="0" marL="0" rtl="0" algn="l">
              <a:spcBef>
                <a:spcPts val="1200"/>
              </a:spcBef>
              <a:spcAft>
                <a:spcPts val="0"/>
              </a:spcAft>
              <a:buNone/>
            </a:pPr>
            <a:r>
              <a:rPr lang="en"/>
              <a:t>Specifies the directory where you want the backup files to be stored.</a:t>
            </a:r>
            <a:endParaRPr/>
          </a:p>
          <a:p>
            <a:pPr indent="0" lvl="0" marL="0" rtl="0" algn="l">
              <a:spcBef>
                <a:spcPts val="1200"/>
              </a:spcBef>
              <a:spcAft>
                <a:spcPts val="0"/>
              </a:spcAft>
              <a:buNone/>
            </a:pPr>
            <a:r>
              <a:rPr lang="en"/>
              <a:t>#All database</a:t>
            </a:r>
            <a:endParaRPr/>
          </a:p>
          <a:p>
            <a:pPr indent="0" lvl="0" marL="0" rtl="0" algn="l">
              <a:spcBef>
                <a:spcPts val="1200"/>
              </a:spcBef>
              <a:spcAft>
                <a:spcPts val="1200"/>
              </a:spcAft>
              <a:buNone/>
            </a:pPr>
            <a:r>
              <a:rPr lang="en"/>
              <a:t>mongodump --out /path/to/backup/directory</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Backup</a:t>
            </a:r>
            <a:endParaRPr/>
          </a:p>
        </p:txBody>
      </p:sp>
      <p:sp>
        <p:nvSpPr>
          <p:cNvPr id="498" name="Google Shape;498;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Restore with mongorestore</a:t>
            </a:r>
            <a:endParaRPr/>
          </a:p>
          <a:p>
            <a:pPr indent="0" lvl="0" marL="0" rtl="0" algn="l">
              <a:spcBef>
                <a:spcPts val="1200"/>
              </a:spcBef>
              <a:spcAft>
                <a:spcPts val="0"/>
              </a:spcAft>
              <a:buNone/>
            </a:pPr>
            <a:r>
              <a:rPr lang="en"/>
              <a:t>To restore a MongoDB database from a backup, use the mongorestore command:</a:t>
            </a:r>
            <a:endParaRPr/>
          </a:p>
          <a:p>
            <a:pPr indent="0" lvl="0" marL="0" rtl="0" algn="l">
              <a:spcBef>
                <a:spcPts val="1200"/>
              </a:spcBef>
              <a:spcAft>
                <a:spcPts val="0"/>
              </a:spcAft>
              <a:buNone/>
            </a:pPr>
            <a:r>
              <a:rPr lang="en"/>
              <a:t>mongorestore --db yourDatabaseName /path/to/backup/directory/yourDatabaseName</a:t>
            </a:r>
            <a:endParaRPr/>
          </a:p>
          <a:p>
            <a:pPr indent="0" lvl="0" marL="0" rtl="0" algn="l">
              <a:spcBef>
                <a:spcPts val="1200"/>
              </a:spcBef>
              <a:spcAft>
                <a:spcPts val="0"/>
              </a:spcAft>
              <a:buNone/>
            </a:pPr>
            <a:r>
              <a:rPr lang="en"/>
              <a:t>--db yourDatabaseName: Specifies the name of the database you want to restore.</a:t>
            </a:r>
            <a:endParaRPr/>
          </a:p>
          <a:p>
            <a:pPr indent="0" lvl="0" marL="0" rtl="0" algn="l">
              <a:spcBef>
                <a:spcPts val="1200"/>
              </a:spcBef>
              <a:spcAft>
                <a:spcPts val="0"/>
              </a:spcAft>
              <a:buNone/>
            </a:pPr>
            <a:r>
              <a:rPr lang="en"/>
              <a:t>/path/to/backup/directory/yourDatabaseName: Specifies the path to the backup directory containing the dump files for the database.</a:t>
            </a:r>
            <a:endParaRPr/>
          </a:p>
          <a:p>
            <a:pPr indent="0" lvl="0" marL="0" rtl="0" algn="l">
              <a:spcBef>
                <a:spcPts val="12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 Backups</a:t>
            </a:r>
            <a:endParaRPr/>
          </a:p>
        </p:txBody>
      </p:sp>
      <p:sp>
        <p:nvSpPr>
          <p:cNvPr id="504" name="Google Shape;504;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#!/bin/bash</a:t>
            </a:r>
            <a:endParaRPr/>
          </a:p>
          <a:p>
            <a:pPr indent="0" lvl="0" marL="0" rtl="0" algn="l">
              <a:spcBef>
                <a:spcPts val="1200"/>
              </a:spcBef>
              <a:spcAft>
                <a:spcPts val="0"/>
              </a:spcAft>
              <a:buNone/>
            </a:pPr>
            <a:r>
              <a:rPr lang="en"/>
              <a:t># Set the current date and time</a:t>
            </a:r>
            <a:endParaRPr/>
          </a:p>
          <a:p>
            <a:pPr indent="0" lvl="0" marL="0" rtl="0" algn="l">
              <a:spcBef>
                <a:spcPts val="1200"/>
              </a:spcBef>
              <a:spcAft>
                <a:spcPts val="0"/>
              </a:spcAft>
              <a:buNone/>
            </a:pPr>
            <a:r>
              <a:rPr lang="en"/>
              <a:t>TIMESTAMP=$(date +"%Y%m%d%H%M")</a:t>
            </a:r>
            <a:endParaRPr/>
          </a:p>
          <a:p>
            <a:pPr indent="0" lvl="0" marL="0" rtl="0" algn="l">
              <a:spcBef>
                <a:spcPts val="1200"/>
              </a:spcBef>
              <a:spcAft>
                <a:spcPts val="0"/>
              </a:spcAft>
              <a:buNone/>
            </a:pPr>
            <a:r>
              <a:rPr lang="en"/>
              <a:t># Define the backup directory</a:t>
            </a:r>
            <a:endParaRPr/>
          </a:p>
          <a:p>
            <a:pPr indent="0" lvl="0" marL="0" rtl="0" algn="l">
              <a:spcBef>
                <a:spcPts val="1200"/>
              </a:spcBef>
              <a:spcAft>
                <a:spcPts val="0"/>
              </a:spcAft>
              <a:buNone/>
            </a:pPr>
            <a:r>
              <a:rPr lang="en"/>
              <a:t>BACKUP_DIR="/path/to/backup/directory/$TIMESTAMP"</a:t>
            </a:r>
            <a:endParaRPr/>
          </a:p>
          <a:p>
            <a:pPr indent="0" lvl="0" marL="0" rtl="0" algn="l">
              <a:spcBef>
                <a:spcPts val="1200"/>
              </a:spcBef>
              <a:spcAft>
                <a:spcPts val="0"/>
              </a:spcAft>
              <a:buNone/>
            </a:pPr>
            <a:r>
              <a:rPr lang="en"/>
              <a:t># Create the backup directory</a:t>
            </a:r>
            <a:endParaRPr/>
          </a:p>
          <a:p>
            <a:pPr indent="0" lvl="0" marL="0" rtl="0" algn="l">
              <a:spcBef>
                <a:spcPts val="1200"/>
              </a:spcBef>
              <a:spcAft>
                <a:spcPts val="0"/>
              </a:spcAft>
              <a:buNone/>
            </a:pPr>
            <a:r>
              <a:rPr lang="en"/>
              <a:t>mkdir -p $BACKUP_DIR</a:t>
            </a:r>
            <a:endParaRPr/>
          </a:p>
          <a:p>
            <a:pPr indent="0" lvl="0" marL="0" rtl="0" algn="l">
              <a:spcBef>
                <a:spcPts val="1200"/>
              </a:spcBef>
              <a:spcAft>
                <a:spcPts val="0"/>
              </a:spcAft>
              <a:buNone/>
            </a:pPr>
            <a:r>
              <a:rPr lang="en"/>
              <a:t># Run mongodump</a:t>
            </a:r>
            <a:endParaRPr/>
          </a:p>
          <a:p>
            <a:pPr indent="0" lvl="0" marL="0" rtl="0" algn="l">
              <a:spcBef>
                <a:spcPts val="1200"/>
              </a:spcBef>
              <a:spcAft>
                <a:spcPts val="0"/>
              </a:spcAft>
              <a:buNone/>
            </a:pPr>
            <a:r>
              <a:rPr lang="en"/>
              <a:t>mongodump --db yourDatabaseName --out $BACKUP_DIR</a:t>
            </a:r>
            <a:endParaRPr/>
          </a:p>
          <a:p>
            <a:pPr indent="0" lvl="0" marL="0" rtl="0" algn="l">
              <a:spcBef>
                <a:spcPts val="1200"/>
              </a:spcBef>
              <a:spcAft>
                <a:spcPts val="0"/>
              </a:spcAft>
              <a:buNone/>
            </a:pPr>
            <a:r>
              <a:rPr lang="en"/>
              <a:t># (Optional) Remove old backups, keep last 7 backups for example</a:t>
            </a:r>
            <a:endParaRPr/>
          </a:p>
          <a:p>
            <a:pPr indent="0" lvl="0" marL="0" rtl="0" algn="l">
              <a:spcBef>
                <a:spcPts val="1200"/>
              </a:spcBef>
              <a:spcAft>
                <a:spcPts val="1200"/>
              </a:spcAft>
              <a:buNone/>
            </a:pPr>
            <a:r>
              <a:rPr lang="en"/>
              <a:t>find /path/to/backup/directory/* -mtime +7 -exec rm -rf {}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Scalability</a:t>
            </a:r>
            <a:endParaRPr/>
          </a:p>
        </p:txBody>
      </p:sp>
      <p:sp>
        <p:nvSpPr>
          <p:cNvPr id="510" name="Google Shape;510;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Scalability in MongoDB refers to the ability of the database system to handle increasing amounts of data, workload, and users while maintaining performance, availability, and reliability.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MongoDB offers horizontal scalability, which means that you can scale out your MongoDB deployment by adding more servers (nodes) to distribute the workload and data across multiple machines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Vertical Scaling</a:t>
            </a:r>
            <a:endParaRPr/>
          </a:p>
        </p:txBody>
      </p:sp>
      <p:sp>
        <p:nvSpPr>
          <p:cNvPr id="516" name="Google Shape;516;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Vertical scaling, also known as scaling up, involves increasing the capacity of a single server by adding more resources such as CPU, memory, or storage. In the context of MongoDB, vertical scaling typically involves upgrading the hardware resources of a single MongoDB instance. </a:t>
            </a:r>
            <a:endParaRPr/>
          </a:p>
          <a:p>
            <a:pPr indent="0" lvl="0" marL="0" rtl="0" algn="l">
              <a:spcBef>
                <a:spcPts val="1200"/>
              </a:spcBef>
              <a:spcAft>
                <a:spcPts val="0"/>
              </a:spcAft>
              <a:buNone/>
            </a:pPr>
            <a:r>
              <a:rPr lang="en"/>
              <a:t>For example:</a:t>
            </a:r>
            <a:endParaRPr/>
          </a:p>
          <a:p>
            <a:pPr indent="-334327" lvl="0" marL="457200" rtl="0" algn="l">
              <a:spcBef>
                <a:spcPts val="1200"/>
              </a:spcBef>
              <a:spcAft>
                <a:spcPts val="0"/>
              </a:spcAft>
              <a:buSzPct val="100000"/>
              <a:buChar char="●"/>
            </a:pPr>
            <a:r>
              <a:rPr lang="en"/>
              <a:t>Increasing CPU power by upgrading to a faster processor.</a:t>
            </a:r>
            <a:endParaRPr/>
          </a:p>
          <a:p>
            <a:pPr indent="-334327" lvl="0" marL="457200" rtl="0" algn="l">
              <a:spcBef>
                <a:spcPts val="0"/>
              </a:spcBef>
              <a:spcAft>
                <a:spcPts val="0"/>
              </a:spcAft>
              <a:buSzPct val="100000"/>
              <a:buChar char="●"/>
            </a:pPr>
            <a:r>
              <a:rPr lang="en"/>
              <a:t>Adding more RAM to handle larger datasets and improve query performance.</a:t>
            </a:r>
            <a:endParaRPr/>
          </a:p>
          <a:p>
            <a:pPr indent="-334327" lvl="0" marL="457200" rtl="0" algn="l">
              <a:spcBef>
                <a:spcPts val="0"/>
              </a:spcBef>
              <a:spcAft>
                <a:spcPts val="0"/>
              </a:spcAft>
              <a:buSzPct val="100000"/>
              <a:buChar char="●"/>
            </a:pPr>
            <a:r>
              <a:rPr lang="en"/>
              <a:t>Upgrading to faster storage devices (e.g., SSDs) to reduce latency and improve I/O performance.</a:t>
            </a:r>
            <a:endParaRPr/>
          </a:p>
          <a:p>
            <a:pPr indent="0" lvl="0" marL="0" rtl="0" algn="l">
              <a:spcBef>
                <a:spcPts val="1200"/>
              </a:spcBef>
              <a:spcAft>
                <a:spcPts val="1200"/>
              </a:spcAft>
              <a:buNone/>
            </a:pPr>
            <a:r>
              <a:rPr lang="en"/>
              <a:t>Vertical scaling has its limitations, as there's a limit to how much you can scale up a single server. Eventually, you may reach the maximum capacity of the hardware, and further upgrades become impractical or prohibitively expensive.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Horizontal Scaling</a:t>
            </a:r>
            <a:endParaRPr/>
          </a:p>
        </p:txBody>
      </p:sp>
      <p:sp>
        <p:nvSpPr>
          <p:cNvPr id="522" name="Google Shape;522;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Horizontal scaling, also known as scaling out, involves distributing the workload and data across multiple servers (nodes) in a cluster. </a:t>
            </a:r>
            <a:endParaRPr/>
          </a:p>
          <a:p>
            <a:pPr indent="0" lvl="0" marL="0" rtl="0" algn="l">
              <a:spcBef>
                <a:spcPts val="1200"/>
              </a:spcBef>
              <a:spcAft>
                <a:spcPts val="0"/>
              </a:spcAft>
              <a:buNone/>
            </a:pPr>
            <a:r>
              <a:rPr lang="en"/>
              <a:t>Horizontal scaling is achieved through sharding, which partitions data across multiple machines. </a:t>
            </a:r>
            <a:endParaRPr/>
          </a:p>
          <a:p>
            <a:pPr indent="0" lvl="0" marL="0" rtl="0" algn="l">
              <a:spcBef>
                <a:spcPts val="1200"/>
              </a:spcBef>
              <a:spcAft>
                <a:spcPts val="1200"/>
              </a:spcAft>
              <a:buNone/>
            </a:pPr>
            <a:r>
              <a:rPr lang="en"/>
              <a:t>Each shard (server) holds a subset of the data, allowing the cluster to handle larger datasets and higher workloads.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a:t>
            </a:r>
            <a:endParaRPr/>
          </a:p>
        </p:txBody>
      </p:sp>
      <p:sp>
        <p:nvSpPr>
          <p:cNvPr id="528" name="Google Shape;528;p90"/>
          <p:cNvSpPr txBox="1"/>
          <p:nvPr>
            <p:ph idx="1" type="body"/>
          </p:nvPr>
        </p:nvSpPr>
        <p:spPr>
          <a:xfrm>
            <a:off x="311700" y="1152475"/>
            <a:ext cx="415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Sharding in MongoDB is a data partitioning technique used to horizontally scale out the database across multiple machines (shards). </a:t>
            </a:r>
            <a:endParaRPr/>
          </a:p>
          <a:p>
            <a:pPr indent="0" lvl="0" marL="0" rtl="0" algn="l">
              <a:spcBef>
                <a:spcPts val="1200"/>
              </a:spcBef>
              <a:spcAft>
                <a:spcPts val="1200"/>
              </a:spcAft>
              <a:buNone/>
            </a:pPr>
            <a:r>
              <a:rPr lang="en"/>
              <a:t>Sharding allows MongoDB to handle large datasets and high throughput by distributing data and workload across multiple servers. </a:t>
            </a:r>
            <a:endParaRPr/>
          </a:p>
        </p:txBody>
      </p:sp>
      <p:pic>
        <p:nvPicPr>
          <p:cNvPr id="529" name="Google Shape;529;p90"/>
          <p:cNvPicPr preferRelativeResize="0"/>
          <p:nvPr/>
        </p:nvPicPr>
        <p:blipFill>
          <a:blip r:embed="rId3">
            <a:alphaModFix/>
          </a:blip>
          <a:stretch>
            <a:fillRect/>
          </a:stretch>
        </p:blipFill>
        <p:spPr>
          <a:xfrm>
            <a:off x="4572000" y="1170125"/>
            <a:ext cx="4419600" cy="3161458"/>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Shard: </a:t>
            </a:r>
            <a:endParaRPr/>
          </a:p>
          <a:p>
            <a:pPr indent="0" lvl="0" marL="0" rtl="0" algn="l">
              <a:spcBef>
                <a:spcPts val="1200"/>
              </a:spcBef>
              <a:spcAft>
                <a:spcPts val="1200"/>
              </a:spcAft>
              <a:buNone/>
            </a:pPr>
            <a:r>
              <a:rPr lang="en"/>
              <a:t>A shard is a single MongoDB instance or server that holds a portion of the data. Shards collectively store the entire dataset in a sharded cluster.</a:t>
            </a:r>
            <a:endParaRPr/>
          </a:p>
        </p:txBody>
      </p:sp>
      <p:sp>
        <p:nvSpPr>
          <p:cNvPr id="535" name="Google Shape;535;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a:t>
            </a:r>
            <a:endParaRPr/>
          </a:p>
          <a:p>
            <a:pPr indent="0" lvl="0" marL="0" rtl="0" algn="l">
              <a:spcBef>
                <a:spcPts val="1200"/>
              </a:spcBef>
              <a:spcAft>
                <a:spcPts val="0"/>
              </a:spcAft>
              <a:buNone/>
            </a:pPr>
            <a:r>
              <a:rPr lang="en"/>
              <a:t>Ensures high availability and data redundancy with replica sets, which provide automatic failover and data recovery.</a:t>
            </a:r>
            <a:endParaRPr/>
          </a:p>
          <a:p>
            <a:pPr indent="0" lvl="0" marL="0" rtl="0" algn="l">
              <a:spcBef>
                <a:spcPts val="1200"/>
              </a:spcBef>
              <a:spcAft>
                <a:spcPts val="0"/>
              </a:spcAft>
              <a:buNone/>
            </a:pPr>
            <a:r>
              <a:rPr lang="en"/>
              <a:t>Community and Ecosystem: </a:t>
            </a:r>
            <a:endParaRPr/>
          </a:p>
          <a:p>
            <a:pPr indent="0" lvl="0" marL="0" rtl="0" algn="l">
              <a:spcBef>
                <a:spcPts val="1200"/>
              </a:spcBef>
              <a:spcAft>
                <a:spcPts val="0"/>
              </a:spcAft>
              <a:buNone/>
            </a:pPr>
            <a:r>
              <a:rPr lang="en"/>
              <a:t>Rich ecosystem with strong community support, numerous libraries, and integrations for various programming languages and platforms.</a:t>
            </a:r>
            <a:endParaRPr/>
          </a:p>
          <a:p>
            <a:pPr indent="0" lvl="0" marL="0" rtl="0" algn="l">
              <a:spcBef>
                <a:spcPts val="1200"/>
              </a:spcBef>
              <a:spcAft>
                <a:spcPts val="1200"/>
              </a:spcAft>
              <a:buNone/>
            </a:pPr>
            <a:r>
              <a:t/>
            </a:r>
            <a:endParaRPr/>
          </a:p>
        </p:txBody>
      </p:sp>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basics Recap</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Shard Key: </a:t>
            </a:r>
            <a:endParaRPr/>
          </a:p>
          <a:p>
            <a:pPr indent="0" lvl="0" marL="0" rtl="0" algn="l">
              <a:spcBef>
                <a:spcPts val="1200"/>
              </a:spcBef>
              <a:spcAft>
                <a:spcPts val="1200"/>
              </a:spcAft>
              <a:buNone/>
            </a:pPr>
            <a:r>
              <a:rPr lang="en"/>
              <a:t>The shard key is a field in the documents that MongoDB uses to partition data across shards. MongoDB routes queries based on the shard key to the appropriate shard(s).</a:t>
            </a:r>
            <a:endParaRPr/>
          </a:p>
        </p:txBody>
      </p:sp>
      <p:sp>
        <p:nvSpPr>
          <p:cNvPr id="541" name="Google Shape;541;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a:t>
            </a:r>
            <a:endParaRPr/>
          </a:p>
        </p:txBody>
      </p:sp>
      <p:pic>
        <p:nvPicPr>
          <p:cNvPr id="542" name="Google Shape;542;p92"/>
          <p:cNvPicPr preferRelativeResize="0"/>
          <p:nvPr/>
        </p:nvPicPr>
        <p:blipFill>
          <a:blip r:embed="rId3">
            <a:alphaModFix/>
          </a:blip>
          <a:stretch>
            <a:fillRect/>
          </a:stretch>
        </p:blipFill>
        <p:spPr>
          <a:xfrm>
            <a:off x="418125" y="2571738"/>
            <a:ext cx="6381750" cy="21812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a:t>
            </a:r>
            <a:endParaRPr/>
          </a:p>
        </p:txBody>
      </p:sp>
      <p:sp>
        <p:nvSpPr>
          <p:cNvPr id="548" name="Google Shape;548;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 Servers: </a:t>
            </a:r>
            <a:endParaRPr/>
          </a:p>
          <a:p>
            <a:pPr indent="0" lvl="0" marL="0" rtl="0" algn="l">
              <a:spcBef>
                <a:spcPts val="1200"/>
              </a:spcBef>
              <a:spcAft>
                <a:spcPts val="0"/>
              </a:spcAft>
              <a:buNone/>
            </a:pPr>
            <a:r>
              <a:rPr lang="en"/>
              <a:t>Config servers store metadata about sharded data, such as which data belongs to which shard. MongoDB uses config servers to route queries and manage the sharded cluster.</a:t>
            </a:r>
            <a:endParaRPr/>
          </a:p>
          <a:p>
            <a:pPr indent="0" lvl="0" marL="0" rtl="0" algn="l">
              <a:spcBef>
                <a:spcPts val="1200"/>
              </a:spcBef>
              <a:spcAft>
                <a:spcPts val="0"/>
              </a:spcAft>
              <a:buNone/>
            </a:pPr>
            <a:r>
              <a:rPr lang="en"/>
              <a:t>mongos: </a:t>
            </a:r>
            <a:endParaRPr/>
          </a:p>
          <a:p>
            <a:pPr indent="0" lvl="0" marL="0" rtl="0" algn="l">
              <a:spcBef>
                <a:spcPts val="1200"/>
              </a:spcBef>
              <a:spcAft>
                <a:spcPts val="0"/>
              </a:spcAft>
              <a:buNone/>
            </a:pPr>
            <a:r>
              <a:rPr lang="en"/>
              <a:t>The mongos process acts as a query router in a sharded cluster. Clients connect to mongos instances, which route queries to the appropriate shards based on the shard key.</a:t>
            </a:r>
            <a:endParaRPr/>
          </a:p>
          <a:p>
            <a:pPr indent="0" lvl="0" marL="0" rtl="0" algn="l">
              <a:spcBef>
                <a:spcPts val="120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 Benefits</a:t>
            </a:r>
            <a:endParaRPr/>
          </a:p>
        </p:txBody>
      </p:sp>
      <p:sp>
        <p:nvSpPr>
          <p:cNvPr id="554" name="Google Shape;554;p94"/>
          <p:cNvSpPr txBox="1"/>
          <p:nvPr>
            <p:ph idx="1" type="body"/>
          </p:nvPr>
        </p:nvSpPr>
        <p:spPr>
          <a:xfrm>
            <a:off x="311700" y="1152475"/>
            <a:ext cx="481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Increased read/write throughput: </a:t>
            </a:r>
            <a:endParaRPr/>
          </a:p>
          <a:p>
            <a:pPr indent="0" lvl="0" marL="0" rtl="0" algn="l">
              <a:spcBef>
                <a:spcPts val="1200"/>
              </a:spcBef>
              <a:spcAft>
                <a:spcPts val="0"/>
              </a:spcAft>
              <a:buNone/>
            </a:pPr>
            <a:r>
              <a:rPr lang="en"/>
              <a:t>You can take advantage of parallelism by distributing the data set across multiple shards. </a:t>
            </a:r>
            <a:endParaRPr/>
          </a:p>
          <a:p>
            <a:pPr indent="0" lvl="0" marL="0" rtl="0" algn="l">
              <a:spcBef>
                <a:spcPts val="1200"/>
              </a:spcBef>
              <a:spcAft>
                <a:spcPts val="0"/>
              </a:spcAft>
              <a:buNone/>
            </a:pPr>
            <a:r>
              <a:rPr lang="en"/>
              <a:t>Let’s say one shard can process one thousand operations per second. </a:t>
            </a:r>
            <a:endParaRPr/>
          </a:p>
          <a:p>
            <a:pPr indent="0" lvl="0" marL="0" rtl="0" algn="l">
              <a:spcBef>
                <a:spcPts val="1200"/>
              </a:spcBef>
              <a:spcAft>
                <a:spcPts val="1200"/>
              </a:spcAft>
              <a:buNone/>
            </a:pPr>
            <a:r>
              <a:rPr lang="en"/>
              <a:t>For each additional shard, you would gain an additional one thousand operations per second in throughput.</a:t>
            </a:r>
            <a:endParaRPr/>
          </a:p>
        </p:txBody>
      </p:sp>
      <p:pic>
        <p:nvPicPr>
          <p:cNvPr id="555" name="Google Shape;555;p94"/>
          <p:cNvPicPr preferRelativeResize="0"/>
          <p:nvPr/>
        </p:nvPicPr>
        <p:blipFill>
          <a:blip r:embed="rId3">
            <a:alphaModFix/>
          </a:blip>
          <a:stretch>
            <a:fillRect/>
          </a:stretch>
        </p:blipFill>
        <p:spPr>
          <a:xfrm>
            <a:off x="5275500" y="1170125"/>
            <a:ext cx="3571875" cy="27051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 Benefits</a:t>
            </a:r>
            <a:endParaRPr/>
          </a:p>
        </p:txBody>
      </p:sp>
      <p:sp>
        <p:nvSpPr>
          <p:cNvPr id="561" name="Google Shape;561;p95"/>
          <p:cNvSpPr txBox="1"/>
          <p:nvPr>
            <p:ph idx="1" type="body"/>
          </p:nvPr>
        </p:nvSpPr>
        <p:spPr>
          <a:xfrm>
            <a:off x="311700" y="1152475"/>
            <a:ext cx="481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Increased storage capacity: </a:t>
            </a:r>
            <a:endParaRPr/>
          </a:p>
          <a:p>
            <a:pPr indent="0" lvl="0" marL="0" rtl="0" algn="l">
              <a:spcBef>
                <a:spcPts val="1200"/>
              </a:spcBef>
              <a:spcAft>
                <a:spcPts val="0"/>
              </a:spcAft>
              <a:buNone/>
            </a:pPr>
            <a:r>
              <a:rPr lang="en"/>
              <a:t>Similarly, by increasing the number of shards, you can also increase overall total storage capacity. </a:t>
            </a:r>
            <a:endParaRPr/>
          </a:p>
          <a:p>
            <a:pPr indent="0" lvl="0" marL="0" rtl="0" algn="l">
              <a:spcBef>
                <a:spcPts val="1200"/>
              </a:spcBef>
              <a:spcAft>
                <a:spcPts val="0"/>
              </a:spcAft>
              <a:buNone/>
            </a:pPr>
            <a:r>
              <a:rPr lang="en"/>
              <a:t>Let’s say one shard can hold 4TB of data. </a:t>
            </a:r>
            <a:endParaRPr/>
          </a:p>
          <a:p>
            <a:pPr indent="0" lvl="0" marL="0" rtl="0" algn="l">
              <a:spcBef>
                <a:spcPts val="1200"/>
              </a:spcBef>
              <a:spcAft>
                <a:spcPts val="1200"/>
              </a:spcAft>
              <a:buNone/>
            </a:pPr>
            <a:r>
              <a:rPr lang="en"/>
              <a:t>Each additional would increase your total storage by 4TB. This allows near-infinite storage capacity.</a:t>
            </a:r>
            <a:endParaRPr/>
          </a:p>
        </p:txBody>
      </p:sp>
      <p:pic>
        <p:nvPicPr>
          <p:cNvPr id="562" name="Google Shape;562;p95"/>
          <p:cNvPicPr preferRelativeResize="0"/>
          <p:nvPr/>
        </p:nvPicPr>
        <p:blipFill>
          <a:blip r:embed="rId3">
            <a:alphaModFix/>
          </a:blip>
          <a:stretch>
            <a:fillRect/>
          </a:stretch>
        </p:blipFill>
        <p:spPr>
          <a:xfrm>
            <a:off x="5275500" y="1170125"/>
            <a:ext cx="3552825" cy="27241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 Benefits</a:t>
            </a:r>
            <a:endParaRPr/>
          </a:p>
        </p:txBody>
      </p:sp>
      <p:sp>
        <p:nvSpPr>
          <p:cNvPr id="568" name="Google Shape;568;p9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Locality: </a:t>
            </a:r>
            <a:endParaRPr/>
          </a:p>
          <a:p>
            <a:pPr indent="0" lvl="0" marL="0" rtl="0" algn="l">
              <a:spcBef>
                <a:spcPts val="1200"/>
              </a:spcBef>
              <a:spcAft>
                <a:spcPts val="0"/>
              </a:spcAft>
              <a:buNone/>
            </a:pPr>
            <a:r>
              <a:rPr lang="en"/>
              <a:t>Zone Sharding allows you to easily create distributed databases to support geographically distributed apps, with policies enforcing data residency within specific regions. </a:t>
            </a:r>
            <a:endParaRPr/>
          </a:p>
          <a:p>
            <a:pPr indent="0" lvl="0" marL="0" rtl="0" algn="l">
              <a:spcBef>
                <a:spcPts val="1200"/>
              </a:spcBef>
              <a:spcAft>
                <a:spcPts val="1200"/>
              </a:spcAft>
              <a:buNone/>
            </a:pPr>
            <a:r>
              <a:rPr lang="en"/>
              <a:t>Each zone can have one or more shards.</a:t>
            </a:r>
            <a:endParaRPr/>
          </a:p>
        </p:txBody>
      </p:sp>
      <p:pic>
        <p:nvPicPr>
          <p:cNvPr id="569" name="Google Shape;569;p96"/>
          <p:cNvPicPr preferRelativeResize="0"/>
          <p:nvPr/>
        </p:nvPicPr>
        <p:blipFill>
          <a:blip r:embed="rId3">
            <a:alphaModFix/>
          </a:blip>
          <a:stretch>
            <a:fillRect/>
          </a:stretch>
        </p:blipFill>
        <p:spPr>
          <a:xfrm>
            <a:off x="4572000" y="1170125"/>
            <a:ext cx="4419599" cy="225823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 Process</a:t>
            </a:r>
            <a:endParaRPr/>
          </a:p>
        </p:txBody>
      </p:sp>
      <p:sp>
        <p:nvSpPr>
          <p:cNvPr id="575" name="Google Shape;575;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Choosing a Shard Key:</a:t>
            </a:r>
            <a:endParaRPr/>
          </a:p>
          <a:p>
            <a:pPr indent="0" lvl="0" marL="0" rtl="0" algn="l">
              <a:spcBef>
                <a:spcPts val="1200"/>
              </a:spcBef>
              <a:spcAft>
                <a:spcPts val="0"/>
              </a:spcAft>
              <a:buNone/>
            </a:pPr>
            <a:r>
              <a:rPr lang="en"/>
              <a:t>The first step in sharding is selecting an appropriate shard key. The shard key should distribute data evenly across shards and support the most common query patterns.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Enabling Sharding for a Database:</a:t>
            </a:r>
            <a:endParaRPr/>
          </a:p>
          <a:p>
            <a:pPr indent="0" lvl="0" marL="0" rtl="0" algn="l">
              <a:spcBef>
                <a:spcPts val="1200"/>
              </a:spcBef>
              <a:spcAft>
                <a:spcPts val="0"/>
              </a:spcAft>
              <a:buNone/>
            </a:pPr>
            <a:r>
              <a:rPr lang="en"/>
              <a:t>Before sharding a collection, you need to enable sharding for the database that contains the collection. You can do this using the sh.enableSharding("&lt;database_name&gt;") command.</a:t>
            </a:r>
            <a:endParaRPr/>
          </a:p>
          <a:p>
            <a:pPr indent="0" lvl="0" marL="0" rtl="0" algn="l">
              <a:spcBef>
                <a:spcPts val="1200"/>
              </a:spcBef>
              <a:spcAft>
                <a:spcPts val="120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 Process</a:t>
            </a:r>
            <a:endParaRPr/>
          </a:p>
        </p:txBody>
      </p:sp>
      <p:sp>
        <p:nvSpPr>
          <p:cNvPr id="581" name="Google Shape;581;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Sharding a Collection:</a:t>
            </a:r>
            <a:endParaRPr/>
          </a:p>
          <a:p>
            <a:pPr indent="0" lvl="0" marL="0" rtl="0" algn="l">
              <a:spcBef>
                <a:spcPts val="1200"/>
              </a:spcBef>
              <a:spcAft>
                <a:spcPts val="0"/>
              </a:spcAft>
              <a:buNone/>
            </a:pPr>
            <a:r>
              <a:rPr lang="en"/>
              <a:t>Once sharding is enabled for the database, you can shard a collection by specifying the shard key. Use the sh.shardCollection("&lt;database_name&gt;.&lt;collection_name&gt;", { &lt;shard_key&gt; }) command to shard the collection based on the chosen shard key.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Distribution:</a:t>
            </a:r>
            <a:endParaRPr/>
          </a:p>
          <a:p>
            <a:pPr indent="0" lvl="0" marL="0" rtl="0" algn="l">
              <a:spcBef>
                <a:spcPts val="1200"/>
              </a:spcBef>
              <a:spcAft>
                <a:spcPts val="1200"/>
              </a:spcAft>
              <a:buNone/>
            </a:pPr>
            <a:r>
              <a:rPr lang="en"/>
              <a:t>MongoDB automatically splits data into chunks and distributes them across shards based on the shard key. Each shard is responsible for storing a subset of the data.</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 Process</a:t>
            </a:r>
            <a:endParaRPr/>
          </a:p>
        </p:txBody>
      </p:sp>
      <p:sp>
        <p:nvSpPr>
          <p:cNvPr id="587" name="Google Shape;587;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Query Routing:</a:t>
            </a:r>
            <a:endParaRPr/>
          </a:p>
          <a:p>
            <a:pPr indent="0" lvl="0" marL="0" rtl="0" algn="l">
              <a:spcBef>
                <a:spcPts val="1200"/>
              </a:spcBef>
              <a:spcAft>
                <a:spcPts val="0"/>
              </a:spcAft>
              <a:buNone/>
            </a:pPr>
            <a:r>
              <a:rPr lang="en"/>
              <a:t>Clients connect to mongos instances, which act as query routers in the sharded cluster. mongos routes queries to the appropriate shards based on the shard key specified in the query.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Balancing Data:</a:t>
            </a:r>
            <a:endParaRPr/>
          </a:p>
          <a:p>
            <a:pPr indent="0" lvl="0" marL="0" rtl="0" algn="l">
              <a:spcBef>
                <a:spcPts val="1200"/>
              </a:spcBef>
              <a:spcAft>
                <a:spcPts val="1200"/>
              </a:spcAft>
              <a:buNone/>
            </a:pPr>
            <a:r>
              <a:rPr lang="en"/>
              <a:t>MongoDB continuously monitors data distribution across shards and automatically balances data chunks to ensure even distribution. If a shard becomes overloaded or underutilized, MongoDB redistributes data to rebalance the cluster.</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 Operations</a:t>
            </a:r>
            <a:endParaRPr/>
          </a:p>
        </p:txBody>
      </p:sp>
      <p:sp>
        <p:nvSpPr>
          <p:cNvPr id="593" name="Google Shape;593;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Enabling Sharding for a Database:</a:t>
            </a:r>
            <a:endParaRPr/>
          </a:p>
          <a:p>
            <a:pPr indent="0" lvl="0" marL="0" rtl="0" algn="l">
              <a:spcBef>
                <a:spcPts val="1200"/>
              </a:spcBef>
              <a:spcAft>
                <a:spcPts val="0"/>
              </a:spcAft>
              <a:buNone/>
            </a:pPr>
            <a:r>
              <a:rPr lang="en"/>
              <a:t>sh.enableSharding("database_name"): Enable sharding for a specific 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Sharding a Collection:</a:t>
            </a:r>
            <a:endParaRPr/>
          </a:p>
          <a:p>
            <a:pPr indent="0" lvl="0" marL="0" rtl="0" algn="l">
              <a:spcBef>
                <a:spcPts val="1200"/>
              </a:spcBef>
              <a:spcAft>
                <a:spcPts val="0"/>
              </a:spcAft>
              <a:buNone/>
            </a:pPr>
            <a:r>
              <a:rPr lang="en"/>
              <a:t>sh.shardCollection("database_name.collection_name", {shard_key}): Shard a collection based on a shard key.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Checking Sharding Status:</a:t>
            </a:r>
            <a:endParaRPr/>
          </a:p>
          <a:p>
            <a:pPr indent="0" lvl="0" marL="0" rtl="0" algn="l">
              <a:spcBef>
                <a:spcPts val="1200"/>
              </a:spcBef>
              <a:spcAft>
                <a:spcPts val="1200"/>
              </a:spcAft>
              <a:buNone/>
            </a:pPr>
            <a:r>
              <a:rPr lang="en"/>
              <a:t>sh.status(): Display the status of the sharded cluster.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Shard</a:t>
            </a:r>
            <a:endParaRPr/>
          </a:p>
        </p:txBody>
      </p:sp>
      <p:sp>
        <p:nvSpPr>
          <p:cNvPr id="599" name="Google Shape;599;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Config Server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mongod --port 27020 --dbpath /data/config1 --configsvr --replSet configReplSet</a:t>
            </a:r>
            <a:endParaRPr/>
          </a:p>
          <a:p>
            <a:pPr indent="0" lvl="0" marL="0" rtl="0" algn="l">
              <a:spcBef>
                <a:spcPts val="1200"/>
              </a:spcBef>
              <a:spcAft>
                <a:spcPts val="0"/>
              </a:spcAft>
              <a:buNone/>
            </a:pPr>
            <a:r>
              <a:rPr lang="en"/>
              <a:t>mongod --port 27021 --dbpath /data/config2 --configsvr --replSet configReplSet</a:t>
            </a:r>
            <a:endParaRPr/>
          </a:p>
          <a:p>
            <a:pPr indent="0" lvl="0" marL="0" rtl="0" algn="l">
              <a:spcBef>
                <a:spcPts val="1200"/>
              </a:spcBef>
              <a:spcAft>
                <a:spcPts val="0"/>
              </a:spcAft>
              <a:buNone/>
            </a:pPr>
            <a:r>
              <a:rPr lang="en"/>
              <a:t>mongod --port 27022 --dbpath /data/config3 --configsvr --replSet configReplSet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MongoDB Community</a:t>
            </a:r>
            <a:endParaRPr/>
          </a:p>
          <a:p>
            <a:pPr indent="0" lvl="0" marL="0" rtl="0" algn="l">
              <a:spcBef>
                <a:spcPts val="1200"/>
              </a:spcBef>
              <a:spcAft>
                <a:spcPts val="0"/>
              </a:spcAft>
              <a:buNone/>
            </a:pPr>
            <a:r>
              <a:rPr lang="en"/>
              <a:t>MongoDB Compass</a:t>
            </a:r>
            <a:endParaRPr/>
          </a:p>
          <a:p>
            <a:pPr indent="0" lvl="0" marL="0" rtl="0" algn="l">
              <a:spcBef>
                <a:spcPts val="1200"/>
              </a:spcBef>
              <a:spcAft>
                <a:spcPts val="1200"/>
              </a:spcAft>
              <a:buNone/>
            </a:pPr>
            <a:r>
              <a:rPr lang="en"/>
              <a:t>MongoDB Atlas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Shard</a:t>
            </a:r>
            <a:endParaRPr/>
          </a:p>
        </p:txBody>
      </p:sp>
      <p:sp>
        <p:nvSpPr>
          <p:cNvPr id="605" name="Google Shape;605;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Initiate Config Server Replica Set: Connect to one of the config servers and initiate the replica set:</a:t>
            </a:r>
            <a:endParaRPr/>
          </a:p>
          <a:p>
            <a:pPr indent="0" lvl="0" marL="0" rtl="0" algn="l">
              <a:spcBef>
                <a:spcPts val="1200"/>
              </a:spcBef>
              <a:spcAft>
                <a:spcPts val="0"/>
              </a:spcAft>
              <a:buNone/>
            </a:pPr>
            <a:r>
              <a:rPr lang="en"/>
              <a:t>mongo --port 27020</a:t>
            </a:r>
            <a:endParaRPr/>
          </a:p>
          <a:p>
            <a:pPr indent="0" lvl="0" marL="0" rtl="0" algn="l">
              <a:spcBef>
                <a:spcPts val="1200"/>
              </a:spcBef>
              <a:spcAft>
                <a:spcPts val="0"/>
              </a:spcAft>
              <a:buNone/>
            </a:pPr>
            <a:r>
              <a:rPr lang="en"/>
              <a:t>rs.initiate({</a:t>
            </a:r>
            <a:endParaRPr/>
          </a:p>
          <a:p>
            <a:pPr indent="0" lvl="0" marL="0" rtl="0" algn="l">
              <a:spcBef>
                <a:spcPts val="1200"/>
              </a:spcBef>
              <a:spcAft>
                <a:spcPts val="0"/>
              </a:spcAft>
              <a:buNone/>
            </a:pPr>
            <a:r>
              <a:rPr lang="en"/>
              <a:t>  _id: "configReplSet",</a:t>
            </a:r>
            <a:endParaRPr/>
          </a:p>
          <a:p>
            <a:pPr indent="0" lvl="0" marL="0" rtl="0" algn="l">
              <a:spcBef>
                <a:spcPts val="1200"/>
              </a:spcBef>
              <a:spcAft>
                <a:spcPts val="0"/>
              </a:spcAft>
              <a:buNone/>
            </a:pPr>
            <a:r>
              <a:rPr lang="en"/>
              <a:t>  configsvr: true,</a:t>
            </a:r>
            <a:endParaRPr/>
          </a:p>
          <a:p>
            <a:pPr indent="0" lvl="0" marL="0" rtl="0" algn="l">
              <a:spcBef>
                <a:spcPts val="1200"/>
              </a:spcBef>
              <a:spcAft>
                <a:spcPts val="0"/>
              </a:spcAft>
              <a:buNone/>
            </a:pPr>
            <a:r>
              <a:rPr lang="en"/>
              <a:t>  members: [</a:t>
            </a:r>
            <a:endParaRPr/>
          </a:p>
          <a:p>
            <a:pPr indent="0" lvl="0" marL="0" rtl="0" algn="l">
              <a:spcBef>
                <a:spcPts val="1200"/>
              </a:spcBef>
              <a:spcAft>
                <a:spcPts val="0"/>
              </a:spcAft>
              <a:buNone/>
            </a:pPr>
            <a:r>
              <a:rPr lang="en"/>
              <a:t>    { _id: 0, host: "localhost:27020" },</a:t>
            </a:r>
            <a:endParaRPr/>
          </a:p>
          <a:p>
            <a:pPr indent="0" lvl="0" marL="0" rtl="0" algn="l">
              <a:spcBef>
                <a:spcPts val="1200"/>
              </a:spcBef>
              <a:spcAft>
                <a:spcPts val="0"/>
              </a:spcAft>
              <a:buNone/>
            </a:pPr>
            <a:r>
              <a:rPr lang="en"/>
              <a:t>    { _id: 1, host: "localhost:27021" },</a:t>
            </a:r>
            <a:endParaRPr/>
          </a:p>
          <a:p>
            <a:pPr indent="0" lvl="0" marL="0" rtl="0" algn="l">
              <a:spcBef>
                <a:spcPts val="1200"/>
              </a:spcBef>
              <a:spcAft>
                <a:spcPts val="0"/>
              </a:spcAft>
              <a:buNone/>
            </a:pPr>
            <a:r>
              <a:rPr lang="en"/>
              <a:t>    { _id: 2, host: "localhost:27022"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Shard</a:t>
            </a:r>
            <a:endParaRPr/>
          </a:p>
        </p:txBody>
      </p:sp>
      <p:sp>
        <p:nvSpPr>
          <p:cNvPr id="611" name="Google Shape;611;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Enable Sharding: Connect to any one of the MongoDB instances from the replica set and enable sharding for the database you want to shard: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mongo --port 27017</a:t>
            </a:r>
            <a:endParaRPr/>
          </a:p>
          <a:p>
            <a:pPr indent="0" lvl="0" marL="0" rtl="0" algn="l">
              <a:spcBef>
                <a:spcPts val="1200"/>
              </a:spcBef>
              <a:spcAft>
                <a:spcPts val="0"/>
              </a:spcAft>
              <a:buNone/>
            </a:pPr>
            <a:r>
              <a:rPr lang="en"/>
              <a:t>use admin</a:t>
            </a:r>
            <a:endParaRPr/>
          </a:p>
          <a:p>
            <a:pPr indent="0" lvl="0" marL="0" rtl="0" algn="l">
              <a:spcBef>
                <a:spcPts val="1200"/>
              </a:spcBef>
              <a:spcAft>
                <a:spcPts val="0"/>
              </a:spcAft>
              <a:buNone/>
            </a:pPr>
            <a:r>
              <a:rPr lang="en"/>
              <a:t>db.runCommand({ enableSharding: "your_database_name"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Shard</a:t>
            </a:r>
            <a:endParaRPr/>
          </a:p>
        </p:txBody>
      </p:sp>
      <p:sp>
        <p:nvSpPr>
          <p:cNvPr id="617" name="Google Shape;617;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Shards: Add the replica set as a </a:t>
            </a:r>
            <a:endParaRPr/>
          </a:p>
          <a:p>
            <a:pPr indent="0" lvl="0" marL="0" rtl="0" algn="l">
              <a:spcBef>
                <a:spcPts val="1200"/>
              </a:spcBef>
              <a:spcAft>
                <a:spcPts val="0"/>
              </a:spcAft>
              <a:buNone/>
            </a:pPr>
            <a:r>
              <a:rPr lang="en"/>
              <a:t>shardsh.addShard("rs0/localhost:27017,localhost:27018,localhost:27019")</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Shard</a:t>
            </a:r>
            <a:endParaRPr/>
          </a:p>
        </p:txBody>
      </p:sp>
      <p:sp>
        <p:nvSpPr>
          <p:cNvPr id="623" name="Google Shape;623;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python code to insert sample data</a:t>
            </a:r>
            <a:endParaRPr/>
          </a:p>
          <a:p>
            <a:pPr indent="0" lvl="0" marL="0" rtl="0" algn="l">
              <a:spcBef>
                <a:spcPts val="1200"/>
              </a:spcBef>
              <a:spcAft>
                <a:spcPts val="0"/>
              </a:spcAft>
              <a:buNone/>
            </a:pPr>
            <a:r>
              <a:rPr lang="en" u="sng">
                <a:solidFill>
                  <a:schemeClr val="hlink"/>
                </a:solidFill>
                <a:hlinkClick r:id="rId3"/>
              </a:rPr>
              <a:t>https://github.com/arjunachari12/mongodb-learn-basic/blob/main/day4/sample-data.py</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the mongo shell</a:t>
            </a:r>
            <a:endParaRPr/>
          </a:p>
          <a:p>
            <a:pPr indent="0" lvl="0" marL="0" rtl="0" algn="l">
              <a:spcBef>
                <a:spcPts val="1200"/>
              </a:spcBef>
              <a:spcAft>
                <a:spcPts val="1200"/>
              </a:spcAft>
              <a:buNone/>
            </a:pPr>
            <a:r>
              <a:rPr lang="en"/>
              <a:t>sh.shardCollection("my_database.orders", { "customer_id": 1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in MongoDB</a:t>
            </a:r>
            <a:endParaRPr/>
          </a:p>
        </p:txBody>
      </p:sp>
      <p:sp>
        <p:nvSpPr>
          <p:cNvPr id="629" name="Google Shape;629;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Authentication: </a:t>
            </a:r>
            <a:endParaRPr/>
          </a:p>
          <a:p>
            <a:pPr indent="0" lvl="0" marL="0" rtl="0" algn="l">
              <a:spcBef>
                <a:spcPts val="1200"/>
              </a:spcBef>
              <a:spcAft>
                <a:spcPts val="0"/>
              </a:spcAft>
              <a:buNone/>
            </a:pPr>
            <a:r>
              <a:rPr lang="en"/>
              <a:t>MongoDB supports various authentication mechanisms like SCRAM, x.509 certificates, LDAP, and Kerberos, ensuring only authorized users can access the database.</a:t>
            </a:r>
            <a:endParaRPr/>
          </a:p>
          <a:p>
            <a:pPr indent="0" lvl="0" marL="0" rtl="0" algn="l">
              <a:spcBef>
                <a:spcPts val="1200"/>
              </a:spcBef>
              <a:spcAft>
                <a:spcPts val="0"/>
              </a:spcAft>
              <a:buNone/>
            </a:pPr>
            <a:r>
              <a:rPr lang="en"/>
              <a:t>Authorization: </a:t>
            </a:r>
            <a:endParaRPr/>
          </a:p>
          <a:p>
            <a:pPr indent="0" lvl="0" marL="0" rtl="0" algn="l">
              <a:spcBef>
                <a:spcPts val="1200"/>
              </a:spcBef>
              <a:spcAft>
                <a:spcPts val="1200"/>
              </a:spcAft>
              <a:buNone/>
            </a:pPr>
            <a:r>
              <a:rPr lang="en"/>
              <a:t>Once authenticated, MongoDB employs role-based access control (RBAC) to determine the actions users can perform and the data they can access. Roles can be predefined or custom, granting privileges at the database or collection level.</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in MongoDB</a:t>
            </a:r>
            <a:endParaRPr/>
          </a:p>
        </p:txBody>
      </p:sp>
      <p:sp>
        <p:nvSpPr>
          <p:cNvPr id="635" name="Google Shape;635;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Encryption: </a:t>
            </a:r>
            <a:endParaRPr/>
          </a:p>
          <a:p>
            <a:pPr indent="0" lvl="0" marL="0" rtl="0" algn="l">
              <a:spcBef>
                <a:spcPts val="1200"/>
              </a:spcBef>
              <a:spcAft>
                <a:spcPts val="0"/>
              </a:spcAft>
              <a:buNone/>
            </a:pPr>
            <a:r>
              <a:rPr lang="en"/>
              <a:t>MongoDB offers encryption at rest and in transit. Data at rest can be encrypted using WiredTiger encryption, while data in transit can be secured using TLS/SSL encryption, preventing eavesdropping and tampering.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Auditing: </a:t>
            </a:r>
            <a:endParaRPr/>
          </a:p>
          <a:p>
            <a:pPr indent="0" lvl="0" marL="0" rtl="0" algn="l">
              <a:spcBef>
                <a:spcPts val="1200"/>
              </a:spcBef>
              <a:spcAft>
                <a:spcPts val="0"/>
              </a:spcAft>
              <a:buNone/>
            </a:pPr>
            <a:r>
              <a:rPr lang="en"/>
              <a:t>MongoDB Enterprise provides auditing capabilities to track user actions and system events. Audit logs can be configured to capture operations like authentication, authorization, and database management actions, aiding in compliance and forensic analysis.</a:t>
            </a:r>
            <a:endParaRPr/>
          </a:p>
          <a:p>
            <a:pPr indent="0" lvl="0" marL="0" rtl="0" algn="l">
              <a:spcBef>
                <a:spcPts val="1200"/>
              </a:spcBef>
              <a:spcAft>
                <a:spcPts val="12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in MongoDB</a:t>
            </a:r>
            <a:endParaRPr/>
          </a:p>
        </p:txBody>
      </p:sp>
      <p:sp>
        <p:nvSpPr>
          <p:cNvPr id="641" name="Google Shape;641;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Network Security: </a:t>
            </a:r>
            <a:endParaRPr/>
          </a:p>
          <a:p>
            <a:pPr indent="0" lvl="0" marL="0" rtl="0" algn="l">
              <a:spcBef>
                <a:spcPts val="1200"/>
              </a:spcBef>
              <a:spcAft>
                <a:spcPts val="0"/>
              </a:spcAft>
              <a:buNone/>
            </a:pPr>
            <a:r>
              <a:rPr lang="en"/>
              <a:t>MongoDB can be configured to bind to specific network interfaces and IP addresses, limiting exposure to potential threats. Additionally, firewall rules can be applied to control access to MongoDB instances.</a:t>
            </a:r>
            <a:endParaRPr/>
          </a:p>
          <a:p>
            <a:pPr indent="0" lvl="0" marL="0" rtl="0" algn="l">
              <a:spcBef>
                <a:spcPts val="1200"/>
              </a:spcBef>
              <a:spcAft>
                <a:spcPts val="0"/>
              </a:spcAft>
              <a:buNone/>
            </a:pPr>
            <a:r>
              <a:rPr lang="en"/>
              <a:t>Updates and Patches: </a:t>
            </a:r>
            <a:endParaRPr/>
          </a:p>
          <a:p>
            <a:pPr indent="0" lvl="0" marL="0" rtl="0" algn="l">
              <a:spcBef>
                <a:spcPts val="1200"/>
              </a:spcBef>
              <a:spcAft>
                <a:spcPts val="0"/>
              </a:spcAft>
              <a:buNone/>
            </a:pPr>
            <a:r>
              <a:rPr lang="en"/>
              <a:t>Regular updates and patches are crucial to address security vulnerabilities and protect against known threats. MongoDB provides timely updates and security advisories to help users keep their deployments secure.</a:t>
            </a:r>
            <a:endParaRPr/>
          </a:p>
          <a:p>
            <a:pPr indent="0" lvl="0" marL="0" rtl="0" algn="l">
              <a:spcBef>
                <a:spcPts val="1200"/>
              </a:spcBef>
              <a:spcAft>
                <a:spcPts val="120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Authentication</a:t>
            </a:r>
            <a:endParaRPr/>
          </a:p>
        </p:txBody>
      </p:sp>
      <p:sp>
        <p:nvSpPr>
          <p:cNvPr id="647" name="Google Shape;647;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SCRAM (Salted Challenge Response Authentication Mechanism):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SCRAM is the default authentication mechanism in MongoDB.</a:t>
            </a:r>
            <a:endParaRPr/>
          </a:p>
          <a:p>
            <a:pPr indent="0" lvl="0" marL="0" rtl="0" algn="l">
              <a:spcBef>
                <a:spcPts val="1200"/>
              </a:spcBef>
              <a:spcAft>
                <a:spcPts val="0"/>
              </a:spcAft>
              <a:buNone/>
            </a:pPr>
            <a:r>
              <a:rPr lang="en"/>
              <a:t>It provides a secure way to authenticate users by hashing their passwords and exchanging challenge-response messages with the server.</a:t>
            </a:r>
            <a:endParaRPr/>
          </a:p>
          <a:p>
            <a:pPr indent="0" lvl="0" marL="0" rtl="0" algn="l">
              <a:spcBef>
                <a:spcPts val="1200"/>
              </a:spcBef>
              <a:spcAft>
                <a:spcPts val="0"/>
              </a:spcAft>
              <a:buNone/>
            </a:pPr>
            <a:r>
              <a:rPr lang="en"/>
              <a:t>SCRAM ensures that passwords are never sent over the network in plain text, enhancing security.</a:t>
            </a:r>
            <a:endParaRPr/>
          </a:p>
          <a:p>
            <a:pPr indent="0" lvl="0" marL="0" rtl="0" algn="l">
              <a:spcBef>
                <a:spcPts val="1200"/>
              </a:spcBef>
              <a:spcAft>
                <a:spcPts val="0"/>
              </a:spcAft>
              <a:buNone/>
            </a:pPr>
            <a:r>
              <a:rPr lang="en"/>
              <a:t>User credentials are stored in the system.users collection within the admin database by default.</a:t>
            </a:r>
            <a:endParaRPr/>
          </a:p>
          <a:p>
            <a:pPr indent="0" lvl="0" marL="0" rtl="0" algn="l">
              <a:spcBef>
                <a:spcPts val="1200"/>
              </a:spcBef>
              <a:spcAft>
                <a:spcPts val="12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Authentication</a:t>
            </a:r>
            <a:endParaRPr/>
          </a:p>
        </p:txBody>
      </p:sp>
      <p:sp>
        <p:nvSpPr>
          <p:cNvPr id="653" name="Google Shape;653;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x.509 Certificate Authentication:</a:t>
            </a:r>
            <a:endParaRPr/>
          </a:p>
          <a:p>
            <a:pPr indent="0" lvl="0" marL="0" rtl="0" algn="l">
              <a:spcBef>
                <a:spcPts val="1200"/>
              </a:spcBef>
              <a:spcAft>
                <a:spcPts val="0"/>
              </a:spcAft>
              <a:buNone/>
            </a:pPr>
            <a:r>
              <a:rPr lang="en"/>
              <a:t>LDAP (Lightweight Directory Access Protocol) Authentication:</a:t>
            </a:r>
            <a:endParaRPr/>
          </a:p>
          <a:p>
            <a:pPr indent="0" lvl="0" marL="0" rtl="0" algn="l">
              <a:spcBef>
                <a:spcPts val="1200"/>
              </a:spcBef>
              <a:spcAft>
                <a:spcPts val="0"/>
              </a:spcAft>
              <a:buNone/>
            </a:pPr>
            <a:r>
              <a:rPr lang="en"/>
              <a:t>Kerberos Authentication:</a:t>
            </a:r>
            <a:endParaRPr/>
          </a:p>
          <a:p>
            <a:pPr indent="0" lvl="0" marL="0" rtl="0" algn="l">
              <a:spcBef>
                <a:spcPts val="1200"/>
              </a:spcBef>
              <a:spcAft>
                <a:spcPts val="1200"/>
              </a:spcAft>
              <a:buNone/>
            </a:pPr>
            <a:r>
              <a:rPr lang="en"/>
              <a:t>Client Certificate Authentication: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User</a:t>
            </a:r>
            <a:endParaRPr/>
          </a:p>
        </p:txBody>
      </p:sp>
      <p:sp>
        <p:nvSpPr>
          <p:cNvPr id="659" name="Google Shape;659;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use admin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db.createUser({</a:t>
            </a:r>
            <a:endParaRPr/>
          </a:p>
          <a:p>
            <a:pPr indent="0" lvl="0" marL="0" rtl="0" algn="l">
              <a:spcBef>
                <a:spcPts val="1200"/>
              </a:spcBef>
              <a:spcAft>
                <a:spcPts val="0"/>
              </a:spcAft>
              <a:buNone/>
            </a:pPr>
            <a:r>
              <a:rPr lang="en"/>
              <a:t>  user: "admin",</a:t>
            </a:r>
            <a:endParaRPr/>
          </a:p>
          <a:p>
            <a:pPr indent="0" lvl="0" marL="0" rtl="0" algn="l">
              <a:spcBef>
                <a:spcPts val="1200"/>
              </a:spcBef>
              <a:spcAft>
                <a:spcPts val="0"/>
              </a:spcAft>
              <a:buNone/>
            </a:pPr>
            <a:r>
              <a:rPr lang="en"/>
              <a:t>  pwd: "adminpassword",</a:t>
            </a:r>
            <a:endParaRPr/>
          </a:p>
          <a:p>
            <a:pPr indent="0" lvl="0" marL="0" rtl="0" algn="l">
              <a:spcBef>
                <a:spcPts val="1200"/>
              </a:spcBef>
              <a:spcAft>
                <a:spcPts val="0"/>
              </a:spcAft>
              <a:buNone/>
            </a:pPr>
            <a:r>
              <a:rPr lang="en"/>
              <a:t>  roles: [{ role: "userAdminAnyDatabase", db: "admin"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