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Average"/>
      <p:regular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verage-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bold.fntdata"/><Relationship Id="rId21" Type="http://schemas.openxmlformats.org/officeDocument/2006/relationships/slide" Target="slides/slide16.xml"/><Relationship Id="rId43" Type="http://schemas.openxmlformats.org/officeDocument/2006/relationships/font" Target="fonts/Oswald-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8035087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8035087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8035087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8035087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8035087e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8035087e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6c04e4d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6c04e4d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6c04e4d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6c04e4d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6c04e4d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6c04e4d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6c04e4d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6c04e4d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6c04e4d5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6c04e4d5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8035087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8035087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6c04e4d5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6c04e4d5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783f1a1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783f1a1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8035087e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8035087e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783f1a16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783f1a16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6c04e4d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6c04e4d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6c04e4d5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6c04e4d5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6c04e4d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6c04e4d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6c04e4d5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6c04e4d5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6c04e4d5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6c04e4d5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6c04e4d5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6c04e4d5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6c04e4d5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6c04e4d5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6c04e4d5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6c04e4d5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783f1a1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783f1a1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6c04e4d5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6c04e4d5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6c04e4d5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6c04e4d5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6c04e4d5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6c04e4d5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6c04e4d5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6c04e4d5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6c04e4d5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6c04e4d5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6c04e4d5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6c04e4d5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6c04e4d5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6c04e4d5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783f1a1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783f1a1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783f1a16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783f1a16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8035087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8035087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8035087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8035087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8035087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8035087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8035087e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8035087e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erraform.io/"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registry.terraform.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N5hMeCiIOlHp5xd7ipajdAs_uUA0O6Vgo6jNbepvpB8/ed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hashicorp.com/terraform/tutorials/aws-get-start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hashicorp.com/terraform/language/expression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eveloper.hashicorp.com/terraform/language/functio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Terraform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eriod"/>
            </a:pPr>
            <a:r>
              <a:rPr b="1" lang="en"/>
              <a:t>Declarative Syntax:</a:t>
            </a:r>
            <a:r>
              <a:rPr lang="en"/>
              <a:t> Terraform uses a declarative syntax to define the desired state of your infrastructure. You specify what resources you need, their configurations, and their dependencies, without specifying how to achieve that state.</a:t>
            </a:r>
            <a:endParaRPr/>
          </a:p>
          <a:p>
            <a:pPr indent="-334327" lvl="0" marL="457200" rtl="0" algn="l">
              <a:spcBef>
                <a:spcPts val="0"/>
              </a:spcBef>
              <a:spcAft>
                <a:spcPts val="0"/>
              </a:spcAft>
              <a:buSzPct val="100000"/>
              <a:buAutoNum type="arabicPeriod"/>
            </a:pPr>
            <a:r>
              <a:rPr b="1" lang="en"/>
              <a:t>Providers:</a:t>
            </a:r>
            <a:r>
              <a:rPr lang="en"/>
              <a:t> Terraform supports a wide range of cloud providers (e.g., AWS, Azure, Google Cloud), as well as other infrastructure components like databases, networking, and more. These providers allow you to interact with various services and resources.</a:t>
            </a:r>
            <a:endParaRPr/>
          </a:p>
          <a:p>
            <a:pPr indent="-334327" lvl="0" marL="457200" rtl="0" algn="l">
              <a:spcBef>
                <a:spcPts val="0"/>
              </a:spcBef>
              <a:spcAft>
                <a:spcPts val="0"/>
              </a:spcAft>
              <a:buSzPct val="100000"/>
              <a:buAutoNum type="arabicPeriod"/>
            </a:pPr>
            <a:r>
              <a:rPr b="1" lang="en"/>
              <a:t>State Management:</a:t>
            </a:r>
            <a:r>
              <a:rPr lang="en"/>
              <a:t> Terraform maintains a state file that keeps track of the current state of your infrastructure. This state file is used to plan and apply changes while ensuring that the desired state matches the actual state.</a:t>
            </a:r>
            <a:endParaRPr/>
          </a:p>
          <a:p>
            <a:pPr indent="-334327" lvl="0" marL="457200" rtl="0" algn="l">
              <a:spcBef>
                <a:spcPts val="0"/>
              </a:spcBef>
              <a:spcAft>
                <a:spcPts val="0"/>
              </a:spcAft>
              <a:buSzPct val="100000"/>
              <a:buAutoNum type="arabicPeriod"/>
            </a:pPr>
            <a:r>
              <a:rPr b="1" lang="en"/>
              <a:t>Execution Plans:</a:t>
            </a:r>
            <a:r>
              <a:rPr lang="en"/>
              <a:t> Terraform generates an execution plan before making any changes to your infrastructure. This plan outlines what actions will be taken, such as creating, updating, or destroying resources, without applying the changes immediately.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Modularity</a:t>
            </a:r>
            <a:r>
              <a:rPr lang="en"/>
              <a:t>: Terraform encourages the use of reusable modules. Modules are a way to encapsulate and share infrastructure configurations, making it easier to maintain and standardize infrastructure setups.</a:t>
            </a:r>
            <a:endParaRPr/>
          </a:p>
          <a:p>
            <a:pPr indent="-342900" lvl="0" marL="457200" rtl="0" algn="l">
              <a:spcBef>
                <a:spcPts val="0"/>
              </a:spcBef>
              <a:spcAft>
                <a:spcPts val="0"/>
              </a:spcAft>
              <a:buSzPts val="1800"/>
              <a:buAutoNum type="arabicPeriod"/>
            </a:pPr>
            <a:r>
              <a:rPr b="1" lang="en"/>
              <a:t>Version Control Integration</a:t>
            </a:r>
            <a:r>
              <a:rPr lang="en"/>
              <a:t>: Terraform configurations can be stored in version control systems like Git, enabling collaboration, change tracking, and rollback capabilities.</a:t>
            </a:r>
            <a:endParaRPr/>
          </a:p>
          <a:p>
            <a:pPr indent="-342900" lvl="0" marL="457200" rtl="0" algn="l">
              <a:spcBef>
                <a:spcPts val="0"/>
              </a:spcBef>
              <a:spcAft>
                <a:spcPts val="0"/>
              </a:spcAft>
              <a:buSzPts val="1800"/>
              <a:buAutoNum type="arabicPeriod"/>
            </a:pPr>
            <a:r>
              <a:rPr b="1" lang="en"/>
              <a:t>Community and Ecosystem</a:t>
            </a:r>
            <a:r>
              <a:rPr lang="en"/>
              <a:t>: Terraform has a large and active community, and a vast ecosystem of third-party modules and plugins, making it a popular choice for IaC.</a:t>
            </a:r>
            <a:endParaRPr/>
          </a:p>
          <a:p>
            <a:pPr indent="-342900" lvl="0" marL="457200" rtl="0" algn="l">
              <a:spcBef>
                <a:spcPts val="0"/>
              </a:spcBef>
              <a:spcAft>
                <a:spcPts val="0"/>
              </a:spcAft>
              <a:buSzPts val="1800"/>
              <a:buAutoNum type="arabicPeriod"/>
            </a:pPr>
            <a:r>
              <a:rPr b="1" lang="en"/>
              <a:t>Extensibility</a:t>
            </a:r>
            <a:r>
              <a:rPr lang="en"/>
              <a:t>: Terraform's extensible architecture allows you to write custom providers and provisioners to interact with specific APIs or perform custom actions.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 better than other IAC tools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Multi-Cloud Support</a:t>
            </a:r>
            <a:r>
              <a:rPr lang="en"/>
              <a:t>: Terraform is known for its extensive support for various cloud providers, making it a great choice for organizations that operate across multiple cloud platforms. It provides a consistent way to manage infrastructure across different environments.</a:t>
            </a:r>
            <a:endParaRPr/>
          </a:p>
          <a:p>
            <a:pPr indent="0" lvl="0" marL="0" rtl="0" algn="l">
              <a:spcBef>
                <a:spcPts val="1200"/>
              </a:spcBef>
              <a:spcAft>
                <a:spcPts val="0"/>
              </a:spcAft>
              <a:buNone/>
            </a:pPr>
            <a:r>
              <a:rPr b="1" lang="en"/>
              <a:t>HCL Syntax</a:t>
            </a:r>
            <a:r>
              <a:rPr lang="en"/>
              <a:t>: Terraform uses the HashiCorp Configuration Language (HCL), which many find easy to read and write. The declarative syntax of HCL allows you to express your infrastructure requirements clearly and concisely.</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3" name="Google Shape;133;p25"/>
          <p:cNvSpPr txBox="1"/>
          <p:nvPr/>
        </p:nvSpPr>
        <p:spPr>
          <a:xfrm>
            <a:off x="311700" y="4703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https://www.terraform.io/</a:t>
            </a:r>
            <a:r>
              <a:rPr lang="en"/>
              <a:t> </a:t>
            </a:r>
            <a:endParaRPr/>
          </a:p>
        </p:txBody>
      </p:sp>
      <p:pic>
        <p:nvPicPr>
          <p:cNvPr id="134" name="Google Shape;134;p25"/>
          <p:cNvPicPr preferRelativeResize="0"/>
          <p:nvPr/>
        </p:nvPicPr>
        <p:blipFill>
          <a:blip r:embed="rId4">
            <a:alphaModFix/>
          </a:blip>
          <a:stretch>
            <a:fillRect/>
          </a:stretch>
        </p:blipFill>
        <p:spPr>
          <a:xfrm>
            <a:off x="311700" y="215475"/>
            <a:ext cx="8109226" cy="4353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Terraform work?</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and manages resources on cloud platforms and other services through their application programming interfaces (APIs). Providers enable Terraform to work with virtually any platform or service with an accessible API.</a:t>
            </a:r>
            <a:endParaRPr/>
          </a:p>
        </p:txBody>
      </p:sp>
      <p:pic>
        <p:nvPicPr>
          <p:cNvPr id="141" name="Google Shape;141;p26"/>
          <p:cNvPicPr preferRelativeResize="0"/>
          <p:nvPr/>
        </p:nvPicPr>
        <p:blipFill>
          <a:blip r:embed="rId3">
            <a:alphaModFix/>
          </a:blip>
          <a:stretch>
            <a:fillRect/>
          </a:stretch>
        </p:blipFill>
        <p:spPr>
          <a:xfrm>
            <a:off x="379825" y="2514413"/>
            <a:ext cx="6000750" cy="1895475"/>
          </a:xfrm>
          <a:prstGeom prst="rect">
            <a:avLst/>
          </a:prstGeom>
          <a:noFill/>
          <a:ln>
            <a:noFill/>
          </a:ln>
        </p:spPr>
      </p:pic>
      <p:sp>
        <p:nvSpPr>
          <p:cNvPr id="142" name="Google Shape;142;p26"/>
          <p:cNvSpPr txBox="1"/>
          <p:nvPr/>
        </p:nvSpPr>
        <p:spPr>
          <a:xfrm>
            <a:off x="442825"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https://registry.terraform.io/</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Write</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define resources, which may be across multiple cloud providers and services. For example, you might create a configuration to deploy an application on virtual machines in a Virtual Private Cloud (VPC) network with security groups and a load balancer.</a:t>
            </a:r>
            <a:endParaRPr/>
          </a:p>
        </p:txBody>
      </p:sp>
      <p:pic>
        <p:nvPicPr>
          <p:cNvPr id="149" name="Google Shape;149;p27"/>
          <p:cNvPicPr preferRelativeResize="0"/>
          <p:nvPr/>
        </p:nvPicPr>
        <p:blipFill>
          <a:blip r:embed="rId3">
            <a:alphaModFix/>
          </a:blip>
          <a:stretch>
            <a:fillRect/>
          </a:stretch>
        </p:blipFill>
        <p:spPr>
          <a:xfrm>
            <a:off x="386425" y="2754000"/>
            <a:ext cx="5600700" cy="154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a:t>
            </a:r>
            <a:r>
              <a:rPr lang="en"/>
              <a:t>Plan</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 execution plan describing the infrastructure it will create, update, or destroy based on the existing infrastructure and your configuration.</a:t>
            </a:r>
            <a:endParaRPr/>
          </a:p>
        </p:txBody>
      </p:sp>
      <p:pic>
        <p:nvPicPr>
          <p:cNvPr id="156" name="Google Shape;156;p28"/>
          <p:cNvPicPr preferRelativeResize="0"/>
          <p:nvPr/>
        </p:nvPicPr>
        <p:blipFill>
          <a:blip r:embed="rId3">
            <a:alphaModFix/>
          </a:blip>
          <a:stretch>
            <a:fillRect/>
          </a:stretch>
        </p:blipFill>
        <p:spPr>
          <a:xfrm>
            <a:off x="470288" y="2402375"/>
            <a:ext cx="5705475" cy="142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Apply</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a:p>
        </p:txBody>
      </p:sp>
      <p:pic>
        <p:nvPicPr>
          <p:cNvPr id="163" name="Google Shape;163;p29"/>
          <p:cNvPicPr preferRelativeResize="0"/>
          <p:nvPr/>
        </p:nvPicPr>
        <p:blipFill>
          <a:blip r:embed="rId3">
            <a:alphaModFix/>
          </a:blip>
          <a:stretch>
            <a:fillRect/>
          </a:stretch>
        </p:blipFill>
        <p:spPr>
          <a:xfrm>
            <a:off x="465150" y="3025825"/>
            <a:ext cx="5829300" cy="154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HCL stands for HashiCorp Configuration Language. It is a domain-specific language (DSL) developed by HashiCorp, the company behind popular infrastructure-as-code tools like Terraform, Consul, Vault, and Packer. </a:t>
            </a:r>
            <a:endParaRPr/>
          </a:p>
          <a:p>
            <a:pPr indent="0" lvl="0" marL="0" rtl="0" algn="l">
              <a:spcBef>
                <a:spcPts val="1200"/>
              </a:spcBef>
              <a:spcAft>
                <a:spcPts val="0"/>
              </a:spcAft>
              <a:buNone/>
            </a:pPr>
            <a:r>
              <a:rPr lang="en"/>
              <a:t>HCL is used primarily for defining configurations and infrastructure in a human-readable and machine-friendly format.</a:t>
            </a:r>
            <a:endParaRPr/>
          </a:p>
          <a:p>
            <a:pPr indent="0" lvl="0" marL="0" rtl="0" algn="l">
              <a:spcBef>
                <a:spcPts val="1200"/>
              </a:spcBef>
              <a:spcAft>
                <a:spcPts val="0"/>
              </a:spcAft>
              <a:buNone/>
            </a:pPr>
            <a:r>
              <a:rPr lang="en"/>
              <a:t>HCL is designed to be easy to read and write and is used in various HashiCorp tools for defining configuration files. Some of the key features and characteristics of HCL include:</a:t>
            </a:r>
            <a:endParaRPr/>
          </a:p>
          <a:p>
            <a:pPr indent="0" lvl="0" marL="0" rtl="0" algn="l">
              <a:spcBef>
                <a:spcPts val="1200"/>
              </a:spcBef>
              <a:spcAft>
                <a:spcPts val="1200"/>
              </a:spcAft>
              <a:buNone/>
            </a:pPr>
            <a:r>
              <a:rPr lang="en"/>
              <a:t>1. Declarative Syntax: HCL is a declarative language, which means you specify what you want your infrastructure to look like, and the underlying tools (e.g., Terraform) figure out how to make it happen.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Block Structure: HCL uses a block structure, with nested blocks and attributes, to define configurations. This helps maintain a clear and structured organization of configuration files.</a:t>
            </a:r>
            <a:endParaRPr/>
          </a:p>
          <a:p>
            <a:pPr indent="0" lvl="0" marL="0" rtl="0" algn="l">
              <a:spcBef>
                <a:spcPts val="1200"/>
              </a:spcBef>
              <a:spcAft>
                <a:spcPts val="0"/>
              </a:spcAft>
              <a:buNone/>
            </a:pPr>
            <a:r>
              <a:rPr lang="en"/>
              <a:t>3. Human-Readable: HCL is designed to be easily readable and writable by both humans and machines, which makes it accessible to infrastructure and DevOps engineers.</a:t>
            </a:r>
            <a:endParaRPr/>
          </a:p>
          <a:p>
            <a:pPr indent="0" lvl="0" marL="0" rtl="0" algn="l">
              <a:spcBef>
                <a:spcPts val="1200"/>
              </a:spcBef>
              <a:spcAft>
                <a:spcPts val="1200"/>
              </a:spcAft>
              <a:buNone/>
            </a:pPr>
            <a:r>
              <a:rPr lang="en"/>
              <a:t>4. Variable Support: HCL supports variables, which can be used to parameterize your configuration and make it more flexible and reusable.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152475"/>
            <a:ext cx="766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https://docs.google.com/document/d/1N5hMeCiIOlHp5xd7ipajdAs_uUA0O6Vgo6jNbepvpB8/edit</a:t>
            </a:r>
            <a:r>
              <a:rPr lang="en"/>
              <a:t> </a:t>
            </a:r>
            <a:endParaRPr/>
          </a:p>
        </p:txBody>
      </p:sp>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Interpolation: HCL allows for variable interpolation, where you can reference variables within other parts of your configuration.</a:t>
            </a:r>
            <a:endParaRPr/>
          </a:p>
          <a:p>
            <a:pPr indent="0" lvl="0" marL="0" rtl="0" algn="l">
              <a:spcBef>
                <a:spcPts val="1200"/>
              </a:spcBef>
              <a:spcAft>
                <a:spcPts val="0"/>
              </a:spcAft>
              <a:buNone/>
            </a:pPr>
            <a:r>
              <a:rPr lang="en"/>
              <a:t>6. Comments: HCL supports both single-line (`#`) and multi-line (`/* */`) comments, which are helpful for documentation and annotation.</a:t>
            </a:r>
            <a:endParaRPr/>
          </a:p>
          <a:p>
            <a:pPr indent="0" lvl="0" marL="0" rtl="0" algn="l">
              <a:spcBef>
                <a:spcPts val="1200"/>
              </a:spcBef>
              <a:spcAft>
                <a:spcPts val="1200"/>
              </a:spcAft>
              <a:buNone/>
            </a:pPr>
            <a:r>
              <a:rPr lang="en"/>
              <a:t>7. Support for Multiple HashiCorp Tools: While HCL is most commonly associated with Terraform, it is also used in other HashiCorp tools like Consul, Nomad, Vault, and Packer, providing a consistent configuration language across the HashiCorp ecosystem.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with AWS</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https://developer.hashicorp.com/terraform/tutorials/aws-get-started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a:t>
            </a:r>
            <a:endParaRPr/>
          </a:p>
          <a:p>
            <a:pPr indent="0" lvl="0" marL="0" rtl="0" algn="l">
              <a:spcBef>
                <a:spcPts val="1200"/>
              </a:spcBef>
              <a:spcAft>
                <a:spcPts val="0"/>
              </a:spcAft>
              <a:buNone/>
            </a:pPr>
            <a:r>
              <a:rPr lang="en"/>
              <a:t>The count parameter is used to create multiple instances of a resource.</a:t>
            </a:r>
            <a:endParaRPr/>
          </a:p>
          <a:p>
            <a:pPr indent="0" lvl="0" marL="0" rtl="0" algn="l">
              <a:spcBef>
                <a:spcPts val="1200"/>
              </a:spcBef>
              <a:spcAft>
                <a:spcPts val="0"/>
              </a:spcAft>
              <a:buNone/>
            </a:pPr>
            <a:r>
              <a:rPr lang="en"/>
              <a:t>Interpolation:</a:t>
            </a:r>
            <a:endParaRPr/>
          </a:p>
          <a:p>
            <a:pPr indent="0" lvl="0" marL="0" rtl="0" algn="l">
              <a:spcBef>
                <a:spcPts val="1200"/>
              </a:spcBef>
              <a:spcAft>
                <a:spcPts val="0"/>
              </a:spcAft>
              <a:buNone/>
            </a:pPr>
            <a:r>
              <a:rPr lang="en"/>
              <a:t>Interpolation syntax ${} is used to dynamically generate unique bucket names like my-bucket-0, my-bucket-1, etc.</a:t>
            </a:r>
            <a:endParaRPr/>
          </a:p>
          <a:p>
            <a:pPr indent="0" lvl="0" marL="0" rtl="0" algn="l">
              <a:spcBef>
                <a:spcPts val="1200"/>
              </a:spcBef>
              <a:spcAft>
                <a:spcPts val="1200"/>
              </a:spcAft>
              <a:buNone/>
            </a:pPr>
            <a:r>
              <a:rPr lang="en"/>
              <a:t>It’s also used in the tags to create unique names for each resource.</a:t>
            </a:r>
            <a:endParaRPr/>
          </a:p>
        </p:txBody>
      </p:sp>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 continues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 continues</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depends_on:</a:t>
            </a:r>
            <a:endParaRPr/>
          </a:p>
          <a:p>
            <a:pPr indent="0" lvl="0" marL="0" rtl="0" algn="l">
              <a:spcBef>
                <a:spcPts val="1200"/>
              </a:spcBef>
              <a:spcAft>
                <a:spcPts val="0"/>
              </a:spcAft>
              <a:buNone/>
            </a:pPr>
            <a:r>
              <a:rPr lang="en"/>
              <a:t>The depends_on meta-argument is used in the aws_iam_user_policy_attachment resource to ensure the IAM user is created before attaching the policy.</a:t>
            </a:r>
            <a:endParaRPr/>
          </a:p>
          <a:p>
            <a:pPr indent="0" lvl="0" marL="0" rtl="0" algn="l">
              <a:spcBef>
                <a:spcPts val="1200"/>
              </a:spcBef>
              <a:spcAft>
                <a:spcPts val="0"/>
              </a:spcAft>
              <a:buNone/>
            </a:pPr>
            <a:r>
              <a:rPr lang="en"/>
              <a:t>Parallel Execution:</a:t>
            </a:r>
            <a:endParaRPr/>
          </a:p>
          <a:p>
            <a:pPr indent="0" lvl="0" marL="0" rtl="0" algn="l">
              <a:spcBef>
                <a:spcPts val="1200"/>
              </a:spcBef>
              <a:spcAft>
                <a:spcPts val="1200"/>
              </a:spcAft>
              <a:buNone/>
            </a:pPr>
            <a:r>
              <a:rPr lang="en"/>
              <a:t>Terraform inherently runs resources in parallel when possible. The S3 buckets in my_parallel_bucket are created independently of the my_bucket buckets, showcasing Terraform's parallel execution capabilities.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a:t>
            </a:r>
            <a:r>
              <a:rPr lang="en"/>
              <a:t>console</a:t>
            </a:r>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command provides an interactive command-line console for evaluating and experimenting with expressions. </a:t>
            </a:r>
            <a:endParaRPr/>
          </a:p>
          <a:p>
            <a:pPr indent="0" lvl="0" marL="0" rtl="0" algn="l">
              <a:spcBef>
                <a:spcPts val="1200"/>
              </a:spcBef>
              <a:spcAft>
                <a:spcPts val="0"/>
              </a:spcAft>
              <a:buNone/>
            </a:pPr>
            <a:r>
              <a:rPr lang="en"/>
              <a:t>You can use it to test interpolations before using them in configurations and to interact with any values currently saved in state. </a:t>
            </a:r>
            <a:endParaRPr/>
          </a:p>
          <a:p>
            <a:pPr indent="0" lvl="0" marL="0" rtl="0" algn="l">
              <a:spcBef>
                <a:spcPts val="1200"/>
              </a:spcBef>
              <a:spcAft>
                <a:spcPts val="0"/>
              </a:spcAft>
              <a:buNone/>
            </a:pPr>
            <a:r>
              <a:rPr lang="en"/>
              <a:t>If the current state is empty or has not yet been created, you can use the console to experiment with the expression syntax and built-in functions. </a:t>
            </a:r>
            <a:endParaRPr/>
          </a:p>
          <a:p>
            <a:pPr indent="0" lvl="0" marL="0" rtl="0" algn="l">
              <a:spcBef>
                <a:spcPts val="1200"/>
              </a:spcBef>
              <a:spcAft>
                <a:spcPts val="0"/>
              </a:spcAft>
              <a:buNone/>
            </a:pPr>
            <a:r>
              <a:rPr lang="en"/>
              <a:t>The console holds a lock on the state, and you will not be able to use the console while performing other actions that modify state.</a:t>
            </a:r>
            <a:endParaRPr/>
          </a:p>
          <a:p>
            <a:pPr indent="0" lvl="0" marL="0" rtl="0" algn="l">
              <a:spcBef>
                <a:spcPts val="1200"/>
              </a:spcBef>
              <a:spcAft>
                <a:spcPts val="0"/>
              </a:spcAft>
              <a:buNone/>
            </a:pPr>
            <a:r>
              <a:rPr lang="en"/>
              <a:t>To close the console, enter the exit command or press Control-C or Control-D.</a:t>
            </a:r>
            <a:endParaRPr/>
          </a:p>
          <a:p>
            <a:pPr indent="0" lvl="0" marL="0" rtl="0" algn="l">
              <a:spcBef>
                <a:spcPts val="1200"/>
              </a:spcBef>
              <a:spcAft>
                <a:spcPts val="1200"/>
              </a:spcAft>
              <a:buNone/>
            </a:pPr>
            <a:r>
              <a:rPr lang="en"/>
              <a:t>$ </a:t>
            </a:r>
            <a:r>
              <a:rPr lang="en" sz="1050">
                <a:solidFill>
                  <a:srgbClr val="3B3D45"/>
                </a:solidFill>
                <a:highlight>
                  <a:srgbClr val="FAFAFA"/>
                </a:highlight>
                <a:latin typeface="Courier New"/>
                <a:ea typeface="Courier New"/>
                <a:cs typeface="Courier New"/>
                <a:sym typeface="Courier New"/>
              </a:rPr>
              <a:t>terraform console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https://developer.hashicorp.com/terraform/language/expressions</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Terraform language includes a number of built-in functions that you can call from within expressions to transform and combine values. The general syntax for function calls is a function name followed by comma-separated arguments in parentheses: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max(5, 12, 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https://developer.hashicorp.com/terraform/language/functions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 local value assigns a name to an expression, so you can use the name multiple times within a module instead of repeating the expression.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you're familiar with traditional programming languages, it can be useful to compare Terraform modules to function definitions: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Input variables are like function arguments.</a:t>
            </a:r>
            <a:endParaRPr/>
          </a:p>
          <a:p>
            <a:pPr indent="0" lvl="0" marL="0" rtl="0" algn="l">
              <a:spcBef>
                <a:spcPts val="1200"/>
              </a:spcBef>
              <a:spcAft>
                <a:spcPts val="0"/>
              </a:spcAft>
              <a:buNone/>
            </a:pPr>
            <a:r>
              <a:rPr lang="en"/>
              <a:t>Output values are like function return values.</a:t>
            </a:r>
            <a:endParaRPr/>
          </a:p>
          <a:p>
            <a:pPr indent="0" lvl="0" marL="0" rtl="0" algn="l">
              <a:spcBef>
                <a:spcPts val="1200"/>
              </a:spcBef>
              <a:spcAft>
                <a:spcPts val="0"/>
              </a:spcAft>
              <a:buNone/>
            </a:pPr>
            <a:r>
              <a:rPr lang="en"/>
              <a:t>Local values are like a function's temporary local variables.</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229" name="Google Shape;22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service_name = "forum"</a:t>
            </a:r>
            <a:endParaRPr/>
          </a:p>
          <a:p>
            <a:pPr indent="0" lvl="0" marL="0" rtl="0" algn="l">
              <a:spcBef>
                <a:spcPts val="1200"/>
              </a:spcBef>
              <a:spcAft>
                <a:spcPts val="0"/>
              </a:spcAft>
              <a:buNone/>
            </a:pPr>
            <a:r>
              <a:rPr lang="en"/>
              <a:t>  owner        = "Community Team"</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235" name="Google Shape;23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 Ids for multiple sets of EC2 instances, merged together</a:t>
            </a:r>
            <a:endParaRPr/>
          </a:p>
          <a:p>
            <a:pPr indent="0" lvl="0" marL="0" rtl="0" algn="l">
              <a:spcBef>
                <a:spcPts val="1200"/>
              </a:spcBef>
              <a:spcAft>
                <a:spcPts val="0"/>
              </a:spcAft>
              <a:buNone/>
            </a:pPr>
            <a:r>
              <a:rPr lang="en"/>
              <a:t>  instance_ids = concat(aws_instance.blue.*.id, aws_instance.green.*.id)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locals {</a:t>
            </a:r>
            <a:endParaRPr/>
          </a:p>
          <a:p>
            <a:pPr indent="0" lvl="0" marL="0" rtl="0" algn="l">
              <a:spcBef>
                <a:spcPts val="1200"/>
              </a:spcBef>
              <a:spcAft>
                <a:spcPts val="0"/>
              </a:spcAft>
              <a:buNone/>
            </a:pPr>
            <a:r>
              <a:rPr lang="en"/>
              <a:t>  # Common tags to be assigned to all resources</a:t>
            </a:r>
            <a:endParaRPr/>
          </a:p>
          <a:p>
            <a:pPr indent="0" lvl="0" marL="0" rtl="0" algn="l">
              <a:spcBef>
                <a:spcPts val="1200"/>
              </a:spcBef>
              <a:spcAft>
                <a:spcPts val="0"/>
              </a:spcAft>
              <a:buNone/>
            </a:pPr>
            <a:r>
              <a:rPr lang="en"/>
              <a:t>  common_tags = {</a:t>
            </a:r>
            <a:endParaRPr/>
          </a:p>
          <a:p>
            <a:pPr indent="0" lvl="0" marL="0" rtl="0" algn="l">
              <a:spcBef>
                <a:spcPts val="1200"/>
              </a:spcBef>
              <a:spcAft>
                <a:spcPts val="0"/>
              </a:spcAft>
              <a:buNone/>
            </a:pPr>
            <a:r>
              <a:rPr lang="en"/>
              <a:t>    Service = local.service_name</a:t>
            </a:r>
            <a:endParaRPr/>
          </a:p>
          <a:p>
            <a:pPr indent="0" lvl="0" marL="0" rtl="0" algn="l">
              <a:spcBef>
                <a:spcPts val="1200"/>
              </a:spcBef>
              <a:spcAft>
                <a:spcPts val="0"/>
              </a:spcAft>
              <a:buNone/>
            </a:pPr>
            <a:r>
              <a:rPr lang="en"/>
              <a:t>    Owner   = local.owner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9.30 am IST</a:t>
            </a:r>
            <a:endParaRPr/>
          </a:p>
          <a:p>
            <a:pPr indent="-342900" lvl="0" marL="457200" rtl="0" algn="l">
              <a:spcBef>
                <a:spcPts val="0"/>
              </a:spcBef>
              <a:spcAft>
                <a:spcPts val="0"/>
              </a:spcAft>
              <a:buSzPts val="1800"/>
              <a:buChar char="-"/>
            </a:pPr>
            <a:r>
              <a:rPr lang="en"/>
              <a:t>Break -  11.15 am</a:t>
            </a:r>
            <a:endParaRPr/>
          </a:p>
          <a:p>
            <a:pPr indent="-342900" lvl="0" marL="457200" rtl="0" algn="l">
              <a:spcBef>
                <a:spcPts val="0"/>
              </a:spcBef>
              <a:spcAft>
                <a:spcPts val="0"/>
              </a:spcAft>
              <a:buSzPts val="1800"/>
              <a:buChar char="-"/>
            </a:pPr>
            <a:r>
              <a:rPr lang="en"/>
              <a:t>Lunch - 1 to 2 pm</a:t>
            </a:r>
            <a:endParaRPr/>
          </a:p>
          <a:p>
            <a:pPr indent="-342900" lvl="0" marL="457200" rtl="0" algn="l">
              <a:spcBef>
                <a:spcPts val="0"/>
              </a:spcBef>
              <a:spcAft>
                <a:spcPts val="0"/>
              </a:spcAft>
              <a:buSzPts val="1800"/>
              <a:buChar char="-"/>
            </a:pPr>
            <a:r>
              <a:rPr lang="en"/>
              <a:t>Break -  3.30 pm</a:t>
            </a:r>
            <a:endParaRPr/>
          </a:p>
          <a:p>
            <a:pPr indent="-342900" lvl="0" marL="457200" rtl="0" algn="l">
              <a:spcBef>
                <a:spcPts val="0"/>
              </a:spcBef>
              <a:spcAft>
                <a:spcPts val="0"/>
              </a:spcAft>
              <a:buSzPts val="1800"/>
              <a:buChar char="-"/>
            </a:pPr>
            <a:r>
              <a:rPr lang="en"/>
              <a:t>End at 5 pm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Data sources allow Terraform to use information defined outside of Terraform, defined by another separate Terraform configuration, or modified by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"aws_ami" "example" {</a:t>
            </a:r>
            <a:endParaRPr/>
          </a:p>
          <a:p>
            <a:pPr indent="0" lvl="0" marL="0" rtl="0" algn="l">
              <a:spcBef>
                <a:spcPts val="1200"/>
              </a:spcBef>
              <a:spcAft>
                <a:spcPts val="0"/>
              </a:spcAft>
              <a:buNone/>
            </a:pPr>
            <a:r>
              <a:rPr lang="en"/>
              <a:t>  most_recent =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owners = ["self"]</a:t>
            </a:r>
            <a:endParaRPr/>
          </a:p>
          <a:p>
            <a:pPr indent="0" lvl="0" marL="0" rtl="0" algn="l">
              <a:spcBef>
                <a:spcPts val="1200"/>
              </a:spcBef>
              <a:spcAft>
                <a:spcPts val="0"/>
              </a:spcAft>
              <a:buNone/>
            </a:pPr>
            <a:r>
              <a:rPr lang="en"/>
              <a:t>  tags = {</a:t>
            </a:r>
            <a:endParaRPr/>
          </a:p>
          <a:p>
            <a:pPr indent="0" lvl="0" marL="0" rtl="0" algn="l">
              <a:spcBef>
                <a:spcPts val="1200"/>
              </a:spcBef>
              <a:spcAft>
                <a:spcPts val="0"/>
              </a:spcAft>
              <a:buNone/>
            </a:pPr>
            <a:r>
              <a:rPr lang="en"/>
              <a:t>    Name   = "app-server"</a:t>
            </a:r>
            <a:endParaRPr/>
          </a:p>
          <a:p>
            <a:pPr indent="0" lvl="0" marL="0" rtl="0" algn="l">
              <a:spcBef>
                <a:spcPts val="1200"/>
              </a:spcBef>
              <a:spcAft>
                <a:spcPts val="0"/>
              </a:spcAft>
              <a:buNone/>
            </a:pPr>
            <a:r>
              <a:rPr lang="en"/>
              <a:t>    Tested = "true"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Blocks</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Within top-level block constructs like resources, expressions can usually be used only when assigning a value to an argument using the name = expression form. This covers many uses, but some resource types include repeatable nested blocks in their arguments, which typically represent separate objects that are related to (or embedded within) the containing object: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Blocks</a:t>
            </a:r>
            <a:endParaRPr/>
          </a:p>
        </p:txBody>
      </p:sp>
      <p:sp>
        <p:nvSpPr>
          <p:cNvPr id="253" name="Google Shape;25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resource "aws_elastic_beanstalk_environment" "tfenvtest" {</a:t>
            </a:r>
            <a:endParaRPr/>
          </a:p>
          <a:p>
            <a:pPr indent="0" lvl="0" marL="0" rtl="0" algn="l">
              <a:spcBef>
                <a:spcPts val="1200"/>
              </a:spcBef>
              <a:spcAft>
                <a:spcPts val="0"/>
              </a:spcAft>
              <a:buNone/>
            </a:pPr>
            <a:r>
              <a:rPr lang="en"/>
              <a:t>  name = "tf-test-name" # can use expressions here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setting {</a:t>
            </a:r>
            <a:endParaRPr/>
          </a:p>
          <a:p>
            <a:pPr indent="0" lvl="0" marL="0" rtl="0" algn="l">
              <a:spcBef>
                <a:spcPts val="1200"/>
              </a:spcBef>
              <a:spcAft>
                <a:spcPts val="0"/>
              </a:spcAft>
              <a:buNone/>
            </a:pPr>
            <a:r>
              <a:rPr lang="en"/>
              <a:t>    # but the "setting" block is always a literal block</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Blocks</a:t>
            </a:r>
            <a:endParaRPr/>
          </a:p>
        </p:txBody>
      </p:sp>
      <p:sp>
        <p:nvSpPr>
          <p:cNvPr id="259" name="Google Shape;25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resource "aws_elastic_beanstalk_environment" "tfenvtest" {</a:t>
            </a:r>
            <a:endParaRPr/>
          </a:p>
          <a:p>
            <a:pPr indent="0" lvl="0" marL="0" rtl="0" algn="l">
              <a:spcBef>
                <a:spcPts val="1200"/>
              </a:spcBef>
              <a:spcAft>
                <a:spcPts val="0"/>
              </a:spcAft>
              <a:buNone/>
            </a:pPr>
            <a:r>
              <a:rPr lang="en"/>
              <a:t>  name                = "tf-test-name"</a:t>
            </a:r>
            <a:endParaRPr/>
          </a:p>
          <a:p>
            <a:pPr indent="0" lvl="0" marL="0" rtl="0" algn="l">
              <a:spcBef>
                <a:spcPts val="1200"/>
              </a:spcBef>
              <a:spcAft>
                <a:spcPts val="0"/>
              </a:spcAft>
              <a:buNone/>
            </a:pPr>
            <a:r>
              <a:rPr lang="en"/>
              <a:t>  application         = "${aws_elastic_beanstalk_application.tftest.name}"</a:t>
            </a:r>
            <a:endParaRPr/>
          </a:p>
          <a:p>
            <a:pPr indent="0" lvl="0" marL="0" rtl="0" algn="l">
              <a:spcBef>
                <a:spcPts val="1200"/>
              </a:spcBef>
              <a:spcAft>
                <a:spcPts val="0"/>
              </a:spcAft>
              <a:buNone/>
            </a:pPr>
            <a:r>
              <a:rPr lang="en"/>
              <a:t>  solution_stack_name = "64bit Amazon Linux 2018.03 v2.11.4 running Go 1.12.6"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dynamic "setting" {</a:t>
            </a:r>
            <a:endParaRPr/>
          </a:p>
          <a:p>
            <a:pPr indent="0" lvl="0" marL="0" rtl="0" algn="l">
              <a:spcBef>
                <a:spcPts val="1200"/>
              </a:spcBef>
              <a:spcAft>
                <a:spcPts val="0"/>
              </a:spcAft>
              <a:buNone/>
            </a:pPr>
            <a:r>
              <a:rPr lang="en"/>
              <a:t>    for_each = var.settings</a:t>
            </a:r>
            <a:endParaRPr/>
          </a:p>
          <a:p>
            <a:pPr indent="0" lvl="0" marL="0" rtl="0" algn="l">
              <a:spcBef>
                <a:spcPts val="1200"/>
              </a:spcBef>
              <a:spcAft>
                <a:spcPts val="0"/>
              </a:spcAft>
              <a:buNone/>
            </a:pPr>
            <a:r>
              <a:rPr lang="en"/>
              <a:t>    content {</a:t>
            </a:r>
            <a:endParaRPr/>
          </a:p>
          <a:p>
            <a:pPr indent="0" lvl="0" marL="0" rtl="0" algn="l">
              <a:spcBef>
                <a:spcPts val="1200"/>
              </a:spcBef>
              <a:spcAft>
                <a:spcPts val="0"/>
              </a:spcAft>
              <a:buNone/>
            </a:pPr>
            <a:r>
              <a:rPr lang="en"/>
              <a:t>      namespace = setting.value["namespace"]</a:t>
            </a:r>
            <a:endParaRPr/>
          </a:p>
          <a:p>
            <a:pPr indent="0" lvl="0" marL="0" rtl="0" algn="l">
              <a:spcBef>
                <a:spcPts val="1200"/>
              </a:spcBef>
              <a:spcAft>
                <a:spcPts val="0"/>
              </a:spcAft>
              <a:buNone/>
            </a:pPr>
            <a:r>
              <a:rPr lang="en"/>
              <a:t>      name = setting.value["name"]</a:t>
            </a:r>
            <a:endParaRPr/>
          </a:p>
          <a:p>
            <a:pPr indent="0" lvl="0" marL="0" rtl="0" algn="l">
              <a:spcBef>
                <a:spcPts val="1200"/>
              </a:spcBef>
              <a:spcAft>
                <a:spcPts val="0"/>
              </a:spcAft>
              <a:buNone/>
            </a:pPr>
            <a:r>
              <a:rPr lang="en"/>
              <a:t>      value = setting.value["value"]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265" name="Google Shape;26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Modules are containers for multiple resources that are used together. A module consists of a collection of .tf and/or .tf.json files kept together in a directory.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Modules are the main way to package and reuse resource configurations with Terraform.</a:t>
            </a:r>
            <a:endParaRPr/>
          </a:p>
          <a:p>
            <a:pPr indent="0" lvl="0" marL="0" rtl="0" algn="l">
              <a:spcBef>
                <a:spcPts val="1200"/>
              </a:spcBef>
              <a:spcAft>
                <a:spcPts val="0"/>
              </a:spcAft>
              <a:buNone/>
            </a:pPr>
            <a:r>
              <a:rPr b="1" lang="en"/>
              <a:t>The Root Module</a:t>
            </a:r>
            <a:endParaRPr b="1"/>
          </a:p>
          <a:p>
            <a:pPr indent="0" lvl="0" marL="0" rtl="0" algn="l">
              <a:spcBef>
                <a:spcPts val="1200"/>
              </a:spcBef>
              <a:spcAft>
                <a:spcPts val="0"/>
              </a:spcAft>
              <a:buNone/>
            </a:pPr>
            <a:r>
              <a:rPr lang="en"/>
              <a:t>Every Terraform configuration has at least one module, known as its root module, which consists of the resources defined in the .tf files in the main working directory.</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271" name="Google Shape;27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Child Modules</a:t>
            </a:r>
            <a:endParaRPr/>
          </a:p>
          <a:p>
            <a:pPr indent="0" lvl="0" marL="0" rtl="0" algn="l">
              <a:spcBef>
                <a:spcPts val="1200"/>
              </a:spcBef>
              <a:spcAft>
                <a:spcPts val="0"/>
              </a:spcAft>
              <a:buNone/>
            </a:pPr>
            <a:r>
              <a:rPr lang="en"/>
              <a:t>A Terraform module (usually the root module of a configuration) can call other modules to include their resources into the configuration. A module that has been called by another module is often referred to as a child module.</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277" name="Google Shape;27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Published Modules</a:t>
            </a:r>
            <a:endParaRPr/>
          </a:p>
          <a:p>
            <a:pPr indent="0" lvl="0" marL="0" rtl="0" algn="l">
              <a:spcBef>
                <a:spcPts val="1200"/>
              </a:spcBef>
              <a:spcAft>
                <a:spcPts val="0"/>
              </a:spcAft>
              <a:buNone/>
            </a:pPr>
            <a:r>
              <a:rPr lang="en"/>
              <a:t>In addition to modules from the local filesystem, Terraform can load modules from a public or private registry. This makes it possible to publish modules for others to use, and to use modules that others have published.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Terraform Registry hosts a broad collection of publicly available Terraform modules for configuring many kinds of common infrastructure.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AWS account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Ubuntu VM</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AWS CLI</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VS Code</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Terraform CLI</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 Computing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4350" y="1152467"/>
            <a:ext cx="9143999" cy="37819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 as code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Infrastructure as Code (IaC) is an approach to managing and provisioning infrastructure in a way that treats infrastructure configurations as code. </a:t>
            </a:r>
            <a:endParaRPr sz="2100"/>
          </a:p>
          <a:p>
            <a:pPr indent="-361950" lvl="0" marL="457200" rtl="0" algn="l">
              <a:spcBef>
                <a:spcPts val="0"/>
              </a:spcBef>
              <a:spcAft>
                <a:spcPts val="0"/>
              </a:spcAft>
              <a:buSzPts val="2100"/>
              <a:buChar char="●"/>
            </a:pPr>
            <a:r>
              <a:rPr lang="en" sz="2100"/>
              <a:t>This means that you use code, typically in a declarative or imperative language, to define and automate the setup, configuration, and management of your infrastructure, including servers, networking, storage, and other resources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t>
            </a:r>
            <a:r>
              <a:rPr lang="en"/>
              <a:t>Infrastructure as code</a:t>
            </a:r>
            <a:r>
              <a:rPr lang="en"/>
              <a:t>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Automation:</a:t>
            </a:r>
            <a:r>
              <a:rPr lang="en"/>
              <a:t> IaC automates the provisioning, configuration, and management of infrastructure, reducing manual, error-prone tasks and ensuring consistency.</a:t>
            </a:r>
            <a:endParaRPr/>
          </a:p>
          <a:p>
            <a:pPr indent="-342900" lvl="0" marL="457200" rtl="0" algn="l">
              <a:spcBef>
                <a:spcPts val="0"/>
              </a:spcBef>
              <a:spcAft>
                <a:spcPts val="0"/>
              </a:spcAft>
              <a:buSzPts val="1800"/>
              <a:buAutoNum type="arabicPeriod"/>
            </a:pPr>
            <a:r>
              <a:rPr b="1" lang="en"/>
              <a:t>Version Control:</a:t>
            </a:r>
            <a:r>
              <a:rPr lang="en"/>
              <a:t> Infrastructure code can be versioned, allowing for tracking changes, rollbacks, and collaboration among team members using tools like Git.</a:t>
            </a:r>
            <a:endParaRPr/>
          </a:p>
          <a:p>
            <a:pPr indent="-342900" lvl="0" marL="457200" rtl="0" algn="l">
              <a:spcBef>
                <a:spcPts val="0"/>
              </a:spcBef>
              <a:spcAft>
                <a:spcPts val="0"/>
              </a:spcAft>
              <a:buSzPts val="1800"/>
              <a:buAutoNum type="arabicPeriod"/>
            </a:pPr>
            <a:r>
              <a:rPr b="1" lang="en"/>
              <a:t>Scalability:</a:t>
            </a:r>
            <a:r>
              <a:rPr lang="en"/>
              <a:t> IaC makes it easier to scale infrastructure resources up or down based on demand, adapting to changing workloads.</a:t>
            </a:r>
            <a:endParaRPr/>
          </a:p>
          <a:p>
            <a:pPr indent="-342900" lvl="0" marL="457200" rtl="0" algn="l">
              <a:spcBef>
                <a:spcPts val="0"/>
              </a:spcBef>
              <a:spcAft>
                <a:spcPts val="0"/>
              </a:spcAft>
              <a:buSzPts val="1800"/>
              <a:buAutoNum type="arabicPeriod"/>
            </a:pPr>
            <a:r>
              <a:rPr b="1" lang="en"/>
              <a:t>Reproducibility:</a:t>
            </a:r>
            <a:r>
              <a:rPr lang="en"/>
              <a:t> With IaC, you can recreate entire environments reliably, ensuring consistency between development, testing, and production.</a:t>
            </a:r>
            <a:endParaRPr/>
          </a:p>
          <a:p>
            <a:pPr indent="-342900" lvl="0" marL="457200" rtl="0" algn="l">
              <a:spcBef>
                <a:spcPts val="0"/>
              </a:spcBef>
              <a:spcAft>
                <a:spcPts val="0"/>
              </a:spcAft>
              <a:buSzPts val="1800"/>
              <a:buAutoNum type="arabicPeriod"/>
            </a:pPr>
            <a:r>
              <a:rPr b="1" lang="en"/>
              <a:t>Documentation:</a:t>
            </a:r>
            <a:r>
              <a:rPr lang="en"/>
              <a:t> Infrastructure code serves as documentation, making it easier to understand and maintain infrastructure configurations.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Collaboration:</a:t>
            </a:r>
            <a:r>
              <a:rPr lang="en"/>
              <a:t> Teams can work together on infrastructure code, enabling collaboration between developers and operations personnel.</a:t>
            </a:r>
            <a:endParaRPr/>
          </a:p>
          <a:p>
            <a:pPr indent="-342900" lvl="0" marL="457200" rtl="0" algn="l">
              <a:spcBef>
                <a:spcPts val="0"/>
              </a:spcBef>
              <a:spcAft>
                <a:spcPts val="0"/>
              </a:spcAft>
              <a:buSzPts val="1800"/>
              <a:buAutoNum type="arabicPeriod"/>
            </a:pPr>
            <a:r>
              <a:rPr b="1" lang="en"/>
              <a:t>Cost Efficiency:</a:t>
            </a:r>
            <a:r>
              <a:rPr lang="en"/>
              <a:t> IaC can help optimize resource allocation and reduce wastage by defining infrastructure requirements more precisely.</a:t>
            </a:r>
            <a:endParaRPr/>
          </a:p>
          <a:p>
            <a:pPr indent="-342900" lvl="0" marL="457200" rtl="0" algn="l">
              <a:spcBef>
                <a:spcPts val="0"/>
              </a:spcBef>
              <a:spcAft>
                <a:spcPts val="0"/>
              </a:spcAft>
              <a:buSzPts val="1800"/>
              <a:buAutoNum type="arabicPeriod"/>
            </a:pPr>
            <a:r>
              <a:rPr b="1" lang="en"/>
              <a:t>Security:</a:t>
            </a:r>
            <a:r>
              <a:rPr lang="en"/>
              <a:t> Security policies and best practices can be codified and enforced in the infrastructure code, enhancing the security of your environment.</a:t>
            </a:r>
            <a:endParaRPr/>
          </a:p>
          <a:p>
            <a:pPr indent="-342900" lvl="0" marL="457200" rtl="0" algn="l">
              <a:spcBef>
                <a:spcPts val="0"/>
              </a:spcBef>
              <a:spcAft>
                <a:spcPts val="0"/>
              </a:spcAft>
              <a:buSzPts val="1800"/>
              <a:buAutoNum type="arabicPeriod"/>
            </a:pPr>
            <a:r>
              <a:rPr b="1" lang="en"/>
              <a:t>Portability:</a:t>
            </a:r>
            <a:r>
              <a:rPr lang="en"/>
              <a:t> Infrastructure definitions can be used across different cloud providers or on-premises environments, promoting flexibility.</a:t>
            </a:r>
            <a:endParaRPr/>
          </a:p>
          <a:p>
            <a:pPr indent="-342900" lvl="0" marL="457200" rtl="0" algn="l">
              <a:spcBef>
                <a:spcPts val="0"/>
              </a:spcBef>
              <a:spcAft>
                <a:spcPts val="0"/>
              </a:spcAft>
              <a:buSzPts val="1800"/>
              <a:buAutoNum type="arabicPeriod"/>
            </a:pPr>
            <a:r>
              <a:rPr b="1" lang="en"/>
              <a:t>Change Management:</a:t>
            </a:r>
            <a:r>
              <a:rPr lang="en"/>
              <a:t> IaC provides a structured approach to making changes to infrastructure, ensuring that modifications are planned and tracked.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Terraform is an open-source Infrastructure as Code (IaC) tool developed by HashiCorp. </a:t>
            </a:r>
            <a:endParaRPr sz="2200"/>
          </a:p>
          <a:p>
            <a:pPr indent="-368300" lvl="0" marL="457200" rtl="0" algn="l">
              <a:spcBef>
                <a:spcPts val="0"/>
              </a:spcBef>
              <a:spcAft>
                <a:spcPts val="0"/>
              </a:spcAft>
              <a:buSzPts val="2200"/>
              <a:buChar char="●"/>
            </a:pPr>
            <a:r>
              <a:rPr lang="en" sz="2200"/>
              <a:t>It is designed to help organizations manage and provision infrastructure resources in a declarative and automated way. </a:t>
            </a:r>
            <a:endParaRPr sz="2200"/>
          </a:p>
          <a:p>
            <a:pPr indent="-368300" lvl="0" marL="457200" rtl="0" algn="l">
              <a:spcBef>
                <a:spcPts val="0"/>
              </a:spcBef>
              <a:spcAft>
                <a:spcPts val="0"/>
              </a:spcAft>
              <a:buSzPts val="2200"/>
              <a:buChar char="●"/>
            </a:pPr>
            <a:r>
              <a:rPr lang="en" sz="2200"/>
              <a:t>Terraform allows you to define, configure, and version your infrastructure using a domain-specific language or HashiCorp Configuration Language (HCL).</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