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Lst>
  <p:sldSz cy="5143500" cx="9144000"/>
  <p:notesSz cx="6858000" cy="9144000"/>
  <p:embeddedFontLst>
    <p:embeddedFont>
      <p:font typeface="Roboto"/>
      <p:regular r:id="rId169"/>
      <p:bold r:id="rId170"/>
      <p:italic r:id="rId171"/>
      <p:boldItalic r:id="rId172"/>
    </p:embeddedFont>
    <p:embeddedFont>
      <p:font typeface="Lato"/>
      <p:regular r:id="rId173"/>
      <p:bold r:id="rId174"/>
      <p:italic r:id="rId175"/>
      <p:boldItalic r:id="rId176"/>
    </p:embeddedFont>
    <p:embeddedFont>
      <p:font typeface="Average"/>
      <p:regular r:id="rId177"/>
    </p:embeddedFont>
    <p:embeddedFont>
      <p:font typeface="Oswald"/>
      <p:regular r:id="rId178"/>
      <p:bold r:id="rId1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176" Type="http://schemas.openxmlformats.org/officeDocument/2006/relationships/font" Target="fonts/Lato-boldItalic.fntdata"/><Relationship Id="rId36" Type="http://schemas.openxmlformats.org/officeDocument/2006/relationships/slide" Target="slides/slide31.xml"/><Relationship Id="rId175" Type="http://schemas.openxmlformats.org/officeDocument/2006/relationships/font" Target="fonts/Lato-italic.fntdata"/><Relationship Id="rId39" Type="http://schemas.openxmlformats.org/officeDocument/2006/relationships/slide" Target="slides/slide34.xml"/><Relationship Id="rId174" Type="http://schemas.openxmlformats.org/officeDocument/2006/relationships/font" Target="fonts/Lato-bold.fntdata"/><Relationship Id="rId38" Type="http://schemas.openxmlformats.org/officeDocument/2006/relationships/slide" Target="slides/slide33.xml"/><Relationship Id="rId173" Type="http://schemas.openxmlformats.org/officeDocument/2006/relationships/font" Target="fonts/Lato-regular.fntdata"/><Relationship Id="rId179" Type="http://schemas.openxmlformats.org/officeDocument/2006/relationships/font" Target="fonts/Oswald-bold.fntdata"/><Relationship Id="rId178" Type="http://schemas.openxmlformats.org/officeDocument/2006/relationships/font" Target="fonts/Oswald-regular.fntdata"/><Relationship Id="rId177" Type="http://schemas.openxmlformats.org/officeDocument/2006/relationships/font" Target="fonts/Averag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Roboto-boldItalic.fntdata"/><Relationship Id="rId65" Type="http://schemas.openxmlformats.org/officeDocument/2006/relationships/slide" Target="slides/slide60.xml"/><Relationship Id="rId171" Type="http://schemas.openxmlformats.org/officeDocument/2006/relationships/font" Target="fonts/Roboto-italic.fntdata"/><Relationship Id="rId68" Type="http://schemas.openxmlformats.org/officeDocument/2006/relationships/slide" Target="slides/slide63.xml"/><Relationship Id="rId170" Type="http://schemas.openxmlformats.org/officeDocument/2006/relationships/font" Target="fonts/Roboto-bold.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font" Target="fonts/Roboto-regular.fntdata"/><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bb5ac23f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b5ac23f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3dba56fb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3dba56fb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3dba56fb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3dba56fb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3dba56fb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3dba56fb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3dba56fb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3dba56fb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3dba56fb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3dba56fb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3dba56fb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3dba56fb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3dba56fbb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3dba56fb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3dba56fb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3dba56fb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3dba56fbb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3dba56fbb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3dba56fbb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3dba56fbb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bb5ac23f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bb5ac23f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3dba56fbb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3dba56fbb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33dba56fb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33dba56fb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3dba56fbb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3dba56fbb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3dba56fbb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33dba56fbb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3d8d7bd6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3d8d7bd6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3d8d7bd6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3d8d7bd6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3d8d7bd6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3d8d7bd6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3d8d7bd6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33d8d7bd6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3d8d7bd6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33d8d7bd6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3d8d7bd6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3d8d7bd6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bb5ac23f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bb5ac23f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3d8d7bd6f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33d8d7bd6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3d8d7bd6f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3d8d7bd6f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3d8d7bd6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3d8d7bd6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3d8d7bd6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3d8d7bd6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3d8d7bd6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3d8d7bd6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3d8d7bd6f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3d8d7bd6f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33d8d7bd6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33d8d7bd6f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33d8d7bd6f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33d8d7bd6f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33d8d7bd6f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33d8d7bd6f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3d8d7bd6f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3d8d7bd6f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bb5ac23f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bb5ac23f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3d8d7bd6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3d8d7bd6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3d8d7bd6f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3d8d7bd6f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3d8d7bd6f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3d8d7bd6f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33d8d7bd6f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33d8d7bd6f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3d8d7bd6f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3d8d7bd6f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33dba56fbb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33dba56fbb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33dba56fbb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33dba56fbb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33dba56fbb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33dba56fbb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33dba56fbb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33dba56fbb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3dba56fbb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3dba56fbb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bb5ac23f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bb5ac23f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3dba56fbb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3dba56fbb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33dba56fbb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33dba56fbb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3dba56fbb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3dba56fbb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3dba56fbb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3dba56fbb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33dba56fbb3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33dba56fbb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33dba56fbb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3dba56fbb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33dba56fbb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33dba56fbb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3dba56fbb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3dba56fbb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3dba56fbb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33dba56fbb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33dba56fbb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3dba56fbb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bb5ac23f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bb5ac23f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33dba56fbb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33dba56fbb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33d8d7bd6f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33d8d7bd6f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3ee170d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33ee170d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33ee170d5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33ee170d5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33ee170d5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33ee170d5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33ee170d54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33ee170d54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33ee170d54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33ee170d54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33ee170d54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33ee170d54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33ee170d54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33ee170d54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3ee170d54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33ee170d54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bb5ac23f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bb5ac23f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3ee170d54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33ee170d54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33ee170d54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33ee170d54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3ee170d54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3ee170d54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3ee170d5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3ee170d5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bb5ac23ff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bb5ac23ff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bb5ac23f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bb5ac23f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bb5ac23f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bb5ac23f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bb5ac23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bb5ac23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bb5ac23f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bb5ac23f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bb5ac23f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bb5ac23f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3bb5ac23f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bb5ac23f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bb5ac23f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bb5ac23f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bb5ac23f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bb5ac23f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bb5ac23ff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bb5ac23ff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bb5ac23f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bb5ac23f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bb5ac23f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bb5ac23f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bb5ac23f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3bb5ac23f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bb5ac23f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bb5ac23f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64642e5e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64642e5e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bb5ac23ff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bb5ac23ff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bb5ac23ff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bb5ac23ff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bb5ac23ff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bb5ac23ff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3bbb4f6e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3bbb4f6e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294d4a7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294d4a7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294d4a7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294d4a7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294d4a7e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294d4a7e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bd1ce5fa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bd1ce5fa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bd1ce5fa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bd1ce5fa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bd1ce5fa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bd1ce5fa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bb5ac23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bb5ac23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bd1ce5fa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bd1ce5fa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3294d4a7e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3294d4a7e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294d4a7e3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294d4a7e3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294d4a7e3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294d4a7e3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294d4a7e3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294d4a7e3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294d4a7e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294d4a7e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3294d4a7e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3294d4a7e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3294d4a7e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3294d4a7e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3294d4a7e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3294d4a7e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3294d4a7e3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3294d4a7e3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bb5ac23ff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bb5ac23ff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3294d4a7e3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3294d4a7e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3294d4a7e3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294d4a7e3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294d4a7e3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294d4a7e3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3294d4a7e3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3294d4a7e3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3294d4a7e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3294d4a7e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3294d4a7e3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3294d4a7e3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294d4a7e3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294d4a7e3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3294d4a7e3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3294d4a7e3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3294d4a7e3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3294d4a7e3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3294d4a7e3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3294d4a7e3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bb5ac23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bb5ac23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3294d4a7e3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3294d4a7e3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3294d4a7e3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3294d4a7e3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3294d4a7e3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3294d4a7e3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3294d4a7e3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3294d4a7e3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3294d4a7e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3294d4a7e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3294d4a7e3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3294d4a7e3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294d4a7e3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294d4a7e3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3c5b9c19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3c5b9c19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3c5b9c19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3c5b9c19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3c5b9c19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3c5b9c19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bb5ac23f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bb5ac23f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3c5b9c19d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3c5b9c19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3c5b9c19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3c5b9c19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3c5b9c19d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3c5b9c19d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3c5b9c19d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3c5b9c19d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3c5b9c19d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3c5b9c19d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3c5b9c19d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3c5b9c19d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3c5b9c19d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3c5b9c19d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cc19a1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3cc19a1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3c5b9c19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3c5b9c19d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32cfd6b1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32cfd6b1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b5ac23f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b5ac23f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32cfd6b1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32cfd6b1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32cfd6b1d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32cfd6b1d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32cfd6b1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32cfd6b1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32cfd6b1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32cfd6b1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32cfd6b1d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32cfd6b1d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32cfd6b1d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32cfd6b1d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32cfd6b1d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32cfd6b1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32cfd6b1d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32cfd6b1d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32cfd6b1d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32cfd6b1d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32cfd6b1d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32cfd6b1d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bb5ac23f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b5ac23f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32cfd6b1d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32cfd6b1d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32cfd6b1d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32cfd6b1d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32cfd6b1d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32cfd6b1d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32cfd6b1d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32cfd6b1d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32cfd6b1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32cfd6b1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32cfd6b1d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32cfd6b1d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32cfd6b1d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32cfd6b1d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32cfd6b1d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32cfd6b1d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32cfd6b1d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32cfd6b1d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3dba56f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3dba56f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hyperlink" Target="https://github.com/arjunachari12/install-jenkins-container/blob/main/install-docker.md" TargetMode="External"/><Relationship Id="rId4" Type="http://schemas.openxmlformats.org/officeDocument/2006/relationships/hyperlink" Target="https://github.com/arjunachari12/install-jenkins-container/blob/main/jenkins.md" TargetMode="External"/><Relationship Id="rId5" Type="http://schemas.openxmlformats.org/officeDocument/2006/relationships/hyperlink" Target="https://www.jenkins.io/doc/book/installing/dock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hyperlink" Target="https://www.jenkins.io/doc/book/pipeline/syntax" TargetMode="External"/><Relationship Id="rId4" Type="http://schemas.openxmlformats.org/officeDocument/2006/relationships/hyperlink" Target="https://www.jenkins.io/doc/book/pipeline/jenkinsfile"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hyperlink" Target="https://www.jenkins.io/doc/book/pipeline/#_footnotedef_1"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1.png"/><Relationship Id="rId4" Type="http://schemas.openxmlformats.org/officeDocument/2006/relationships/image" Target="../media/image1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hyperlink" Target="https://www.jenkins.io/doc/book/pipeline/#declarative-versus-scripted-pipeline-syntax" TargetMode="External"/><Relationship Id="rId4" Type="http://schemas.openxmlformats.org/officeDocument/2006/relationships/hyperlink" Target="https://www.jenkins.io/doc/book/pipeline/getting-started/#_footnotedef_1" TargetMode="External"/><Relationship Id="rId5" Type="http://schemas.openxmlformats.org/officeDocument/2006/relationships/hyperlink" Target="http://groovy-lang.org/semantics.html" TargetMode="External"/><Relationship Id="rId6" Type="http://schemas.openxmlformats.org/officeDocument/2006/relationships/hyperlink" Target="https://www.jenkins.io/doc/book/pipeline/getting-started/#through-blue-ocean" TargetMode="External"/><Relationship Id="rId7" Type="http://schemas.openxmlformats.org/officeDocument/2006/relationships/hyperlink" Target="https://www.jenkins.io/doc/book/pipeline/getting-started/#through-the-classic-ui" TargetMode="External"/><Relationship Id="rId8" Type="http://schemas.openxmlformats.org/officeDocument/2006/relationships/hyperlink" Target="https://www.jenkins.io/doc/book/pipeline/getting-started/#defining-a-pipeline-in-scm"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hyperlink" Target="https://www.jenkins.io/doc/book/pipeline/jenkinsfile/"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hyperlink" Target="https://www.jenkins.io/doc/book/pipeline/synta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hyperlink" Target="https://maven.apache.org/"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s://github.com/arjunachari12/simple-java-maven-app" TargetMode="External"/><Relationship Id="rId4" Type="http://schemas.openxmlformats.org/officeDocument/2006/relationships/hyperlink" Target="https://github.com/arjunachari12/simple-java-maven-app"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hyperlink" Target="https://www.jenkins.io/doc/tutorials/build-a-python-app-with-pyinstaller/"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hyperlink" Target="https://www.jenkins.io/doc/book/using/using-credentials/"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terraform.io/" TargetMode="External"/><Relationship Id="rId4" Type="http://schemas.openxmlformats.org/officeDocument/2006/relationships/image" Target="../media/image4.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hyperlink" Target="https://sonarcloud.io/"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veloper.hashicorp.com/terraform/install" TargetMode="Externa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hyperlink" Target="https://registry.terraform.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oVlTkaQyEzkeqdh-a7Qi5iZJExVBSeEP/edit?usp=sharing&amp;ouid=108972485768906927376&amp;rtpof=true&amp;s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registry.terraform.io/browse/provide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eveloper.hashicorp.com/terraform/language/expression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eveloper.hashicorp.com/terraform/language/function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Jenkins and GitHub Actions</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Collaboration:</a:t>
            </a:r>
            <a:r>
              <a:rPr lang="en"/>
              <a:t> Teams can work together on infrastructure code, enabling collaboration between developers and operations personnel.</a:t>
            </a:r>
            <a:endParaRPr/>
          </a:p>
          <a:p>
            <a:pPr indent="-342900" lvl="0" marL="457200" rtl="0" algn="l">
              <a:spcBef>
                <a:spcPts val="0"/>
              </a:spcBef>
              <a:spcAft>
                <a:spcPts val="0"/>
              </a:spcAft>
              <a:buSzPts val="1800"/>
              <a:buAutoNum type="arabicPeriod"/>
            </a:pPr>
            <a:r>
              <a:rPr b="1" lang="en"/>
              <a:t>Cost Efficiency:</a:t>
            </a:r>
            <a:r>
              <a:rPr lang="en"/>
              <a:t> IaC can help optimize resource allocation and reduce wastage by defining infrastructure requirements more precisely.</a:t>
            </a:r>
            <a:endParaRPr/>
          </a:p>
          <a:p>
            <a:pPr indent="-342900" lvl="0" marL="457200" rtl="0" algn="l">
              <a:spcBef>
                <a:spcPts val="0"/>
              </a:spcBef>
              <a:spcAft>
                <a:spcPts val="0"/>
              </a:spcAft>
              <a:buSzPts val="1800"/>
              <a:buAutoNum type="arabicPeriod"/>
            </a:pPr>
            <a:r>
              <a:rPr b="1" lang="en"/>
              <a:t>Security:</a:t>
            </a:r>
            <a:r>
              <a:rPr lang="en"/>
              <a:t> Security policies and best practices can be codified and enforced in the infrastructure code, enhancing the security of your environment.</a:t>
            </a:r>
            <a:endParaRPr/>
          </a:p>
          <a:p>
            <a:pPr indent="-342900" lvl="0" marL="457200" rtl="0" algn="l">
              <a:spcBef>
                <a:spcPts val="0"/>
              </a:spcBef>
              <a:spcAft>
                <a:spcPts val="0"/>
              </a:spcAft>
              <a:buSzPts val="1800"/>
              <a:buAutoNum type="arabicPeriod"/>
            </a:pPr>
            <a:r>
              <a:rPr b="1" lang="en"/>
              <a:t>Portability:</a:t>
            </a:r>
            <a:r>
              <a:rPr lang="en"/>
              <a:t> Infrastructure definitions can be used across different cloud providers or on-premises environments, promoting flexibility.</a:t>
            </a:r>
            <a:endParaRPr/>
          </a:p>
          <a:p>
            <a:pPr indent="-342900" lvl="0" marL="457200" rtl="0" algn="l">
              <a:spcBef>
                <a:spcPts val="0"/>
              </a:spcBef>
              <a:spcAft>
                <a:spcPts val="0"/>
              </a:spcAft>
              <a:buSzPts val="1800"/>
              <a:buAutoNum type="arabicPeriod"/>
            </a:pPr>
            <a:r>
              <a:rPr b="1" lang="en"/>
              <a:t>Change Management:</a:t>
            </a:r>
            <a:r>
              <a:rPr lang="en"/>
              <a:t> IaC provides a structured approach to making changes to infrastructure, ensuring that modifications are planned and tracked.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endParaRPr/>
          </a:p>
        </p:txBody>
      </p:sp>
      <p:sp>
        <p:nvSpPr>
          <p:cNvPr id="664" name="Google Shape;664;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Continuous Delivery (CD): Extends CI by automatically deploying code changes to a production-like environment after passing tests. This ensures that software can be released reliably at any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Infrastructure as Code (IaC): Managing and provisioning computing infrastructure through machine-readable definition files, rather than physical hardware configuration or interactive configuration tools. Tools like Terraform and AWS CloudFormation are often used.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Version Control: Using tools like Git to manage code changes and track the history of software development, enabling multiple developers to collaborate on the same project.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endParaRPr/>
          </a:p>
        </p:txBody>
      </p:sp>
      <p:sp>
        <p:nvSpPr>
          <p:cNvPr id="670" name="Google Shape;670;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Monitoring and Logging: Continuous monitoring and logging of applications and infrastructure to gather insights and improve performance. Tools like Prometheus, Grafana, ELK Stack, and AWS CloudWatch are common in this area.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Automation: Automating repetitive tasks such as code testing, integration, deployment, and infrastructure provisioning to increase efficiency and reduce the potential for human error.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Security (DevSecOps): Integrating security practices within the DevOps process to ensure that security is considered at every stage of the software development lifecycle.</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endParaRPr/>
          </a:p>
        </p:txBody>
      </p:sp>
      <p:sp>
        <p:nvSpPr>
          <p:cNvPr id="676" name="Google Shape;676;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Containerization and Orchestration: Using containers (e.g., Docker) to package applications and their dependencies, and orchestrating them (e.g., Kubernetes) for efficient deployment and scaling.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Continuous Feedback: Gathering feedback from end-users and monitoring systems to inform future development and operations activities, creating a cycle of continuous improvement.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By implementing DevOps practices, organizations can achieve faster delivery of features, improved operational efficiency, higher quality products, and increased collaboration among teams.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2" name="Google Shape;682;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3" name="Google Shape;683;p115"/>
          <p:cNvPicPr preferRelativeResize="0"/>
          <p:nvPr/>
        </p:nvPicPr>
        <p:blipFill>
          <a:blip r:embed="rId3">
            <a:alphaModFix/>
          </a:blip>
          <a:stretch>
            <a:fillRect/>
          </a:stretch>
        </p:blipFill>
        <p:spPr>
          <a:xfrm>
            <a:off x="51900" y="162051"/>
            <a:ext cx="9071900" cy="47561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9" name="Google Shape;689;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0" name="Google Shape;690;p116"/>
          <p:cNvPicPr preferRelativeResize="0"/>
          <p:nvPr/>
        </p:nvPicPr>
        <p:blipFill>
          <a:blip r:embed="rId3">
            <a:alphaModFix/>
          </a:blip>
          <a:stretch>
            <a:fillRect/>
          </a:stretch>
        </p:blipFill>
        <p:spPr>
          <a:xfrm>
            <a:off x="-496550" y="278474"/>
            <a:ext cx="9640550" cy="43618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696" name="Google Shape;696;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Git is a distributed version control system used to track changes in source code during software development.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Install Git</a:t>
            </a:r>
            <a:endParaRPr/>
          </a:p>
          <a:p>
            <a:pPr indent="0" lvl="0" marL="0" rtl="0" algn="l">
              <a:spcBef>
                <a:spcPts val="1200"/>
              </a:spcBef>
              <a:spcAft>
                <a:spcPts val="0"/>
              </a:spcAft>
              <a:buNone/>
            </a:pPr>
            <a:r>
              <a:rPr lang="en"/>
              <a:t>First, you need to install Git on your computer. You can download it from git-scm.com.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Configure Git</a:t>
            </a:r>
            <a:endParaRPr/>
          </a:p>
          <a:p>
            <a:pPr indent="0" lvl="0" marL="0" rtl="0" algn="l">
              <a:spcBef>
                <a:spcPts val="1200"/>
              </a:spcBef>
              <a:spcAft>
                <a:spcPts val="0"/>
              </a:spcAft>
              <a:buNone/>
            </a:pPr>
            <a:r>
              <a:rPr lang="en"/>
              <a:t>After installing Git, you need to set up your user name and email address. Open your terminal or command prompt and 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git config --global user.name "Your Name"</a:t>
            </a:r>
            <a:endParaRPr/>
          </a:p>
          <a:p>
            <a:pPr indent="0" lvl="0" marL="0" rtl="0" algn="l">
              <a:spcBef>
                <a:spcPts val="1200"/>
              </a:spcBef>
              <a:spcAft>
                <a:spcPts val="1200"/>
              </a:spcAft>
              <a:buNone/>
            </a:pPr>
            <a:r>
              <a:rPr lang="en"/>
              <a:t>git config --global user.email "your.email@example.com"</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02" name="Google Shape;702;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Basic Git Commands</a:t>
            </a:r>
            <a:endParaRPr/>
          </a:p>
          <a:p>
            <a:pPr indent="0" lvl="0" marL="0" rtl="0" algn="l">
              <a:spcBef>
                <a:spcPts val="1200"/>
              </a:spcBef>
              <a:spcAft>
                <a:spcPts val="0"/>
              </a:spcAft>
              <a:buNone/>
            </a:pPr>
            <a:r>
              <a:rPr lang="en"/>
              <a:t>Initialize a Repository</a:t>
            </a:r>
            <a:endParaRPr/>
          </a:p>
          <a:p>
            <a:pPr indent="0" lvl="0" marL="0" rtl="0" algn="l">
              <a:spcBef>
                <a:spcPts val="1200"/>
              </a:spcBef>
              <a:spcAft>
                <a:spcPts val="0"/>
              </a:spcAft>
              <a:buNone/>
            </a:pPr>
            <a:r>
              <a:rPr lang="en"/>
              <a:t>To start tracking a project with Git, navigate to your project directory and initialize a Git repository:</a:t>
            </a:r>
            <a:endParaRPr/>
          </a:p>
          <a:p>
            <a:pPr indent="0" lvl="0" marL="0" rtl="0" algn="l">
              <a:spcBef>
                <a:spcPts val="1200"/>
              </a:spcBef>
              <a:spcAft>
                <a:spcPts val="0"/>
              </a:spcAft>
              <a:buNone/>
            </a:pPr>
            <a:r>
              <a:rPr lang="en"/>
              <a:t>cd your-project-directory</a:t>
            </a:r>
            <a:endParaRPr/>
          </a:p>
          <a:p>
            <a:pPr indent="0" lvl="0" marL="0" rtl="0" algn="l">
              <a:spcBef>
                <a:spcPts val="1200"/>
              </a:spcBef>
              <a:spcAft>
                <a:spcPts val="0"/>
              </a:spcAft>
              <a:buNone/>
            </a:pPr>
            <a:r>
              <a:rPr lang="en"/>
              <a:t>git init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Check the Status</a:t>
            </a:r>
            <a:endParaRPr/>
          </a:p>
          <a:p>
            <a:pPr indent="0" lvl="0" marL="0" rtl="0" algn="l">
              <a:spcBef>
                <a:spcPts val="1200"/>
              </a:spcBef>
              <a:spcAft>
                <a:spcPts val="0"/>
              </a:spcAft>
              <a:buNone/>
            </a:pPr>
            <a:r>
              <a:rPr lang="en"/>
              <a:t>To see the status of your files (e.g., changes that need to be committed), use:</a:t>
            </a:r>
            <a:endParaRPr/>
          </a:p>
          <a:p>
            <a:pPr indent="0" lvl="0" marL="0" rtl="0" algn="l">
              <a:spcBef>
                <a:spcPts val="1200"/>
              </a:spcBef>
              <a:spcAft>
                <a:spcPts val="1200"/>
              </a:spcAft>
              <a:buNone/>
            </a:pPr>
            <a:r>
              <a:rPr lang="en"/>
              <a:t>git status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08" name="Google Shape;708;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Add Files</a:t>
            </a:r>
            <a:endParaRPr/>
          </a:p>
          <a:p>
            <a:pPr indent="0" lvl="0" marL="0" rtl="0" algn="l">
              <a:spcBef>
                <a:spcPts val="1200"/>
              </a:spcBef>
              <a:spcAft>
                <a:spcPts val="0"/>
              </a:spcAft>
              <a:buNone/>
            </a:pPr>
            <a:r>
              <a:rPr lang="en"/>
              <a:t>To stage files for commit, use:</a:t>
            </a:r>
            <a:endParaRPr/>
          </a:p>
          <a:p>
            <a:pPr indent="0" lvl="0" marL="0" rtl="0" algn="l">
              <a:spcBef>
                <a:spcPts val="1200"/>
              </a:spcBef>
              <a:spcAft>
                <a:spcPts val="0"/>
              </a:spcAft>
              <a:buNone/>
            </a:pPr>
            <a:r>
              <a:rPr lang="en"/>
              <a:t>git add filename</a:t>
            </a:r>
            <a:endParaRPr/>
          </a:p>
          <a:p>
            <a:pPr indent="0" lvl="0" marL="0" rtl="0" algn="l">
              <a:spcBef>
                <a:spcPts val="1200"/>
              </a:spcBef>
              <a:spcAft>
                <a:spcPts val="0"/>
              </a:spcAft>
              <a:buNone/>
            </a:pPr>
            <a:r>
              <a:rPr lang="en"/>
              <a:t>To add all changes, use:</a:t>
            </a:r>
            <a:endParaRPr/>
          </a:p>
          <a:p>
            <a:pPr indent="0" lvl="0" marL="0" rtl="0" algn="l">
              <a:spcBef>
                <a:spcPts val="1200"/>
              </a:spcBef>
              <a:spcAft>
                <a:spcPts val="0"/>
              </a:spcAft>
              <a:buNone/>
            </a:pPr>
            <a:r>
              <a:rPr lang="en"/>
              <a:t>git add .</a:t>
            </a:r>
            <a:endParaRPr/>
          </a:p>
          <a:p>
            <a:pPr indent="0" lvl="0" marL="0" rtl="0" algn="l">
              <a:spcBef>
                <a:spcPts val="1200"/>
              </a:spcBef>
              <a:spcAft>
                <a:spcPts val="0"/>
              </a:spcAft>
              <a:buNone/>
            </a:pPr>
            <a:r>
              <a:rPr lang="en"/>
              <a:t>Commit Changes</a:t>
            </a:r>
            <a:endParaRPr/>
          </a:p>
          <a:p>
            <a:pPr indent="0" lvl="0" marL="0" rtl="0" algn="l">
              <a:spcBef>
                <a:spcPts val="1200"/>
              </a:spcBef>
              <a:spcAft>
                <a:spcPts val="0"/>
              </a:spcAft>
              <a:buNone/>
            </a:pPr>
            <a:r>
              <a:rPr lang="en"/>
              <a:t>To commit the staged files with a message, use:</a:t>
            </a:r>
            <a:endParaRPr/>
          </a:p>
          <a:p>
            <a:pPr indent="0" lvl="0" marL="0" rtl="0" algn="l">
              <a:spcBef>
                <a:spcPts val="1200"/>
              </a:spcBef>
              <a:spcAft>
                <a:spcPts val="0"/>
              </a:spcAft>
              <a:buNone/>
            </a:pPr>
            <a:r>
              <a:rPr lang="en"/>
              <a:t>git commit -m "Your commit message"</a:t>
            </a:r>
            <a:endParaRPr/>
          </a:p>
          <a:p>
            <a:pPr indent="0" lvl="0" marL="0" rtl="0" algn="l">
              <a:spcBef>
                <a:spcPts val="1200"/>
              </a:spcBef>
              <a:spcAft>
                <a:spcPts val="120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14" name="Google Shape;714;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Viewing the Commit History</a:t>
            </a:r>
            <a:endParaRPr/>
          </a:p>
          <a:p>
            <a:pPr indent="0" lvl="0" marL="0" rtl="0" algn="l">
              <a:spcBef>
                <a:spcPts val="1200"/>
              </a:spcBef>
              <a:spcAft>
                <a:spcPts val="0"/>
              </a:spcAft>
              <a:buNone/>
            </a:pPr>
            <a:r>
              <a:rPr lang="en"/>
              <a:t>To see the commit history, use:</a:t>
            </a:r>
            <a:endParaRPr/>
          </a:p>
          <a:p>
            <a:pPr indent="0" lvl="0" marL="0" rtl="0" algn="l">
              <a:spcBef>
                <a:spcPts val="1200"/>
              </a:spcBef>
              <a:spcAft>
                <a:spcPts val="0"/>
              </a:spcAft>
              <a:buNone/>
            </a:pPr>
            <a:r>
              <a:rPr lang="en"/>
              <a:t>git log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Create a Branch</a:t>
            </a:r>
            <a:endParaRPr/>
          </a:p>
          <a:p>
            <a:pPr indent="0" lvl="0" marL="0" rtl="0" algn="l">
              <a:spcBef>
                <a:spcPts val="1200"/>
              </a:spcBef>
              <a:spcAft>
                <a:spcPts val="0"/>
              </a:spcAft>
              <a:buNone/>
            </a:pPr>
            <a:r>
              <a:rPr lang="en"/>
              <a:t>To create a new branch and switch to it, use:</a:t>
            </a:r>
            <a:endParaRPr/>
          </a:p>
          <a:p>
            <a:pPr indent="0" lvl="0" marL="0" rtl="0" algn="l">
              <a:spcBef>
                <a:spcPts val="1200"/>
              </a:spcBef>
              <a:spcAft>
                <a:spcPts val="0"/>
              </a:spcAft>
              <a:buNone/>
            </a:pPr>
            <a:r>
              <a:rPr lang="en"/>
              <a:t>git branch new-branch-name</a:t>
            </a:r>
            <a:endParaRPr/>
          </a:p>
          <a:p>
            <a:pPr indent="0" lvl="0" marL="0" rtl="0" algn="l">
              <a:spcBef>
                <a:spcPts val="1200"/>
              </a:spcBef>
              <a:spcAft>
                <a:spcPts val="0"/>
              </a:spcAft>
              <a:buNone/>
            </a:pPr>
            <a:r>
              <a:rPr lang="en"/>
              <a:t>git checkout new-branch-name</a:t>
            </a:r>
            <a:endParaRPr/>
          </a:p>
          <a:p>
            <a:pPr indent="0" lvl="0" marL="0" rtl="0" algn="l">
              <a:spcBef>
                <a:spcPts val="1200"/>
              </a:spcBef>
              <a:spcAft>
                <a:spcPts val="0"/>
              </a:spcAft>
              <a:buNone/>
            </a:pPr>
            <a:r>
              <a:rPr lang="en"/>
              <a:t>git checkout -b new-branch-name</a:t>
            </a:r>
            <a:endParaRPr/>
          </a:p>
          <a:p>
            <a:pPr indent="0" lvl="0" marL="0" rtl="0" algn="l">
              <a:spcBef>
                <a:spcPts val="12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20" name="Google Shape;720;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Merge Branches</a:t>
            </a:r>
            <a:endParaRPr/>
          </a:p>
          <a:p>
            <a:pPr indent="0" lvl="0" marL="0" rtl="0" algn="l">
              <a:spcBef>
                <a:spcPts val="1200"/>
              </a:spcBef>
              <a:spcAft>
                <a:spcPts val="0"/>
              </a:spcAft>
              <a:buNone/>
            </a:pPr>
            <a:r>
              <a:rPr lang="en"/>
              <a:t>To merge a branch into your current branch, use:</a:t>
            </a:r>
            <a:endParaRPr/>
          </a:p>
          <a:p>
            <a:pPr indent="0" lvl="0" marL="0" rtl="0" algn="l">
              <a:spcBef>
                <a:spcPts val="1200"/>
              </a:spcBef>
              <a:spcAft>
                <a:spcPts val="0"/>
              </a:spcAft>
              <a:buNone/>
            </a:pPr>
            <a:r>
              <a:rPr lang="en"/>
              <a:t>git checkout main</a:t>
            </a:r>
            <a:endParaRPr/>
          </a:p>
          <a:p>
            <a:pPr indent="0" lvl="0" marL="0" rtl="0" algn="l">
              <a:spcBef>
                <a:spcPts val="1200"/>
              </a:spcBef>
              <a:spcAft>
                <a:spcPts val="0"/>
              </a:spcAft>
              <a:buNone/>
            </a:pPr>
            <a:r>
              <a:rPr lang="en"/>
              <a:t>git merge new-branch-name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Delete a Branch</a:t>
            </a:r>
            <a:endParaRPr/>
          </a:p>
          <a:p>
            <a:pPr indent="0" lvl="0" marL="0" rtl="0" algn="l">
              <a:spcBef>
                <a:spcPts val="1200"/>
              </a:spcBef>
              <a:spcAft>
                <a:spcPts val="0"/>
              </a:spcAft>
              <a:buNone/>
            </a:pPr>
            <a:r>
              <a:rPr lang="en"/>
              <a:t>To delete a branch that you no longer need, use:</a:t>
            </a:r>
            <a:endParaRPr/>
          </a:p>
          <a:p>
            <a:pPr indent="0" lvl="0" marL="0" rtl="0" algn="l">
              <a:spcBef>
                <a:spcPts val="1200"/>
              </a:spcBef>
              <a:spcAft>
                <a:spcPts val="1200"/>
              </a:spcAft>
              <a:buNone/>
            </a:pPr>
            <a:r>
              <a:rPr lang="en"/>
              <a:t>git branch -d branch-name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Terraform is an open-source Infrastructure as Code (IaC) tool developed by HashiCorp. </a:t>
            </a:r>
            <a:endParaRPr sz="2200"/>
          </a:p>
          <a:p>
            <a:pPr indent="-368300" lvl="0" marL="457200" rtl="0" algn="l">
              <a:spcBef>
                <a:spcPts val="0"/>
              </a:spcBef>
              <a:spcAft>
                <a:spcPts val="0"/>
              </a:spcAft>
              <a:buSzPts val="2200"/>
              <a:buChar char="●"/>
            </a:pPr>
            <a:r>
              <a:rPr lang="en" sz="2200"/>
              <a:t>It is designed to help organizations manage and provision infrastructure resources in a declarative and automated way. </a:t>
            </a:r>
            <a:endParaRPr sz="2200"/>
          </a:p>
          <a:p>
            <a:pPr indent="-368300" lvl="0" marL="457200" rtl="0" algn="l">
              <a:spcBef>
                <a:spcPts val="0"/>
              </a:spcBef>
              <a:spcAft>
                <a:spcPts val="0"/>
              </a:spcAft>
              <a:buSzPts val="2200"/>
              <a:buChar char="●"/>
            </a:pPr>
            <a:r>
              <a:rPr lang="en" sz="2200"/>
              <a:t>Terraform allows you to define, configure, and version your infrastructure using a domain-specific language or HashiCorp Configuration Language (HCL).</a:t>
            </a:r>
            <a:endParaRPr sz="22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26" name="Google Shape;726;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Pushing Changes</a:t>
            </a:r>
            <a:endParaRPr/>
          </a:p>
          <a:p>
            <a:pPr indent="0" lvl="0" marL="0" rtl="0" algn="l">
              <a:spcBef>
                <a:spcPts val="1200"/>
              </a:spcBef>
              <a:spcAft>
                <a:spcPts val="0"/>
              </a:spcAft>
              <a:buNone/>
            </a:pPr>
            <a:r>
              <a:rPr lang="en"/>
              <a:t>To push your changes to a remote repository, use:</a:t>
            </a:r>
            <a:endParaRPr/>
          </a:p>
          <a:p>
            <a:pPr indent="0" lvl="0" marL="0" rtl="0" algn="l">
              <a:spcBef>
                <a:spcPts val="1200"/>
              </a:spcBef>
              <a:spcAft>
                <a:spcPts val="0"/>
              </a:spcAft>
              <a:buNone/>
            </a:pPr>
            <a:r>
              <a:rPr lang="en"/>
              <a:t>git remote add origin https://github.com/your-username/your-repository.git</a:t>
            </a:r>
            <a:endParaRPr/>
          </a:p>
          <a:p>
            <a:pPr indent="0" lvl="0" marL="0" rtl="0" algn="l">
              <a:spcBef>
                <a:spcPts val="1200"/>
              </a:spcBef>
              <a:spcAft>
                <a:spcPts val="0"/>
              </a:spcAft>
              <a:buNone/>
            </a:pPr>
            <a:r>
              <a:rPr lang="en"/>
              <a:t>git push -u origin main</a:t>
            </a:r>
            <a:endParaRPr/>
          </a:p>
          <a:p>
            <a:pPr indent="0" lvl="0" marL="0" rtl="0" algn="l">
              <a:spcBef>
                <a:spcPts val="1200"/>
              </a:spcBef>
              <a:spcAft>
                <a:spcPts val="0"/>
              </a:spcAft>
              <a:buNone/>
            </a:pPr>
            <a:r>
              <a:rPr lang="en"/>
              <a:t>After the first time, you can simply use:</a:t>
            </a:r>
            <a:endParaRPr/>
          </a:p>
          <a:p>
            <a:pPr indent="0" lvl="0" marL="0" rtl="0" algn="l">
              <a:spcBef>
                <a:spcPts val="1200"/>
              </a:spcBef>
              <a:spcAft>
                <a:spcPts val="0"/>
              </a:spcAft>
              <a:buNone/>
            </a:pPr>
            <a:r>
              <a:rPr lang="en"/>
              <a:t>git push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Pulling Changes</a:t>
            </a:r>
            <a:endParaRPr/>
          </a:p>
          <a:p>
            <a:pPr indent="0" lvl="0" marL="0" rtl="0" algn="l">
              <a:spcBef>
                <a:spcPts val="1200"/>
              </a:spcBef>
              <a:spcAft>
                <a:spcPts val="0"/>
              </a:spcAft>
              <a:buNone/>
            </a:pPr>
            <a:r>
              <a:rPr lang="en"/>
              <a:t>To pull changes from a remote repository, use:</a:t>
            </a:r>
            <a:endParaRPr/>
          </a:p>
          <a:p>
            <a:pPr indent="0" lvl="0" marL="0" rtl="0" algn="l">
              <a:spcBef>
                <a:spcPts val="1200"/>
              </a:spcBef>
              <a:spcAft>
                <a:spcPts val="1200"/>
              </a:spcAft>
              <a:buNone/>
            </a:pPr>
            <a:r>
              <a:rPr lang="en"/>
              <a:t>git pull</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32" name="Google Shape;732;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 Common Git Workflows</a:t>
            </a:r>
            <a:endParaRPr/>
          </a:p>
          <a:p>
            <a:pPr indent="0" lvl="0" marL="0" rtl="0" algn="l">
              <a:spcBef>
                <a:spcPts val="1200"/>
              </a:spcBef>
              <a:spcAft>
                <a:spcPts val="0"/>
              </a:spcAft>
              <a:buNone/>
            </a:pPr>
            <a:r>
              <a:rPr lang="en"/>
              <a:t>Cloning a Repository</a:t>
            </a:r>
            <a:endParaRPr/>
          </a:p>
          <a:p>
            <a:pPr indent="0" lvl="0" marL="0" rtl="0" algn="l">
              <a:spcBef>
                <a:spcPts val="1200"/>
              </a:spcBef>
              <a:spcAft>
                <a:spcPts val="0"/>
              </a:spcAft>
              <a:buNone/>
            </a:pPr>
            <a:r>
              <a:rPr lang="en"/>
              <a:t>To clone an existing repository from GitHub, use:</a:t>
            </a:r>
            <a:endParaRPr/>
          </a:p>
          <a:p>
            <a:pPr indent="0" lvl="0" marL="0" rtl="0" algn="l">
              <a:spcBef>
                <a:spcPts val="1200"/>
              </a:spcBef>
              <a:spcAft>
                <a:spcPts val="0"/>
              </a:spcAft>
              <a:buNone/>
            </a:pPr>
            <a:r>
              <a:rPr lang="en"/>
              <a:t>git clone https://github.com/username/repository.git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Working with Remotes</a:t>
            </a:r>
            <a:endParaRPr/>
          </a:p>
          <a:p>
            <a:pPr indent="0" lvl="0" marL="0" rtl="0" algn="l">
              <a:spcBef>
                <a:spcPts val="1200"/>
              </a:spcBef>
              <a:spcAft>
                <a:spcPts val="0"/>
              </a:spcAft>
              <a:buNone/>
            </a:pPr>
            <a:r>
              <a:rPr lang="en"/>
              <a:t>To list your remotes, use:</a:t>
            </a:r>
            <a:endParaRPr/>
          </a:p>
          <a:p>
            <a:pPr indent="0" lvl="0" marL="0" rtl="0" algn="l">
              <a:spcBef>
                <a:spcPts val="1200"/>
              </a:spcBef>
              <a:spcAft>
                <a:spcPts val="0"/>
              </a:spcAft>
              <a:buNone/>
            </a:pPr>
            <a:r>
              <a:rPr lang="en"/>
              <a:t>git remote -v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add a new remote, use:</a:t>
            </a:r>
            <a:endParaRPr/>
          </a:p>
          <a:p>
            <a:pPr indent="0" lvl="0" marL="0" rtl="0" algn="l">
              <a:spcBef>
                <a:spcPts val="1200"/>
              </a:spcBef>
              <a:spcAft>
                <a:spcPts val="1200"/>
              </a:spcAft>
              <a:buNone/>
            </a:pPr>
            <a:r>
              <a:rPr lang="en"/>
              <a:t>git remote add remote-name https://github.com/user/repo.git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38" name="Google Shape;738;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Stashing Changes</a:t>
            </a:r>
            <a:endParaRPr/>
          </a:p>
          <a:p>
            <a:pPr indent="0" lvl="0" marL="0" rtl="0" algn="l">
              <a:spcBef>
                <a:spcPts val="1200"/>
              </a:spcBef>
              <a:spcAft>
                <a:spcPts val="0"/>
              </a:spcAft>
              <a:buNone/>
            </a:pPr>
            <a:r>
              <a:rPr lang="en"/>
              <a:t>To stash your changes without committing them, use:</a:t>
            </a:r>
            <a:endParaRPr/>
          </a:p>
          <a:p>
            <a:pPr indent="0" lvl="0" marL="0" rtl="0" algn="l">
              <a:spcBef>
                <a:spcPts val="1200"/>
              </a:spcBef>
              <a:spcAft>
                <a:spcPts val="0"/>
              </a:spcAft>
              <a:buNone/>
            </a:pPr>
            <a:r>
              <a:rPr lang="en"/>
              <a:t>git stash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apply stashed changes, use:</a:t>
            </a:r>
            <a:endParaRPr/>
          </a:p>
          <a:p>
            <a:pPr indent="0" lvl="0" marL="0" rtl="0" algn="l">
              <a:spcBef>
                <a:spcPts val="1200"/>
              </a:spcBef>
              <a:spcAft>
                <a:spcPts val="1200"/>
              </a:spcAft>
              <a:buNone/>
            </a:pPr>
            <a:r>
              <a:rPr lang="en"/>
              <a:t>git stash apply</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744" name="Google Shape;744;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 checkout feature-branch</a:t>
            </a:r>
            <a:endParaRPr/>
          </a:p>
          <a:p>
            <a:pPr indent="0" lvl="0" marL="0" rtl="0" algn="l">
              <a:spcBef>
                <a:spcPts val="1200"/>
              </a:spcBef>
              <a:spcAft>
                <a:spcPts val="0"/>
              </a:spcAft>
              <a:buNone/>
            </a:pPr>
            <a:r>
              <a:rPr lang="en"/>
              <a:t>git log --oneline</a:t>
            </a:r>
            <a:endParaRPr/>
          </a:p>
          <a:p>
            <a:pPr indent="0" lvl="0" marL="0" rtl="0" algn="l">
              <a:spcBef>
                <a:spcPts val="1200"/>
              </a:spcBef>
              <a:spcAft>
                <a:spcPts val="0"/>
              </a:spcAft>
              <a:buNone/>
            </a:pPr>
            <a:r>
              <a:rPr lang="en"/>
              <a:t>git checkout main</a:t>
            </a:r>
            <a:endParaRPr/>
          </a:p>
          <a:p>
            <a:pPr indent="0" lvl="0" marL="0" rtl="0" algn="l">
              <a:spcBef>
                <a:spcPts val="1200"/>
              </a:spcBef>
              <a:spcAft>
                <a:spcPts val="0"/>
              </a:spcAft>
              <a:buNone/>
            </a:pPr>
            <a:r>
              <a:rPr lang="en"/>
              <a:t>git cherry-pick &lt;ABOVE COMMIT ID&gt;</a:t>
            </a:r>
            <a:endParaRPr/>
          </a:p>
          <a:p>
            <a:pPr indent="0" lvl="0" marL="0" rtl="0" algn="l">
              <a:spcBef>
                <a:spcPts val="1200"/>
              </a:spcBef>
              <a:spcAft>
                <a:spcPts val="0"/>
              </a:spcAft>
              <a:buNone/>
            </a:pPr>
            <a:r>
              <a:rPr lang="en"/>
              <a:t>git push origin main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8" name="Shape 748"/>
        <p:cNvGrpSpPr/>
        <p:nvPr/>
      </p:nvGrpSpPr>
      <p:grpSpPr>
        <a:xfrm>
          <a:off x="0" y="0"/>
          <a:ext cx="0" cy="0"/>
          <a:chOff x="0" y="0"/>
          <a:chExt cx="0" cy="0"/>
        </a:xfrm>
      </p:grpSpPr>
      <p:sp>
        <p:nvSpPr>
          <p:cNvPr id="749" name="Google Shape;749;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Jenkins?</a:t>
            </a:r>
            <a:endParaRPr/>
          </a:p>
        </p:txBody>
      </p:sp>
      <p:sp>
        <p:nvSpPr>
          <p:cNvPr id="750" name="Google Shape;750;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Jenkins is a self-contained, open source automation server which can be used to automate all sorts of tasks related to building, testing, and delivering or deploying software.</a:t>
            </a:r>
            <a:endParaRPr/>
          </a:p>
          <a:p>
            <a:pPr indent="0" lvl="0" marL="0" marR="0" rtl="0" algn="l">
              <a:lnSpc>
                <a:spcPct val="115000"/>
              </a:lnSpc>
              <a:spcBef>
                <a:spcPts val="1200"/>
              </a:spcBef>
              <a:spcAft>
                <a:spcPts val="0"/>
              </a:spcAft>
              <a:buNone/>
            </a:pPr>
            <a:r>
              <a:rPr lang="en"/>
              <a:t>Jenkins can be installed through native system packages, Docker, or even run standalone by any machine w bith a Java Runtime Environment (JRE) installed</a:t>
            </a:r>
            <a:endParaRPr sz="20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2600">
              <a:solidFill>
                <a:schemeClr val="dk1"/>
              </a:solidFill>
              <a:highlight>
                <a:schemeClr val="lt1"/>
              </a:highligh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4" name="Shape 754"/>
        <p:cNvGrpSpPr/>
        <p:nvPr/>
      </p:nvGrpSpPr>
      <p:grpSpPr>
        <a:xfrm>
          <a:off x="0" y="0"/>
          <a:ext cx="0" cy="0"/>
          <a:chOff x="0" y="0"/>
          <a:chExt cx="0" cy="0"/>
        </a:xfrm>
      </p:grpSpPr>
      <p:sp>
        <p:nvSpPr>
          <p:cNvPr id="755" name="Google Shape;755;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Jenkins</a:t>
            </a:r>
            <a:endParaRPr/>
          </a:p>
        </p:txBody>
      </p:sp>
      <p:sp>
        <p:nvSpPr>
          <p:cNvPr id="756" name="Google Shape;756;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Install Docker</a:t>
            </a:r>
            <a:endParaRPr/>
          </a:p>
          <a:p>
            <a:pPr indent="0" lvl="0" marL="0" rtl="0" algn="l">
              <a:spcBef>
                <a:spcPts val="1200"/>
              </a:spcBef>
              <a:spcAft>
                <a:spcPts val="0"/>
              </a:spcAft>
              <a:buClr>
                <a:schemeClr val="dk1"/>
              </a:buClr>
              <a:buSzPts val="1100"/>
              <a:buFont typeface="Arial"/>
              <a:buNone/>
            </a:pPr>
            <a:r>
              <a:rPr lang="en" u="sng">
                <a:solidFill>
                  <a:schemeClr val="accent5"/>
                </a:solidFill>
                <a:hlinkClick r:id="rId3">
                  <a:extLst>
                    <a:ext uri="{A12FA001-AC4F-418D-AE19-62706E023703}">
                      <ahyp:hlinkClr val="tx"/>
                    </a:ext>
                  </a:extLst>
                </a:hlinkClick>
              </a:rPr>
              <a:t>https://github.com/arjunachari12/install-jenkins-container/blob/main/install-docker.md</a:t>
            </a:r>
            <a:endParaRPr/>
          </a:p>
          <a:p>
            <a:pPr indent="0" lvl="0" marL="0" rtl="0" algn="l">
              <a:spcBef>
                <a:spcPts val="1200"/>
              </a:spcBef>
              <a:spcAft>
                <a:spcPts val="0"/>
              </a:spcAft>
              <a:buClr>
                <a:schemeClr val="dk1"/>
              </a:buClr>
              <a:buSzPts val="1100"/>
              <a:buFont typeface="Arial"/>
              <a:buNone/>
            </a:pPr>
            <a:r>
              <a:rPr lang="en"/>
              <a:t>Install Jenkins</a:t>
            </a:r>
            <a:endParaRPr/>
          </a:p>
          <a:p>
            <a:pPr indent="0" lvl="0" marL="0" rtl="0" algn="l">
              <a:spcBef>
                <a:spcPts val="1200"/>
              </a:spcBef>
              <a:spcAft>
                <a:spcPts val="0"/>
              </a:spcAft>
              <a:buClr>
                <a:schemeClr val="dk1"/>
              </a:buClr>
              <a:buSzPts val="1100"/>
              <a:buFont typeface="Arial"/>
              <a:buNone/>
            </a:pPr>
            <a:r>
              <a:rPr lang="en" u="sng">
                <a:solidFill>
                  <a:schemeClr val="hlink"/>
                </a:solidFill>
                <a:hlinkClick r:id="rId4"/>
              </a:rPr>
              <a:t>https://github.com/arjunachari12/install-jenkins-container/blob/main/jenkins.md</a:t>
            </a:r>
            <a:r>
              <a:rPr lang="en"/>
              <a:t> </a:t>
            </a:r>
            <a:endParaRPr/>
          </a:p>
          <a:p>
            <a:pPr indent="0" lvl="0" marL="0" rtl="0" algn="l">
              <a:spcBef>
                <a:spcPts val="1200"/>
              </a:spcBef>
              <a:spcAft>
                <a:spcPts val="0"/>
              </a:spcAft>
              <a:buNone/>
            </a:pPr>
            <a:r>
              <a:rPr lang="en"/>
              <a:t>Official link</a:t>
            </a:r>
            <a:endParaRPr/>
          </a:p>
          <a:p>
            <a:pPr indent="0" lvl="0" marL="0" rtl="0" algn="l">
              <a:spcBef>
                <a:spcPts val="1200"/>
              </a:spcBef>
              <a:spcAft>
                <a:spcPts val="0"/>
              </a:spcAft>
              <a:buNone/>
            </a:pPr>
            <a:r>
              <a:rPr lang="en" u="sng">
                <a:solidFill>
                  <a:schemeClr val="hlink"/>
                </a:solidFill>
                <a:hlinkClick r:id="rId5"/>
              </a:rPr>
              <a:t>https://www.jenkins.io/doc/book/installing/docker/</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0" name="Shape 760"/>
        <p:cNvGrpSpPr/>
        <p:nvPr/>
      </p:nvGrpSpPr>
      <p:grpSpPr>
        <a:xfrm>
          <a:off x="0" y="0"/>
          <a:ext cx="0" cy="0"/>
          <a:chOff x="0" y="0"/>
          <a:chExt cx="0" cy="0"/>
        </a:xfrm>
      </p:grpSpPr>
      <p:sp>
        <p:nvSpPr>
          <p:cNvPr id="761" name="Google Shape;761;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a:t>
            </a:r>
            <a:endParaRPr/>
          </a:p>
        </p:txBody>
      </p:sp>
      <p:sp>
        <p:nvSpPr>
          <p:cNvPr id="762" name="Google Shape;762;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n"/>
              <a:t>Jenkins Pipeline (or simply "Pipeline" with a capital "P") is a suite of plugins which supports implementing and integrating continuous delivery pipelines into Jenkins.</a:t>
            </a:r>
            <a:endParaRPr/>
          </a:p>
          <a:p>
            <a:pPr indent="0" lvl="0" marL="0" marR="0" rtl="0" algn="l">
              <a:lnSpc>
                <a:spcPct val="115000"/>
              </a:lnSpc>
              <a:spcBef>
                <a:spcPts val="1200"/>
              </a:spcBef>
              <a:spcAft>
                <a:spcPts val="0"/>
              </a:spcAft>
              <a:buNone/>
            </a:pPr>
            <a:r>
              <a:rPr lang="en"/>
              <a:t>Pipeline provides an extensible set of tools for modeling simple-to-complex delivery pipelines "as code" via the </a:t>
            </a:r>
            <a:r>
              <a:rPr lang="en">
                <a:uFill>
                  <a:noFill/>
                </a:uFill>
                <a:hlinkClick r:id="rId3"/>
              </a:rPr>
              <a:t>Pipeline domain-specific language (DSL) syntax</a:t>
            </a:r>
            <a:r>
              <a:rPr lang="en"/>
              <a:t>.</a:t>
            </a:r>
            <a:endParaRPr/>
          </a:p>
          <a:p>
            <a:pPr indent="0" lvl="0" marL="0" marR="0" rtl="0" algn="l">
              <a:lnSpc>
                <a:spcPct val="115000"/>
              </a:lnSpc>
              <a:spcBef>
                <a:spcPts val="1200"/>
              </a:spcBef>
              <a:spcAft>
                <a:spcPts val="0"/>
              </a:spcAft>
              <a:buNone/>
            </a:pPr>
            <a:r>
              <a:rPr lang="en"/>
              <a:t>The definition of a Jenkins Pipeline is written into a text file (called a </a:t>
            </a:r>
            <a:r>
              <a:rPr lang="en">
                <a:uFill>
                  <a:noFill/>
                </a:uFill>
                <a:hlinkClick r:id="rId4"/>
              </a:rPr>
              <a:t>Jenkinsfile</a:t>
            </a:r>
            <a:r>
              <a:rPr lang="en"/>
              <a:t>) which in turn can be committed to a project’s source control repository.</a:t>
            </a:r>
            <a:endParaRPr/>
          </a:p>
          <a:p>
            <a:pPr indent="0" lvl="0" marL="0" marR="0" rtl="0" algn="l">
              <a:lnSpc>
                <a:spcPct val="115000"/>
              </a:lnSpc>
              <a:spcBef>
                <a:spcPts val="1200"/>
              </a:spcBef>
              <a:spcAft>
                <a:spcPts val="0"/>
              </a:spcAft>
              <a:buNone/>
            </a:pPr>
            <a:r>
              <a:rPr lang="en"/>
              <a:t>This is the foundation of "Pipeline-as-code"; treating the CD pipeline a part of the application to be versioned and reviewed like any other code.</a:t>
            </a:r>
            <a:endParaRPr sz="1600">
              <a:solidFill>
                <a:srgbClr val="4A5568"/>
              </a:solidFill>
              <a:highlight>
                <a:srgbClr val="FFFFFF"/>
              </a:highlight>
              <a:latin typeface="Lato"/>
              <a:ea typeface="Lato"/>
              <a:cs typeface="Lato"/>
              <a:sym typeface="Lato"/>
            </a:endParaRPr>
          </a:p>
          <a:p>
            <a:pPr indent="0" lvl="0" marL="0" rtl="0" algn="l">
              <a:spcBef>
                <a:spcPts val="1200"/>
              </a:spcBef>
              <a:spcAft>
                <a:spcPts val="1200"/>
              </a:spcAft>
              <a:buNone/>
            </a:pPr>
            <a:r>
              <a:t/>
            </a:r>
            <a:endParaRPr sz="1600">
              <a:solidFill>
                <a:srgbClr val="4A5568"/>
              </a:solidFill>
              <a:highlight>
                <a:srgbClr val="FFFFFF"/>
              </a:highlight>
              <a:latin typeface="Lato"/>
              <a:ea typeface="Lato"/>
              <a:cs typeface="Lato"/>
              <a:sym typeface="Lato"/>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6" name="Shape 766"/>
        <p:cNvGrpSpPr/>
        <p:nvPr/>
      </p:nvGrpSpPr>
      <p:grpSpPr>
        <a:xfrm>
          <a:off x="0" y="0"/>
          <a:ext cx="0" cy="0"/>
          <a:chOff x="0" y="0"/>
          <a:chExt cx="0" cy="0"/>
        </a:xfrm>
      </p:grpSpPr>
      <p:sp>
        <p:nvSpPr>
          <p:cNvPr id="767" name="Google Shape;767;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a:t>
            </a:r>
            <a:endParaRPr/>
          </a:p>
        </p:txBody>
      </p:sp>
      <p:sp>
        <p:nvSpPr>
          <p:cNvPr id="768" name="Google Shape;768;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Creating a Jenkinsfile and committing it to source control provides a number of immediate benefits:</a:t>
            </a:r>
            <a:endParaRPr/>
          </a:p>
          <a:p>
            <a:pPr indent="-342900" lvl="0" marL="457200" marR="0" rtl="0" algn="l">
              <a:lnSpc>
                <a:spcPct val="115000"/>
              </a:lnSpc>
              <a:spcBef>
                <a:spcPts val="1200"/>
              </a:spcBef>
              <a:spcAft>
                <a:spcPts val="0"/>
              </a:spcAft>
              <a:buSzPts val="1800"/>
              <a:buChar char="●"/>
            </a:pPr>
            <a:r>
              <a:rPr lang="en"/>
              <a:t>Automatically creates a Pipeline build process for all branches and pull requests.</a:t>
            </a:r>
            <a:endParaRPr/>
          </a:p>
          <a:p>
            <a:pPr indent="-342900" lvl="0" marL="457200" marR="0" rtl="0" algn="l">
              <a:lnSpc>
                <a:spcPct val="115000"/>
              </a:lnSpc>
              <a:spcBef>
                <a:spcPts val="0"/>
              </a:spcBef>
              <a:spcAft>
                <a:spcPts val="0"/>
              </a:spcAft>
              <a:buSzPts val="1800"/>
              <a:buChar char="●"/>
            </a:pPr>
            <a:r>
              <a:rPr lang="en"/>
              <a:t>Code review/iteration on the Pipeline (along with the remaining source code).</a:t>
            </a:r>
            <a:endParaRPr/>
          </a:p>
          <a:p>
            <a:pPr indent="-342900" lvl="0" marL="457200" marR="0" rtl="0" algn="l">
              <a:lnSpc>
                <a:spcPct val="115000"/>
              </a:lnSpc>
              <a:spcBef>
                <a:spcPts val="0"/>
              </a:spcBef>
              <a:spcAft>
                <a:spcPts val="0"/>
              </a:spcAft>
              <a:buSzPts val="1800"/>
              <a:buChar char="●"/>
            </a:pPr>
            <a:r>
              <a:rPr lang="en"/>
              <a:t>Audit trail for the Pipeline.</a:t>
            </a:r>
            <a:endParaRPr/>
          </a:p>
          <a:p>
            <a:pPr indent="-342900" lvl="0" marL="457200" marR="0" rtl="0" algn="l">
              <a:lnSpc>
                <a:spcPct val="115000"/>
              </a:lnSpc>
              <a:spcBef>
                <a:spcPts val="0"/>
              </a:spcBef>
              <a:spcAft>
                <a:spcPts val="0"/>
              </a:spcAft>
              <a:buSzPts val="1800"/>
              <a:buChar char="●"/>
            </a:pPr>
            <a:r>
              <a:rPr lang="en"/>
              <a:t>Single source of truth for the Pipeline, which can be viewed and edited by multiple members of the project.</a:t>
            </a:r>
            <a:endParaRPr/>
          </a:p>
          <a:p>
            <a:pPr indent="-342900" lvl="0" marL="457200" marR="0" rtl="0" algn="l">
              <a:lnSpc>
                <a:spcPct val="115000"/>
              </a:lnSpc>
              <a:spcBef>
                <a:spcPts val="0"/>
              </a:spcBef>
              <a:spcAft>
                <a:spcPts val="0"/>
              </a:spcAft>
              <a:buSzPts val="1800"/>
              <a:buChar char="●"/>
            </a:pPr>
            <a:r>
              <a:rPr lang="en"/>
              <a:t>While the syntax for defining a Pipeline, either in the web UI or with a Jenkinsfile is the same, it is generally considered best practice to define the Pipeline in a Jenkinsfile and check that in to source control</a:t>
            </a:r>
            <a:endParaRPr sz="900">
              <a:solidFill>
                <a:srgbClr val="4A5568"/>
              </a:solidFill>
              <a:highlight>
                <a:srgbClr val="FFFFFF"/>
              </a:highlight>
              <a:latin typeface="Lato"/>
              <a:ea typeface="Lato"/>
              <a:cs typeface="Lato"/>
              <a:sym typeface="Lato"/>
            </a:endParaRPr>
          </a:p>
          <a:p>
            <a:pPr indent="0" lvl="0" marL="0" rtl="0" algn="l">
              <a:spcBef>
                <a:spcPts val="1200"/>
              </a:spcBef>
              <a:spcAft>
                <a:spcPts val="12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2" name="Shape 772"/>
        <p:cNvGrpSpPr/>
        <p:nvPr/>
      </p:nvGrpSpPr>
      <p:grpSpPr>
        <a:xfrm>
          <a:off x="0" y="0"/>
          <a:ext cx="0" cy="0"/>
          <a:chOff x="0" y="0"/>
          <a:chExt cx="0" cy="0"/>
        </a:xfrm>
      </p:grpSpPr>
      <p:sp>
        <p:nvSpPr>
          <p:cNvPr id="773" name="Google Shape;773;p1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Pipeline?</a:t>
            </a:r>
            <a:endParaRPr/>
          </a:p>
        </p:txBody>
      </p:sp>
      <p:sp>
        <p:nvSpPr>
          <p:cNvPr id="774" name="Google Shape;774;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Jenkins is, fundamentally, an automation engine which supports a number of automation patterns. </a:t>
            </a:r>
            <a:endParaRPr/>
          </a:p>
          <a:p>
            <a:pPr indent="-342900" lvl="0" marL="457200" marR="0" rtl="0" algn="l">
              <a:lnSpc>
                <a:spcPct val="115000"/>
              </a:lnSpc>
              <a:spcBef>
                <a:spcPts val="0"/>
              </a:spcBef>
              <a:spcAft>
                <a:spcPts val="0"/>
              </a:spcAft>
              <a:buSzPts val="1800"/>
              <a:buChar char="●"/>
            </a:pPr>
            <a:r>
              <a:rPr lang="en"/>
              <a:t>Pipeline adds a powerful set of automation tools onto Jenkins, supporting use cases that span from simple continuous integration to comprehensive CD pipelines. By modeling a series of related tasks, users can take advantage of the many features of Pipeline:</a:t>
            </a:r>
            <a:endParaRPr/>
          </a:p>
          <a:p>
            <a:pPr indent="-342900" lvl="0" marL="457200" marR="0" rtl="0" algn="l">
              <a:lnSpc>
                <a:spcPct val="115000"/>
              </a:lnSpc>
              <a:spcBef>
                <a:spcPts val="0"/>
              </a:spcBef>
              <a:spcAft>
                <a:spcPts val="0"/>
              </a:spcAft>
              <a:buSzPts val="1800"/>
              <a:buChar char="●"/>
            </a:pPr>
            <a:r>
              <a:rPr lang="en"/>
              <a:t>Code: Pipelines are implemented in code and typically checked into source control, giving teams the ability to edit, review, and iterate upon their delivery pipeline.</a:t>
            </a:r>
            <a:endParaRPr/>
          </a:p>
          <a:p>
            <a:pPr indent="-342900" lvl="0" marL="457200" marR="0" rtl="0" algn="l">
              <a:lnSpc>
                <a:spcPct val="115000"/>
              </a:lnSpc>
              <a:spcBef>
                <a:spcPts val="0"/>
              </a:spcBef>
              <a:spcAft>
                <a:spcPts val="0"/>
              </a:spcAft>
              <a:buSzPts val="1800"/>
              <a:buChar char="●"/>
            </a:pPr>
            <a:r>
              <a:rPr lang="en"/>
              <a:t>Durable: Pipelines can survive both planned and unplanned restarts of the Jenkins controller.</a:t>
            </a:r>
            <a:endParaRPr>
              <a:solidFill>
                <a:srgbClr val="4A5568"/>
              </a:solidFill>
              <a:highlight>
                <a:srgbClr val="FFFFFF"/>
              </a:highlight>
              <a:latin typeface="Roboto"/>
              <a:ea typeface="Roboto"/>
              <a:cs typeface="Roboto"/>
              <a:sym typeface="Roboto"/>
            </a:endParaRPr>
          </a:p>
          <a:p>
            <a:pPr indent="0" lvl="0" marL="0" marR="0" rtl="0" algn="l">
              <a:lnSpc>
                <a:spcPct val="115000"/>
              </a:lnSpc>
              <a:spcBef>
                <a:spcPts val="1200"/>
              </a:spcBef>
              <a:spcAft>
                <a:spcPts val="1200"/>
              </a:spcAft>
              <a:buNone/>
            </a:pPr>
            <a:r>
              <a:t/>
            </a:r>
            <a:endParaRPr sz="21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8" name="Shape 778"/>
        <p:cNvGrpSpPr/>
        <p:nvPr/>
      </p:nvGrpSpPr>
      <p:grpSpPr>
        <a:xfrm>
          <a:off x="0" y="0"/>
          <a:ext cx="0" cy="0"/>
          <a:chOff x="0" y="0"/>
          <a:chExt cx="0" cy="0"/>
        </a:xfrm>
      </p:grpSpPr>
      <p:sp>
        <p:nvSpPr>
          <p:cNvPr id="779" name="Google Shape;779;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Pipeline?</a:t>
            </a:r>
            <a:endParaRPr/>
          </a:p>
        </p:txBody>
      </p:sp>
      <p:sp>
        <p:nvSpPr>
          <p:cNvPr id="780" name="Google Shape;780;p1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Pausable: Pipelines can optionally stop and wait for human input or approval before continuing the Pipeline run.</a:t>
            </a:r>
            <a:endParaRPr/>
          </a:p>
          <a:p>
            <a:pPr indent="-342900" lvl="0" marL="457200" marR="0" rtl="0" algn="l">
              <a:lnSpc>
                <a:spcPct val="115000"/>
              </a:lnSpc>
              <a:spcBef>
                <a:spcPts val="0"/>
              </a:spcBef>
              <a:spcAft>
                <a:spcPts val="0"/>
              </a:spcAft>
              <a:buSzPts val="1800"/>
              <a:buChar char="●"/>
            </a:pPr>
            <a:r>
              <a:rPr lang="en"/>
              <a:t>Versatile: Pipelines support complex real-world CD requirements, including the ability to fork/join, loop, and perform work in parallel.</a:t>
            </a:r>
            <a:endParaRPr/>
          </a:p>
          <a:p>
            <a:pPr indent="-342900" lvl="0" marL="457200" marR="0" rtl="0" algn="l">
              <a:lnSpc>
                <a:spcPct val="115000"/>
              </a:lnSpc>
              <a:spcBef>
                <a:spcPts val="0"/>
              </a:spcBef>
              <a:spcAft>
                <a:spcPts val="0"/>
              </a:spcAft>
              <a:buSzPts val="1800"/>
              <a:buChar char="●"/>
            </a:pPr>
            <a:r>
              <a:rPr lang="en"/>
              <a:t>Extensible: The Pipeline plugin supports custom extensions to its DSL footnote:dsl:[] and multiple options for integration with other plugins.</a:t>
            </a:r>
            <a:endParaRPr/>
          </a:p>
          <a:p>
            <a:pPr indent="-342900" lvl="0" marL="457200" marR="0" rtl="0" algn="l">
              <a:lnSpc>
                <a:spcPct val="115000"/>
              </a:lnSpc>
              <a:spcBef>
                <a:spcPts val="0"/>
              </a:spcBef>
              <a:spcAft>
                <a:spcPts val="0"/>
              </a:spcAft>
              <a:buSzPts val="1800"/>
              <a:buChar char="●"/>
            </a:pPr>
            <a:r>
              <a:rPr lang="en"/>
              <a:t>While Jenkins has always allowed rudimentary forms of chaining Freestyle Jobs together to perform sequential tasks, Pipeline makes this concept a first-class citizen in Jenkins.</a:t>
            </a:r>
            <a:endParaRPr>
              <a:solidFill>
                <a:srgbClr val="4A5568"/>
              </a:solidFill>
              <a:highlight>
                <a:srgbClr val="FFFFFF"/>
              </a:highlight>
              <a:latin typeface="Lato"/>
              <a:ea typeface="Lato"/>
              <a:cs typeface="Lato"/>
              <a:sym typeface="Lato"/>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eriod"/>
            </a:pPr>
            <a:r>
              <a:rPr b="1" lang="en"/>
              <a:t>Declarative Syntax:</a:t>
            </a:r>
            <a:r>
              <a:rPr lang="en"/>
              <a:t> Terraform uses a declarative syntax to define the desired state of your infrastructure. You specify what resources you need, their configurations, and their dependencies, without specifying how to achieve that state.</a:t>
            </a:r>
            <a:endParaRPr/>
          </a:p>
          <a:p>
            <a:pPr indent="-334327" lvl="0" marL="457200" rtl="0" algn="l">
              <a:spcBef>
                <a:spcPts val="0"/>
              </a:spcBef>
              <a:spcAft>
                <a:spcPts val="0"/>
              </a:spcAft>
              <a:buSzPct val="100000"/>
              <a:buAutoNum type="arabicPeriod"/>
            </a:pPr>
            <a:r>
              <a:rPr b="1" lang="en"/>
              <a:t>Providers:</a:t>
            </a:r>
            <a:r>
              <a:rPr lang="en"/>
              <a:t> Terraform supports a wide range of cloud providers (e.g., AWS, Azure, Google Cloud), as well as other infrastructure components like databases, networking, and more. These providers allow you to interact with various services and resources.</a:t>
            </a:r>
            <a:endParaRPr/>
          </a:p>
          <a:p>
            <a:pPr indent="-334327" lvl="0" marL="457200" rtl="0" algn="l">
              <a:spcBef>
                <a:spcPts val="0"/>
              </a:spcBef>
              <a:spcAft>
                <a:spcPts val="0"/>
              </a:spcAft>
              <a:buSzPct val="100000"/>
              <a:buAutoNum type="arabicPeriod"/>
            </a:pPr>
            <a:r>
              <a:rPr b="1" lang="en"/>
              <a:t>State Management:</a:t>
            </a:r>
            <a:r>
              <a:rPr lang="en"/>
              <a:t> Terraform maintains a state file that keeps track of the current state of your infrastructure. This state file is used to plan and apply changes while ensuring that the desired state matches the actual state.</a:t>
            </a:r>
            <a:endParaRPr/>
          </a:p>
          <a:p>
            <a:pPr indent="-334327" lvl="0" marL="457200" rtl="0" algn="l">
              <a:spcBef>
                <a:spcPts val="0"/>
              </a:spcBef>
              <a:spcAft>
                <a:spcPts val="0"/>
              </a:spcAft>
              <a:buSzPct val="100000"/>
              <a:buAutoNum type="arabicPeriod"/>
            </a:pPr>
            <a:r>
              <a:rPr b="1" lang="en"/>
              <a:t>Execution Plans:</a:t>
            </a:r>
            <a:r>
              <a:rPr lang="en"/>
              <a:t> Terraform generates an execution plan before making any changes to your infrastructure. This plan outlines what actions will be taken, such as creating, updating, or destroying resources, without applying the changes immediately.</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4" name="Shape 784"/>
        <p:cNvGrpSpPr/>
        <p:nvPr/>
      </p:nvGrpSpPr>
      <p:grpSpPr>
        <a:xfrm>
          <a:off x="0" y="0"/>
          <a:ext cx="0" cy="0"/>
          <a:chOff x="0" y="0"/>
          <a:chExt cx="0" cy="0"/>
        </a:xfrm>
      </p:grpSpPr>
      <p:sp>
        <p:nvSpPr>
          <p:cNvPr id="785" name="Google Shape;785;p1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concepts</a:t>
            </a:r>
            <a:endParaRPr/>
          </a:p>
        </p:txBody>
      </p:sp>
      <p:sp>
        <p:nvSpPr>
          <p:cNvPr id="786" name="Google Shape;786;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The following concepts are key aspects of Jenkins Pipeline, which tie in closely to Pipeline syntax</a:t>
            </a:r>
            <a:endParaRPr/>
          </a:p>
          <a:p>
            <a:pPr indent="0" lvl="0" marL="0" marR="0" rtl="0" algn="l">
              <a:lnSpc>
                <a:spcPct val="115000"/>
              </a:lnSpc>
              <a:spcBef>
                <a:spcPts val="1200"/>
              </a:spcBef>
              <a:spcAft>
                <a:spcPts val="0"/>
              </a:spcAft>
              <a:buNone/>
            </a:pPr>
            <a:r>
              <a:rPr lang="en"/>
              <a:t>Pipeline: </a:t>
            </a:r>
            <a:endParaRPr/>
          </a:p>
          <a:p>
            <a:pPr indent="0" lvl="0" marL="0" marR="0" rtl="0" algn="l">
              <a:lnSpc>
                <a:spcPct val="115000"/>
              </a:lnSpc>
              <a:spcBef>
                <a:spcPts val="1200"/>
              </a:spcBef>
              <a:spcAft>
                <a:spcPts val="0"/>
              </a:spcAft>
              <a:buNone/>
            </a:pPr>
            <a:r>
              <a:rPr lang="en"/>
              <a:t>A Pipeline is a user-defined model of a CD pipeline. A Pipeline’s code defines your entire build process, which typically includes stages for building an application, testing it and then delivering it.</a:t>
            </a:r>
            <a:endParaRPr/>
          </a:p>
          <a:p>
            <a:pPr indent="0" lvl="0" marL="0" marR="0" rtl="0" algn="l">
              <a:lnSpc>
                <a:spcPct val="115000"/>
              </a:lnSpc>
              <a:spcBef>
                <a:spcPts val="1200"/>
              </a:spcBef>
              <a:spcAft>
                <a:spcPts val="0"/>
              </a:spcAft>
              <a:buNone/>
            </a:pPr>
            <a:r>
              <a:rPr lang="en"/>
              <a:t>Node: </a:t>
            </a:r>
            <a:endParaRPr/>
          </a:p>
          <a:p>
            <a:pPr indent="0" lvl="0" marL="0" marR="0" rtl="0" algn="l">
              <a:lnSpc>
                <a:spcPct val="115000"/>
              </a:lnSpc>
              <a:spcBef>
                <a:spcPts val="1200"/>
              </a:spcBef>
              <a:spcAft>
                <a:spcPts val="0"/>
              </a:spcAft>
              <a:buNone/>
            </a:pPr>
            <a:r>
              <a:rPr lang="en"/>
              <a:t>A node is a machine which is part of the Jenkins environment and is capable of executing a Pipeline.</a:t>
            </a:r>
            <a:endParaRPr>
              <a:solidFill>
                <a:srgbClr val="4A5568"/>
              </a:solidFill>
              <a:highlight>
                <a:srgbClr val="FFFFFF"/>
              </a:highlight>
              <a:latin typeface="Roboto"/>
              <a:ea typeface="Roboto"/>
              <a:cs typeface="Roboto"/>
              <a:sym typeface="Roboto"/>
            </a:endParaRPr>
          </a:p>
          <a:p>
            <a:pPr indent="0" lvl="0" marL="0" marR="0" rtl="0" algn="l">
              <a:lnSpc>
                <a:spcPct val="115000"/>
              </a:lnSpc>
              <a:spcBef>
                <a:spcPts val="1200"/>
              </a:spcBef>
              <a:spcAft>
                <a:spcPts val="0"/>
              </a:spcAft>
              <a:buNone/>
            </a:pPr>
            <a:r>
              <a:t/>
            </a:r>
            <a:endParaRPr>
              <a:solidFill>
                <a:srgbClr val="4A5568"/>
              </a:solidFill>
              <a:highlight>
                <a:srgbClr val="FFFFFF"/>
              </a:highlight>
              <a:latin typeface="Roboto"/>
              <a:ea typeface="Roboto"/>
              <a:cs typeface="Roboto"/>
              <a:sym typeface="Roboto"/>
            </a:endParaRPr>
          </a:p>
          <a:p>
            <a:pPr indent="0" lvl="0" marL="0" marR="0" rtl="0" algn="l">
              <a:lnSpc>
                <a:spcPct val="115000"/>
              </a:lnSpc>
              <a:spcBef>
                <a:spcPts val="1200"/>
              </a:spcBef>
              <a:spcAft>
                <a:spcPts val="1200"/>
              </a:spcAft>
              <a:buNone/>
            </a:pPr>
            <a:r>
              <a:t/>
            </a:r>
            <a:endParaRPr>
              <a:solidFill>
                <a:srgbClr val="4A5568"/>
              </a:solidFill>
              <a:highlight>
                <a:srgbClr val="FFFFFF"/>
              </a:highlight>
              <a:latin typeface="Roboto"/>
              <a:ea typeface="Roboto"/>
              <a:cs typeface="Roboto"/>
              <a:sym typeface="Roboto"/>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0" name="Shape 790"/>
        <p:cNvGrpSpPr/>
        <p:nvPr/>
      </p:nvGrpSpPr>
      <p:grpSpPr>
        <a:xfrm>
          <a:off x="0" y="0"/>
          <a:ext cx="0" cy="0"/>
          <a:chOff x="0" y="0"/>
          <a:chExt cx="0" cy="0"/>
        </a:xfrm>
      </p:grpSpPr>
      <p:sp>
        <p:nvSpPr>
          <p:cNvPr id="791" name="Google Shape;791;p1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concepts</a:t>
            </a:r>
            <a:endParaRPr/>
          </a:p>
        </p:txBody>
      </p:sp>
      <p:sp>
        <p:nvSpPr>
          <p:cNvPr id="792" name="Google Shape;792;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Stage</a:t>
            </a:r>
            <a:endParaRPr/>
          </a:p>
          <a:p>
            <a:pPr indent="0" lvl="0" marL="0" marR="0" rtl="0" algn="l">
              <a:lnSpc>
                <a:spcPct val="115000"/>
              </a:lnSpc>
              <a:spcBef>
                <a:spcPts val="1200"/>
              </a:spcBef>
              <a:spcAft>
                <a:spcPts val="0"/>
              </a:spcAft>
              <a:buNone/>
            </a:pPr>
            <a:r>
              <a:rPr lang="en"/>
              <a:t>A stage block defines a conceptually distinct subset of tasks performed through the entire Pipeline (e.g. "Build", "Test" and "Deploy" stages), which is used by many plugins to visualize or present Jenkins Pipeline status/progress.</a:t>
            </a:r>
            <a:endParaRPr/>
          </a:p>
          <a:p>
            <a:pPr indent="0" lvl="0" marL="0" marR="0" rtl="0" algn="l">
              <a:lnSpc>
                <a:spcPct val="115000"/>
              </a:lnSpc>
              <a:spcBef>
                <a:spcPts val="1200"/>
              </a:spcBef>
              <a:spcAft>
                <a:spcPts val="0"/>
              </a:spcAft>
              <a:buNone/>
            </a:pPr>
            <a:r>
              <a:rPr lang="en"/>
              <a:t>Step</a:t>
            </a:r>
            <a:endParaRPr/>
          </a:p>
          <a:p>
            <a:pPr indent="0" lvl="0" marL="0" marR="0" rtl="0" algn="l">
              <a:lnSpc>
                <a:spcPct val="115000"/>
              </a:lnSpc>
              <a:spcBef>
                <a:spcPts val="1200"/>
              </a:spcBef>
              <a:spcAft>
                <a:spcPts val="0"/>
              </a:spcAft>
              <a:buNone/>
            </a:pPr>
            <a:r>
              <a:rPr lang="en"/>
              <a:t>A single task. Fundamentally, a step tells Jenkins what to do at a particular point in time (or "step" in the process). For example, to execute the shell command make use the sh step: sh 'make'. When a plugin extends the Pipeline DSL, [</a:t>
            </a:r>
            <a:r>
              <a:rPr lang="en">
                <a:uFill>
                  <a:noFill/>
                </a:uFill>
                <a:hlinkClick r:id="rId3"/>
              </a:rPr>
              <a:t>1</a:t>
            </a:r>
            <a:r>
              <a:rPr lang="en"/>
              <a:t>] that typically means the plugin has implemented a new step.</a:t>
            </a:r>
            <a:endParaRPr>
              <a:solidFill>
                <a:srgbClr val="4A5568"/>
              </a:solidFill>
              <a:highlight>
                <a:srgbClr val="FFFFFF"/>
              </a:highlight>
              <a:latin typeface="Lato"/>
              <a:ea typeface="Lato"/>
              <a:cs typeface="Lato"/>
              <a:sym typeface="Lato"/>
            </a:endParaRPr>
          </a:p>
          <a:p>
            <a:pPr indent="0" lvl="0" marL="0" rtl="0" algn="l">
              <a:spcBef>
                <a:spcPts val="1200"/>
              </a:spcBef>
              <a:spcAft>
                <a:spcPts val="1200"/>
              </a:spcAft>
              <a:buNone/>
            </a:pPr>
            <a:r>
              <a:t/>
            </a:r>
            <a:endParaRPr sz="24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6" name="Shape 796"/>
        <p:cNvGrpSpPr/>
        <p:nvPr/>
      </p:nvGrpSpPr>
      <p:grpSpPr>
        <a:xfrm>
          <a:off x="0" y="0"/>
          <a:ext cx="0" cy="0"/>
          <a:chOff x="0" y="0"/>
          <a:chExt cx="0" cy="0"/>
        </a:xfrm>
      </p:grpSpPr>
      <p:sp>
        <p:nvSpPr>
          <p:cNvPr id="797" name="Google Shape;797;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Declarative Pipeline</a:t>
            </a:r>
            <a:endParaRPr/>
          </a:p>
        </p:txBody>
      </p:sp>
      <p:sp>
        <p:nvSpPr>
          <p:cNvPr id="798" name="Google Shape;798;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9" name="Google Shape;799;p134"/>
          <p:cNvPicPr preferRelativeResize="0"/>
          <p:nvPr/>
        </p:nvPicPr>
        <p:blipFill>
          <a:blip r:embed="rId3">
            <a:alphaModFix/>
          </a:blip>
          <a:stretch>
            <a:fillRect/>
          </a:stretch>
        </p:blipFill>
        <p:spPr>
          <a:xfrm>
            <a:off x="54125" y="958675"/>
            <a:ext cx="2717414" cy="4184825"/>
          </a:xfrm>
          <a:prstGeom prst="rect">
            <a:avLst/>
          </a:prstGeom>
          <a:noFill/>
          <a:ln>
            <a:noFill/>
          </a:ln>
        </p:spPr>
      </p:pic>
      <p:pic>
        <p:nvPicPr>
          <p:cNvPr id="800" name="Google Shape;800;p134"/>
          <p:cNvPicPr preferRelativeResize="0"/>
          <p:nvPr/>
        </p:nvPicPr>
        <p:blipFill>
          <a:blip r:embed="rId4">
            <a:alphaModFix/>
          </a:blip>
          <a:stretch>
            <a:fillRect/>
          </a:stretch>
        </p:blipFill>
        <p:spPr>
          <a:xfrm>
            <a:off x="2771550" y="1017727"/>
            <a:ext cx="6372449" cy="2693391"/>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4" name="Shape 804"/>
        <p:cNvGrpSpPr/>
        <p:nvPr/>
      </p:nvGrpSpPr>
      <p:grpSpPr>
        <a:xfrm>
          <a:off x="0" y="0"/>
          <a:ext cx="0" cy="0"/>
          <a:chOff x="0" y="0"/>
          <a:chExt cx="0" cy="0"/>
        </a:xfrm>
      </p:grpSpPr>
      <p:sp>
        <p:nvSpPr>
          <p:cNvPr id="805" name="Google Shape;805;p135"/>
          <p:cNvSpPr txBox="1"/>
          <p:nvPr>
            <p:ph type="title"/>
          </p:nvPr>
        </p:nvSpPr>
        <p:spPr>
          <a:xfrm>
            <a:off x="2357425" y="1415275"/>
            <a:ext cx="214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example</a:t>
            </a:r>
            <a:endParaRPr/>
          </a:p>
        </p:txBody>
      </p:sp>
      <p:pic>
        <p:nvPicPr>
          <p:cNvPr id="806" name="Google Shape;806;p135"/>
          <p:cNvPicPr preferRelativeResize="0"/>
          <p:nvPr/>
        </p:nvPicPr>
        <p:blipFill>
          <a:blip r:embed="rId3">
            <a:alphaModFix/>
          </a:blip>
          <a:stretch>
            <a:fillRect/>
          </a:stretch>
        </p:blipFill>
        <p:spPr>
          <a:xfrm>
            <a:off x="5658936" y="0"/>
            <a:ext cx="3413828" cy="514350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0" name="Shape 810"/>
        <p:cNvGrpSpPr/>
        <p:nvPr/>
      </p:nvGrpSpPr>
      <p:grpSpPr>
        <a:xfrm>
          <a:off x="0" y="0"/>
          <a:ext cx="0" cy="0"/>
          <a:chOff x="0" y="0"/>
          <a:chExt cx="0" cy="0"/>
        </a:xfrm>
      </p:grpSpPr>
      <p:sp>
        <p:nvSpPr>
          <p:cNvPr id="811" name="Google Shape;811;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example</a:t>
            </a:r>
            <a:endParaRPr/>
          </a:p>
        </p:txBody>
      </p:sp>
      <p:sp>
        <p:nvSpPr>
          <p:cNvPr id="812" name="Google Shape;812;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3" name="Google Shape;813;p136"/>
          <p:cNvPicPr preferRelativeResize="0"/>
          <p:nvPr/>
        </p:nvPicPr>
        <p:blipFill>
          <a:blip r:embed="rId3">
            <a:alphaModFix/>
          </a:blip>
          <a:stretch>
            <a:fillRect/>
          </a:stretch>
        </p:blipFill>
        <p:spPr>
          <a:xfrm>
            <a:off x="311688" y="1152463"/>
            <a:ext cx="6867525" cy="37814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7" name="Shape 817"/>
        <p:cNvGrpSpPr/>
        <p:nvPr/>
      </p:nvGrpSpPr>
      <p:grpSpPr>
        <a:xfrm>
          <a:off x="0" y="0"/>
          <a:ext cx="0" cy="0"/>
          <a:chOff x="0" y="0"/>
          <a:chExt cx="0" cy="0"/>
        </a:xfrm>
      </p:grpSpPr>
      <p:sp>
        <p:nvSpPr>
          <p:cNvPr id="818" name="Google Shape;818;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 Pipeline</a:t>
            </a:r>
            <a:endParaRPr/>
          </a:p>
        </p:txBody>
      </p:sp>
      <p:sp>
        <p:nvSpPr>
          <p:cNvPr id="819" name="Google Shape;819;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20000"/>
              </a:lnSpc>
              <a:spcBef>
                <a:spcPts val="0"/>
              </a:spcBef>
              <a:spcAft>
                <a:spcPts val="0"/>
              </a:spcAft>
              <a:buNone/>
            </a:pPr>
            <a:r>
              <a:rPr lang="en"/>
              <a:t>Both </a:t>
            </a:r>
            <a:r>
              <a:rPr lang="en">
                <a:uFill>
                  <a:noFill/>
                </a:uFill>
                <a:hlinkClick r:id="rId3"/>
              </a:rPr>
              <a:t>Declarative and Scripted Pipeline</a:t>
            </a:r>
            <a:r>
              <a:rPr lang="en"/>
              <a:t> are DSLs [</a:t>
            </a:r>
            <a:r>
              <a:rPr lang="en">
                <a:uFill>
                  <a:noFill/>
                </a:uFill>
                <a:hlinkClick r:id="rId4"/>
              </a:rPr>
              <a:t>1</a:t>
            </a:r>
            <a:r>
              <a:rPr lang="en"/>
              <a:t>] to describe portions of your software delivery pipeline. Scripted Pipeline is written in a limited form of </a:t>
            </a:r>
            <a:r>
              <a:rPr lang="en">
                <a:uFill>
                  <a:noFill/>
                </a:uFill>
                <a:hlinkClick r:id="rId5"/>
              </a:rPr>
              <a:t>Groovy syntax</a:t>
            </a:r>
            <a:r>
              <a:rPr lang="en"/>
              <a:t>.</a:t>
            </a:r>
            <a:endParaRPr/>
          </a:p>
          <a:p>
            <a:pPr indent="0" lvl="0" marL="0" marR="0" rtl="0" algn="l">
              <a:lnSpc>
                <a:spcPct val="120000"/>
              </a:lnSpc>
              <a:spcBef>
                <a:spcPts val="400"/>
              </a:spcBef>
              <a:spcAft>
                <a:spcPts val="0"/>
              </a:spcAft>
              <a:buNone/>
            </a:pPr>
            <a:r>
              <a:rPr lang="en"/>
              <a:t>A Pipeline can be created in one of the following ways:</a:t>
            </a:r>
            <a:endParaRPr/>
          </a:p>
          <a:p>
            <a:pPr indent="-342900" lvl="0" marL="457200" marR="0" rtl="0" algn="l">
              <a:lnSpc>
                <a:spcPct val="120000"/>
              </a:lnSpc>
              <a:spcBef>
                <a:spcPts val="400"/>
              </a:spcBef>
              <a:spcAft>
                <a:spcPts val="0"/>
              </a:spcAft>
              <a:buSzPts val="1800"/>
              <a:buChar char="●"/>
            </a:pPr>
            <a:r>
              <a:rPr lang="en">
                <a:uFill>
                  <a:noFill/>
                </a:uFill>
                <a:hlinkClick r:id="rId6"/>
              </a:rPr>
              <a:t>Through Blue Ocean</a:t>
            </a:r>
            <a:r>
              <a:rPr lang="en"/>
              <a:t> - after setting up a Pipeline project in Blue Ocean, the Blue Ocean UI helps you write your Pipeline’s Jenkinsfile and commit it to source control.</a:t>
            </a:r>
            <a:endParaRPr/>
          </a:p>
          <a:p>
            <a:pPr indent="-342900" lvl="0" marL="457200" marR="0" rtl="0" algn="l">
              <a:lnSpc>
                <a:spcPct val="120000"/>
              </a:lnSpc>
              <a:spcBef>
                <a:spcPts val="0"/>
              </a:spcBef>
              <a:spcAft>
                <a:spcPts val="0"/>
              </a:spcAft>
              <a:buSzPts val="1800"/>
              <a:buChar char="●"/>
            </a:pPr>
            <a:r>
              <a:rPr lang="en">
                <a:uFill>
                  <a:noFill/>
                </a:uFill>
                <a:hlinkClick r:id="rId7"/>
              </a:rPr>
              <a:t>Through the classic UI</a:t>
            </a:r>
            <a:r>
              <a:rPr lang="en"/>
              <a:t> - you can enter a basic Pipeline directly in Jenkins through the classic UI.</a:t>
            </a:r>
            <a:endParaRPr/>
          </a:p>
          <a:p>
            <a:pPr indent="-342900" lvl="0" marL="457200" marR="0" rtl="0" algn="l">
              <a:lnSpc>
                <a:spcPct val="120000"/>
              </a:lnSpc>
              <a:spcBef>
                <a:spcPts val="0"/>
              </a:spcBef>
              <a:spcAft>
                <a:spcPts val="0"/>
              </a:spcAft>
              <a:buSzPts val="1800"/>
              <a:buChar char="●"/>
            </a:pPr>
            <a:r>
              <a:rPr lang="en">
                <a:uFill>
                  <a:noFill/>
                </a:uFill>
                <a:hlinkClick r:id="rId8"/>
              </a:rPr>
              <a:t>In SCM</a:t>
            </a:r>
            <a:r>
              <a:rPr lang="en"/>
              <a:t> - you can write a Jenkinsfile manually, which you can commit to your project’s source control repository.</a:t>
            </a:r>
            <a:endParaRPr sz="1200">
              <a:solidFill>
                <a:srgbClr val="4A5568"/>
              </a:solidFill>
              <a:highlight>
                <a:srgbClr val="FFFFFF"/>
              </a:highlight>
              <a:latin typeface="Lato"/>
              <a:ea typeface="Lato"/>
              <a:cs typeface="Lato"/>
              <a:sym typeface="Lato"/>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3" name="Shape 823"/>
        <p:cNvGrpSpPr/>
        <p:nvPr/>
      </p:nvGrpSpPr>
      <p:grpSpPr>
        <a:xfrm>
          <a:off x="0" y="0"/>
          <a:ext cx="0" cy="0"/>
          <a:chOff x="0" y="0"/>
          <a:chExt cx="0" cy="0"/>
        </a:xfrm>
      </p:grpSpPr>
      <p:sp>
        <p:nvSpPr>
          <p:cNvPr id="824" name="Google Shape;824;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Through the classic UI</a:t>
            </a:r>
            <a:endParaRPr/>
          </a:p>
        </p:txBody>
      </p:sp>
      <p:sp>
        <p:nvSpPr>
          <p:cNvPr id="825" name="Google Shape;825;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6" name="Google Shape;826;p138"/>
          <p:cNvPicPr preferRelativeResize="0"/>
          <p:nvPr/>
        </p:nvPicPr>
        <p:blipFill>
          <a:blip r:embed="rId3">
            <a:alphaModFix/>
          </a:blip>
          <a:stretch>
            <a:fillRect/>
          </a:stretch>
        </p:blipFill>
        <p:spPr>
          <a:xfrm>
            <a:off x="372675" y="1152475"/>
            <a:ext cx="5268275" cy="3623924"/>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0" name="Shape 830"/>
        <p:cNvGrpSpPr/>
        <p:nvPr/>
      </p:nvGrpSpPr>
      <p:grpSpPr>
        <a:xfrm>
          <a:off x="0" y="0"/>
          <a:ext cx="0" cy="0"/>
          <a:chOff x="0" y="0"/>
          <a:chExt cx="0" cy="0"/>
        </a:xfrm>
      </p:grpSpPr>
      <p:sp>
        <p:nvSpPr>
          <p:cNvPr id="831" name="Google Shape;831;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1 - </a:t>
            </a:r>
            <a:r>
              <a:rPr lang="en" sz="1300">
                <a:latin typeface="Lato"/>
                <a:ea typeface="Lato"/>
                <a:cs typeface="Lato"/>
                <a:sym typeface="Lato"/>
              </a:rPr>
              <a:t>Create a pipeline as code to print hello world </a:t>
            </a:r>
            <a:endParaRPr/>
          </a:p>
        </p:txBody>
      </p:sp>
      <p:sp>
        <p:nvSpPr>
          <p:cNvPr id="832" name="Google Shape;832;p139"/>
          <p:cNvSpPr txBox="1"/>
          <p:nvPr>
            <p:ph idx="1" type="body"/>
          </p:nvPr>
        </p:nvSpPr>
        <p:spPr>
          <a:xfrm>
            <a:off x="1297500" y="1153550"/>
            <a:ext cx="2780100" cy="33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Steps:</a:t>
            </a:r>
            <a:endParaRPr/>
          </a:p>
          <a:p>
            <a:pPr indent="-342900" lvl="0" marL="457200" rtl="0" algn="l">
              <a:spcBef>
                <a:spcPts val="1200"/>
              </a:spcBef>
              <a:spcAft>
                <a:spcPts val="0"/>
              </a:spcAft>
              <a:buSzPts val="1800"/>
              <a:buChar char="-"/>
            </a:pPr>
            <a:r>
              <a:rPr lang="en"/>
              <a:t>Create a new pipline, give a name as pipeline1</a:t>
            </a:r>
            <a:endParaRPr/>
          </a:p>
          <a:p>
            <a:pPr indent="-342900" lvl="0" marL="457200" rtl="0" algn="l">
              <a:spcBef>
                <a:spcPts val="0"/>
              </a:spcBef>
              <a:spcAft>
                <a:spcPts val="0"/>
              </a:spcAft>
              <a:buSzPts val="1800"/>
              <a:buChar char="-"/>
            </a:pPr>
            <a:r>
              <a:rPr lang="en"/>
              <a:t>Under pipeline section Pipeline script option</a:t>
            </a:r>
            <a:endParaRPr/>
          </a:p>
          <a:p>
            <a:pPr indent="-342900" lvl="0" marL="457200" rtl="0" algn="l">
              <a:spcBef>
                <a:spcPts val="0"/>
              </a:spcBef>
              <a:spcAft>
                <a:spcPts val="0"/>
              </a:spcAft>
              <a:buSzPts val="1800"/>
              <a:buChar char="-"/>
            </a:pPr>
            <a:r>
              <a:rPr lang="en"/>
              <a:t>Paste below code</a:t>
            </a:r>
            <a:endParaRPr/>
          </a:p>
          <a:p>
            <a:pPr indent="0" lvl="0" marL="457200" rtl="0" algn="l">
              <a:spcBef>
                <a:spcPts val="1200"/>
              </a:spcBef>
              <a:spcAft>
                <a:spcPts val="1200"/>
              </a:spcAft>
              <a:buNone/>
            </a:pPr>
            <a:r>
              <a:t/>
            </a:r>
            <a:endParaRPr/>
          </a:p>
        </p:txBody>
      </p:sp>
      <p:sp>
        <p:nvSpPr>
          <p:cNvPr id="833" name="Google Shape;833;p139"/>
          <p:cNvSpPr txBox="1"/>
          <p:nvPr/>
        </p:nvSpPr>
        <p:spPr>
          <a:xfrm>
            <a:off x="5446225" y="1398475"/>
            <a:ext cx="17145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pipeline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agent any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stages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stage('Stage 1')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steps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echo 'Welcome to jenkins!'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212529"/>
                </a:solidFill>
                <a:highlight>
                  <a:srgbClr val="FAFAFA"/>
                </a:highlight>
                <a:latin typeface="Courier New"/>
                <a:ea typeface="Courier New"/>
                <a:cs typeface="Courier New"/>
                <a:sym typeface="Courier New"/>
              </a:rPr>
              <a:t>}</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212529"/>
              </a:solidFill>
              <a:highlight>
                <a:srgbClr val="FAFAFA"/>
              </a:highlight>
              <a:latin typeface="Courier New"/>
              <a:ea typeface="Courier New"/>
              <a:cs typeface="Courier New"/>
              <a:sym typeface="Courier New"/>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7" name="Shape 837"/>
        <p:cNvGrpSpPr/>
        <p:nvPr/>
      </p:nvGrpSpPr>
      <p:grpSpPr>
        <a:xfrm>
          <a:off x="0" y="0"/>
          <a:ext cx="0" cy="0"/>
          <a:chOff x="0" y="0"/>
          <a:chExt cx="0" cy="0"/>
        </a:xfrm>
      </p:grpSpPr>
      <p:sp>
        <p:nvSpPr>
          <p:cNvPr id="838" name="Google Shape;838;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 stages</a:t>
            </a:r>
            <a:endParaRPr/>
          </a:p>
        </p:txBody>
      </p:sp>
      <p:sp>
        <p:nvSpPr>
          <p:cNvPr id="839" name="Google Shape;839;p140"/>
          <p:cNvSpPr txBox="1"/>
          <p:nvPr>
            <p:ph idx="1" type="body"/>
          </p:nvPr>
        </p:nvSpPr>
        <p:spPr>
          <a:xfrm>
            <a:off x="2997575" y="1307850"/>
            <a:ext cx="25782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900"/>
          </a:p>
          <a:p>
            <a:pPr indent="0" lvl="0" marL="0" rtl="0" algn="l">
              <a:lnSpc>
                <a:spcPct val="95000"/>
              </a:lnSpc>
              <a:spcBef>
                <a:spcPts val="1200"/>
              </a:spcBef>
              <a:spcAft>
                <a:spcPts val="0"/>
              </a:spcAft>
              <a:buSzPts val="275"/>
              <a:buNone/>
            </a:pPr>
            <a:r>
              <a:rPr lang="en" sz="900"/>
              <a:t>        stage('Test') {</a:t>
            </a:r>
            <a:endParaRPr sz="900"/>
          </a:p>
          <a:p>
            <a:pPr indent="0" lvl="0" marL="0" rtl="0" algn="l">
              <a:lnSpc>
                <a:spcPct val="95000"/>
              </a:lnSpc>
              <a:spcBef>
                <a:spcPts val="1200"/>
              </a:spcBef>
              <a:spcAft>
                <a:spcPts val="0"/>
              </a:spcAft>
              <a:buSzPts val="275"/>
              <a:buNone/>
            </a:pPr>
            <a:r>
              <a:rPr lang="en" sz="900"/>
              <a:t>            steps {</a:t>
            </a:r>
            <a:endParaRPr sz="900"/>
          </a:p>
          <a:p>
            <a:pPr indent="0" lvl="0" marL="0" rtl="0" algn="l">
              <a:lnSpc>
                <a:spcPct val="95000"/>
              </a:lnSpc>
              <a:spcBef>
                <a:spcPts val="1200"/>
              </a:spcBef>
              <a:spcAft>
                <a:spcPts val="0"/>
              </a:spcAft>
              <a:buSzPts val="275"/>
              <a:buNone/>
            </a:pPr>
            <a:r>
              <a:rPr lang="en" sz="900"/>
              <a:t>                echo 'Testing..'</a:t>
            </a:r>
            <a:endParaRPr sz="900"/>
          </a:p>
          <a:p>
            <a:pPr indent="0" lvl="0" marL="0" rtl="0" algn="l">
              <a:lnSpc>
                <a:spcPct val="95000"/>
              </a:lnSpc>
              <a:spcBef>
                <a:spcPts val="1200"/>
              </a:spcBef>
              <a:spcAft>
                <a:spcPts val="0"/>
              </a:spcAft>
              <a:buSzPts val="275"/>
              <a:buNone/>
            </a:pPr>
            <a:r>
              <a:rPr lang="en" sz="900"/>
              <a:t>            }</a:t>
            </a:r>
            <a:endParaRPr sz="900"/>
          </a:p>
          <a:p>
            <a:pPr indent="0" lvl="0" marL="0" rtl="0" algn="l">
              <a:lnSpc>
                <a:spcPct val="95000"/>
              </a:lnSpc>
              <a:spcBef>
                <a:spcPts val="1200"/>
              </a:spcBef>
              <a:spcAft>
                <a:spcPts val="0"/>
              </a:spcAft>
              <a:buSzPts val="275"/>
              <a:buNone/>
            </a:pPr>
            <a:r>
              <a:rPr lang="en" sz="900"/>
              <a:t>        }</a:t>
            </a:r>
            <a:endParaRPr sz="900"/>
          </a:p>
          <a:p>
            <a:pPr indent="0" lvl="0" marL="0" rtl="0" algn="l">
              <a:lnSpc>
                <a:spcPct val="95000"/>
              </a:lnSpc>
              <a:spcBef>
                <a:spcPts val="1200"/>
              </a:spcBef>
              <a:spcAft>
                <a:spcPts val="1200"/>
              </a:spcAft>
              <a:buSzPts val="275"/>
              <a:buNone/>
            </a:pPr>
            <a:r>
              <a:rPr lang="en" sz="900"/>
              <a:t>      </a:t>
            </a:r>
            <a:endParaRPr sz="900"/>
          </a:p>
        </p:txBody>
      </p:sp>
      <p:sp>
        <p:nvSpPr>
          <p:cNvPr id="840" name="Google Shape;840;p140"/>
          <p:cNvSpPr txBox="1"/>
          <p:nvPr>
            <p:ph idx="1" type="body"/>
          </p:nvPr>
        </p:nvSpPr>
        <p:spPr>
          <a:xfrm>
            <a:off x="960050" y="1417375"/>
            <a:ext cx="17631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900"/>
              <a:t>pipeline {</a:t>
            </a:r>
            <a:endParaRPr sz="900"/>
          </a:p>
          <a:p>
            <a:pPr indent="0" lvl="0" marL="0" rtl="0" algn="l">
              <a:lnSpc>
                <a:spcPct val="95000"/>
              </a:lnSpc>
              <a:spcBef>
                <a:spcPts val="1200"/>
              </a:spcBef>
              <a:spcAft>
                <a:spcPts val="0"/>
              </a:spcAft>
              <a:buSzPts val="275"/>
              <a:buNone/>
            </a:pPr>
            <a:r>
              <a:rPr lang="en" sz="900"/>
              <a:t>    agent any</a:t>
            </a:r>
            <a:endParaRPr sz="900"/>
          </a:p>
          <a:p>
            <a:pPr indent="0" lvl="0" marL="0" rtl="0" algn="l">
              <a:lnSpc>
                <a:spcPct val="95000"/>
              </a:lnSpc>
              <a:spcBef>
                <a:spcPts val="1200"/>
              </a:spcBef>
              <a:spcAft>
                <a:spcPts val="0"/>
              </a:spcAft>
              <a:buSzPts val="275"/>
              <a:buNone/>
            </a:pPr>
            <a:r>
              <a:t/>
            </a:r>
            <a:endParaRPr sz="900"/>
          </a:p>
          <a:p>
            <a:pPr indent="0" lvl="0" marL="0" rtl="0" algn="l">
              <a:lnSpc>
                <a:spcPct val="95000"/>
              </a:lnSpc>
              <a:spcBef>
                <a:spcPts val="1200"/>
              </a:spcBef>
              <a:spcAft>
                <a:spcPts val="0"/>
              </a:spcAft>
              <a:buSzPts val="275"/>
              <a:buNone/>
            </a:pPr>
            <a:r>
              <a:rPr lang="en" sz="900"/>
              <a:t>    stages {</a:t>
            </a:r>
            <a:endParaRPr sz="900"/>
          </a:p>
          <a:p>
            <a:pPr indent="0" lvl="0" marL="0" rtl="0" algn="l">
              <a:lnSpc>
                <a:spcPct val="95000"/>
              </a:lnSpc>
              <a:spcBef>
                <a:spcPts val="1200"/>
              </a:spcBef>
              <a:spcAft>
                <a:spcPts val="0"/>
              </a:spcAft>
              <a:buSzPts val="275"/>
              <a:buNone/>
            </a:pPr>
            <a:r>
              <a:rPr lang="en" sz="900"/>
              <a:t>        stage('Build') {</a:t>
            </a:r>
            <a:endParaRPr sz="900"/>
          </a:p>
          <a:p>
            <a:pPr indent="0" lvl="0" marL="0" rtl="0" algn="l">
              <a:lnSpc>
                <a:spcPct val="95000"/>
              </a:lnSpc>
              <a:spcBef>
                <a:spcPts val="1200"/>
              </a:spcBef>
              <a:spcAft>
                <a:spcPts val="0"/>
              </a:spcAft>
              <a:buSzPts val="275"/>
              <a:buNone/>
            </a:pPr>
            <a:r>
              <a:rPr lang="en" sz="900"/>
              <a:t>            steps {</a:t>
            </a:r>
            <a:endParaRPr sz="900"/>
          </a:p>
          <a:p>
            <a:pPr indent="0" lvl="0" marL="0" rtl="0" algn="l">
              <a:lnSpc>
                <a:spcPct val="95000"/>
              </a:lnSpc>
              <a:spcBef>
                <a:spcPts val="1200"/>
              </a:spcBef>
              <a:spcAft>
                <a:spcPts val="0"/>
              </a:spcAft>
              <a:buSzPts val="275"/>
              <a:buNone/>
            </a:pPr>
            <a:r>
              <a:rPr lang="en" sz="900"/>
              <a:t>                echo 'Building..'</a:t>
            </a:r>
            <a:endParaRPr sz="900"/>
          </a:p>
          <a:p>
            <a:pPr indent="0" lvl="0" marL="0" rtl="0" algn="l">
              <a:lnSpc>
                <a:spcPct val="95000"/>
              </a:lnSpc>
              <a:spcBef>
                <a:spcPts val="1200"/>
              </a:spcBef>
              <a:spcAft>
                <a:spcPts val="0"/>
              </a:spcAft>
              <a:buSzPts val="275"/>
              <a:buNone/>
            </a:pPr>
            <a:r>
              <a:rPr lang="en" sz="900"/>
              <a:t>            }</a:t>
            </a:r>
            <a:endParaRPr sz="900"/>
          </a:p>
          <a:p>
            <a:pPr indent="0" lvl="0" marL="0" rtl="0" algn="l">
              <a:lnSpc>
                <a:spcPct val="95000"/>
              </a:lnSpc>
              <a:spcBef>
                <a:spcPts val="1200"/>
              </a:spcBef>
              <a:spcAft>
                <a:spcPts val="0"/>
              </a:spcAft>
              <a:buSzPts val="275"/>
              <a:buNone/>
            </a:pPr>
            <a:r>
              <a:rPr lang="en" sz="900"/>
              <a:t>        }</a:t>
            </a:r>
            <a:endParaRPr sz="900"/>
          </a:p>
          <a:p>
            <a:pPr indent="0" lvl="0" marL="0" rtl="0" algn="l">
              <a:lnSpc>
                <a:spcPct val="95000"/>
              </a:lnSpc>
              <a:spcBef>
                <a:spcPts val="1200"/>
              </a:spcBef>
              <a:spcAft>
                <a:spcPts val="1200"/>
              </a:spcAft>
              <a:buSzPts val="275"/>
              <a:buNone/>
            </a:pPr>
            <a:r>
              <a:rPr lang="en" sz="900"/>
              <a:t>       </a:t>
            </a:r>
            <a:endParaRPr sz="900"/>
          </a:p>
        </p:txBody>
      </p:sp>
      <p:sp>
        <p:nvSpPr>
          <p:cNvPr id="841" name="Google Shape;841;p140"/>
          <p:cNvSpPr txBox="1"/>
          <p:nvPr>
            <p:ph idx="1" type="body"/>
          </p:nvPr>
        </p:nvSpPr>
        <p:spPr>
          <a:xfrm>
            <a:off x="4671125" y="1417375"/>
            <a:ext cx="25782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000"/>
              <a:t>}</a:t>
            </a:r>
            <a:endParaRPr sz="1000"/>
          </a:p>
          <a:p>
            <a:pPr indent="0" lvl="0" marL="0" rtl="0" algn="l">
              <a:lnSpc>
                <a:spcPct val="95000"/>
              </a:lnSpc>
              <a:spcBef>
                <a:spcPts val="1200"/>
              </a:spcBef>
              <a:spcAft>
                <a:spcPts val="0"/>
              </a:spcAft>
              <a:buSzPts val="275"/>
              <a:buNone/>
            </a:pPr>
            <a:r>
              <a:rPr lang="en" sz="1000"/>
              <a:t>        stage('Deploy') {</a:t>
            </a:r>
            <a:endParaRPr sz="1000"/>
          </a:p>
          <a:p>
            <a:pPr indent="0" lvl="0" marL="0" rtl="0" algn="l">
              <a:lnSpc>
                <a:spcPct val="95000"/>
              </a:lnSpc>
              <a:spcBef>
                <a:spcPts val="1200"/>
              </a:spcBef>
              <a:spcAft>
                <a:spcPts val="0"/>
              </a:spcAft>
              <a:buSzPts val="275"/>
              <a:buNone/>
            </a:pPr>
            <a:r>
              <a:rPr lang="en" sz="1000"/>
              <a:t>            steps {</a:t>
            </a:r>
            <a:endParaRPr sz="1000"/>
          </a:p>
          <a:p>
            <a:pPr indent="0" lvl="0" marL="0" rtl="0" algn="l">
              <a:lnSpc>
                <a:spcPct val="95000"/>
              </a:lnSpc>
              <a:spcBef>
                <a:spcPts val="1200"/>
              </a:spcBef>
              <a:spcAft>
                <a:spcPts val="0"/>
              </a:spcAft>
              <a:buSzPts val="275"/>
              <a:buNone/>
            </a:pPr>
            <a:r>
              <a:rPr lang="en" sz="1000"/>
              <a:t>                echo 'Deploying....'</a:t>
            </a:r>
            <a:endParaRPr sz="1000"/>
          </a:p>
          <a:p>
            <a:pPr indent="0" lvl="0" marL="0" rtl="0" algn="l">
              <a:lnSpc>
                <a:spcPct val="95000"/>
              </a:lnSpc>
              <a:spcBef>
                <a:spcPts val="1200"/>
              </a:spcBef>
              <a:spcAft>
                <a:spcPts val="0"/>
              </a:spcAft>
              <a:buSzPts val="275"/>
              <a:buNone/>
            </a:pPr>
            <a:r>
              <a:rPr lang="en" sz="1000"/>
              <a:t>            }</a:t>
            </a:r>
            <a:endParaRPr sz="1000"/>
          </a:p>
          <a:p>
            <a:pPr indent="0" lvl="0" marL="0" rtl="0" algn="l">
              <a:lnSpc>
                <a:spcPct val="95000"/>
              </a:lnSpc>
              <a:spcBef>
                <a:spcPts val="1200"/>
              </a:spcBef>
              <a:spcAft>
                <a:spcPts val="0"/>
              </a:spcAft>
              <a:buSzPts val="275"/>
              <a:buNone/>
            </a:pPr>
            <a:r>
              <a:rPr lang="en" sz="1000"/>
              <a:t>        }</a:t>
            </a:r>
            <a:endParaRPr sz="1000"/>
          </a:p>
          <a:p>
            <a:pPr indent="0" lvl="0" marL="0" rtl="0" algn="l">
              <a:lnSpc>
                <a:spcPct val="95000"/>
              </a:lnSpc>
              <a:spcBef>
                <a:spcPts val="1200"/>
              </a:spcBef>
              <a:spcAft>
                <a:spcPts val="0"/>
              </a:spcAft>
              <a:buSzPts val="275"/>
              <a:buNone/>
            </a:pPr>
            <a:r>
              <a:rPr lang="en" sz="1000"/>
              <a:t>    }</a:t>
            </a:r>
            <a:endParaRPr sz="1000"/>
          </a:p>
          <a:p>
            <a:pPr indent="0" lvl="0" marL="0" rtl="0" algn="l">
              <a:lnSpc>
                <a:spcPct val="95000"/>
              </a:lnSpc>
              <a:spcBef>
                <a:spcPts val="1200"/>
              </a:spcBef>
              <a:spcAft>
                <a:spcPts val="0"/>
              </a:spcAft>
              <a:buSzPts val="275"/>
              <a:buNone/>
            </a:pPr>
            <a:r>
              <a:rPr lang="en" sz="1000"/>
              <a:t>}</a:t>
            </a:r>
            <a:endParaRPr sz="1000"/>
          </a:p>
          <a:p>
            <a:pPr indent="0" lvl="0" marL="0" rtl="0" algn="l">
              <a:lnSpc>
                <a:spcPct val="95000"/>
              </a:lnSpc>
              <a:spcBef>
                <a:spcPts val="0"/>
              </a:spcBef>
              <a:spcAft>
                <a:spcPts val="1200"/>
              </a:spcAft>
              <a:buSzPts val="275"/>
              <a:buNone/>
            </a:pPr>
            <a:r>
              <a:t/>
            </a:r>
            <a:endParaRPr sz="1000"/>
          </a:p>
        </p:txBody>
      </p:sp>
      <p:sp>
        <p:nvSpPr>
          <p:cNvPr id="842" name="Google Shape;842;p140"/>
          <p:cNvSpPr txBox="1"/>
          <p:nvPr/>
        </p:nvSpPr>
        <p:spPr>
          <a:xfrm>
            <a:off x="7016650" y="1614600"/>
            <a:ext cx="1152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FFFF"/>
                </a:solidFill>
                <a:latin typeface="Lato"/>
                <a:ea typeface="Lato"/>
                <a:cs typeface="Lato"/>
                <a:sym typeface="Lato"/>
              </a:rPr>
              <a:t>pipeline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agent any</a:t>
            </a:r>
            <a:endParaRPr sz="800">
              <a:solidFill>
                <a:srgbClr val="FFFFFF"/>
              </a:solidFill>
              <a:latin typeface="Lato"/>
              <a:ea typeface="Lato"/>
              <a:cs typeface="Lato"/>
              <a:sym typeface="Lato"/>
            </a:endParaRPr>
          </a:p>
          <a:p>
            <a:pPr indent="0" lvl="0" marL="0" rtl="0" algn="l">
              <a:spcBef>
                <a:spcPts val="0"/>
              </a:spcBef>
              <a:spcAft>
                <a:spcPts val="0"/>
              </a:spcAft>
              <a:buNone/>
            </a:pPr>
            <a:r>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stages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stage('Build')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steps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echo 'Building..'</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stage('Test')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steps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echo 'Testing..'</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stage('Deploy')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steps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echo 'Deploying....'</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    }</a:t>
            </a:r>
            <a:endParaRPr sz="800">
              <a:solidFill>
                <a:srgbClr val="FFFFFF"/>
              </a:solidFill>
              <a:latin typeface="Lato"/>
              <a:ea typeface="Lato"/>
              <a:cs typeface="Lato"/>
              <a:sym typeface="Lato"/>
            </a:endParaRPr>
          </a:p>
          <a:p>
            <a:pPr indent="0" lvl="0" marL="0" rtl="0" algn="l">
              <a:spcBef>
                <a:spcPts val="0"/>
              </a:spcBef>
              <a:spcAft>
                <a:spcPts val="0"/>
              </a:spcAft>
              <a:buNone/>
            </a:pPr>
            <a:r>
              <a:rPr lang="en" sz="800">
                <a:solidFill>
                  <a:srgbClr val="FFFFFF"/>
                </a:solidFill>
                <a:latin typeface="Lato"/>
                <a:ea typeface="Lato"/>
                <a:cs typeface="Lato"/>
                <a:sym typeface="Lato"/>
              </a:rPr>
              <a:t>}</a:t>
            </a:r>
            <a:endParaRPr sz="800">
              <a:solidFill>
                <a:srgbClr val="FFFFFF"/>
              </a:solidFill>
              <a:latin typeface="Lato"/>
              <a:ea typeface="Lato"/>
              <a:cs typeface="Lato"/>
              <a:sym typeface="Lato"/>
            </a:endParaRPr>
          </a:p>
        </p:txBody>
      </p:sp>
      <p:sp>
        <p:nvSpPr>
          <p:cNvPr id="843" name="Google Shape;843;p140"/>
          <p:cNvSpPr txBox="1"/>
          <p:nvPr/>
        </p:nvSpPr>
        <p:spPr>
          <a:xfrm>
            <a:off x="508000" y="4328575"/>
            <a:ext cx="506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https://www.jenkins.io/doc/book/pipeline/jenkinsfile/</a:t>
            </a:r>
            <a:r>
              <a:rPr lang="en"/>
              <a:t>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Syntax</a:t>
            </a:r>
            <a:endParaRPr/>
          </a:p>
        </p:txBody>
      </p:sp>
      <p:sp>
        <p:nvSpPr>
          <p:cNvPr id="849" name="Google Shape;849;p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https://www.jenkins.io/doc/book/pipeline/syntax/</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Modularity</a:t>
            </a:r>
            <a:r>
              <a:rPr lang="en"/>
              <a:t>: Terraform encourages the use of reusable modules. Modules are a way to encapsulate and share infrastructure configurations, making it easier to maintain and standardize infrastructure setups.</a:t>
            </a:r>
            <a:endParaRPr/>
          </a:p>
          <a:p>
            <a:pPr indent="-342900" lvl="0" marL="457200" rtl="0" algn="l">
              <a:spcBef>
                <a:spcPts val="0"/>
              </a:spcBef>
              <a:spcAft>
                <a:spcPts val="0"/>
              </a:spcAft>
              <a:buSzPts val="1800"/>
              <a:buAutoNum type="arabicPeriod"/>
            </a:pPr>
            <a:r>
              <a:rPr b="1" lang="en"/>
              <a:t>Version Control Integration</a:t>
            </a:r>
            <a:r>
              <a:rPr lang="en"/>
              <a:t>: Terraform configurations can be stored in version control systems like Git, enabling collaboration, change tracking, and rollback capabilities.</a:t>
            </a:r>
            <a:endParaRPr/>
          </a:p>
          <a:p>
            <a:pPr indent="-342900" lvl="0" marL="457200" rtl="0" algn="l">
              <a:spcBef>
                <a:spcPts val="0"/>
              </a:spcBef>
              <a:spcAft>
                <a:spcPts val="0"/>
              </a:spcAft>
              <a:buSzPts val="1800"/>
              <a:buAutoNum type="arabicPeriod"/>
            </a:pPr>
            <a:r>
              <a:rPr b="1" lang="en"/>
              <a:t>Community and Ecosystem</a:t>
            </a:r>
            <a:r>
              <a:rPr lang="en"/>
              <a:t>: Terraform has a large and active community, and a vast ecosystem of third-party modules and plugins, making it a popular choice for IaC.</a:t>
            </a:r>
            <a:endParaRPr/>
          </a:p>
          <a:p>
            <a:pPr indent="-342900" lvl="0" marL="457200" rtl="0" algn="l">
              <a:spcBef>
                <a:spcPts val="0"/>
              </a:spcBef>
              <a:spcAft>
                <a:spcPts val="0"/>
              </a:spcAft>
              <a:buSzPts val="1800"/>
              <a:buAutoNum type="arabicPeriod"/>
            </a:pPr>
            <a:r>
              <a:rPr b="1" lang="en"/>
              <a:t>Extensibility</a:t>
            </a:r>
            <a:r>
              <a:rPr lang="en"/>
              <a:t>: Terraform's extensible architecture allows you to write custom providers and provisioners to interact with specific APIs or perform custom actions.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855" name="Google Shape;855;p1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Apache Maven is a build automation tool primarily used for Java projects. It addresses two main aspects of building software: managing dependencies and automating the build process. </a:t>
            </a:r>
            <a:endParaRPr/>
          </a:p>
          <a:p>
            <a:pPr indent="0" lvl="0" marL="0" rtl="0" algn="l">
              <a:spcBef>
                <a:spcPts val="1200"/>
              </a:spcBef>
              <a:spcAft>
                <a:spcPts val="1200"/>
              </a:spcAft>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861" name="Google Shape;861;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Install JDK</a:t>
            </a:r>
            <a:endParaRPr/>
          </a:p>
          <a:p>
            <a:pPr indent="0" lvl="0" marL="0" rtl="0" algn="l">
              <a:spcBef>
                <a:spcPts val="1200"/>
              </a:spcBef>
              <a:spcAft>
                <a:spcPts val="0"/>
              </a:spcAft>
              <a:buNone/>
            </a:pPr>
            <a:r>
              <a:rPr lang="en"/>
              <a:t>Update package index:</a:t>
            </a:r>
            <a:endParaRPr/>
          </a:p>
          <a:p>
            <a:pPr indent="0" lvl="0" marL="0" rtl="0" algn="l">
              <a:spcBef>
                <a:spcPts val="1200"/>
              </a:spcBef>
              <a:spcAft>
                <a:spcPts val="0"/>
              </a:spcAft>
              <a:buNone/>
            </a:pPr>
            <a:r>
              <a:rPr lang="en"/>
              <a:t>sudo apt update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Install OpenJDK:</a:t>
            </a:r>
            <a:endParaRPr/>
          </a:p>
          <a:p>
            <a:pPr indent="0" lvl="0" marL="0" rtl="0" algn="l">
              <a:spcBef>
                <a:spcPts val="1200"/>
              </a:spcBef>
              <a:spcAft>
                <a:spcPts val="0"/>
              </a:spcAft>
              <a:buNone/>
            </a:pPr>
            <a:r>
              <a:rPr lang="en"/>
              <a:t>sudo apt install openjdk-11-jdk -y</a:t>
            </a:r>
            <a:endParaRPr/>
          </a:p>
          <a:p>
            <a:pPr indent="0" lvl="0" marL="0" rtl="0" algn="l">
              <a:spcBef>
                <a:spcPts val="1200"/>
              </a:spcBef>
              <a:spcAft>
                <a:spcPts val="0"/>
              </a:spcAft>
              <a:buNone/>
            </a:pPr>
            <a:r>
              <a:rPr lang="en"/>
              <a:t>Verify Java installation:</a:t>
            </a:r>
            <a:endParaRPr/>
          </a:p>
          <a:p>
            <a:pPr indent="0" lvl="0" marL="0" rtl="0" algn="l">
              <a:spcBef>
                <a:spcPts val="1200"/>
              </a:spcBef>
              <a:spcAft>
                <a:spcPts val="0"/>
              </a:spcAft>
              <a:buNone/>
            </a:pPr>
            <a:r>
              <a:rPr lang="en"/>
              <a:t>java -version</a:t>
            </a:r>
            <a:endParaRPr/>
          </a:p>
          <a:p>
            <a:pPr indent="0" lvl="0" marL="0" rtl="0" algn="l">
              <a:spcBef>
                <a:spcPts val="1200"/>
              </a:spcBef>
              <a:spcAft>
                <a:spcPts val="0"/>
              </a:spcAft>
              <a:buNone/>
            </a:pPr>
            <a:r>
              <a:rPr lang="en"/>
              <a:t>You should see output similar to:</a:t>
            </a:r>
            <a:endParaRPr/>
          </a:p>
          <a:p>
            <a:pPr indent="0" lvl="0" marL="0" rtl="0" algn="l">
              <a:spcBef>
                <a:spcPts val="1200"/>
              </a:spcBef>
              <a:spcAft>
                <a:spcPts val="0"/>
              </a:spcAft>
              <a:buNone/>
            </a:pPr>
            <a:r>
              <a:rPr lang="en"/>
              <a:t>openjdk version "11.0.11" 2021-04-20</a:t>
            </a:r>
            <a:endParaRPr/>
          </a:p>
          <a:p>
            <a:pPr indent="0" lvl="0" marL="0" rtl="0" algn="l">
              <a:spcBef>
                <a:spcPts val="1200"/>
              </a:spcBef>
              <a:spcAft>
                <a:spcPts val="0"/>
              </a:spcAft>
              <a:buNone/>
            </a:pPr>
            <a:r>
              <a:rPr lang="en"/>
              <a:t>OpenJDK Runtime Environment (build 11.0.11+9-Ubuntu-0ubuntu2.20.04)</a:t>
            </a:r>
            <a:endParaRPr/>
          </a:p>
          <a:p>
            <a:pPr indent="0" lvl="0" marL="0" rtl="0" algn="l">
              <a:spcBef>
                <a:spcPts val="1200"/>
              </a:spcBef>
              <a:spcAft>
                <a:spcPts val="1200"/>
              </a:spcAft>
              <a:buNone/>
            </a:pPr>
            <a:r>
              <a:rPr lang="en"/>
              <a:t>OpenJDK 64-Bit Server VM (build 11.0.11+9-Ubuntu-0ubuntu2.20.04, mixed mode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867" name="Google Shape;867;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 Install Maven</a:t>
            </a:r>
            <a:endParaRPr/>
          </a:p>
          <a:p>
            <a:pPr indent="0" lvl="0" marL="0" rtl="0" algn="l">
              <a:spcBef>
                <a:spcPts val="1200"/>
              </a:spcBef>
              <a:spcAft>
                <a:spcPts val="0"/>
              </a:spcAft>
              <a:buNone/>
            </a:pPr>
            <a:r>
              <a:rPr lang="en"/>
              <a:t>Install Maven:</a:t>
            </a:r>
            <a:endParaRPr/>
          </a:p>
          <a:p>
            <a:pPr indent="0" lvl="0" marL="0" rtl="0" algn="l">
              <a:spcBef>
                <a:spcPts val="1200"/>
              </a:spcBef>
              <a:spcAft>
                <a:spcPts val="0"/>
              </a:spcAft>
              <a:buNone/>
            </a:pPr>
            <a:r>
              <a:rPr lang="en"/>
              <a:t>sudo apt install maven -y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Verify Maven installation:</a:t>
            </a:r>
            <a:endParaRPr/>
          </a:p>
          <a:p>
            <a:pPr indent="0" lvl="0" marL="0" rtl="0" algn="l">
              <a:spcBef>
                <a:spcPts val="1200"/>
              </a:spcBef>
              <a:spcAft>
                <a:spcPts val="0"/>
              </a:spcAft>
              <a:buNone/>
            </a:pPr>
            <a:r>
              <a:rPr lang="en"/>
              <a:t>mvn -version</a:t>
            </a:r>
            <a:endParaRPr/>
          </a:p>
          <a:p>
            <a:pPr indent="0" lvl="0" marL="0" rtl="0" algn="l">
              <a:spcBef>
                <a:spcPts val="1200"/>
              </a:spcBef>
              <a:spcAft>
                <a:spcPts val="0"/>
              </a:spcAft>
              <a:buNone/>
            </a:pPr>
            <a:r>
              <a:rPr lang="en"/>
              <a:t>You should see output similar to:</a:t>
            </a:r>
            <a:endParaRPr/>
          </a:p>
          <a:p>
            <a:pPr indent="0" lvl="0" marL="0" rtl="0" algn="l">
              <a:spcBef>
                <a:spcPts val="1200"/>
              </a:spcBef>
              <a:spcAft>
                <a:spcPts val="0"/>
              </a:spcAft>
              <a:buNone/>
            </a:pPr>
            <a:r>
              <a:rPr lang="en"/>
              <a:t>Apache Maven 3.6.3</a:t>
            </a:r>
            <a:endParaRPr/>
          </a:p>
          <a:p>
            <a:pPr indent="0" lvl="0" marL="0" rtl="0" algn="l">
              <a:spcBef>
                <a:spcPts val="1200"/>
              </a:spcBef>
              <a:spcAft>
                <a:spcPts val="0"/>
              </a:spcAft>
              <a:buNone/>
            </a:pPr>
            <a:r>
              <a:rPr lang="en"/>
              <a:t>Maven home: /usr/share/maven</a:t>
            </a:r>
            <a:endParaRPr/>
          </a:p>
          <a:p>
            <a:pPr indent="0" lvl="0" marL="0" rtl="0" algn="l">
              <a:spcBef>
                <a:spcPts val="1200"/>
              </a:spcBef>
              <a:spcAft>
                <a:spcPts val="0"/>
              </a:spcAft>
              <a:buNone/>
            </a:pPr>
            <a:r>
              <a:rPr lang="en"/>
              <a:t>Java version: 11.0.11, vendor: Ubuntu, runtime: /usr/lib/jvm/java-11-openjdk-amd64</a:t>
            </a:r>
            <a:endParaRPr/>
          </a:p>
          <a:p>
            <a:pPr indent="0" lvl="0" marL="0" rtl="0" algn="l">
              <a:spcBef>
                <a:spcPts val="1200"/>
              </a:spcBef>
              <a:spcAft>
                <a:spcPts val="0"/>
              </a:spcAft>
              <a:buNone/>
            </a:pPr>
            <a:r>
              <a:rPr lang="en"/>
              <a:t>Default locale: en_US, platform encoding: UTF-8</a:t>
            </a:r>
            <a:endParaRPr/>
          </a:p>
          <a:p>
            <a:pPr indent="0" lvl="0" marL="0" rtl="0" algn="l">
              <a:spcBef>
                <a:spcPts val="1200"/>
              </a:spcBef>
              <a:spcAft>
                <a:spcPts val="1200"/>
              </a:spcAft>
              <a:buNone/>
            </a:pPr>
            <a:r>
              <a:rPr lang="en"/>
              <a:t>OS name: "linux", version: "5.4.0-42-generic", arch: "amd64", family: "unix</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Maven</a:t>
            </a:r>
            <a:endParaRPr/>
          </a:p>
        </p:txBody>
      </p:sp>
      <p:sp>
        <p:nvSpPr>
          <p:cNvPr id="873" name="Google Shape;873;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Compile and package the project:</a:t>
            </a:r>
            <a:endParaRPr/>
          </a:p>
          <a:p>
            <a:pPr indent="0" lvl="0" marL="0" rtl="0" algn="l">
              <a:spcBef>
                <a:spcPts val="1200"/>
              </a:spcBef>
              <a:spcAft>
                <a:spcPts val="0"/>
              </a:spcAft>
              <a:buNone/>
            </a:pPr>
            <a:r>
              <a:rPr lang="en"/>
              <a:t>mvn package</a:t>
            </a:r>
            <a:endParaRPr/>
          </a:p>
          <a:p>
            <a:pPr indent="0" lvl="0" marL="0" rtl="0" algn="l">
              <a:spcBef>
                <a:spcPts val="1200"/>
              </a:spcBef>
              <a:spcAft>
                <a:spcPts val="0"/>
              </a:spcAft>
              <a:buNone/>
            </a:pPr>
            <a:r>
              <a:rPr lang="en"/>
              <a:t>This will compile the code, run the tests, and package the project into a JAR file located in the target directory.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Run the packaged JAR file:</a:t>
            </a:r>
            <a:endParaRPr/>
          </a:p>
          <a:p>
            <a:pPr indent="0" lvl="0" marL="0" rtl="0" algn="l">
              <a:spcBef>
                <a:spcPts val="1200"/>
              </a:spcBef>
              <a:spcAft>
                <a:spcPts val="0"/>
              </a:spcAft>
              <a:buNone/>
            </a:pPr>
            <a:r>
              <a:rPr lang="en"/>
              <a:t>java -jar target/your-project-1.0-SNAPSHOT.jar</a:t>
            </a:r>
            <a:endParaRPr/>
          </a:p>
          <a:p>
            <a:pPr indent="0" lvl="0" marL="0" rtl="0" algn="l">
              <a:spcBef>
                <a:spcPts val="1200"/>
              </a:spcBef>
              <a:spcAft>
                <a:spcPts val="1200"/>
              </a:spcAft>
              <a:buNone/>
            </a:pPr>
            <a:r>
              <a:rPr lang="en"/>
              <a:t>Replace your-project-1.0-SNAPSHOT.jar with the actual name of your JAR file.</a:t>
            </a:r>
            <a:endParaRPr/>
          </a:p>
        </p:txBody>
      </p:sp>
      <p:sp>
        <p:nvSpPr>
          <p:cNvPr id="874" name="Google Shape;874;p145"/>
          <p:cNvSpPr txBox="1"/>
          <p:nvPr/>
        </p:nvSpPr>
        <p:spPr>
          <a:xfrm>
            <a:off x="385475" y="45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https://maven.apache.org/</a:t>
            </a:r>
            <a:r>
              <a:rPr lang="en"/>
              <a:t>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880" name="Google Shape;880;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Deploy java maven project</a:t>
            </a:r>
            <a:endParaRPr/>
          </a:p>
          <a:p>
            <a:pPr indent="-317500" lvl="1" marL="914400" rtl="0" algn="l">
              <a:spcBef>
                <a:spcPts val="0"/>
              </a:spcBef>
              <a:spcAft>
                <a:spcPts val="0"/>
              </a:spcAft>
              <a:buSzPts val="1400"/>
              <a:buAutoNum type="alphaLcPeriod"/>
            </a:pPr>
            <a:r>
              <a:rPr lang="en"/>
              <a:t>Create a new pipeline</a:t>
            </a:r>
            <a:endParaRPr/>
          </a:p>
          <a:p>
            <a:pPr indent="-317500" lvl="1" marL="914400" rtl="0" algn="l">
              <a:spcBef>
                <a:spcPts val="0"/>
              </a:spcBef>
              <a:spcAft>
                <a:spcPts val="0"/>
              </a:spcAft>
              <a:buSzPts val="1400"/>
              <a:buAutoNum type="alphaLcPeriod"/>
            </a:pPr>
            <a:r>
              <a:rPr lang="en"/>
              <a:t>Write pipeline in jenkins</a:t>
            </a:r>
            <a:endParaRPr/>
          </a:p>
          <a:p>
            <a:pPr indent="-317500" lvl="1" marL="914400" rtl="0" algn="l">
              <a:spcBef>
                <a:spcPts val="0"/>
              </a:spcBef>
              <a:spcAft>
                <a:spcPts val="0"/>
              </a:spcAft>
              <a:buSzPts val="1400"/>
              <a:buAutoNum type="alphaLcPeriod"/>
            </a:pPr>
            <a:r>
              <a:rPr lang="en" u="sng">
                <a:solidFill>
                  <a:schemeClr val="hlink"/>
                </a:solidFill>
                <a:hlinkClick r:id="rId3"/>
              </a:rPr>
              <a:t>https://github.com/arjunachari12/simple-java-maven-app</a:t>
            </a:r>
            <a:r>
              <a:rPr lang="en"/>
              <a:t> </a:t>
            </a:r>
            <a:endParaRPr/>
          </a:p>
          <a:p>
            <a:pPr indent="-342900" lvl="0" marL="457200" rtl="0" algn="l">
              <a:spcBef>
                <a:spcPts val="0"/>
              </a:spcBef>
              <a:spcAft>
                <a:spcPts val="0"/>
              </a:spcAft>
              <a:buSzPts val="1800"/>
              <a:buAutoNum type="arabicPeriod"/>
            </a:pPr>
            <a:r>
              <a:rPr lang="en"/>
              <a:t>Deploy maven project with docker agent</a:t>
            </a:r>
            <a:endParaRPr/>
          </a:p>
          <a:p>
            <a:pPr indent="-317500" lvl="1" marL="914400" rtl="0" algn="l">
              <a:spcBef>
                <a:spcPts val="0"/>
              </a:spcBef>
              <a:spcAft>
                <a:spcPts val="0"/>
              </a:spcAft>
              <a:buSzPts val="1400"/>
              <a:buAutoNum type="alphaLcPeriod"/>
            </a:pPr>
            <a:r>
              <a:rPr lang="en"/>
              <a:t>Create a new pipeline</a:t>
            </a:r>
            <a:endParaRPr/>
          </a:p>
          <a:p>
            <a:pPr indent="-317500" lvl="1" marL="914400" rtl="0" algn="l">
              <a:spcBef>
                <a:spcPts val="0"/>
              </a:spcBef>
              <a:spcAft>
                <a:spcPts val="0"/>
              </a:spcAft>
              <a:buSzPts val="1400"/>
              <a:buAutoNum type="alphaLcPeriod"/>
            </a:pPr>
            <a:r>
              <a:rPr lang="en"/>
              <a:t>Fork the repo</a:t>
            </a:r>
            <a:endParaRPr/>
          </a:p>
          <a:p>
            <a:pPr indent="-317500" lvl="1" marL="914400" rtl="0" algn="l">
              <a:spcBef>
                <a:spcPts val="0"/>
              </a:spcBef>
              <a:spcAft>
                <a:spcPts val="0"/>
              </a:spcAft>
              <a:buSzPts val="1400"/>
              <a:buAutoNum type="alphaLcPeriod"/>
            </a:pPr>
            <a:r>
              <a:rPr lang="en"/>
              <a:t>Add Jenkinsfile</a:t>
            </a:r>
            <a:endParaRPr/>
          </a:p>
          <a:p>
            <a:pPr indent="-317500" lvl="1" marL="914400" rtl="0" algn="l">
              <a:spcBef>
                <a:spcPts val="0"/>
              </a:spcBef>
              <a:spcAft>
                <a:spcPts val="0"/>
              </a:spcAft>
              <a:buSzPts val="1400"/>
              <a:buAutoNum type="alphaLcPeriod"/>
            </a:pPr>
            <a:r>
              <a:rPr lang="en"/>
              <a:t>Add below content</a:t>
            </a:r>
            <a:endParaRPr/>
          </a:p>
          <a:p>
            <a:pPr indent="-317500" lvl="1" marL="914400" rtl="0" algn="l">
              <a:spcBef>
                <a:spcPts val="0"/>
              </a:spcBef>
              <a:spcAft>
                <a:spcPts val="0"/>
              </a:spcAft>
              <a:buSzPts val="1400"/>
              <a:buAutoNum type="alphaLcPeriod"/>
            </a:pPr>
            <a:r>
              <a:rPr lang="en" u="sng">
                <a:solidFill>
                  <a:schemeClr val="hlink"/>
                </a:solidFill>
                <a:hlinkClick r:id="rId4"/>
              </a:rPr>
              <a:t>https://github.com/arjunachari12/simple-java-maven-app</a:t>
            </a:r>
            <a:endParaRPr/>
          </a:p>
          <a:p>
            <a:pPr indent="0" lvl="0" marL="914400" rtl="0" algn="l">
              <a:spcBef>
                <a:spcPts val="1200"/>
              </a:spcBef>
              <a:spcAft>
                <a:spcPts val="120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Nodejs </a:t>
            </a:r>
            <a:endParaRPr/>
          </a:p>
        </p:txBody>
      </p:sp>
      <p:sp>
        <p:nvSpPr>
          <p:cNvPr id="886" name="Google Shape;886;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Python</a:t>
            </a:r>
            <a:endParaRPr/>
          </a:p>
        </p:txBody>
      </p:sp>
      <p:sp>
        <p:nvSpPr>
          <p:cNvPr id="892" name="Google Shape;892;p1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u="sng">
                <a:solidFill>
                  <a:schemeClr val="hlink"/>
                </a:solidFill>
                <a:latin typeface="Arial"/>
                <a:ea typeface="Arial"/>
                <a:cs typeface="Arial"/>
                <a:sym typeface="Arial"/>
                <a:hlinkClick r:id="rId3"/>
              </a:rPr>
              <a:t>https://www.jenkins.io/doc/tutorials/build-a-python-app-with-pyinstaller/</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898" name="Google Shape;898;p1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"Manage Jenkins" section in the Jenkins UI provides various options to configure, manage, and maintain your Jenkins instance.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System Configuration</a:t>
            </a:r>
            <a:endParaRPr b="1"/>
          </a:p>
          <a:p>
            <a:pPr indent="0" lvl="0" marL="0" rtl="0" algn="l">
              <a:spcBef>
                <a:spcPts val="1200"/>
              </a:spcBef>
              <a:spcAft>
                <a:spcPts val="0"/>
              </a:spcAft>
              <a:buNone/>
            </a:pPr>
            <a:r>
              <a:rPr lang="en"/>
              <a:t>Configure System: Allows you to configure system-wide settings, such as global environment variables, paths to tools (e.g., JDK, Git), and other system settings.</a:t>
            </a:r>
            <a:endParaRPr/>
          </a:p>
          <a:p>
            <a:pPr indent="0" lvl="0" marL="0" rtl="0" algn="l">
              <a:spcBef>
                <a:spcPts val="1200"/>
              </a:spcBef>
              <a:spcAft>
                <a:spcPts val="1200"/>
              </a:spcAft>
              <a:buNone/>
            </a:pPr>
            <a:r>
              <a:rPr lang="en"/>
              <a:t>Global Tool Configuration: Configure various tools used by Jenkins jobs, like JDK installations, Git, Maven, Ant, etc.</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04" name="Google Shape;904;p1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t>Security</a:t>
            </a:r>
            <a:endParaRPr b="1"/>
          </a:p>
          <a:p>
            <a:pPr indent="0" lvl="0" marL="0" rtl="0" algn="l">
              <a:spcBef>
                <a:spcPts val="1200"/>
              </a:spcBef>
              <a:spcAft>
                <a:spcPts val="0"/>
              </a:spcAft>
              <a:buNone/>
            </a:pPr>
            <a:r>
              <a:rPr lang="en"/>
              <a:t>Configure Global Security: Set up security options, such as enabling/disabling security, configuring authentication (LDAP, OAuth, etc.), and authorization (Matrix-based security, Project-based security).</a:t>
            </a:r>
            <a:endParaRPr/>
          </a:p>
          <a:p>
            <a:pPr indent="0" lvl="0" marL="0" rtl="0" algn="l">
              <a:spcBef>
                <a:spcPts val="1200"/>
              </a:spcBef>
              <a:spcAft>
                <a:spcPts val="0"/>
              </a:spcAft>
              <a:buNone/>
            </a:pPr>
            <a:r>
              <a:rPr lang="en"/>
              <a:t>Manage Users: Manage user accounts, including creating, modifying, and deleting users.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Plugin Management</a:t>
            </a:r>
            <a:endParaRPr b="1"/>
          </a:p>
          <a:p>
            <a:pPr indent="0" lvl="0" marL="0" rtl="0" algn="l">
              <a:spcBef>
                <a:spcPts val="1200"/>
              </a:spcBef>
              <a:spcAft>
                <a:spcPts val="1200"/>
              </a:spcAft>
              <a:buNone/>
            </a:pPr>
            <a:r>
              <a:rPr lang="en"/>
              <a:t>Manage Plugins: Install, update, and remove Jenkins plugins. The tab includes "Updates," "Available," "Installed," and "Advanced" sections to manage plugins effectively.</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10" name="Google Shape;910;p1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Node Management</a:t>
            </a:r>
            <a:endParaRPr b="1"/>
          </a:p>
          <a:p>
            <a:pPr indent="0" lvl="0" marL="0" rtl="0" algn="l">
              <a:spcBef>
                <a:spcPts val="1200"/>
              </a:spcBef>
              <a:spcAft>
                <a:spcPts val="0"/>
              </a:spcAft>
              <a:buNone/>
            </a:pPr>
            <a:r>
              <a:rPr lang="en"/>
              <a:t>Manage Nodes and Clouds: Configure and manage build agents (nodes) and cloud configurations for scaling Jenkins across multiple machines or cloud instances.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Job Configuration</a:t>
            </a:r>
            <a:endParaRPr b="1"/>
          </a:p>
          <a:p>
            <a:pPr indent="0" lvl="0" marL="0" rtl="0" algn="l">
              <a:spcBef>
                <a:spcPts val="1200"/>
              </a:spcBef>
              <a:spcAft>
                <a:spcPts val="1200"/>
              </a:spcAft>
              <a:buNone/>
            </a:pPr>
            <a:r>
              <a:rPr lang="en"/>
              <a:t>Configure Global Security: Set up security options, such as enabling/disabling security, configuring authentication (LDAP, OAuth, etc.), and authorization (Matrix-based security, Project-based security).</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 better than other IAC tools</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Multi-Cloud Support</a:t>
            </a:r>
            <a:r>
              <a:rPr lang="en"/>
              <a:t>: Terraform is known for its extensive support for various cloud providers, making it a great choice for organizations that operate across multiple cloud platforms. It provides a consistent way to manage infrastructure across different environments.</a:t>
            </a:r>
            <a:endParaRPr/>
          </a:p>
          <a:p>
            <a:pPr indent="0" lvl="0" marL="0" rtl="0" algn="l">
              <a:spcBef>
                <a:spcPts val="1200"/>
              </a:spcBef>
              <a:spcAft>
                <a:spcPts val="0"/>
              </a:spcAft>
              <a:buNone/>
            </a:pPr>
            <a:r>
              <a:rPr b="1" lang="en"/>
              <a:t>HCL Syntax</a:t>
            </a:r>
            <a:r>
              <a:rPr lang="en"/>
              <a:t>: Terraform uses the HashiCorp Configuration Language (HCL), which many find easy to read and write. The declarative syntax of HCL allows you to express your infrastructure requirements clearly and concisely.</a:t>
            </a:r>
            <a:endParaRPr/>
          </a:p>
          <a:p>
            <a:pPr indent="0" lvl="0" marL="0" rtl="0" algn="l">
              <a:spcBef>
                <a:spcPts val="1200"/>
              </a:spcBef>
              <a:spcAft>
                <a:spcPts val="120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16" name="Google Shape;916;p1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System Information and Logs</a:t>
            </a:r>
            <a:endParaRPr b="1"/>
          </a:p>
          <a:p>
            <a:pPr indent="0" lvl="0" marL="0" rtl="0" algn="l">
              <a:spcBef>
                <a:spcPts val="1200"/>
              </a:spcBef>
              <a:spcAft>
                <a:spcPts val="0"/>
              </a:spcAft>
              <a:buNone/>
            </a:pPr>
            <a:r>
              <a:rPr lang="en"/>
              <a:t>System Information: View detailed information about the Jenkins instance, including environment variables, system properties, and more.</a:t>
            </a:r>
            <a:endParaRPr/>
          </a:p>
          <a:p>
            <a:pPr indent="0" lvl="0" marL="0" rtl="0" algn="l">
              <a:spcBef>
                <a:spcPts val="1200"/>
              </a:spcBef>
              <a:spcAft>
                <a:spcPts val="0"/>
              </a:spcAft>
              <a:buNone/>
            </a:pPr>
            <a:r>
              <a:rPr lang="en"/>
              <a:t>System Log: Access the Jenkins system log to monitor activities and troubleshoot issues.</a:t>
            </a:r>
            <a:endParaRPr/>
          </a:p>
          <a:p>
            <a:pPr indent="0" lvl="0" marL="0" rtl="0" algn="l">
              <a:spcBef>
                <a:spcPts val="1200"/>
              </a:spcBef>
              <a:spcAft>
                <a:spcPts val="0"/>
              </a:spcAft>
              <a:buNone/>
            </a:pPr>
            <a:r>
              <a:rPr lang="en"/>
              <a:t>Load Statistics: View statistics about the Jenkins server's load, including the number of executors and their usage.</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Script Console</a:t>
            </a:r>
            <a:endParaRPr/>
          </a:p>
          <a:p>
            <a:pPr indent="0" lvl="0" marL="0" rtl="0" algn="l">
              <a:spcBef>
                <a:spcPts val="1200"/>
              </a:spcBef>
              <a:spcAft>
                <a:spcPts val="1200"/>
              </a:spcAft>
              <a:buNone/>
            </a:pPr>
            <a:r>
              <a:rPr lang="en"/>
              <a:t>Script Console: Execute Groovy scripts directly on the Jenkins server. Useful for performing administrative tasks or troubleshooting.</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22" name="Google Shape;922;p1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Maintenance</a:t>
            </a:r>
            <a:endParaRPr b="1"/>
          </a:p>
          <a:p>
            <a:pPr indent="0" lvl="0" marL="0" rtl="0" algn="l">
              <a:spcBef>
                <a:spcPts val="1200"/>
              </a:spcBef>
              <a:spcAft>
                <a:spcPts val="0"/>
              </a:spcAft>
              <a:buNone/>
            </a:pPr>
            <a:r>
              <a:rPr lang="en"/>
              <a:t>Reload Configuration from Disk: Reload the Jenkins configuration from disk. Useful if changes are made directly to the configuration files.</a:t>
            </a:r>
            <a:endParaRPr/>
          </a:p>
          <a:p>
            <a:pPr indent="0" lvl="0" marL="0" rtl="0" algn="l">
              <a:spcBef>
                <a:spcPts val="1200"/>
              </a:spcBef>
              <a:spcAft>
                <a:spcPts val="0"/>
              </a:spcAft>
              <a:buNone/>
            </a:pPr>
            <a:r>
              <a:rPr lang="en"/>
              <a:t>Safe Restart: Restart Jenkins safely, ensuring that running jobs complete before the restart.</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Backup and Restore</a:t>
            </a:r>
            <a:endParaRPr b="1"/>
          </a:p>
          <a:p>
            <a:pPr indent="0" lvl="0" marL="0" rtl="0" algn="l">
              <a:spcBef>
                <a:spcPts val="1200"/>
              </a:spcBef>
              <a:spcAft>
                <a:spcPts val="1200"/>
              </a:spcAft>
              <a:buNone/>
            </a:pPr>
            <a:r>
              <a:rPr lang="en"/>
              <a:t>ThinBackup: If you have the ThinBackup plugin installed, you can manage backup and restore operations for Jenkins configuration and jobs.</a:t>
            </a:r>
            <a:endParaRPr b="1"/>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 Jenkins</a:t>
            </a:r>
            <a:endParaRPr/>
          </a:p>
        </p:txBody>
      </p:sp>
      <p:sp>
        <p:nvSpPr>
          <p:cNvPr id="928" name="Google Shape;928;p1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a:t>Updates and Upgrades</a:t>
            </a:r>
            <a:endParaRPr b="1"/>
          </a:p>
          <a:p>
            <a:pPr indent="0" lvl="0" marL="0" rtl="0" algn="l">
              <a:spcBef>
                <a:spcPts val="1200"/>
              </a:spcBef>
              <a:spcAft>
                <a:spcPts val="0"/>
              </a:spcAft>
              <a:buNone/>
            </a:pPr>
            <a:r>
              <a:rPr lang="en"/>
              <a:t>Check for New Jenkins Version: Manually check for new Jenkins versions and update Jenkins to the latest version.</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Miscellaneous</a:t>
            </a:r>
            <a:endParaRPr/>
          </a:p>
          <a:p>
            <a:pPr indent="0" lvl="0" marL="0" rtl="0" algn="l">
              <a:spcBef>
                <a:spcPts val="1200"/>
              </a:spcBef>
              <a:spcAft>
                <a:spcPts val="0"/>
              </a:spcAft>
              <a:buNone/>
            </a:pPr>
            <a:r>
              <a:rPr lang="en"/>
              <a:t>About Jenkins: Displays information about the current Jenkins version and links to documentation and support.</a:t>
            </a:r>
            <a:endParaRPr/>
          </a:p>
          <a:p>
            <a:pPr indent="0" lvl="0" marL="0" rtl="0" algn="l">
              <a:spcBef>
                <a:spcPts val="1200"/>
              </a:spcBef>
              <a:spcAft>
                <a:spcPts val="0"/>
              </a:spcAft>
              <a:buNone/>
            </a:pPr>
            <a:r>
              <a:rPr lang="en"/>
              <a:t>Jenkins CLI: Provides access to the Jenkins Command-Line Interface (CLI) for performing various administrative tasks from the command line.</a:t>
            </a:r>
            <a:endParaRPr/>
          </a:p>
          <a:p>
            <a:pPr indent="0" lvl="0" marL="0" rtl="0" algn="l">
              <a:spcBef>
                <a:spcPts val="1200"/>
              </a:spcBef>
              <a:spcAft>
                <a:spcPts val="1200"/>
              </a:spcAft>
              <a:buNone/>
            </a:pPr>
            <a:r>
              <a:rPr lang="en"/>
              <a:t>Prepare for Shutdown: Puts Jenkins into a quiet mode, preventing new builds from starting while allowing existing builds to complete.</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t>
            </a:r>
            <a:endParaRPr/>
          </a:p>
        </p:txBody>
      </p:sp>
      <p:sp>
        <p:nvSpPr>
          <p:cNvPr id="934" name="Google Shape;934;p1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Using credentials in Jenkins involves securely storing sensitive information (like passwords, SSH keys, and API tokens) and using them in your Jenkins jobs. </a:t>
            </a:r>
            <a:endParaRPr/>
          </a:p>
          <a:p>
            <a:pPr indent="0" lvl="0" marL="0" rtl="0" algn="l">
              <a:spcBef>
                <a:spcPts val="1200"/>
              </a:spcBef>
              <a:spcAft>
                <a:spcPts val="0"/>
              </a:spcAft>
              <a:buNone/>
            </a:pPr>
            <a:r>
              <a:rPr lang="en"/>
              <a:t>There are numerous 3rd-party sites and applications that can interact with Jenkins, for example, artifact repositories, cloud-based storage systems and services, and so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systems administrator of such an application can configure credentials in the application for dedicated use by Jenkins. This would typically be done to "lock down" areas of the application’s functionality available to Jenkins, usually by applying access controls to these credentials. Once a Jenkins manager (i.e. a Jenkins user who administers a Jenkins site) adds/configures these credentials in Jenkins, the credentials can be used by Pipeline projects to interact with these 3rd party applications.</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t>
            </a:r>
            <a:endParaRPr/>
          </a:p>
        </p:txBody>
      </p:sp>
      <p:sp>
        <p:nvSpPr>
          <p:cNvPr id="940" name="Google Shape;940;p1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Credentials stored in Jenkins can be used:</a:t>
            </a:r>
            <a:endParaRPr/>
          </a:p>
          <a:p>
            <a:pPr indent="-342900" lvl="0" marL="457200" rtl="0" algn="l">
              <a:spcBef>
                <a:spcPts val="1200"/>
              </a:spcBef>
              <a:spcAft>
                <a:spcPts val="0"/>
              </a:spcAft>
              <a:buSzPts val="1800"/>
              <a:buChar char="●"/>
            </a:pPr>
            <a:r>
              <a:rPr lang="en"/>
              <a:t>anywhere applicable throughout Jenkins (i.e. global credentials),</a:t>
            </a:r>
            <a:endParaRPr/>
          </a:p>
          <a:p>
            <a:pPr indent="-342900" lvl="0" marL="457200" rtl="0" algn="l">
              <a:spcBef>
                <a:spcPts val="0"/>
              </a:spcBef>
              <a:spcAft>
                <a:spcPts val="0"/>
              </a:spcAft>
              <a:buSzPts val="1800"/>
              <a:buChar char="●"/>
            </a:pPr>
            <a:r>
              <a:rPr lang="en"/>
              <a:t>by a specific Pipeline project/item (read more about this in the Handling credentials section of Using a Jenkinsfile),</a:t>
            </a:r>
            <a:endParaRPr/>
          </a:p>
          <a:p>
            <a:pPr indent="-342900" lvl="0" marL="457200" rtl="0" algn="l">
              <a:spcBef>
                <a:spcPts val="0"/>
              </a:spcBef>
              <a:spcAft>
                <a:spcPts val="0"/>
              </a:spcAft>
              <a:buSzPts val="1800"/>
              <a:buChar char="●"/>
            </a:pPr>
            <a:r>
              <a:rPr lang="en"/>
              <a:t>by a specific Jenkins user (as is the case for Pipeline projects created in Blue Ocean).</a:t>
            </a:r>
            <a:endParaRPr/>
          </a:p>
          <a:p>
            <a:pPr indent="0" lvl="0" marL="0" rtl="0" algn="l">
              <a:spcBef>
                <a:spcPts val="1200"/>
              </a:spcBef>
              <a:spcAft>
                <a:spcPts val="120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t>
            </a:r>
            <a:endParaRPr/>
          </a:p>
        </p:txBody>
      </p:sp>
      <p:sp>
        <p:nvSpPr>
          <p:cNvPr id="946" name="Google Shape;946;p1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Jenkins can store the following types of credentials:</a:t>
            </a:r>
            <a:endParaRPr/>
          </a:p>
          <a:p>
            <a:pPr indent="-342900" lvl="0" marL="457200" rtl="0" algn="l">
              <a:spcBef>
                <a:spcPts val="1200"/>
              </a:spcBef>
              <a:spcAft>
                <a:spcPts val="0"/>
              </a:spcAft>
              <a:buSzPts val="1800"/>
              <a:buChar char="●"/>
            </a:pPr>
            <a:r>
              <a:rPr lang="en"/>
              <a:t>Secret text - a token such as an API token (e.g. a GitHub personal access token),</a:t>
            </a:r>
            <a:endParaRPr/>
          </a:p>
          <a:p>
            <a:pPr indent="-342900" lvl="0" marL="457200" rtl="0" algn="l">
              <a:spcBef>
                <a:spcPts val="0"/>
              </a:spcBef>
              <a:spcAft>
                <a:spcPts val="0"/>
              </a:spcAft>
              <a:buSzPts val="1800"/>
              <a:buChar char="●"/>
            </a:pPr>
            <a:r>
              <a:rPr lang="en"/>
              <a:t>Username and password - which could be handled as separate components or as a colon separated string in the format username:password (read more about this in Handling credentials),</a:t>
            </a:r>
            <a:endParaRPr/>
          </a:p>
          <a:p>
            <a:pPr indent="-342900" lvl="0" marL="457200" rtl="0" algn="l">
              <a:spcBef>
                <a:spcPts val="0"/>
              </a:spcBef>
              <a:spcAft>
                <a:spcPts val="0"/>
              </a:spcAft>
              <a:buSzPts val="1800"/>
              <a:buChar char="●"/>
            </a:pPr>
            <a:r>
              <a:rPr lang="en"/>
              <a:t>Secret file - which is essentially secret content in a file,</a:t>
            </a:r>
            <a:endParaRPr/>
          </a:p>
          <a:p>
            <a:pPr indent="-342900" lvl="0" marL="457200" rtl="0" algn="l">
              <a:spcBef>
                <a:spcPts val="0"/>
              </a:spcBef>
              <a:spcAft>
                <a:spcPts val="0"/>
              </a:spcAft>
              <a:buSzPts val="1800"/>
              <a:buChar char="●"/>
            </a:pPr>
            <a:r>
              <a:rPr lang="en"/>
              <a:t>SSH Username with private key - an SSH public/private key pair,</a:t>
            </a:r>
            <a:endParaRPr/>
          </a:p>
          <a:p>
            <a:pPr indent="-342900" lvl="0" marL="457200" rtl="0" algn="l">
              <a:spcBef>
                <a:spcPts val="0"/>
              </a:spcBef>
              <a:spcAft>
                <a:spcPts val="0"/>
              </a:spcAft>
              <a:buSzPts val="1800"/>
              <a:buChar char="●"/>
            </a:pPr>
            <a:r>
              <a:rPr lang="en"/>
              <a:t>Certificate - a PKCS#12 certificate file and optional password, or</a:t>
            </a:r>
            <a:endParaRPr/>
          </a:p>
          <a:p>
            <a:pPr indent="-342900" lvl="0" marL="457200" rtl="0" algn="l">
              <a:spcBef>
                <a:spcPts val="0"/>
              </a:spcBef>
              <a:spcAft>
                <a:spcPts val="0"/>
              </a:spcAft>
              <a:buSzPts val="1800"/>
              <a:buChar char="●"/>
            </a:pPr>
            <a:r>
              <a:rPr lang="en"/>
              <a:t>Docker Host Certificate Authentication credentials.</a:t>
            </a:r>
            <a:endParaRPr/>
          </a:p>
        </p:txBody>
      </p:sp>
      <p:sp>
        <p:nvSpPr>
          <p:cNvPr id="947" name="Google Shape;947;p157"/>
          <p:cNvSpPr txBox="1"/>
          <p:nvPr/>
        </p:nvSpPr>
        <p:spPr>
          <a:xfrm>
            <a:off x="370400" y="4624900"/>
            <a:ext cx="57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https://www.jenkins.io/doc/book/using/using-credentials/</a:t>
            </a:r>
            <a:r>
              <a:rPr lang="en"/>
              <a:t>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Adding Credentials</a:t>
            </a:r>
            <a:endParaRPr b="1"/>
          </a:p>
          <a:p>
            <a:pPr indent="0" lvl="0" marL="0" rtl="0" algn="l">
              <a:spcBef>
                <a:spcPts val="1200"/>
              </a:spcBef>
              <a:spcAft>
                <a:spcPts val="0"/>
              </a:spcAft>
              <a:buNone/>
            </a:pPr>
            <a:r>
              <a:rPr lang="en"/>
              <a:t>Navigate to Credentials:</a:t>
            </a:r>
            <a:endParaRPr/>
          </a:p>
          <a:p>
            <a:pPr indent="0" lvl="0" marL="0" rtl="0" algn="l">
              <a:spcBef>
                <a:spcPts val="1200"/>
              </a:spcBef>
              <a:spcAft>
                <a:spcPts val="0"/>
              </a:spcAft>
              <a:buNone/>
            </a:pPr>
            <a:r>
              <a:rPr lang="en"/>
              <a:t>Go to the Jenkins dashboard.</a:t>
            </a:r>
            <a:endParaRPr/>
          </a:p>
          <a:p>
            <a:pPr indent="0" lvl="0" marL="0" rtl="0" algn="l">
              <a:spcBef>
                <a:spcPts val="1200"/>
              </a:spcBef>
              <a:spcAft>
                <a:spcPts val="0"/>
              </a:spcAft>
              <a:buNone/>
            </a:pPr>
            <a:r>
              <a:rPr lang="en"/>
              <a:t>Click on "Manage Jenkins."</a:t>
            </a:r>
            <a:endParaRPr/>
          </a:p>
          <a:p>
            <a:pPr indent="0" lvl="0" marL="0" rtl="0" algn="l">
              <a:spcBef>
                <a:spcPts val="1200"/>
              </a:spcBef>
              <a:spcAft>
                <a:spcPts val="0"/>
              </a:spcAft>
              <a:buNone/>
            </a:pPr>
            <a:r>
              <a:rPr lang="en"/>
              <a:t>Click on "Manage Credentials."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Select the Credential Store:</a:t>
            </a:r>
            <a:endParaRPr b="1"/>
          </a:p>
          <a:p>
            <a:pPr indent="0" lvl="0" marL="0" rtl="0" algn="l">
              <a:spcBef>
                <a:spcPts val="1200"/>
              </a:spcBef>
              <a:spcAft>
                <a:spcPts val="1200"/>
              </a:spcAft>
              <a:buNone/>
            </a:pPr>
            <a:r>
              <a:rPr lang="en"/>
              <a:t>Choose the appropriate domain (e.g., "Global" for global credentials).</a:t>
            </a:r>
            <a:endParaRPr/>
          </a:p>
        </p:txBody>
      </p:sp>
      <p:sp>
        <p:nvSpPr>
          <p:cNvPr id="953" name="Google Shape;953;p1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Adding Credentials </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Adding Credentials </a:t>
            </a:r>
            <a:endParaRPr/>
          </a:p>
        </p:txBody>
      </p:sp>
      <p:sp>
        <p:nvSpPr>
          <p:cNvPr id="959" name="Google Shape;959;p1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Add Credentials:</a:t>
            </a:r>
            <a:endParaRPr b="1"/>
          </a:p>
          <a:p>
            <a:pPr indent="0" lvl="0" marL="0" rtl="0" algn="l">
              <a:spcBef>
                <a:spcPts val="1200"/>
              </a:spcBef>
              <a:spcAft>
                <a:spcPts val="0"/>
              </a:spcAft>
              <a:buNone/>
            </a:pPr>
            <a:r>
              <a:rPr lang="en"/>
              <a:t>Click on "(global)" (or the appropriate domain).</a:t>
            </a:r>
            <a:endParaRPr/>
          </a:p>
          <a:p>
            <a:pPr indent="0" lvl="0" marL="0" rtl="0" algn="l">
              <a:spcBef>
                <a:spcPts val="1200"/>
              </a:spcBef>
              <a:spcAft>
                <a:spcPts val="0"/>
              </a:spcAft>
              <a:buNone/>
            </a:pPr>
            <a:r>
              <a:rPr lang="en"/>
              <a:t>Click on "Add Credentials."</a:t>
            </a:r>
            <a:endParaRPr/>
          </a:p>
          <a:p>
            <a:pPr indent="0" lvl="0" marL="0" rtl="0" algn="l">
              <a:spcBef>
                <a:spcPts val="1200"/>
              </a:spcBef>
              <a:spcAft>
                <a:spcPts val="0"/>
              </a:spcAft>
              <a:buNone/>
            </a:pPr>
            <a:r>
              <a:rPr lang="en"/>
              <a:t>Select the type of credential you want to add from the dropdown menu (e.g., Username with password, SSH Username with private key, Secret text, Secret file,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Fill in Credential Details:</a:t>
            </a:r>
            <a:endParaRPr b="1"/>
          </a:p>
          <a:p>
            <a:pPr indent="0" lvl="0" marL="0" rtl="0" algn="l">
              <a:spcBef>
                <a:spcPts val="1200"/>
              </a:spcBef>
              <a:spcAft>
                <a:spcPts val="0"/>
              </a:spcAft>
              <a:buNone/>
            </a:pPr>
            <a:r>
              <a:rPr lang="en"/>
              <a:t>Enter the required information such as ID (optional), Description, Username, Password, etc.</a:t>
            </a:r>
            <a:endParaRPr/>
          </a:p>
          <a:p>
            <a:pPr indent="0" lvl="0" marL="0" rtl="0" algn="l">
              <a:spcBef>
                <a:spcPts val="1200"/>
              </a:spcBef>
              <a:spcAft>
                <a:spcPts val="1200"/>
              </a:spcAft>
              <a:buNone/>
            </a:pPr>
            <a:r>
              <a:rPr lang="en"/>
              <a:t>Click "OK" to save the credential.</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in a Jenkins Job </a:t>
            </a:r>
            <a:endParaRPr/>
          </a:p>
        </p:txBody>
      </p:sp>
      <p:sp>
        <p:nvSpPr>
          <p:cNvPr id="965" name="Google Shape;965;p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a:t>Create or Configure a Job:</a:t>
            </a:r>
            <a:endParaRPr b="1"/>
          </a:p>
          <a:p>
            <a:pPr indent="0" lvl="0" marL="0" rtl="0" algn="l">
              <a:spcBef>
                <a:spcPts val="1200"/>
              </a:spcBef>
              <a:spcAft>
                <a:spcPts val="0"/>
              </a:spcAft>
              <a:buNone/>
            </a:pPr>
            <a:r>
              <a:rPr lang="en"/>
              <a:t>Go to the Jenkins dashboard.</a:t>
            </a:r>
            <a:endParaRPr/>
          </a:p>
          <a:p>
            <a:pPr indent="0" lvl="0" marL="0" rtl="0" algn="l">
              <a:spcBef>
                <a:spcPts val="1200"/>
              </a:spcBef>
              <a:spcAft>
                <a:spcPts val="0"/>
              </a:spcAft>
              <a:buNone/>
            </a:pPr>
            <a:r>
              <a:rPr lang="en"/>
              <a:t>Create a new job or configure an existing job.</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Using Credentials in a Freestyle Project:</a:t>
            </a:r>
            <a:endParaRPr b="1"/>
          </a:p>
          <a:p>
            <a:pPr indent="0" lvl="0" marL="0" rtl="0" algn="l">
              <a:spcBef>
                <a:spcPts val="1200"/>
              </a:spcBef>
              <a:spcAft>
                <a:spcPts val="0"/>
              </a:spcAft>
              <a:buNone/>
            </a:pPr>
            <a:r>
              <a:rPr b="1" lang="en"/>
              <a:t>Source Code Management:</a:t>
            </a:r>
            <a:endParaRPr b="1"/>
          </a:p>
          <a:p>
            <a:pPr indent="0" lvl="0" marL="0" rtl="0" algn="l">
              <a:spcBef>
                <a:spcPts val="1200"/>
              </a:spcBef>
              <a:spcAft>
                <a:spcPts val="0"/>
              </a:spcAft>
              <a:buNone/>
            </a:pPr>
            <a:r>
              <a:rPr lang="en"/>
              <a:t>For Git, select "Git" under "Source Code Management."</a:t>
            </a:r>
            <a:endParaRPr/>
          </a:p>
          <a:p>
            <a:pPr indent="0" lvl="0" marL="0" rtl="0" algn="l">
              <a:spcBef>
                <a:spcPts val="1200"/>
              </a:spcBef>
              <a:spcAft>
                <a:spcPts val="0"/>
              </a:spcAft>
              <a:buNone/>
            </a:pPr>
            <a:r>
              <a:rPr lang="en"/>
              <a:t>In the "Credentials" dropdown, select the appropriate credentials.</a:t>
            </a:r>
            <a:endParaRPr/>
          </a:p>
          <a:p>
            <a:pPr indent="0" lvl="0" marL="0" rtl="0" algn="l">
              <a:spcBef>
                <a:spcPts val="1200"/>
              </a:spcBef>
              <a:spcAft>
                <a:spcPts val="0"/>
              </a:spcAft>
              <a:buNone/>
            </a:pPr>
            <a:r>
              <a:rPr b="1" lang="en"/>
              <a:t>Build Environment:</a:t>
            </a:r>
            <a:endParaRPr b="1"/>
          </a:p>
          <a:p>
            <a:pPr indent="0" lvl="0" marL="0" rtl="0" algn="l">
              <a:spcBef>
                <a:spcPts val="1200"/>
              </a:spcBef>
              <a:spcAft>
                <a:spcPts val="0"/>
              </a:spcAft>
              <a:buNone/>
            </a:pPr>
            <a:r>
              <a:rPr lang="en"/>
              <a:t>Check "Use secret text(s) or file(s)."</a:t>
            </a:r>
            <a:endParaRPr/>
          </a:p>
          <a:p>
            <a:pPr indent="0" lvl="0" marL="0" rtl="0" algn="l">
              <a:spcBef>
                <a:spcPts val="1200"/>
              </a:spcBef>
              <a:spcAft>
                <a:spcPts val="1200"/>
              </a:spcAft>
              <a:buNone/>
            </a:pPr>
            <a:r>
              <a:rPr lang="en"/>
              <a:t>Add a "Bindings" step to bind the credential to an environment variable.</a:t>
            </a:r>
            <a:endParaRPr b="1"/>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credentials in a Jenkins Job </a:t>
            </a:r>
            <a:endParaRPr/>
          </a:p>
        </p:txBody>
      </p:sp>
      <p:sp>
        <p:nvSpPr>
          <p:cNvPr id="971" name="Google Shape;971;p1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n"/>
              <a:t>Declarative Pipeline</a:t>
            </a:r>
            <a:endParaRPr b="1"/>
          </a:p>
          <a:p>
            <a:pPr indent="0" lvl="0" marL="0" rtl="0" algn="l">
              <a:spcBef>
                <a:spcPts val="1200"/>
              </a:spcBef>
              <a:spcAft>
                <a:spcPts val="0"/>
              </a:spcAft>
              <a:buNone/>
            </a:pPr>
            <a:r>
              <a:rPr lang="en"/>
              <a:t>pipeline {</a:t>
            </a:r>
            <a:endParaRPr/>
          </a:p>
          <a:p>
            <a:pPr indent="0" lvl="0" marL="0" rtl="0" algn="l">
              <a:spcBef>
                <a:spcPts val="1200"/>
              </a:spcBef>
              <a:spcAft>
                <a:spcPts val="0"/>
              </a:spcAft>
              <a:buNone/>
            </a:pPr>
            <a:r>
              <a:rPr lang="en"/>
              <a:t>    agent any</a:t>
            </a:r>
            <a:endParaRPr/>
          </a:p>
          <a:p>
            <a:pPr indent="0" lvl="0" marL="0" rtl="0" algn="l">
              <a:spcBef>
                <a:spcPts val="1200"/>
              </a:spcBef>
              <a:spcAft>
                <a:spcPts val="0"/>
              </a:spcAft>
              <a:buNone/>
            </a:pPr>
            <a:r>
              <a:rPr lang="en"/>
              <a:t>    environment {</a:t>
            </a:r>
            <a:endParaRPr/>
          </a:p>
          <a:p>
            <a:pPr indent="0" lvl="0" marL="0" rtl="0" algn="l">
              <a:spcBef>
                <a:spcPts val="1200"/>
              </a:spcBef>
              <a:spcAft>
                <a:spcPts val="0"/>
              </a:spcAft>
              <a:buNone/>
            </a:pPr>
            <a:r>
              <a:rPr lang="en"/>
              <a:t>        MY_SECRET = credentials('my-credential-id')</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stages {</a:t>
            </a:r>
            <a:endParaRPr/>
          </a:p>
          <a:p>
            <a:pPr indent="0" lvl="0" marL="0" rtl="0" algn="l">
              <a:spcBef>
                <a:spcPts val="1200"/>
              </a:spcBef>
              <a:spcAft>
                <a:spcPts val="0"/>
              </a:spcAft>
              <a:buNone/>
            </a:pPr>
            <a:r>
              <a:rPr lang="en"/>
              <a:t>        stage('Example') {</a:t>
            </a:r>
            <a:endParaRPr/>
          </a:p>
          <a:p>
            <a:pPr indent="0" lvl="0" marL="0" rtl="0" algn="l">
              <a:spcBef>
                <a:spcPts val="1200"/>
              </a:spcBef>
              <a:spcAft>
                <a:spcPts val="0"/>
              </a:spcAft>
              <a:buNone/>
            </a:pPr>
            <a:r>
              <a:rPr lang="en"/>
              <a:t>            steps {</a:t>
            </a:r>
            <a:endParaRPr/>
          </a:p>
          <a:p>
            <a:pPr indent="0" lvl="0" marL="0" rtl="0" algn="l">
              <a:spcBef>
                <a:spcPts val="1200"/>
              </a:spcBef>
              <a:spcAft>
                <a:spcPts val="0"/>
              </a:spcAft>
              <a:buNone/>
            </a:pPr>
            <a:r>
              <a:rPr lang="en"/>
              <a:t>                echo "Using secret: ${MY_SECRET}"</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7"/>
          <p:cNvSpPr txBox="1"/>
          <p:nvPr/>
        </p:nvSpPr>
        <p:spPr>
          <a:xfrm>
            <a:off x="311700" y="4703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https://www.terraform.io/</a:t>
            </a:r>
            <a:r>
              <a:rPr lang="en"/>
              <a:t> </a:t>
            </a:r>
            <a:endParaRPr/>
          </a:p>
        </p:txBody>
      </p:sp>
      <p:pic>
        <p:nvPicPr>
          <p:cNvPr id="148" name="Google Shape;148;p27"/>
          <p:cNvPicPr preferRelativeResize="0"/>
          <p:nvPr/>
        </p:nvPicPr>
        <p:blipFill>
          <a:blip r:embed="rId4">
            <a:alphaModFix/>
          </a:blip>
          <a:stretch>
            <a:fillRect/>
          </a:stretch>
        </p:blipFill>
        <p:spPr>
          <a:xfrm>
            <a:off x="311700" y="215475"/>
            <a:ext cx="8109226" cy="4353401"/>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Jenkins agents</a:t>
            </a:r>
            <a:endParaRPr/>
          </a:p>
        </p:txBody>
      </p:sp>
      <p:sp>
        <p:nvSpPr>
          <p:cNvPr id="977" name="Google Shape;977;p1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Jenkins architecture is designed for distributed build environments. It allows us to use different environments for each build project balancing the workload among multiple agents running jobs in parallel.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Jenkins controller is the original node in the Jenkins installation. The Jenkins controller administers the Jenkins agents and orchestrates their work, including scheduling jobs on agents and monitoring agents. Agents may be connected to the Jenkins controller using either local or cloud computers.</a:t>
            </a:r>
            <a:endParaRPr/>
          </a:p>
          <a:p>
            <a:pPr indent="0" lvl="0" marL="0" rtl="0" algn="l">
              <a:spcBef>
                <a:spcPts val="1200"/>
              </a:spcBef>
              <a:spcAft>
                <a:spcPts val="1200"/>
              </a:spcAft>
              <a:buNone/>
            </a:pPr>
            <a:r>
              <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SonarQube and SonarQube</a:t>
            </a:r>
            <a:endParaRPr/>
          </a:p>
        </p:txBody>
      </p:sp>
      <p:sp>
        <p:nvSpPr>
          <p:cNvPr id="983" name="Google Shape;983;p1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https://sonarcloud.io/</a:t>
            </a:r>
            <a:r>
              <a:rPr lang="en"/>
              <a:t>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with Jenkins - Workflow &amp; Setup</a:t>
            </a:r>
            <a:endParaRPr/>
          </a:p>
        </p:txBody>
      </p:sp>
      <p:sp>
        <p:nvSpPr>
          <p:cNvPr id="989" name="Google Shape;989;p1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Workflow Overview</a:t>
            </a:r>
            <a:endParaRPr/>
          </a:p>
          <a:p>
            <a:pPr indent="0" lvl="0" marL="0" rtl="0" algn="l">
              <a:spcBef>
                <a:spcPts val="1200"/>
              </a:spcBef>
              <a:spcAft>
                <a:spcPts val="0"/>
              </a:spcAft>
              <a:buNone/>
            </a:pPr>
            <a:r>
              <a:rPr lang="en"/>
              <a:t>Developer commits Terraform code → Stored in Git</a:t>
            </a:r>
            <a:endParaRPr/>
          </a:p>
          <a:p>
            <a:pPr indent="0" lvl="0" marL="0" rtl="0" algn="l">
              <a:spcBef>
                <a:spcPts val="1200"/>
              </a:spcBef>
              <a:spcAft>
                <a:spcPts val="0"/>
              </a:spcAft>
              <a:buNone/>
            </a:pPr>
            <a:r>
              <a:rPr lang="en"/>
              <a:t>Jenkins triggers pipeline → Runs on commit or scheduled time</a:t>
            </a:r>
            <a:endParaRPr/>
          </a:p>
          <a:p>
            <a:pPr indent="0" lvl="0" marL="0" rtl="0" algn="l">
              <a:spcBef>
                <a:spcPts val="1200"/>
              </a:spcBef>
              <a:spcAft>
                <a:spcPts val="0"/>
              </a:spcAft>
              <a:buNone/>
            </a:pPr>
            <a:r>
              <a:rPr lang="en"/>
              <a:t>Terraform execution via Jenkins:</a:t>
            </a:r>
            <a:endParaRPr/>
          </a:p>
          <a:p>
            <a:pPr indent="0" lvl="0" marL="0" rtl="0" algn="l">
              <a:spcBef>
                <a:spcPts val="1200"/>
              </a:spcBef>
              <a:spcAft>
                <a:spcPts val="0"/>
              </a:spcAft>
              <a:buNone/>
            </a:pPr>
            <a:r>
              <a:rPr lang="en"/>
              <a:t>terraform init → Initializes the working directory</a:t>
            </a:r>
            <a:endParaRPr/>
          </a:p>
          <a:p>
            <a:pPr indent="0" lvl="0" marL="0" rtl="0" algn="l">
              <a:spcBef>
                <a:spcPts val="1200"/>
              </a:spcBef>
              <a:spcAft>
                <a:spcPts val="0"/>
              </a:spcAft>
              <a:buNone/>
            </a:pPr>
            <a:r>
              <a:rPr lang="en"/>
              <a:t>terraform plan → Generates execution plan</a:t>
            </a:r>
            <a:endParaRPr/>
          </a:p>
          <a:p>
            <a:pPr indent="0" lvl="0" marL="0" rtl="0" algn="l">
              <a:spcBef>
                <a:spcPts val="1200"/>
              </a:spcBef>
              <a:spcAft>
                <a:spcPts val="0"/>
              </a:spcAft>
              <a:buNone/>
            </a:pPr>
            <a:r>
              <a:rPr lang="en"/>
              <a:t>terraform apply → Applies changes to infrastructure</a:t>
            </a:r>
            <a:endParaRPr/>
          </a:p>
          <a:p>
            <a:pPr indent="0" lvl="0" marL="0" rtl="0" algn="l">
              <a:spcBef>
                <a:spcPts val="1200"/>
              </a:spcBef>
              <a:spcAft>
                <a:spcPts val="1200"/>
              </a:spcAft>
              <a:buNone/>
            </a:pPr>
            <a:r>
              <a:rPr lang="en"/>
              <a:t>Provisioned resources → Deployed on cloud (AWS/Azure/GCP)</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 Setup for Terraform</a:t>
            </a:r>
            <a:endParaRPr/>
          </a:p>
        </p:txBody>
      </p:sp>
      <p:sp>
        <p:nvSpPr>
          <p:cNvPr id="995" name="Google Shape;995;p1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 Terraform plugin in Jenkins or use Terraform CLI in a Jenkins agent</a:t>
            </a:r>
            <a:endParaRPr/>
          </a:p>
          <a:p>
            <a:pPr indent="0" lvl="0" marL="0" rtl="0" algn="l">
              <a:spcBef>
                <a:spcPts val="1200"/>
              </a:spcBef>
              <a:spcAft>
                <a:spcPts val="0"/>
              </a:spcAft>
              <a:buNone/>
            </a:pPr>
            <a:r>
              <a:rPr lang="en"/>
              <a:t>Configure Jenkins pipeline to run Terraform commands</a:t>
            </a:r>
            <a:endParaRPr/>
          </a:p>
          <a:p>
            <a:pPr indent="0" lvl="0" marL="0" rtl="0" algn="l">
              <a:spcBef>
                <a:spcPts val="1200"/>
              </a:spcBef>
              <a:spcAft>
                <a:spcPts val="0"/>
              </a:spcAft>
              <a:buNone/>
            </a:pPr>
            <a:r>
              <a:rPr lang="en"/>
              <a:t>Use Jenkins credentials for cloud authentication (AWS IAM, Azure SPN, etc.)</a:t>
            </a:r>
            <a:endParaRPr/>
          </a:p>
          <a:p>
            <a:pPr indent="0" lvl="0" marL="0" rtl="0" algn="l">
              <a:spcBef>
                <a:spcPts val="1200"/>
              </a:spcBef>
              <a:spcAft>
                <a:spcPts val="0"/>
              </a:spcAft>
              <a:buNone/>
            </a:pPr>
            <a:r>
              <a:rPr lang="en"/>
              <a:t>Store Terraform state securely (e.g., AWS S3, Azure Blob, Terraform Cloud)</a:t>
            </a:r>
            <a:endParaRPr/>
          </a:p>
          <a:p>
            <a:pPr indent="0" lvl="0" marL="0" rtl="0" algn="l">
              <a:spcBef>
                <a:spcPts val="1200"/>
              </a:spcBef>
              <a:spcAft>
                <a:spcPts val="1200"/>
              </a:spcAft>
              <a:buNone/>
            </a:pPr>
            <a:r>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001" name="Google Shape;1001;p1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1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 Security - Access &amp; Authentication</a:t>
            </a:r>
            <a:endParaRPr/>
          </a:p>
        </p:txBody>
      </p:sp>
      <p:sp>
        <p:nvSpPr>
          <p:cNvPr id="1007" name="Google Shape;1007;p1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Role-Based Access Control (RBAC) – Use the Role-Based Authorization Strategy plugin</a:t>
            </a:r>
            <a:endParaRPr/>
          </a:p>
          <a:p>
            <a:pPr indent="0" lvl="0" marL="0" rtl="0" algn="l">
              <a:spcBef>
                <a:spcPts val="1200"/>
              </a:spcBef>
              <a:spcAft>
                <a:spcPts val="0"/>
              </a:spcAft>
              <a:buNone/>
            </a:pPr>
            <a:r>
              <a:rPr lang="en"/>
              <a:t>🔹 Enable Security Realm – Use LDAP, Active Directory, or SSO</a:t>
            </a:r>
            <a:endParaRPr/>
          </a:p>
          <a:p>
            <a:pPr indent="0" lvl="0" marL="0" rtl="0" algn="l">
              <a:spcBef>
                <a:spcPts val="1200"/>
              </a:spcBef>
              <a:spcAft>
                <a:spcPts val="0"/>
              </a:spcAft>
              <a:buNone/>
            </a:pPr>
            <a:r>
              <a:rPr lang="en"/>
              <a:t>🔹 Disable Anonymous Access – Require authentication for all users</a:t>
            </a:r>
            <a:endParaRPr/>
          </a:p>
          <a:p>
            <a:pPr indent="0" lvl="0" marL="0" rtl="0" algn="l">
              <a:spcBef>
                <a:spcPts val="1200"/>
              </a:spcBef>
              <a:spcAft>
                <a:spcPts val="0"/>
              </a:spcAft>
              <a:buNone/>
            </a:pPr>
            <a:r>
              <a:rPr lang="en"/>
              <a:t>🔹 Enforce Strong Credentials – Use SSH keys &amp; strong passwords</a:t>
            </a:r>
            <a:endParaRPr/>
          </a:p>
          <a:p>
            <a:pPr indent="0" lvl="0" marL="0" rtl="0" algn="l">
              <a:spcBef>
                <a:spcPts val="1200"/>
              </a:spcBef>
              <a:spcAft>
                <a:spcPts val="1200"/>
              </a:spcAft>
              <a:buNone/>
            </a:pPr>
            <a:r>
              <a:rPr lang="en"/>
              <a:t>🔹 Use API Tokens – Avoid plaintext passwords for automation</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1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Secure Communication, Agents &amp; Pipelines</a:t>
            </a:r>
            <a:endParaRPr/>
          </a:p>
        </p:txBody>
      </p:sp>
      <p:sp>
        <p:nvSpPr>
          <p:cNvPr id="1013" name="Google Shape;1013;p1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Enable HTTPS/TLS – Enforce encrypted communication via SSL</a:t>
            </a:r>
            <a:endParaRPr/>
          </a:p>
          <a:p>
            <a:pPr indent="0" lvl="0" marL="0" rtl="0" algn="l">
              <a:spcBef>
                <a:spcPts val="1200"/>
              </a:spcBef>
              <a:spcAft>
                <a:spcPts val="0"/>
              </a:spcAft>
              <a:buNone/>
            </a:pPr>
            <a:r>
              <a:rPr lang="en"/>
              <a:t>🔹 Secure Jenkins Agents – Use SSH-based connections, isolate agents with Docker/Kubernetes</a:t>
            </a:r>
            <a:endParaRPr/>
          </a:p>
          <a:p>
            <a:pPr indent="0" lvl="0" marL="0" rtl="0" algn="l">
              <a:spcBef>
                <a:spcPts val="1200"/>
              </a:spcBef>
              <a:spcAft>
                <a:spcPts val="0"/>
              </a:spcAft>
              <a:buNone/>
            </a:pPr>
            <a:r>
              <a:rPr lang="en"/>
              <a:t>🔹 Least Privilege Execution – Restrict pipeline permissions &amp; file system access</a:t>
            </a:r>
            <a:endParaRPr/>
          </a:p>
          <a:p>
            <a:pPr indent="0" lvl="0" marL="0" rtl="0" algn="l">
              <a:spcBef>
                <a:spcPts val="1200"/>
              </a:spcBef>
              <a:spcAft>
                <a:spcPts val="0"/>
              </a:spcAft>
              <a:buNone/>
            </a:pPr>
            <a:r>
              <a:rPr lang="en"/>
              <a:t>🔹 Sanitize User Inputs – Prevent code injection attacks</a:t>
            </a:r>
            <a:endParaRPr/>
          </a:p>
          <a:p>
            <a:pPr indent="0" lvl="0" marL="0" rtl="0" algn="l">
              <a:spcBef>
                <a:spcPts val="1200"/>
              </a:spcBef>
              <a:spcAft>
                <a:spcPts val="1200"/>
              </a:spcAft>
              <a:buNone/>
            </a:pPr>
            <a:r>
              <a:rPr lang="en"/>
              <a:t>🔹 Use the Credentials Plugin – Store secrets securely</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Plugins, Infrastructure &amp; Monitoring</a:t>
            </a:r>
            <a:endParaRPr/>
          </a:p>
        </p:txBody>
      </p:sp>
      <p:sp>
        <p:nvSpPr>
          <p:cNvPr id="1019" name="Google Shape;1019;p1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Keep Plugins Updated – Remove unused &amp; untrusted plugins</a:t>
            </a:r>
            <a:endParaRPr/>
          </a:p>
          <a:p>
            <a:pPr indent="0" lvl="0" marL="0" rtl="0" algn="l">
              <a:spcBef>
                <a:spcPts val="1200"/>
              </a:spcBef>
              <a:spcAft>
                <a:spcPts val="0"/>
              </a:spcAft>
              <a:buNone/>
            </a:pPr>
            <a:r>
              <a:rPr lang="en"/>
              <a:t>🔹 Run Jenkins as Non-Root – Reduce risk of privilege escalation</a:t>
            </a:r>
            <a:endParaRPr/>
          </a:p>
          <a:p>
            <a:pPr indent="0" lvl="0" marL="0" rtl="0" algn="l">
              <a:spcBef>
                <a:spcPts val="1200"/>
              </a:spcBef>
              <a:spcAft>
                <a:spcPts val="0"/>
              </a:spcAft>
              <a:buNone/>
            </a:pPr>
            <a:r>
              <a:rPr lang="en"/>
              <a:t>🔹 Enable Network Segmentation – Restrict Jenkins access via firewalls</a:t>
            </a:r>
            <a:endParaRPr/>
          </a:p>
          <a:p>
            <a:pPr indent="0" lvl="0" marL="0" rtl="0" algn="l">
              <a:spcBef>
                <a:spcPts val="1200"/>
              </a:spcBef>
              <a:spcAft>
                <a:spcPts val="0"/>
              </a:spcAft>
              <a:buNone/>
            </a:pPr>
            <a:r>
              <a:rPr lang="en"/>
              <a:t>🔹 Enable Audit Logging &amp; Monitoring – Track security events with ELK/Splunk</a:t>
            </a:r>
            <a:endParaRPr/>
          </a:p>
          <a:p>
            <a:pPr indent="0" lvl="0" marL="0" rtl="0" algn="l">
              <a:spcBef>
                <a:spcPts val="1200"/>
              </a:spcBef>
              <a:spcAft>
                <a:spcPts val="1200"/>
              </a:spcAft>
              <a:buNone/>
            </a:pPr>
            <a:r>
              <a:rPr lang="en"/>
              <a:t>🔹 Patch Regularly &amp; Run Security Scans – Identify &amp; fix vulnerabilities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 Backup Strategies</a:t>
            </a:r>
            <a:endParaRPr/>
          </a:p>
        </p:txBody>
      </p:sp>
      <p:sp>
        <p:nvSpPr>
          <p:cNvPr id="1025" name="Google Shape;1025;p1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Why Backup Jenkins? – Protect job configurations, plugins, credentials, and logs</a:t>
            </a:r>
            <a:endParaRPr/>
          </a:p>
          <a:p>
            <a:pPr indent="0" lvl="0" marL="0" rtl="0" algn="l">
              <a:spcBef>
                <a:spcPts val="1200"/>
              </a:spcBef>
              <a:spcAft>
                <a:spcPts val="0"/>
              </a:spcAft>
              <a:buNone/>
            </a:pPr>
            <a:r>
              <a:rPr lang="en"/>
              <a:t>🔹 Backup Methods:</a:t>
            </a:r>
            <a:endParaRPr/>
          </a:p>
          <a:p>
            <a:pPr indent="-342900" lvl="0" marL="457200" rtl="0" algn="l">
              <a:spcBef>
                <a:spcPts val="1200"/>
              </a:spcBef>
              <a:spcAft>
                <a:spcPts val="0"/>
              </a:spcAft>
              <a:buSzPts val="1800"/>
              <a:buChar char="●"/>
            </a:pPr>
            <a:r>
              <a:rPr lang="en"/>
              <a:t>Full Backup – Copy the entire JENKINS_HOME directory</a:t>
            </a:r>
            <a:endParaRPr/>
          </a:p>
          <a:p>
            <a:pPr indent="-342900" lvl="0" marL="457200" rtl="0" algn="l">
              <a:spcBef>
                <a:spcPts val="0"/>
              </a:spcBef>
              <a:spcAft>
                <a:spcPts val="0"/>
              </a:spcAft>
              <a:buSzPts val="1800"/>
              <a:buChar char="●"/>
            </a:pPr>
            <a:r>
              <a:rPr lang="en"/>
              <a:t>Incremental Backup – Use backup plugins to save only recent changes</a:t>
            </a:r>
            <a:endParaRPr/>
          </a:p>
          <a:p>
            <a:pPr indent="-342900" lvl="0" marL="457200" rtl="0" algn="l">
              <a:spcBef>
                <a:spcPts val="0"/>
              </a:spcBef>
              <a:spcAft>
                <a:spcPts val="0"/>
              </a:spcAft>
              <a:buSzPts val="1800"/>
              <a:buChar char="●"/>
            </a:pPr>
            <a:r>
              <a:rPr lang="en"/>
              <a:t>Cloud &amp; Offsite Backup – Store backups in S3, Azure Blob, or remote storage</a:t>
            </a:r>
            <a:endParaRPr/>
          </a:p>
          <a:p>
            <a:pPr indent="-342900" lvl="0" marL="457200" rtl="0" algn="l">
              <a:spcBef>
                <a:spcPts val="0"/>
              </a:spcBef>
              <a:spcAft>
                <a:spcPts val="0"/>
              </a:spcAft>
              <a:buSzPts val="1800"/>
              <a:buChar char="●"/>
            </a:pPr>
            <a:r>
              <a:rPr lang="en"/>
              <a:t>Automated &amp; Scheduled Backup – Use cron jobs or Jenkins job scheduling</a:t>
            </a:r>
            <a:endParaRPr/>
          </a:p>
          <a:p>
            <a:pPr indent="0" lvl="0" marL="0" rtl="0" algn="l">
              <a:spcBef>
                <a:spcPts val="1200"/>
              </a:spcBef>
              <a:spcAft>
                <a:spcPts val="1200"/>
              </a:spcAft>
              <a:buNone/>
            </a:pPr>
            <a:r>
              <a:rPr lang="en"/>
              <a:t>🔹 Tools: ThinBackup Plugin, SCM Backup, Custom Scripts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 Testing in Jenkins</a:t>
            </a:r>
            <a:endParaRPr/>
          </a:p>
        </p:txBody>
      </p:sp>
      <p:sp>
        <p:nvSpPr>
          <p:cNvPr id="1031" name="Google Shape;1031;p1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What is Remote Testing? – Executing tests on remote machines or cloud environments</a:t>
            </a:r>
            <a:endParaRPr/>
          </a:p>
          <a:p>
            <a:pPr indent="0" lvl="0" marL="0" rtl="0" algn="l">
              <a:spcBef>
                <a:spcPts val="1200"/>
              </a:spcBef>
              <a:spcAft>
                <a:spcPts val="0"/>
              </a:spcAft>
              <a:buNone/>
            </a:pPr>
            <a:r>
              <a:rPr lang="en"/>
              <a:t>🔹 Common Remote Testing Approaches:</a:t>
            </a:r>
            <a:endParaRPr/>
          </a:p>
          <a:p>
            <a:pPr indent="-342900" lvl="0" marL="457200" rtl="0" algn="l">
              <a:spcBef>
                <a:spcPts val="1200"/>
              </a:spcBef>
              <a:spcAft>
                <a:spcPts val="0"/>
              </a:spcAft>
              <a:buSzPts val="1800"/>
              <a:buChar char="●"/>
            </a:pPr>
            <a:r>
              <a:rPr lang="en"/>
              <a:t>Distributed Builds – Use Jenkins agents/nodes to run tests on remote servers</a:t>
            </a:r>
            <a:endParaRPr/>
          </a:p>
          <a:p>
            <a:pPr indent="-342900" lvl="0" marL="457200" rtl="0" algn="l">
              <a:spcBef>
                <a:spcPts val="0"/>
              </a:spcBef>
              <a:spcAft>
                <a:spcPts val="0"/>
              </a:spcAft>
              <a:buSzPts val="1800"/>
              <a:buChar char="●"/>
            </a:pPr>
            <a:r>
              <a:rPr lang="en"/>
              <a:t>Cloud Testing – Leverage AWS Device Farm, Selenium Grid, or BrowserStack</a:t>
            </a:r>
            <a:endParaRPr/>
          </a:p>
          <a:p>
            <a:pPr indent="-342900" lvl="0" marL="457200" rtl="0" algn="l">
              <a:spcBef>
                <a:spcPts val="0"/>
              </a:spcBef>
              <a:spcAft>
                <a:spcPts val="0"/>
              </a:spcAft>
              <a:buSzPts val="1800"/>
              <a:buChar char="●"/>
            </a:pPr>
            <a:r>
              <a:rPr lang="en"/>
              <a:t>Containerized Testing – Run tests in isolated Docker/Kubernetes environments</a:t>
            </a:r>
            <a:endParaRPr/>
          </a:p>
          <a:p>
            <a:pPr indent="0" lvl="0" marL="0" rtl="0" algn="l">
              <a:spcBef>
                <a:spcPts val="1200"/>
              </a:spcBef>
              <a:spcAft>
                <a:spcPts val="0"/>
              </a:spcAft>
              <a:buNone/>
            </a:pPr>
            <a:r>
              <a:rPr lang="en"/>
              <a:t>🔹 Key Plugins:</a:t>
            </a:r>
            <a:endParaRPr/>
          </a:p>
          <a:p>
            <a:pPr indent="-342900" lvl="0" marL="457200" rtl="0" algn="l">
              <a:spcBef>
                <a:spcPts val="1200"/>
              </a:spcBef>
              <a:spcAft>
                <a:spcPts val="0"/>
              </a:spcAft>
              <a:buSzPts val="1800"/>
              <a:buChar char="●"/>
            </a:pPr>
            <a:r>
              <a:rPr lang="en"/>
              <a:t>Selenium Plugin (for UI testing)</a:t>
            </a:r>
            <a:endParaRPr/>
          </a:p>
          <a:p>
            <a:pPr indent="-342900" lvl="0" marL="457200" rtl="0" algn="l">
              <a:spcBef>
                <a:spcPts val="0"/>
              </a:spcBef>
              <a:spcAft>
                <a:spcPts val="0"/>
              </a:spcAft>
              <a:buSzPts val="1800"/>
              <a:buChar char="●"/>
            </a:pPr>
            <a:r>
              <a:rPr lang="en"/>
              <a:t>TestComplete Plugin (for functional testing)</a:t>
            </a:r>
            <a:endParaRPr/>
          </a:p>
          <a:p>
            <a:pPr indent="-342900" lvl="0" marL="457200" rtl="0" algn="l">
              <a:spcBef>
                <a:spcPts val="0"/>
              </a:spcBef>
              <a:spcAft>
                <a:spcPts val="0"/>
              </a:spcAft>
              <a:buSzPts val="1800"/>
              <a:buChar char="●"/>
            </a:pPr>
            <a:r>
              <a:rPr lang="en"/>
              <a:t>Jenkins Remoting (for agent execution)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https://developer.hashicorp.com/terraform/install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 for Backup &amp; Remote Testing in Jenkins</a:t>
            </a:r>
            <a:endParaRPr/>
          </a:p>
        </p:txBody>
      </p:sp>
      <p:sp>
        <p:nvSpPr>
          <p:cNvPr id="1037" name="Google Shape;1037;p1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Automate Backups – Use plugins or scripts for scheduled backups</a:t>
            </a:r>
            <a:endParaRPr/>
          </a:p>
          <a:p>
            <a:pPr indent="0" lvl="0" marL="0" rtl="0" algn="l">
              <a:spcBef>
                <a:spcPts val="1200"/>
              </a:spcBef>
              <a:spcAft>
                <a:spcPts val="0"/>
              </a:spcAft>
              <a:buNone/>
            </a:pPr>
            <a:r>
              <a:rPr lang="en"/>
              <a:t>✅ Store Offsite Copies – Maintain backups on cloud or external storage</a:t>
            </a:r>
            <a:endParaRPr/>
          </a:p>
          <a:p>
            <a:pPr indent="0" lvl="0" marL="0" rtl="0" algn="l">
              <a:spcBef>
                <a:spcPts val="1200"/>
              </a:spcBef>
              <a:spcAft>
                <a:spcPts val="0"/>
              </a:spcAft>
              <a:buNone/>
            </a:pPr>
            <a:r>
              <a:rPr lang="en"/>
              <a:t>✅ Use Remote Agents – Distribute tests across multiple machines for scalability</a:t>
            </a:r>
            <a:endParaRPr/>
          </a:p>
          <a:p>
            <a:pPr indent="0" lvl="0" marL="0" rtl="0" algn="l">
              <a:spcBef>
                <a:spcPts val="1200"/>
              </a:spcBef>
              <a:spcAft>
                <a:spcPts val="0"/>
              </a:spcAft>
              <a:buNone/>
            </a:pPr>
            <a:r>
              <a:rPr lang="en"/>
              <a:t>✅ Monitor &amp; Secure Remote Tests – Use logs, access controls, and encryption</a:t>
            </a:r>
            <a:endParaRPr/>
          </a:p>
          <a:p>
            <a:pPr indent="0" lvl="0" marL="0" rtl="0" algn="l">
              <a:spcBef>
                <a:spcPts val="1200"/>
              </a:spcBef>
              <a:spcAft>
                <a:spcPts val="1200"/>
              </a:spcAft>
              <a:buNone/>
            </a:pPr>
            <a:r>
              <a:rPr lang="en"/>
              <a:t>✅ Integrate with CI/CD – Ensure remote tests run automatically after builds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and Performance Trends in Jenkins</a:t>
            </a:r>
            <a:endParaRPr/>
          </a:p>
        </p:txBody>
      </p:sp>
      <p:sp>
        <p:nvSpPr>
          <p:cNvPr id="1043" name="Google Shape;1043;p1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Key Jenkins Performance Metrics: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Build Time – Measure execution time for jobs</a:t>
            </a:r>
            <a:endParaRPr/>
          </a:p>
          <a:p>
            <a:pPr indent="0" lvl="0" marL="0" rtl="0" algn="l">
              <a:spcBef>
                <a:spcPts val="1200"/>
              </a:spcBef>
              <a:spcAft>
                <a:spcPts val="0"/>
              </a:spcAft>
              <a:buNone/>
            </a:pPr>
            <a:r>
              <a:rPr lang="en"/>
              <a:t>Queue Length &amp; Wait Time – Monitor job waiting time</a:t>
            </a:r>
            <a:endParaRPr/>
          </a:p>
          <a:p>
            <a:pPr indent="0" lvl="0" marL="0" rtl="0" algn="l">
              <a:spcBef>
                <a:spcPts val="1200"/>
              </a:spcBef>
              <a:spcAft>
                <a:spcPts val="0"/>
              </a:spcAft>
              <a:buNone/>
            </a:pPr>
            <a:r>
              <a:rPr lang="en"/>
              <a:t>CPU &amp; Memory Usage – Track resource consumption of Jenkins master and agents</a:t>
            </a:r>
            <a:endParaRPr/>
          </a:p>
          <a:p>
            <a:pPr indent="0" lvl="0" marL="0" rtl="0" algn="l">
              <a:spcBef>
                <a:spcPts val="1200"/>
              </a:spcBef>
              <a:spcAft>
                <a:spcPts val="0"/>
              </a:spcAft>
              <a:buNone/>
            </a:pPr>
            <a:r>
              <a:rPr lang="en"/>
              <a:t>Executor Utilization – Ensure efficient agent usage</a:t>
            </a:r>
            <a:endParaRPr/>
          </a:p>
          <a:p>
            <a:pPr indent="0" lvl="0" marL="0" rtl="0" algn="l">
              <a:spcBef>
                <a:spcPts val="1200"/>
              </a:spcBef>
              <a:spcAft>
                <a:spcPts val="1200"/>
              </a:spcAft>
              <a:buNone/>
            </a:pPr>
            <a:r>
              <a:rPr lang="en"/>
              <a:t>Failed vs. Successful Builds – Identify trends in job failures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and Performance Trends in Jenkins</a:t>
            </a:r>
            <a:endParaRPr/>
          </a:p>
        </p:txBody>
      </p:sp>
      <p:sp>
        <p:nvSpPr>
          <p:cNvPr id="1049" name="Google Shape;1049;p1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Performance Monitoring Tools: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Jenkins Monitoring Plugin – Real-time performance insights</a:t>
            </a:r>
            <a:endParaRPr/>
          </a:p>
          <a:p>
            <a:pPr indent="0" lvl="0" marL="0" rtl="0" algn="l">
              <a:spcBef>
                <a:spcPts val="1200"/>
              </a:spcBef>
              <a:spcAft>
                <a:spcPts val="0"/>
              </a:spcAft>
              <a:buNone/>
            </a:pPr>
            <a:r>
              <a:rPr lang="en"/>
              <a:t>Prometheus &amp; Grafana – Advanced dashboards for Jenkins metrics</a:t>
            </a:r>
            <a:endParaRPr/>
          </a:p>
          <a:p>
            <a:pPr indent="0" lvl="0" marL="0" rtl="0" algn="l">
              <a:spcBef>
                <a:spcPts val="1200"/>
              </a:spcBef>
              <a:spcAft>
                <a:spcPts val="1200"/>
              </a:spcAft>
              <a:buNone/>
            </a:pPr>
            <a:r>
              <a:rPr lang="en"/>
              <a:t>New Relic, Datadog – Third-party monitoring solutions</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 for Performance Optimization</a:t>
            </a:r>
            <a:endParaRPr/>
          </a:p>
        </p:txBody>
      </p:sp>
      <p:sp>
        <p:nvSpPr>
          <p:cNvPr id="1055" name="Google Shape;1055;p1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Use Distributed Builds with agents to balance load</a:t>
            </a:r>
            <a:endParaRPr/>
          </a:p>
          <a:p>
            <a:pPr indent="0" lvl="0" marL="0" rtl="0" algn="l">
              <a:spcBef>
                <a:spcPts val="1200"/>
              </a:spcBef>
              <a:spcAft>
                <a:spcPts val="0"/>
              </a:spcAft>
              <a:buNone/>
            </a:pPr>
            <a:r>
              <a:rPr lang="en"/>
              <a:t>✅ Limit concurrent jobs to prevent resource exhaustion</a:t>
            </a:r>
            <a:endParaRPr/>
          </a:p>
          <a:p>
            <a:pPr indent="0" lvl="0" marL="0" rtl="0" algn="l">
              <a:spcBef>
                <a:spcPts val="1200"/>
              </a:spcBef>
              <a:spcAft>
                <a:spcPts val="0"/>
              </a:spcAft>
              <a:buNone/>
            </a:pPr>
            <a:r>
              <a:rPr lang="en"/>
              <a:t>✅ Clean up old builds, artifacts, and logs regularly</a:t>
            </a:r>
            <a:endParaRPr/>
          </a:p>
          <a:p>
            <a:pPr indent="0" lvl="0" marL="0" rtl="0" algn="l">
              <a:spcBef>
                <a:spcPts val="1200"/>
              </a:spcBef>
              <a:spcAft>
                <a:spcPts val="0"/>
              </a:spcAft>
              <a:buNone/>
            </a:pPr>
            <a:r>
              <a:rPr lang="en"/>
              <a:t>✅ Tune JVM settings for optimal memory management</a:t>
            </a:r>
            <a:endParaRPr/>
          </a:p>
          <a:p>
            <a:pPr indent="0" lvl="0" marL="0" rtl="0" algn="l">
              <a:spcBef>
                <a:spcPts val="1200"/>
              </a:spcBef>
              <a:spcAft>
                <a:spcPts val="1200"/>
              </a:spcAft>
              <a:buNone/>
            </a:pPr>
            <a:r>
              <a:rPr lang="en"/>
              <a:t>✅ Use Lightweight Pipelines instead of heavy Groovy scripts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a:t>
            </a:r>
            <a:r>
              <a:rPr lang="en"/>
              <a:t>: Configure AWS CLI</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Terraform work?</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and manages resources on cloud platforms and other services through their application programming interfaces (APIs). Providers enable Terraform to work with virtually any platform or service with an accessible API.</a:t>
            </a:r>
            <a:endParaRPr/>
          </a:p>
        </p:txBody>
      </p:sp>
      <p:pic>
        <p:nvPicPr>
          <p:cNvPr id="167" name="Google Shape;167;p30"/>
          <p:cNvPicPr preferRelativeResize="0"/>
          <p:nvPr/>
        </p:nvPicPr>
        <p:blipFill>
          <a:blip r:embed="rId3">
            <a:alphaModFix/>
          </a:blip>
          <a:stretch>
            <a:fillRect/>
          </a:stretch>
        </p:blipFill>
        <p:spPr>
          <a:xfrm>
            <a:off x="379825" y="2514413"/>
            <a:ext cx="6000750" cy="1895475"/>
          </a:xfrm>
          <a:prstGeom prst="rect">
            <a:avLst/>
          </a:prstGeom>
          <a:noFill/>
          <a:ln>
            <a:noFill/>
          </a:ln>
        </p:spPr>
      </p:pic>
      <p:sp>
        <p:nvSpPr>
          <p:cNvPr id="168" name="Google Shape;168;p30"/>
          <p:cNvSpPr txBox="1"/>
          <p:nvPr/>
        </p:nvSpPr>
        <p:spPr>
          <a:xfrm>
            <a:off x="442825" y="45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https://registry.terraform.io/</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Write</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define resources, which may be across multiple cloud providers and services. For example, you might create a configuration to deploy an application on virtual machines in a Virtual Private Cloud (VPC) network with security groups and a load balancer.</a:t>
            </a:r>
            <a:endParaRPr/>
          </a:p>
        </p:txBody>
      </p:sp>
      <p:pic>
        <p:nvPicPr>
          <p:cNvPr id="175" name="Google Shape;175;p31"/>
          <p:cNvPicPr preferRelativeResize="0"/>
          <p:nvPr/>
        </p:nvPicPr>
        <p:blipFill>
          <a:blip r:embed="rId3">
            <a:alphaModFix/>
          </a:blip>
          <a:stretch>
            <a:fillRect/>
          </a:stretch>
        </p:blipFill>
        <p:spPr>
          <a:xfrm>
            <a:off x="386425" y="2754000"/>
            <a:ext cx="5600700" cy="154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https://docs.google.com/document/d/1oVlTkaQyEzkeqdh-a7Qi5iZJExVBSeEP/edit?usp=sharing&amp;ouid=108972485768906927376&amp;rtpof=true&amp;sd=</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Plan</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 execution plan describing the infrastructure it will create, update, or destroy based on the existing infrastructure and your configuration.</a:t>
            </a:r>
            <a:endParaRPr/>
          </a:p>
        </p:txBody>
      </p:sp>
      <p:pic>
        <p:nvPicPr>
          <p:cNvPr id="182" name="Google Shape;182;p32"/>
          <p:cNvPicPr preferRelativeResize="0"/>
          <p:nvPr/>
        </p:nvPicPr>
        <p:blipFill>
          <a:blip r:embed="rId3">
            <a:alphaModFix/>
          </a:blip>
          <a:stretch>
            <a:fillRect/>
          </a:stretch>
        </p:blipFill>
        <p:spPr>
          <a:xfrm>
            <a:off x="470288" y="2402375"/>
            <a:ext cx="5705475" cy="142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Apply</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a:p>
        </p:txBody>
      </p:sp>
      <p:pic>
        <p:nvPicPr>
          <p:cNvPr id="189" name="Google Shape;189;p33"/>
          <p:cNvPicPr preferRelativeResize="0"/>
          <p:nvPr/>
        </p:nvPicPr>
        <p:blipFill>
          <a:blip r:embed="rId3">
            <a:alphaModFix/>
          </a:blip>
          <a:stretch>
            <a:fillRect/>
          </a:stretch>
        </p:blipFill>
        <p:spPr>
          <a:xfrm>
            <a:off x="465150" y="3025825"/>
            <a:ext cx="5829300" cy="154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HCL stands for HashiCorp Configuration Language. It is a domain-specific language (DSL) developed by HashiCorp, the company behind popular infrastructure-as-code tools like Terraform, Consul, Vault, and Packer. </a:t>
            </a:r>
            <a:endParaRPr/>
          </a:p>
          <a:p>
            <a:pPr indent="0" lvl="0" marL="0" rtl="0" algn="l">
              <a:spcBef>
                <a:spcPts val="1200"/>
              </a:spcBef>
              <a:spcAft>
                <a:spcPts val="0"/>
              </a:spcAft>
              <a:buNone/>
            </a:pPr>
            <a:r>
              <a:rPr lang="en"/>
              <a:t>HCL is used primarily for defining configurations and infrastructure in a human-readable and machine-friendly format.</a:t>
            </a:r>
            <a:endParaRPr/>
          </a:p>
          <a:p>
            <a:pPr indent="0" lvl="0" marL="0" rtl="0" algn="l">
              <a:spcBef>
                <a:spcPts val="1200"/>
              </a:spcBef>
              <a:spcAft>
                <a:spcPts val="0"/>
              </a:spcAft>
              <a:buNone/>
            </a:pPr>
            <a:r>
              <a:rPr lang="en"/>
              <a:t>HCL is designed to be easy to read and write and is used in various HashiCorp tools for defining configuration files. Some of the key features and characteristics of HCL include:</a:t>
            </a:r>
            <a:endParaRPr/>
          </a:p>
          <a:p>
            <a:pPr indent="0" lvl="0" marL="0" rtl="0" algn="l">
              <a:spcBef>
                <a:spcPts val="1200"/>
              </a:spcBef>
              <a:spcAft>
                <a:spcPts val="1200"/>
              </a:spcAft>
              <a:buNone/>
            </a:pPr>
            <a:r>
              <a:rPr lang="en"/>
              <a:t>1. Declarative Syntax: HCL is a declarative language, which means you specify what you want your infrastructure to look like, and the underlying tools (e.g., Terraform) figure out how to make it happen.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Block Structure: HCL uses a block structure, with nested blocks and attributes, to define configurations. This helps maintain a clear and structured organization of configuration files.</a:t>
            </a:r>
            <a:endParaRPr/>
          </a:p>
          <a:p>
            <a:pPr indent="0" lvl="0" marL="0" rtl="0" algn="l">
              <a:spcBef>
                <a:spcPts val="1200"/>
              </a:spcBef>
              <a:spcAft>
                <a:spcPts val="0"/>
              </a:spcAft>
              <a:buNone/>
            </a:pPr>
            <a:r>
              <a:rPr lang="en"/>
              <a:t>3. Human-Readable: HCL is designed to be easily readable and writable by both humans and machines, which makes it accessible to infrastructure and DevOps engineers.</a:t>
            </a:r>
            <a:endParaRPr/>
          </a:p>
          <a:p>
            <a:pPr indent="0" lvl="0" marL="0" rtl="0" algn="l">
              <a:spcBef>
                <a:spcPts val="1200"/>
              </a:spcBef>
              <a:spcAft>
                <a:spcPts val="1200"/>
              </a:spcAft>
              <a:buNone/>
            </a:pPr>
            <a:r>
              <a:rPr lang="en"/>
              <a:t>4. Variable Support: HCL supports variables, which can be used to parameterize your configuration and make it more flexible and reusable.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Interpolation: HCL allows for variable interpolation, where you can reference variables within other parts of your configuration.</a:t>
            </a:r>
            <a:endParaRPr/>
          </a:p>
          <a:p>
            <a:pPr indent="0" lvl="0" marL="0" rtl="0" algn="l">
              <a:spcBef>
                <a:spcPts val="1200"/>
              </a:spcBef>
              <a:spcAft>
                <a:spcPts val="0"/>
              </a:spcAft>
              <a:buNone/>
            </a:pPr>
            <a:r>
              <a:rPr lang="en"/>
              <a:t>6. Comments: HCL supports both single-line (`#`) and multi-line (`/* */`) comments, which are helpful for documentation and annotation.</a:t>
            </a:r>
            <a:endParaRPr/>
          </a:p>
          <a:p>
            <a:pPr indent="0" lvl="0" marL="0" rtl="0" algn="l">
              <a:spcBef>
                <a:spcPts val="1200"/>
              </a:spcBef>
              <a:spcAft>
                <a:spcPts val="1200"/>
              </a:spcAft>
              <a:buNone/>
            </a:pPr>
            <a:r>
              <a:rPr lang="en"/>
              <a:t>7. Support for Multiple HashiCorp Tools: While HCL is most commonly associated with Terraform, it is also used in other HashiCorp tools like Consul, Nomad, Vault, and Packer, providing a consistent configuration language across the HashiCorp ecosystem.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and Providers</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Resources: Infrastructure components like EC2 instances, S3 buckets, databases, etc.</a:t>
            </a:r>
            <a:endParaRPr/>
          </a:p>
          <a:p>
            <a:pPr indent="0" lvl="0" marL="0" rtl="0" algn="l">
              <a:spcBef>
                <a:spcPts val="1200"/>
              </a:spcBef>
              <a:spcAft>
                <a:spcPts val="0"/>
              </a:spcAft>
              <a:buNone/>
            </a:pPr>
            <a:r>
              <a:rPr lang="en"/>
              <a:t>Providers: Plugins that enable Terraform to interact with cloud services (AWS, Azure, GCP,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0"/>
              </a:spcAft>
              <a:buNone/>
            </a:pPr>
            <a:r>
              <a:rPr lang="en"/>
              <a:t>provider "aws" {</a:t>
            </a:r>
            <a:endParaRPr/>
          </a:p>
          <a:p>
            <a:pPr indent="0" lvl="0" marL="0" rtl="0" algn="l">
              <a:spcBef>
                <a:spcPts val="1200"/>
              </a:spcBef>
              <a:spcAft>
                <a:spcPts val="0"/>
              </a:spcAft>
              <a:buNone/>
            </a:pPr>
            <a:r>
              <a:rPr lang="en"/>
              <a:t>  region = "us-east-1"</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resource "aws_instance" "example" {</a:t>
            </a:r>
            <a:endParaRPr/>
          </a:p>
          <a:p>
            <a:pPr indent="0" lvl="0" marL="0" rtl="0" algn="l">
              <a:spcBef>
                <a:spcPts val="1200"/>
              </a:spcBef>
              <a:spcAft>
                <a:spcPts val="0"/>
              </a:spcAft>
              <a:buNone/>
            </a:pPr>
            <a:r>
              <a:rPr lang="en"/>
              <a:t>  ami           = "ami-0c55b159cbfafe1f0"</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u="sng">
                <a:solidFill>
                  <a:schemeClr val="hlink"/>
                </a:solidFill>
                <a:hlinkClick r:id="rId3"/>
              </a:rPr>
              <a:t>https://registry.terraform.io/browse/providers</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State Files</a:t>
            </a:r>
            <a:endParaRPr/>
          </a:p>
        </p:txBody>
      </p:sp>
      <p:sp>
        <p:nvSpPr>
          <p:cNvPr id="219" name="Google Shape;21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files track the infrastructure Terraform manages</a:t>
            </a:r>
            <a:endParaRPr/>
          </a:p>
          <a:p>
            <a:pPr indent="0" lvl="0" marL="0" rtl="0" algn="l">
              <a:spcBef>
                <a:spcPts val="1200"/>
              </a:spcBef>
              <a:spcAft>
                <a:spcPts val="0"/>
              </a:spcAft>
              <a:buNone/>
            </a:pPr>
            <a:r>
              <a:rPr lang="en"/>
              <a:t>Stored as terraform.tfstate</a:t>
            </a:r>
            <a:endParaRPr/>
          </a:p>
          <a:p>
            <a:pPr indent="0" lvl="0" marL="0" rtl="0" algn="l">
              <a:spcBef>
                <a:spcPts val="1200"/>
              </a:spcBef>
              <a:spcAft>
                <a:spcPts val="0"/>
              </a:spcAft>
              <a:buNone/>
            </a:pPr>
            <a:r>
              <a:rPr lang="en"/>
              <a:t>Helps Terraform understand the current state of resources</a:t>
            </a:r>
            <a:endParaRPr/>
          </a:p>
          <a:p>
            <a:pPr indent="0" lvl="0" marL="0" rtl="0" algn="l">
              <a:spcBef>
                <a:spcPts val="1200"/>
              </a:spcBef>
              <a:spcAft>
                <a:spcPts val="0"/>
              </a:spcAft>
              <a:buNone/>
            </a:pPr>
            <a:r>
              <a:rPr lang="en"/>
              <a:t>Allows tracking of changes between executions</a:t>
            </a:r>
            <a:endParaRPr/>
          </a:p>
          <a:p>
            <a:pPr indent="0" lvl="0" marL="0" rtl="0" algn="l">
              <a:spcBef>
                <a:spcPts val="1200"/>
              </a:spcBef>
              <a:spcAft>
                <a:spcPts val="1200"/>
              </a:spcAft>
              <a:buNone/>
            </a:pPr>
            <a:r>
              <a:rPr lang="en"/>
              <a:t>Example: Terraform applies changes based on the difference between the state file and the actual cloud infrastructure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Desired vs. Current Infrastructure</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Desired State: Defined in the Terraform configuration files</a:t>
            </a:r>
            <a:endParaRPr/>
          </a:p>
          <a:p>
            <a:pPr indent="0" lvl="0" marL="0" rtl="0" algn="l">
              <a:spcBef>
                <a:spcPts val="1200"/>
              </a:spcBef>
              <a:spcAft>
                <a:spcPts val="0"/>
              </a:spcAft>
              <a:buNone/>
            </a:pPr>
            <a:r>
              <a:rPr lang="en"/>
              <a:t>Current State: Actual deployed infrastructure</a:t>
            </a:r>
            <a:endParaRPr/>
          </a:p>
          <a:p>
            <a:pPr indent="0" lvl="0" marL="0" rtl="0" algn="l">
              <a:spcBef>
                <a:spcPts val="1200"/>
              </a:spcBef>
              <a:spcAft>
                <a:spcPts val="0"/>
              </a:spcAft>
              <a:buNone/>
            </a:pPr>
            <a:r>
              <a:rPr lang="en"/>
              <a:t>Terraform Workflow:</a:t>
            </a:r>
            <a:endParaRPr/>
          </a:p>
          <a:p>
            <a:pPr indent="0" lvl="0" marL="457200" rtl="0" algn="l">
              <a:spcBef>
                <a:spcPts val="1200"/>
              </a:spcBef>
              <a:spcAft>
                <a:spcPts val="0"/>
              </a:spcAft>
              <a:buNone/>
            </a:pPr>
            <a:r>
              <a:rPr lang="en"/>
              <a:t>Write Configuration (Define desired state)</a:t>
            </a:r>
            <a:endParaRPr/>
          </a:p>
          <a:p>
            <a:pPr indent="0" lvl="0" marL="457200" rtl="0" algn="l">
              <a:spcBef>
                <a:spcPts val="1200"/>
              </a:spcBef>
              <a:spcAft>
                <a:spcPts val="0"/>
              </a:spcAft>
              <a:buNone/>
            </a:pPr>
            <a:r>
              <a:rPr lang="en"/>
              <a:t>Plan (Compare with current state)</a:t>
            </a:r>
            <a:endParaRPr/>
          </a:p>
          <a:p>
            <a:pPr indent="0" lvl="0" marL="457200" rtl="0" algn="l">
              <a:spcBef>
                <a:spcPts val="1200"/>
              </a:spcBef>
              <a:spcAft>
                <a:spcPts val="0"/>
              </a:spcAft>
              <a:buNone/>
            </a:pPr>
            <a:r>
              <a:rPr lang="en"/>
              <a:t>Apply (Make changes to match the desired state)</a:t>
            </a:r>
            <a:endParaRPr/>
          </a:p>
          <a:p>
            <a:pPr indent="0" lvl="0" marL="457200" rtl="0" algn="l">
              <a:spcBef>
                <a:spcPts val="1200"/>
              </a:spcBef>
              <a:spcAft>
                <a:spcPts val="0"/>
              </a:spcAft>
              <a:buNone/>
            </a:pPr>
            <a:r>
              <a:rPr lang="en"/>
              <a:t>Destroy (Cleanup resources if needed)</a:t>
            </a:r>
            <a:endParaRPr/>
          </a:p>
          <a:p>
            <a:pPr indent="0" lvl="0" marL="0" rtl="0" algn="l">
              <a:spcBef>
                <a:spcPts val="1200"/>
              </a:spcBef>
              <a:spcAft>
                <a:spcPts val="1200"/>
              </a:spcAft>
              <a:buNone/>
            </a:pPr>
            <a:r>
              <a:rPr lang="en"/>
              <a:t>Example: If an EC2 instance is removed from configuration, Terraform will destroy it during terraform apply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Basic Commands</a:t>
            </a:r>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init – Initializes a Terraform working directory</a:t>
            </a:r>
            <a:endParaRPr/>
          </a:p>
          <a:p>
            <a:pPr indent="0" lvl="0" marL="0" rtl="0" algn="l">
              <a:spcBef>
                <a:spcPts val="1200"/>
              </a:spcBef>
              <a:spcAft>
                <a:spcPts val="0"/>
              </a:spcAft>
              <a:buNone/>
            </a:pPr>
            <a:r>
              <a:rPr lang="en"/>
              <a:t>terraform plan – Shows what changes will be made without applying them</a:t>
            </a:r>
            <a:endParaRPr/>
          </a:p>
          <a:p>
            <a:pPr indent="0" lvl="0" marL="0" rtl="0" algn="l">
              <a:spcBef>
                <a:spcPts val="1200"/>
              </a:spcBef>
              <a:spcAft>
                <a:spcPts val="0"/>
              </a:spcAft>
              <a:buNone/>
            </a:pPr>
            <a:r>
              <a:rPr lang="en"/>
              <a:t>terraform apply – Creates or updates infrastructure</a:t>
            </a:r>
            <a:endParaRPr/>
          </a:p>
          <a:p>
            <a:pPr indent="0" lvl="0" marL="0" rtl="0" algn="l">
              <a:spcBef>
                <a:spcPts val="1200"/>
              </a:spcBef>
              <a:spcAft>
                <a:spcPts val="0"/>
              </a:spcAft>
              <a:buNone/>
            </a:pPr>
            <a:r>
              <a:rPr lang="en"/>
              <a:t>terraform destroy – Destroys all managed resources</a:t>
            </a:r>
            <a:endParaRPr/>
          </a:p>
          <a:p>
            <a:pPr indent="0" lvl="0" marL="0" rtl="0" algn="l">
              <a:spcBef>
                <a:spcPts val="1200"/>
              </a:spcBef>
              <a:spcAft>
                <a:spcPts val="0"/>
              </a:spcAft>
              <a:buNone/>
            </a:pPr>
            <a:r>
              <a:rPr lang="en"/>
              <a:t>terraform show – Displays the current state of resources</a:t>
            </a:r>
            <a:endParaRPr/>
          </a:p>
          <a:p>
            <a:pPr indent="0" lvl="0" marL="0" rtl="0" algn="l">
              <a:spcBef>
                <a:spcPts val="1200"/>
              </a:spcBef>
              <a:spcAft>
                <a:spcPts val="0"/>
              </a:spcAft>
              <a:buNone/>
            </a:pPr>
            <a:r>
              <a:rPr lang="en"/>
              <a:t>terraform output – Extracts values from the Terraform state</a:t>
            </a:r>
            <a:endParaRPr/>
          </a:p>
          <a:p>
            <a:pPr indent="0" lvl="0" marL="0" rtl="0" algn="l">
              <a:spcBef>
                <a:spcPts val="1200"/>
              </a:spcBef>
              <a:spcAft>
                <a:spcPts val="1200"/>
              </a:spcAft>
              <a:buNone/>
            </a:pPr>
            <a:r>
              <a:rPr lang="en"/>
              <a:t>terraform fmt – Formats Terraform configuration files for readability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Provisioning an AWS EC2 Instance with Terraform</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1: Provision a CentOS VM in AWS Using Terraform</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Use Terraform to provision a CentOS EC2 instance in the ap-southeast-2 (Sydney) region.</a:t>
            </a:r>
            <a:endParaRPr/>
          </a:p>
          <a:p>
            <a:pPr indent="0" lvl="0" marL="0" rtl="0" algn="l">
              <a:spcBef>
                <a:spcPts val="1200"/>
              </a:spcBef>
              <a:spcAft>
                <a:spcPts val="0"/>
              </a:spcAft>
              <a:buNone/>
            </a:pPr>
            <a:r>
              <a:rPr lang="en"/>
              <a:t>Use an appropriate CentOS AMI for the region.</a:t>
            </a:r>
            <a:endParaRPr/>
          </a:p>
          <a:p>
            <a:pPr indent="0" lvl="0" marL="0" rtl="0" algn="l">
              <a:spcBef>
                <a:spcPts val="1200"/>
              </a:spcBef>
              <a:spcAft>
                <a:spcPts val="0"/>
              </a:spcAft>
              <a:buNone/>
            </a:pPr>
            <a:r>
              <a:rPr lang="en"/>
              <a:t>Set the instance type to t2.micro.</a:t>
            </a:r>
            <a:endParaRPr/>
          </a:p>
          <a:p>
            <a:pPr indent="0" lvl="0" marL="0" rtl="0" algn="l">
              <a:spcBef>
                <a:spcPts val="1200"/>
              </a:spcBef>
              <a:spcAft>
                <a:spcPts val="0"/>
              </a:spcAft>
              <a:buNone/>
            </a:pPr>
            <a:r>
              <a:rPr lang="en"/>
              <a:t>Add multiple tags (e.g., Name = "CentOS-Server", Environment = "Development", Owner = "YourName").</a:t>
            </a:r>
            <a:endParaRPr/>
          </a:p>
          <a:p>
            <a:pPr indent="0" lvl="0" marL="0" rtl="0" algn="l">
              <a:spcBef>
                <a:spcPts val="1200"/>
              </a:spcBef>
              <a:spcAft>
                <a:spcPts val="1200"/>
              </a:spcAft>
              <a:buNone/>
            </a:pPr>
            <a:r>
              <a:rPr lang="en"/>
              <a:t>After deployment, run terraform show and provide the output.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2: Provision a Windows VM in AWS Using Terraform</a:t>
            </a:r>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Use Terraform to provision a Windows EC2 instance in your region.</a:t>
            </a:r>
            <a:endParaRPr/>
          </a:p>
          <a:p>
            <a:pPr indent="0" lvl="0" marL="0" rtl="0" algn="l">
              <a:spcBef>
                <a:spcPts val="1200"/>
              </a:spcBef>
              <a:spcAft>
                <a:spcPts val="0"/>
              </a:spcAft>
              <a:buNone/>
            </a:pPr>
            <a:r>
              <a:rPr lang="en"/>
              <a:t>Choose a valid Windows AMI and set the instance type to t2.medium.</a:t>
            </a:r>
            <a:endParaRPr/>
          </a:p>
          <a:p>
            <a:pPr indent="0" lvl="0" marL="0" rtl="0" algn="l">
              <a:spcBef>
                <a:spcPts val="1200"/>
              </a:spcBef>
              <a:spcAft>
                <a:spcPts val="0"/>
              </a:spcAft>
              <a:buNone/>
            </a:pPr>
            <a:r>
              <a:rPr lang="en"/>
              <a:t>Configure RDP access (port 3389) via a security group.</a:t>
            </a:r>
            <a:endParaRPr/>
          </a:p>
          <a:p>
            <a:pPr indent="0" lvl="0" marL="0" rtl="0" algn="l">
              <a:spcBef>
                <a:spcPts val="1200"/>
              </a:spcBef>
              <a:spcAft>
                <a:spcPts val="1200"/>
              </a:spcAft>
              <a:buNone/>
            </a:pPr>
            <a:r>
              <a:rPr lang="en"/>
              <a:t>Assign multiple tags (e.g., Name = "Windows-VM", Department = "IT", Owner = "YourName").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Exercise 3: Organizing Terraform Code for AWS EC2 Provisioning</a:t>
            </a:r>
            <a:endParaRPr/>
          </a:p>
        </p:txBody>
      </p:sp>
      <p:sp>
        <p:nvSpPr>
          <p:cNvPr id="255" name="Google Shape;255;p44"/>
          <p:cNvSpPr txBox="1"/>
          <p:nvPr>
            <p:ph idx="1" type="body"/>
          </p:nvPr>
        </p:nvSpPr>
        <p:spPr>
          <a:xfrm>
            <a:off x="311700" y="1480675"/>
            <a:ext cx="8520600" cy="30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Moving the terraform block to a separate file (versions.tf)</a:t>
            </a:r>
            <a:endParaRPr/>
          </a:p>
          <a:p>
            <a:pPr indent="0" lvl="0" marL="0" rtl="0" algn="l">
              <a:spcBef>
                <a:spcPts val="1200"/>
              </a:spcBef>
              <a:spcAft>
                <a:spcPts val="0"/>
              </a:spcAft>
              <a:buNone/>
            </a:pPr>
            <a:r>
              <a:rPr lang="en"/>
              <a:t> ✔ Moving the provider block to a separate file (provider.tf)</a:t>
            </a:r>
            <a:endParaRPr/>
          </a:p>
          <a:p>
            <a:pPr indent="0" lvl="0" marL="0" rtl="0" algn="l">
              <a:spcBef>
                <a:spcPts val="1200"/>
              </a:spcBef>
              <a:spcAft>
                <a:spcPts val="0"/>
              </a:spcAft>
              <a:buNone/>
            </a:pPr>
            <a:r>
              <a:rPr lang="en"/>
              <a:t> ✔ Creating a variables.tf file to manage variables</a:t>
            </a:r>
            <a:endParaRPr/>
          </a:p>
          <a:p>
            <a:pPr indent="0" lvl="0" marL="0" rtl="0" algn="l">
              <a:spcBef>
                <a:spcPts val="1200"/>
              </a:spcBef>
              <a:spcAft>
                <a:spcPts val="0"/>
              </a:spcAft>
              <a:buNone/>
            </a:pPr>
            <a:r>
              <a:rPr lang="en"/>
              <a:t> ✔ Creating an outputs.tf file to store output values</a:t>
            </a:r>
            <a:endParaRPr/>
          </a:p>
          <a:p>
            <a:pPr indent="0" lvl="0" marL="0" rtl="0" algn="l">
              <a:spcBef>
                <a:spcPts val="1200"/>
              </a:spcBef>
              <a:spcAft>
                <a:spcPts val="1200"/>
              </a:spcAft>
              <a:buNone/>
            </a:pPr>
            <a:r>
              <a:rPr lang="en"/>
              <a:t> ✔ Keeping the EC2 instance resource definition in main.tf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 Provisioning an AWS EC2 Instance with Terraform (Full Infrastructure Setup)</a:t>
            </a:r>
            <a:endParaRPr/>
          </a:p>
        </p:txBody>
      </p:sp>
      <p:sp>
        <p:nvSpPr>
          <p:cNvPr id="261" name="Google Shape;261;p45"/>
          <p:cNvSpPr txBox="1"/>
          <p:nvPr>
            <p:ph idx="1" type="body"/>
          </p:nvPr>
        </p:nvSpPr>
        <p:spPr>
          <a:xfrm>
            <a:off x="311700" y="1683800"/>
            <a:ext cx="8520600" cy="28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provisioning an AWS EC2 instance using Terraform, from scratch. You will create all necessary networking components, storage, security, key pair, and EC2 instance, and structure them into separate files for better modularity.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Provision an AWS S3 Bucket and Perform Operations Using Terraform</a:t>
            </a:r>
            <a:endParaRPr/>
          </a:p>
        </p:txBody>
      </p:sp>
      <p:sp>
        <p:nvSpPr>
          <p:cNvPr id="267" name="Google Shape;267;p46"/>
          <p:cNvSpPr txBox="1"/>
          <p:nvPr>
            <p:ph idx="1" type="body"/>
          </p:nvPr>
        </p:nvSpPr>
        <p:spPr>
          <a:xfrm>
            <a:off x="311700" y="1586300"/>
            <a:ext cx="8520600" cy="298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Create an S3 bucket using Terraform.</a:t>
            </a:r>
            <a:endParaRPr/>
          </a:p>
          <a:p>
            <a:pPr indent="0" lvl="0" marL="0" rtl="0" algn="l">
              <a:spcBef>
                <a:spcPts val="1200"/>
              </a:spcBef>
              <a:spcAft>
                <a:spcPts val="0"/>
              </a:spcAft>
              <a:buNone/>
            </a:pPr>
            <a:r>
              <a:rPr lang="en"/>
              <a:t>Enable versioning for the bucket.</a:t>
            </a:r>
            <a:endParaRPr/>
          </a:p>
          <a:p>
            <a:pPr indent="0" lvl="0" marL="0" rtl="0" algn="l">
              <a:spcBef>
                <a:spcPts val="1200"/>
              </a:spcBef>
              <a:spcAft>
                <a:spcPts val="0"/>
              </a:spcAft>
              <a:buNone/>
            </a:pPr>
            <a:r>
              <a:rPr lang="en"/>
              <a:t>Upload a sample file (sample.txt) to the bucket using Terraform.</a:t>
            </a:r>
            <a:endParaRPr/>
          </a:p>
          <a:p>
            <a:pPr indent="0" lvl="0" marL="0" rtl="0" algn="l">
              <a:spcBef>
                <a:spcPts val="1200"/>
              </a:spcBef>
              <a:spcAft>
                <a:spcPts val="1200"/>
              </a:spcAft>
              <a:buNone/>
            </a:pPr>
            <a:r>
              <a:rPr lang="en"/>
              <a:t>Define an output to display the S3 bucket URL.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Variables</a:t>
            </a:r>
            <a:endParaRPr/>
          </a:p>
        </p:txBody>
      </p:sp>
      <p:sp>
        <p:nvSpPr>
          <p:cNvPr id="273" name="Google Shape;27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What are Terraform Variables?</a:t>
            </a:r>
            <a:endParaRPr/>
          </a:p>
          <a:p>
            <a:pPr indent="0" lvl="0" marL="457200" rtl="0" algn="l">
              <a:spcBef>
                <a:spcPts val="1200"/>
              </a:spcBef>
              <a:spcAft>
                <a:spcPts val="0"/>
              </a:spcAft>
              <a:buNone/>
            </a:pPr>
            <a:r>
              <a:rPr lang="en"/>
              <a:t>Terraform variables allow dynamic values in configurations.</a:t>
            </a:r>
            <a:endParaRPr/>
          </a:p>
          <a:p>
            <a:pPr indent="0" lvl="0" marL="457200" rtl="0" algn="l">
              <a:spcBef>
                <a:spcPts val="1200"/>
              </a:spcBef>
              <a:spcAft>
                <a:spcPts val="0"/>
              </a:spcAft>
              <a:buNone/>
            </a:pPr>
            <a:r>
              <a:rPr lang="en"/>
              <a:t>Improve reusability, modularity, and flexibility in infrastructure management.</a:t>
            </a:r>
            <a:endParaRPr/>
          </a:p>
          <a:p>
            <a:pPr indent="0" lvl="0" marL="457200" rtl="0" algn="l">
              <a:spcBef>
                <a:spcPts val="1200"/>
              </a:spcBef>
              <a:spcAft>
                <a:spcPts val="0"/>
              </a:spcAft>
              <a:buNone/>
            </a:pPr>
            <a:r>
              <a:rPr lang="en"/>
              <a:t>Defined using the variable block in Terraform.</a:t>
            </a:r>
            <a:endParaRPr/>
          </a:p>
          <a:p>
            <a:pPr indent="0" lvl="0" marL="0" rtl="0" algn="l">
              <a:spcBef>
                <a:spcPts val="1200"/>
              </a:spcBef>
              <a:spcAft>
                <a:spcPts val="0"/>
              </a:spcAft>
              <a:buNone/>
            </a:pPr>
            <a:r>
              <a:rPr lang="en"/>
              <a:t>Types of Variables in Terraform:</a:t>
            </a:r>
            <a:endParaRPr/>
          </a:p>
          <a:p>
            <a:pPr indent="0" lvl="0" marL="457200" rtl="0" algn="l">
              <a:spcBef>
                <a:spcPts val="1200"/>
              </a:spcBef>
              <a:spcAft>
                <a:spcPts val="0"/>
              </a:spcAft>
              <a:buNone/>
            </a:pPr>
            <a:r>
              <a:rPr lang="en"/>
              <a:t>Input Variables (variable) – User-defined values.</a:t>
            </a:r>
            <a:endParaRPr/>
          </a:p>
          <a:p>
            <a:pPr indent="0" lvl="0" marL="457200" rtl="0" algn="l">
              <a:spcBef>
                <a:spcPts val="1200"/>
              </a:spcBef>
              <a:spcAft>
                <a:spcPts val="0"/>
              </a:spcAft>
              <a:buNone/>
            </a:pPr>
            <a:r>
              <a:rPr lang="en"/>
              <a:t>Local Variables (locals) – Used within a module to simplify expressions.</a:t>
            </a:r>
            <a:endParaRPr/>
          </a:p>
          <a:p>
            <a:pPr indent="0" lvl="0" marL="457200" rtl="0" algn="l">
              <a:spcBef>
                <a:spcPts val="1200"/>
              </a:spcBef>
              <a:spcAft>
                <a:spcPts val="0"/>
              </a:spcAft>
              <a:buNone/>
            </a:pPr>
            <a:r>
              <a:rPr lang="en"/>
              <a:t>Environment Variables (TF_VAR_name) – Set via the OS environment.</a:t>
            </a:r>
            <a:endParaRPr/>
          </a:p>
          <a:p>
            <a:pPr indent="0" lvl="0" marL="457200" rtl="0" algn="l">
              <a:spcBef>
                <a:spcPts val="1200"/>
              </a:spcBef>
              <a:spcAft>
                <a:spcPts val="1200"/>
              </a:spcAft>
              <a:buNone/>
            </a:pPr>
            <a:r>
              <a:rPr lang="en"/>
              <a:t>Output Variables (output) – Display values after execution.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Using Input Variables</a:t>
            </a:r>
            <a:endParaRPr/>
          </a:p>
        </p:txBody>
      </p:sp>
      <p:sp>
        <p:nvSpPr>
          <p:cNvPr id="279" name="Google Shape;27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Defining Variables in variables.tf</a:t>
            </a:r>
            <a:endParaRPr/>
          </a:p>
          <a:p>
            <a:pPr indent="0" lvl="0" marL="0" rtl="0" algn="l">
              <a:spcBef>
                <a:spcPts val="1200"/>
              </a:spcBef>
              <a:spcAft>
                <a:spcPts val="0"/>
              </a:spcAft>
              <a:buNone/>
            </a:pPr>
            <a:r>
              <a:rPr lang="en"/>
              <a:t>variable "instance_type" {</a:t>
            </a:r>
            <a:endParaRPr/>
          </a:p>
          <a:p>
            <a:pPr indent="0" lvl="0" marL="0" rtl="0" algn="l">
              <a:spcBef>
                <a:spcPts val="1200"/>
              </a:spcBef>
              <a:spcAft>
                <a:spcPts val="0"/>
              </a:spcAft>
              <a:buNone/>
            </a:pPr>
            <a:r>
              <a:rPr lang="en"/>
              <a:t>  description = "EC2 instance type"</a:t>
            </a:r>
            <a:endParaRPr/>
          </a:p>
          <a:p>
            <a:pPr indent="0" lvl="0" marL="0" rtl="0" algn="l">
              <a:spcBef>
                <a:spcPts val="1200"/>
              </a:spcBef>
              <a:spcAft>
                <a:spcPts val="0"/>
              </a:spcAft>
              <a:buNone/>
            </a:pPr>
            <a:r>
              <a:rPr lang="en"/>
              <a:t>  type        = string</a:t>
            </a:r>
            <a:endParaRPr/>
          </a:p>
          <a:p>
            <a:pPr indent="0" lvl="0" marL="0" rtl="0" algn="l">
              <a:spcBef>
                <a:spcPts val="1200"/>
              </a:spcBef>
              <a:spcAft>
                <a:spcPts val="0"/>
              </a:spcAft>
              <a:buNone/>
            </a:pPr>
            <a:r>
              <a:rPr lang="en"/>
              <a:t>  default     = "t2.micro"</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Assigning Variable Values:</a:t>
            </a:r>
            <a:endParaRPr/>
          </a:p>
          <a:p>
            <a:pPr indent="0" lvl="0" marL="0" rtl="0" algn="l">
              <a:spcBef>
                <a:spcPts val="1200"/>
              </a:spcBef>
              <a:spcAft>
                <a:spcPts val="0"/>
              </a:spcAft>
              <a:buNone/>
            </a:pPr>
            <a:r>
              <a:rPr lang="en"/>
              <a:t>Default values (inside variables.tf).</a:t>
            </a:r>
            <a:endParaRPr/>
          </a:p>
          <a:p>
            <a:pPr indent="0" lvl="0" marL="0" rtl="0" algn="l">
              <a:spcBef>
                <a:spcPts val="1200"/>
              </a:spcBef>
              <a:spcAft>
                <a:spcPts val="0"/>
              </a:spcAft>
              <a:buNone/>
            </a:pPr>
            <a:r>
              <a:rPr lang="en"/>
              <a:t>Using terraform.tfvars file:</a:t>
            </a:r>
            <a:endParaRPr/>
          </a:p>
          <a:p>
            <a:pPr indent="0" lvl="0" marL="0" rtl="0" algn="l">
              <a:spcBef>
                <a:spcPts val="1200"/>
              </a:spcBef>
              <a:spcAft>
                <a:spcPts val="1200"/>
              </a:spcAft>
              <a:buNone/>
            </a:pPr>
            <a:r>
              <a:rPr lang="en"/>
              <a:t>instance_type = "t3.micro"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and Number</a:t>
            </a:r>
            <a:endParaRPr/>
          </a:p>
        </p:txBody>
      </p:sp>
      <p:sp>
        <p:nvSpPr>
          <p:cNvPr id="285" name="Google Shape;28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variable "instance_name" {</a:t>
            </a:r>
            <a:endParaRPr/>
          </a:p>
          <a:p>
            <a:pPr indent="0" lvl="0" marL="0" rtl="0" algn="l">
              <a:spcBef>
                <a:spcPts val="0"/>
              </a:spcBef>
              <a:spcAft>
                <a:spcPts val="0"/>
              </a:spcAft>
              <a:buNone/>
            </a:pPr>
            <a:r>
              <a:rPr lang="en"/>
              <a:t>  description = "Name of the EC2 instance"</a:t>
            </a:r>
            <a:endParaRPr/>
          </a:p>
          <a:p>
            <a:pPr indent="0" lvl="0" marL="0" rtl="0" algn="l">
              <a:spcBef>
                <a:spcPts val="0"/>
              </a:spcBef>
              <a:spcAft>
                <a:spcPts val="0"/>
              </a:spcAft>
              <a:buNone/>
            </a:pPr>
            <a:r>
              <a:rPr lang="en"/>
              <a:t>  type        = string</a:t>
            </a:r>
            <a:endParaRPr/>
          </a:p>
          <a:p>
            <a:pPr indent="0" lvl="0" marL="0" rtl="0" algn="l">
              <a:spcBef>
                <a:spcPts val="0"/>
              </a:spcBef>
              <a:spcAft>
                <a:spcPts val="0"/>
              </a:spcAft>
              <a:buNone/>
            </a:pPr>
            <a:r>
              <a:rPr lang="en"/>
              <a:t>  default     = "Terraform-VM"</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variable "volume_size" {</a:t>
            </a:r>
            <a:endParaRPr/>
          </a:p>
          <a:p>
            <a:pPr indent="0" lvl="0" marL="0" rtl="0" algn="l">
              <a:spcBef>
                <a:spcPts val="0"/>
              </a:spcBef>
              <a:spcAft>
                <a:spcPts val="0"/>
              </a:spcAft>
              <a:buNone/>
            </a:pPr>
            <a:r>
              <a:rPr lang="en"/>
              <a:t>  description = "Root volume size in GB"</a:t>
            </a:r>
            <a:endParaRPr/>
          </a:p>
          <a:p>
            <a:pPr indent="0" lvl="0" marL="0" rtl="0" algn="l">
              <a:spcBef>
                <a:spcPts val="0"/>
              </a:spcBef>
              <a:spcAft>
                <a:spcPts val="0"/>
              </a:spcAft>
              <a:buNone/>
            </a:pPr>
            <a:r>
              <a:rPr lang="en"/>
              <a:t>  type        = number</a:t>
            </a:r>
            <a:endParaRPr/>
          </a:p>
          <a:p>
            <a:pPr indent="0" lvl="0" marL="0" rtl="0" algn="l">
              <a:spcBef>
                <a:spcPts val="0"/>
              </a:spcBef>
              <a:spcAft>
                <a:spcPts val="0"/>
              </a:spcAft>
              <a:buNone/>
            </a:pPr>
            <a:r>
              <a:rPr lang="en"/>
              <a:t>  default     = 20</a:t>
            </a:r>
            <a:endParaRPr/>
          </a:p>
          <a:p>
            <a:pPr indent="0" lvl="0" marL="0" rtl="0" algn="l">
              <a:spcBef>
                <a:spcPts val="0"/>
              </a:spcBef>
              <a:spcAft>
                <a:spcPts val="0"/>
              </a:spcAft>
              <a:buNone/>
            </a:pPr>
            <a:r>
              <a:rPr lang="en"/>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 and </a:t>
            </a:r>
            <a:r>
              <a:rPr lang="en"/>
              <a:t>List</a:t>
            </a:r>
            <a:endParaRPr/>
          </a:p>
        </p:txBody>
      </p:sp>
      <p:sp>
        <p:nvSpPr>
          <p:cNvPr id="291" name="Google Shape;29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variable "enable_monitoring" {</a:t>
            </a:r>
            <a:endParaRPr/>
          </a:p>
          <a:p>
            <a:pPr indent="0" lvl="0" marL="0" rtl="0" algn="l">
              <a:spcBef>
                <a:spcPts val="0"/>
              </a:spcBef>
              <a:spcAft>
                <a:spcPts val="0"/>
              </a:spcAft>
              <a:buNone/>
            </a:pPr>
            <a:r>
              <a:rPr lang="en"/>
              <a:t>  description = "Enable monitoring for the EC2 instance"</a:t>
            </a:r>
            <a:endParaRPr/>
          </a:p>
          <a:p>
            <a:pPr indent="0" lvl="0" marL="0" rtl="0" algn="l">
              <a:spcBef>
                <a:spcPts val="0"/>
              </a:spcBef>
              <a:spcAft>
                <a:spcPts val="0"/>
              </a:spcAft>
              <a:buNone/>
            </a:pPr>
            <a:r>
              <a:rPr lang="en"/>
              <a:t>  type        = bool</a:t>
            </a:r>
            <a:endParaRPr/>
          </a:p>
          <a:p>
            <a:pPr indent="0" lvl="0" marL="0" rtl="0" algn="l">
              <a:spcBef>
                <a:spcPts val="0"/>
              </a:spcBef>
              <a:spcAft>
                <a:spcPts val="0"/>
              </a:spcAft>
              <a:buNone/>
            </a:pPr>
            <a:r>
              <a:rPr lang="en"/>
              <a:t>  default     = true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variable "security_groups" {</a:t>
            </a:r>
            <a:endParaRPr/>
          </a:p>
          <a:p>
            <a:pPr indent="0" lvl="0" marL="0" rtl="0" algn="l">
              <a:spcBef>
                <a:spcPts val="0"/>
              </a:spcBef>
              <a:spcAft>
                <a:spcPts val="0"/>
              </a:spcAft>
              <a:buNone/>
            </a:pPr>
            <a:r>
              <a:rPr lang="en"/>
              <a:t>  description = "List of security group IDs"</a:t>
            </a:r>
            <a:endParaRPr/>
          </a:p>
          <a:p>
            <a:pPr indent="0" lvl="0" marL="0" rtl="0" algn="l">
              <a:spcBef>
                <a:spcPts val="0"/>
              </a:spcBef>
              <a:spcAft>
                <a:spcPts val="0"/>
              </a:spcAft>
              <a:buNone/>
            </a:pPr>
            <a:r>
              <a:rPr lang="en"/>
              <a:t>  type        = list(string)</a:t>
            </a:r>
            <a:endParaRPr/>
          </a:p>
          <a:p>
            <a:pPr indent="0" lvl="0" marL="0" rtl="0" algn="l">
              <a:spcBef>
                <a:spcPts val="0"/>
              </a:spcBef>
              <a:spcAft>
                <a:spcPts val="0"/>
              </a:spcAft>
              <a:buNone/>
            </a:pPr>
            <a:r>
              <a:rPr lang="en"/>
              <a:t>  default     = ["sg-12345", "sg-67890"]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a:t>
            </a:r>
            <a:endParaRPr/>
          </a:p>
        </p:txBody>
      </p:sp>
      <p:sp>
        <p:nvSpPr>
          <p:cNvPr id="297" name="Google Shape;29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"additional_tags" {</a:t>
            </a:r>
            <a:endParaRPr/>
          </a:p>
          <a:p>
            <a:pPr indent="0" lvl="0" marL="0" rtl="0" algn="l">
              <a:spcBef>
                <a:spcPts val="0"/>
              </a:spcBef>
              <a:spcAft>
                <a:spcPts val="0"/>
              </a:spcAft>
              <a:buNone/>
            </a:pPr>
            <a:r>
              <a:rPr lang="en"/>
              <a:t>  description = "Additional tags for the instance"</a:t>
            </a:r>
            <a:endParaRPr/>
          </a:p>
          <a:p>
            <a:pPr indent="0" lvl="0" marL="0" rtl="0" algn="l">
              <a:spcBef>
                <a:spcPts val="0"/>
              </a:spcBef>
              <a:spcAft>
                <a:spcPts val="0"/>
              </a:spcAft>
              <a:buNone/>
            </a:pPr>
            <a:r>
              <a:rPr lang="en"/>
              <a:t>  type        = map(string)</a:t>
            </a:r>
            <a:endParaRPr/>
          </a:p>
          <a:p>
            <a:pPr indent="0" lvl="0" marL="0" rtl="0" algn="l">
              <a:spcBef>
                <a:spcPts val="0"/>
              </a:spcBef>
              <a:spcAft>
                <a:spcPts val="0"/>
              </a:spcAft>
              <a:buNone/>
            </a:pPr>
            <a:r>
              <a:rPr lang="en"/>
              <a:t>  default = {</a:t>
            </a:r>
            <a:endParaRPr/>
          </a:p>
          <a:p>
            <a:pPr indent="0" lvl="0" marL="0" rtl="0" algn="l">
              <a:spcBef>
                <a:spcPts val="0"/>
              </a:spcBef>
              <a:spcAft>
                <a:spcPts val="0"/>
              </a:spcAft>
              <a:buNone/>
            </a:pPr>
            <a:r>
              <a:rPr lang="en"/>
              <a:t>    environment = "dev"</a:t>
            </a:r>
            <a:endParaRPr/>
          </a:p>
          <a:p>
            <a:pPr indent="0" lvl="0" marL="0" rtl="0" algn="l">
              <a:spcBef>
                <a:spcPts val="0"/>
              </a:spcBef>
              <a:spcAft>
                <a:spcPts val="0"/>
              </a:spcAft>
              <a:buNone/>
            </a:pPr>
            <a:r>
              <a:rPr lang="en"/>
              <a:t>    owner       = "admin"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11 am</a:t>
            </a:r>
            <a:endParaRPr/>
          </a:p>
          <a:p>
            <a:pPr indent="-342900" lvl="0" marL="457200" rtl="0" algn="l">
              <a:spcBef>
                <a:spcPts val="0"/>
              </a:spcBef>
              <a:spcAft>
                <a:spcPts val="0"/>
              </a:spcAft>
              <a:buSzPts val="1800"/>
              <a:buChar char="-"/>
            </a:pPr>
            <a:r>
              <a:rPr lang="en"/>
              <a:t>Lunch - 1pm to 2pm</a:t>
            </a:r>
            <a:endParaRPr/>
          </a:p>
          <a:p>
            <a:pPr indent="-342900" lvl="0" marL="457200" rtl="0" algn="l">
              <a:spcBef>
                <a:spcPts val="0"/>
              </a:spcBef>
              <a:spcAft>
                <a:spcPts val="0"/>
              </a:spcAft>
              <a:buSzPts val="1800"/>
              <a:buChar char="-"/>
            </a:pPr>
            <a:r>
              <a:rPr lang="en"/>
              <a:t>Break -  3 .30 pm</a:t>
            </a:r>
            <a:endParaRPr/>
          </a:p>
          <a:p>
            <a:pPr indent="-342900" lvl="0" marL="457200" rtl="0" algn="l">
              <a:spcBef>
                <a:spcPts val="0"/>
              </a:spcBef>
              <a:spcAft>
                <a:spcPts val="0"/>
              </a:spcAft>
              <a:buSzPts val="1800"/>
              <a:buChar char="-"/>
            </a:pPr>
            <a:r>
              <a:rPr lang="en"/>
              <a:t>End at 5.30 pm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a:t>
            </a:r>
            <a:endParaRPr/>
          </a:p>
        </p:txBody>
      </p:sp>
      <p:sp>
        <p:nvSpPr>
          <p:cNvPr id="303" name="Google Shape;30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variable "network_config" {</a:t>
            </a:r>
            <a:endParaRPr/>
          </a:p>
          <a:p>
            <a:pPr indent="0" lvl="0" marL="0" rtl="0" algn="l">
              <a:spcBef>
                <a:spcPts val="0"/>
              </a:spcBef>
              <a:spcAft>
                <a:spcPts val="0"/>
              </a:spcAft>
              <a:buNone/>
            </a:pPr>
            <a:r>
              <a:rPr lang="en"/>
              <a:t>  description = "Network configuration settings"</a:t>
            </a:r>
            <a:endParaRPr/>
          </a:p>
          <a:p>
            <a:pPr indent="0" lvl="0" marL="0" rtl="0" algn="l">
              <a:spcBef>
                <a:spcPts val="0"/>
              </a:spcBef>
              <a:spcAft>
                <a:spcPts val="0"/>
              </a:spcAft>
              <a:buNone/>
            </a:pPr>
            <a:r>
              <a:rPr lang="en"/>
              <a:t>  type = object({</a:t>
            </a:r>
            <a:endParaRPr/>
          </a:p>
          <a:p>
            <a:pPr indent="0" lvl="0" marL="0" rtl="0" algn="l">
              <a:spcBef>
                <a:spcPts val="0"/>
              </a:spcBef>
              <a:spcAft>
                <a:spcPts val="0"/>
              </a:spcAft>
              <a:buNone/>
            </a:pPr>
            <a:r>
              <a:rPr lang="en"/>
              <a:t>    subnet_id           = string</a:t>
            </a:r>
            <a:endParaRPr/>
          </a:p>
          <a:p>
            <a:pPr indent="0" lvl="0" marL="0" rtl="0" algn="l">
              <a:spcBef>
                <a:spcPts val="0"/>
              </a:spcBef>
              <a:spcAft>
                <a:spcPts val="0"/>
              </a:spcAft>
              <a:buNone/>
            </a:pPr>
            <a:r>
              <a:rPr lang="en"/>
              <a:t>    assign_public_ip    = bool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default = {</a:t>
            </a:r>
            <a:endParaRPr/>
          </a:p>
          <a:p>
            <a:pPr indent="0" lvl="0" marL="0" rtl="0" algn="l">
              <a:spcBef>
                <a:spcPts val="0"/>
              </a:spcBef>
              <a:spcAft>
                <a:spcPts val="0"/>
              </a:spcAft>
              <a:buNone/>
            </a:pPr>
            <a:r>
              <a:rPr lang="en"/>
              <a:t>    subnet_id        = "subnet-abc123"</a:t>
            </a:r>
            <a:endParaRPr/>
          </a:p>
          <a:p>
            <a:pPr indent="0" lvl="0" marL="0" rtl="0" algn="l">
              <a:spcBef>
                <a:spcPts val="0"/>
              </a:spcBef>
              <a:spcAft>
                <a:spcPts val="0"/>
              </a:spcAft>
              <a:buNone/>
            </a:pPr>
            <a:r>
              <a:rPr lang="en"/>
              <a:t>    assign_public_ip = true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Using Input Variables</a:t>
            </a:r>
            <a:endParaRPr/>
          </a:p>
        </p:txBody>
      </p:sp>
      <p:sp>
        <p:nvSpPr>
          <p:cNvPr id="309" name="Google Shape;30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Passing via CLI:</a:t>
            </a:r>
            <a:endParaRPr/>
          </a:p>
          <a:p>
            <a:pPr indent="0" lvl="0" marL="0" rtl="0" algn="l">
              <a:spcBef>
                <a:spcPts val="1200"/>
              </a:spcBef>
              <a:spcAft>
                <a:spcPts val="0"/>
              </a:spcAft>
              <a:buNone/>
            </a:pPr>
            <a:r>
              <a:rPr lang="en"/>
              <a:t>terraform apply -var="instance_type=t3.micro"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Using environment variables:</a:t>
            </a:r>
            <a:endParaRPr/>
          </a:p>
          <a:p>
            <a:pPr indent="0" lvl="0" marL="0" rtl="0" algn="l">
              <a:spcBef>
                <a:spcPts val="1200"/>
              </a:spcBef>
              <a:spcAft>
                <a:spcPts val="0"/>
              </a:spcAft>
              <a:buNone/>
            </a:pPr>
            <a:r>
              <a:rPr lang="en"/>
              <a:t>export TF_VAR_instance_type="t3.micro"</a:t>
            </a:r>
            <a:endParaRPr/>
          </a:p>
          <a:p>
            <a:pPr indent="0" lvl="0" marL="0" rtl="0" algn="l">
              <a:spcBef>
                <a:spcPts val="1200"/>
              </a:spcBef>
              <a:spcAft>
                <a:spcPts val="1200"/>
              </a:spcAft>
              <a:buNone/>
            </a:pPr>
            <a:r>
              <a:rPr lang="en"/>
              <a:t>terraform apply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 local value assigns a name to an expression, so you can use the name multiple times within a module instead of repeating the expression.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you're familiar with traditional programming languages, it can be useful to compare Terraform modules to function definitions: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Input variables are like function arguments.</a:t>
            </a:r>
            <a:endParaRPr/>
          </a:p>
          <a:p>
            <a:pPr indent="0" lvl="0" marL="0" rtl="0" algn="l">
              <a:spcBef>
                <a:spcPts val="1200"/>
              </a:spcBef>
              <a:spcAft>
                <a:spcPts val="0"/>
              </a:spcAft>
              <a:buNone/>
            </a:pPr>
            <a:r>
              <a:rPr lang="en"/>
              <a:t>Output values are like function return values.</a:t>
            </a:r>
            <a:endParaRPr/>
          </a:p>
          <a:p>
            <a:pPr indent="0" lvl="0" marL="0" rtl="0" algn="l">
              <a:spcBef>
                <a:spcPts val="1200"/>
              </a:spcBef>
              <a:spcAft>
                <a:spcPts val="0"/>
              </a:spcAft>
              <a:buNone/>
            </a:pPr>
            <a:r>
              <a:rPr lang="en"/>
              <a:t>Local values are like a function's temporary local variables.</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21" name="Google Shape;32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service_name = "forum"</a:t>
            </a:r>
            <a:endParaRPr/>
          </a:p>
          <a:p>
            <a:pPr indent="0" lvl="0" marL="0" rtl="0" algn="l">
              <a:spcBef>
                <a:spcPts val="1200"/>
              </a:spcBef>
              <a:spcAft>
                <a:spcPts val="0"/>
              </a:spcAft>
              <a:buNone/>
            </a:pPr>
            <a:r>
              <a:rPr lang="en"/>
              <a:t>  owner        = "Community Team"</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27" name="Google Shape;32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 Ids for multiple sets of EC2 instances, merged together</a:t>
            </a:r>
            <a:endParaRPr/>
          </a:p>
          <a:p>
            <a:pPr indent="0" lvl="0" marL="0" rtl="0" algn="l">
              <a:spcBef>
                <a:spcPts val="1200"/>
              </a:spcBef>
              <a:spcAft>
                <a:spcPts val="0"/>
              </a:spcAft>
              <a:buNone/>
            </a:pPr>
            <a:r>
              <a:rPr lang="en"/>
              <a:t>  instance_ids = concat(aws_instance.blue.*.id, aws_instance.green.*.id)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locals {</a:t>
            </a:r>
            <a:endParaRPr/>
          </a:p>
          <a:p>
            <a:pPr indent="0" lvl="0" marL="0" rtl="0" algn="l">
              <a:spcBef>
                <a:spcPts val="1200"/>
              </a:spcBef>
              <a:spcAft>
                <a:spcPts val="0"/>
              </a:spcAft>
              <a:buNone/>
            </a:pPr>
            <a:r>
              <a:rPr lang="en"/>
              <a:t>  # Common tags to be assigned to all resources</a:t>
            </a:r>
            <a:endParaRPr/>
          </a:p>
          <a:p>
            <a:pPr indent="0" lvl="0" marL="0" rtl="0" algn="l">
              <a:spcBef>
                <a:spcPts val="1200"/>
              </a:spcBef>
              <a:spcAft>
                <a:spcPts val="0"/>
              </a:spcAft>
              <a:buNone/>
            </a:pPr>
            <a:r>
              <a:rPr lang="en"/>
              <a:t>  common_tags = {</a:t>
            </a:r>
            <a:endParaRPr/>
          </a:p>
          <a:p>
            <a:pPr indent="0" lvl="0" marL="0" rtl="0" algn="l">
              <a:spcBef>
                <a:spcPts val="1200"/>
              </a:spcBef>
              <a:spcAft>
                <a:spcPts val="0"/>
              </a:spcAft>
              <a:buNone/>
            </a:pPr>
            <a:r>
              <a:rPr lang="en"/>
              <a:t>    Service = local.service_name</a:t>
            </a:r>
            <a:endParaRPr/>
          </a:p>
          <a:p>
            <a:pPr indent="0" lvl="0" marL="0" rtl="0" algn="l">
              <a:spcBef>
                <a:spcPts val="1200"/>
              </a:spcBef>
              <a:spcAft>
                <a:spcPts val="0"/>
              </a:spcAft>
              <a:buNone/>
            </a:pPr>
            <a:r>
              <a:rPr lang="en"/>
              <a:t>    Owner   = local.owner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a:t>
            </a:r>
            <a:endParaRPr/>
          </a:p>
          <a:p>
            <a:pPr indent="0" lvl="0" marL="0" rtl="0" algn="l">
              <a:spcBef>
                <a:spcPts val="1200"/>
              </a:spcBef>
              <a:spcAft>
                <a:spcPts val="0"/>
              </a:spcAft>
              <a:buNone/>
            </a:pPr>
            <a:r>
              <a:rPr lang="en"/>
              <a:t>The count parameter is used to create multiple instances of a resource.</a:t>
            </a:r>
            <a:endParaRPr/>
          </a:p>
          <a:p>
            <a:pPr indent="0" lvl="0" marL="0" rtl="0" algn="l">
              <a:spcBef>
                <a:spcPts val="1200"/>
              </a:spcBef>
              <a:spcAft>
                <a:spcPts val="0"/>
              </a:spcAft>
              <a:buNone/>
            </a:pPr>
            <a:r>
              <a:rPr lang="en"/>
              <a:t>Interpolation:</a:t>
            </a:r>
            <a:endParaRPr/>
          </a:p>
          <a:p>
            <a:pPr indent="0" lvl="0" marL="0" rtl="0" algn="l">
              <a:spcBef>
                <a:spcPts val="1200"/>
              </a:spcBef>
              <a:spcAft>
                <a:spcPts val="0"/>
              </a:spcAft>
              <a:buNone/>
            </a:pPr>
            <a:r>
              <a:rPr lang="en"/>
              <a:t>Interpolation syntax ${} is used to dynamically generate unique bucket names like my-bucket-0, my-bucket-1, etc.</a:t>
            </a:r>
            <a:endParaRPr/>
          </a:p>
          <a:p>
            <a:pPr indent="0" lvl="0" marL="0" rtl="0" algn="l">
              <a:spcBef>
                <a:spcPts val="1200"/>
              </a:spcBef>
              <a:spcAft>
                <a:spcPts val="1200"/>
              </a:spcAft>
              <a:buNone/>
            </a:pPr>
            <a:r>
              <a:rPr lang="en"/>
              <a:t>It’s also used in the tags to create unique names for each resource.</a:t>
            </a:r>
            <a:endParaRPr/>
          </a:p>
        </p:txBody>
      </p:sp>
      <p:sp>
        <p:nvSpPr>
          <p:cNvPr id="333" name="Google Shape;33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 continues</a:t>
            </a:r>
            <a:endParaRPr/>
          </a:p>
        </p:txBody>
      </p:sp>
      <p:sp>
        <p:nvSpPr>
          <p:cNvPr id="339" name="Google Shape;33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depends_on:</a:t>
            </a:r>
            <a:endParaRPr/>
          </a:p>
          <a:p>
            <a:pPr indent="0" lvl="0" marL="0" rtl="0" algn="l">
              <a:spcBef>
                <a:spcPts val="1200"/>
              </a:spcBef>
              <a:spcAft>
                <a:spcPts val="0"/>
              </a:spcAft>
              <a:buNone/>
            </a:pPr>
            <a:r>
              <a:rPr lang="en"/>
              <a:t>The depends_on meta-argument is used in the aws_iam_user_policy_attachment resource to ensure the IAM user is created before attaching the policy.</a:t>
            </a:r>
            <a:endParaRPr/>
          </a:p>
          <a:p>
            <a:pPr indent="0" lvl="0" marL="0" rtl="0" algn="l">
              <a:spcBef>
                <a:spcPts val="1200"/>
              </a:spcBef>
              <a:spcAft>
                <a:spcPts val="0"/>
              </a:spcAft>
              <a:buNone/>
            </a:pPr>
            <a:r>
              <a:rPr lang="en"/>
              <a:t>Parallel Execution:</a:t>
            </a:r>
            <a:endParaRPr/>
          </a:p>
          <a:p>
            <a:pPr indent="0" lvl="0" marL="0" rtl="0" algn="l">
              <a:spcBef>
                <a:spcPts val="1200"/>
              </a:spcBef>
              <a:spcAft>
                <a:spcPts val="1200"/>
              </a:spcAft>
              <a:buNone/>
            </a:pPr>
            <a:r>
              <a:rPr lang="en"/>
              <a:t>Terraform inherently runs resources in parallel when possible. The S3 buckets in my_parallel_bucket are created independently of the my_bucket buckets, showcasing Terraform's parallel execution capabilities.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console</a:t>
            </a:r>
            <a:endParaRPr/>
          </a:p>
        </p:txBody>
      </p:sp>
      <p:sp>
        <p:nvSpPr>
          <p:cNvPr id="345" name="Google Shape;34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command provides an interactive command-line console for evaluating and experimenting with expressions. </a:t>
            </a:r>
            <a:endParaRPr/>
          </a:p>
          <a:p>
            <a:pPr indent="0" lvl="0" marL="0" rtl="0" algn="l">
              <a:spcBef>
                <a:spcPts val="1200"/>
              </a:spcBef>
              <a:spcAft>
                <a:spcPts val="0"/>
              </a:spcAft>
              <a:buNone/>
            </a:pPr>
            <a:r>
              <a:rPr lang="en"/>
              <a:t>You can use it to test interpolations before using them in configurations and to interact with any values currently saved in state. </a:t>
            </a:r>
            <a:endParaRPr/>
          </a:p>
          <a:p>
            <a:pPr indent="0" lvl="0" marL="0" rtl="0" algn="l">
              <a:spcBef>
                <a:spcPts val="1200"/>
              </a:spcBef>
              <a:spcAft>
                <a:spcPts val="0"/>
              </a:spcAft>
              <a:buNone/>
            </a:pPr>
            <a:r>
              <a:rPr lang="en"/>
              <a:t>If the current state is empty or has not yet been created, you can use the console to experiment with the expression syntax and built-in functions. </a:t>
            </a:r>
            <a:endParaRPr/>
          </a:p>
          <a:p>
            <a:pPr indent="0" lvl="0" marL="0" rtl="0" algn="l">
              <a:spcBef>
                <a:spcPts val="1200"/>
              </a:spcBef>
              <a:spcAft>
                <a:spcPts val="0"/>
              </a:spcAft>
              <a:buNone/>
            </a:pPr>
            <a:r>
              <a:rPr lang="en"/>
              <a:t>The console holds a lock on the state, and you will not be able to use the console while performing other actions that modify state.</a:t>
            </a:r>
            <a:endParaRPr/>
          </a:p>
          <a:p>
            <a:pPr indent="0" lvl="0" marL="0" rtl="0" algn="l">
              <a:spcBef>
                <a:spcPts val="1200"/>
              </a:spcBef>
              <a:spcAft>
                <a:spcPts val="0"/>
              </a:spcAft>
              <a:buNone/>
            </a:pPr>
            <a:r>
              <a:rPr lang="en"/>
              <a:t>To close the console, enter the exit command or press Control-C or Control-D.</a:t>
            </a:r>
            <a:endParaRPr/>
          </a:p>
          <a:p>
            <a:pPr indent="0" lvl="0" marL="0" rtl="0" algn="l">
              <a:spcBef>
                <a:spcPts val="1200"/>
              </a:spcBef>
              <a:spcAft>
                <a:spcPts val="1200"/>
              </a:spcAft>
              <a:buNone/>
            </a:pPr>
            <a:r>
              <a:rPr lang="en"/>
              <a:t>$ </a:t>
            </a:r>
            <a:r>
              <a:rPr lang="en" sz="1050">
                <a:solidFill>
                  <a:srgbClr val="3B3D45"/>
                </a:solidFill>
                <a:highlight>
                  <a:srgbClr val="FAFAFA"/>
                </a:highlight>
                <a:latin typeface="Courier New"/>
                <a:ea typeface="Courier New"/>
                <a:cs typeface="Courier New"/>
                <a:sym typeface="Courier New"/>
              </a:rPr>
              <a:t>terraform console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351" name="Google Shape;35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https://developer.hashicorp.com/terraform/language/expressions</a:t>
            </a:r>
            <a:r>
              <a:rPr lang="en"/>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Expressions</a:t>
            </a:r>
            <a:endParaRPr/>
          </a:p>
        </p:txBody>
      </p:sp>
      <p:sp>
        <p:nvSpPr>
          <p:cNvPr id="357" name="Google Shape;35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are used to compute values dynamically within Terraform.</a:t>
            </a:r>
            <a:endParaRPr/>
          </a:p>
          <a:p>
            <a:pPr indent="0" lvl="0" marL="0" rtl="0" algn="l">
              <a:spcBef>
                <a:spcPts val="1200"/>
              </a:spcBef>
              <a:spcAft>
                <a:spcPts val="0"/>
              </a:spcAft>
              <a:buNone/>
            </a:pPr>
            <a:r>
              <a:rPr lang="en"/>
              <a:t>They can be used in variables, resources, outputs, and modules.</a:t>
            </a:r>
            <a:endParaRPr/>
          </a:p>
          <a:p>
            <a:pPr indent="0" lvl="0" marL="0" rtl="0" algn="l">
              <a:spcBef>
                <a:spcPts val="1200"/>
              </a:spcBef>
              <a:spcAft>
                <a:spcPts val="0"/>
              </a:spcAft>
              <a:buNone/>
            </a:pPr>
            <a:r>
              <a:rPr lang="en"/>
              <a:t>Help make configurations more flexible and reusable.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Setup</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Ubuntu VM and Configurations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Terraform Expressions</a:t>
            </a:r>
            <a:endParaRPr/>
          </a:p>
        </p:txBody>
      </p:sp>
      <p:sp>
        <p:nvSpPr>
          <p:cNvPr id="363" name="Google Shape;363;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 Values (Strings, Numbers, Booleans, Lists, Maps)</a:t>
            </a:r>
            <a:endParaRPr/>
          </a:p>
          <a:p>
            <a:pPr indent="0" lvl="0" marL="0" rtl="0" algn="l">
              <a:spcBef>
                <a:spcPts val="1200"/>
              </a:spcBef>
              <a:spcAft>
                <a:spcPts val="0"/>
              </a:spcAft>
              <a:buNone/>
            </a:pPr>
            <a:r>
              <a:rPr lang="en"/>
              <a:t>References (Variables, Resources, Data Sources)</a:t>
            </a:r>
            <a:endParaRPr/>
          </a:p>
          <a:p>
            <a:pPr indent="0" lvl="0" marL="0" rtl="0" algn="l">
              <a:spcBef>
                <a:spcPts val="1200"/>
              </a:spcBef>
              <a:spcAft>
                <a:spcPts val="0"/>
              </a:spcAft>
              <a:buNone/>
            </a:pPr>
            <a:r>
              <a:rPr lang="en"/>
              <a:t>Functions (Built-in Terraform Functions)</a:t>
            </a:r>
            <a:endParaRPr/>
          </a:p>
          <a:p>
            <a:pPr indent="0" lvl="0" marL="0" rtl="0" algn="l">
              <a:spcBef>
                <a:spcPts val="1200"/>
              </a:spcBef>
              <a:spcAft>
                <a:spcPts val="0"/>
              </a:spcAft>
              <a:buNone/>
            </a:pPr>
            <a:r>
              <a:rPr lang="en"/>
              <a:t>Operators (Arithmetic, Comparison, Logical)</a:t>
            </a:r>
            <a:endParaRPr/>
          </a:p>
          <a:p>
            <a:pPr indent="0" lvl="0" marL="0" rtl="0" algn="l">
              <a:spcBef>
                <a:spcPts val="1200"/>
              </a:spcBef>
              <a:spcAft>
                <a:spcPts val="0"/>
              </a:spcAft>
              <a:buNone/>
            </a:pPr>
            <a:r>
              <a:rPr lang="en"/>
              <a:t>Conditional Expressions</a:t>
            </a:r>
            <a:endParaRPr/>
          </a:p>
          <a:p>
            <a:pPr indent="0" lvl="0" marL="0" rtl="0" algn="l">
              <a:spcBef>
                <a:spcPts val="1200"/>
              </a:spcBef>
              <a:spcAft>
                <a:spcPts val="1200"/>
              </a:spcAft>
              <a:buNone/>
            </a:pPr>
            <a:r>
              <a:rPr lang="en"/>
              <a:t>For Expressions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Expression usage</a:t>
            </a:r>
            <a:endParaRPr/>
          </a:p>
        </p:txBody>
      </p:sp>
      <p:sp>
        <p:nvSpPr>
          <p:cNvPr id="369" name="Google Shape;369;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Terraform Assignment: Apply Terraform Expressions to Provision an S3 Bucket</a:t>
            </a:r>
            <a:endParaRPr sz="1800">
              <a:solidFill>
                <a:schemeClr val="accent3"/>
              </a:solidFill>
              <a:latin typeface="Average"/>
              <a:ea typeface="Average"/>
              <a:cs typeface="Average"/>
              <a:sym typeface="Average"/>
            </a:endParaRPr>
          </a:p>
        </p:txBody>
      </p:sp>
      <p:sp>
        <p:nvSpPr>
          <p:cNvPr id="375" name="Google Shape;375;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Objective:</a:t>
            </a:r>
            <a:endParaRPr/>
          </a:p>
          <a:p>
            <a:pPr indent="0" lvl="0" marL="0" rtl="0" algn="l">
              <a:spcBef>
                <a:spcPts val="1200"/>
              </a:spcBef>
              <a:spcAft>
                <a:spcPts val="0"/>
              </a:spcAft>
              <a:buNone/>
            </a:pPr>
            <a:r>
              <a:rPr lang="en"/>
              <a:t>Use Terraform expressions (variables, functions, operators, conditionals, and loops) to create an S3 bucket with dynamic configurations.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Assignment Tasks:</a:t>
            </a:r>
            <a:endParaRPr/>
          </a:p>
          <a:p>
            <a:pPr indent="0" lvl="0" marL="0" rtl="0" algn="l">
              <a:spcBef>
                <a:spcPts val="1200"/>
              </a:spcBef>
              <a:spcAft>
                <a:spcPts val="0"/>
              </a:spcAft>
              <a:buNone/>
            </a:pPr>
            <a:r>
              <a:rPr lang="en"/>
              <a:t>1️⃣ Define Input Variables:</a:t>
            </a:r>
            <a:endParaRPr/>
          </a:p>
          <a:p>
            <a:pPr indent="0" lvl="0" marL="0" rtl="0" algn="l">
              <a:spcBef>
                <a:spcPts val="1200"/>
              </a:spcBef>
              <a:spcAft>
                <a:spcPts val="0"/>
              </a:spcAft>
              <a:buNone/>
            </a:pPr>
            <a:r>
              <a:rPr lang="en"/>
              <a:t>Create variables for bucket name, environment (dev/stage/prod), versioning, and tags.</a:t>
            </a:r>
            <a:endParaRPr/>
          </a:p>
          <a:p>
            <a:pPr indent="0" lvl="0" marL="0" rtl="0" algn="l">
              <a:spcBef>
                <a:spcPts val="1200"/>
              </a:spcBef>
              <a:spcAft>
                <a:spcPts val="0"/>
              </a:spcAft>
              <a:buNone/>
            </a:pPr>
            <a:r>
              <a:rPr lang="en"/>
              <a:t>Use default values where applicable.</a:t>
            </a:r>
            <a:endParaRPr/>
          </a:p>
          <a:p>
            <a:pPr indent="0" lvl="0" marL="0" rtl="0" algn="l">
              <a:spcBef>
                <a:spcPts val="1200"/>
              </a:spcBef>
              <a:spcAft>
                <a:spcPts val="0"/>
              </a:spcAft>
              <a:buNone/>
            </a:pPr>
            <a:r>
              <a:rPr lang="en"/>
              <a:t>2️⃣ Use Conditional Expressions:</a:t>
            </a:r>
            <a:endParaRPr/>
          </a:p>
          <a:p>
            <a:pPr indent="0" lvl="0" marL="0" rtl="0" algn="l">
              <a:spcBef>
                <a:spcPts val="1200"/>
              </a:spcBef>
              <a:spcAft>
                <a:spcPts val="0"/>
              </a:spcAft>
              <a:buNone/>
            </a:pPr>
            <a:r>
              <a:rPr lang="en"/>
              <a:t>Enable versioning only for stage and prod environments.</a:t>
            </a:r>
            <a:endParaRPr/>
          </a:p>
          <a:p>
            <a:pPr indent="0" lvl="0" marL="0" rtl="0" algn="l">
              <a:spcBef>
                <a:spcPts val="1200"/>
              </a:spcBef>
              <a:spcAft>
                <a:spcPts val="0"/>
              </a:spcAft>
              <a:buNone/>
            </a:pPr>
            <a:r>
              <a:rPr lang="en"/>
              <a:t>3️⃣ Use for Expressions to Generate Tags:</a:t>
            </a:r>
            <a:endParaRPr/>
          </a:p>
          <a:p>
            <a:pPr indent="0" lvl="0" marL="0" rtl="0" algn="l">
              <a:spcBef>
                <a:spcPts val="1200"/>
              </a:spcBef>
              <a:spcAft>
                <a:spcPts val="1200"/>
              </a:spcAft>
              <a:buNone/>
            </a:pPr>
            <a:r>
              <a:rPr lang="en"/>
              <a:t>Define a map of tags and iterate over it using a for expression.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Terraform Assignment: Apply Terraform Expressions to Provision an S3 Bucket</a:t>
            </a:r>
            <a:endParaRPr sz="1800">
              <a:solidFill>
                <a:schemeClr val="accent3"/>
              </a:solidFill>
              <a:latin typeface="Average"/>
              <a:ea typeface="Average"/>
              <a:cs typeface="Average"/>
              <a:sym typeface="Average"/>
            </a:endParaRPr>
          </a:p>
        </p:txBody>
      </p:sp>
      <p:sp>
        <p:nvSpPr>
          <p:cNvPr id="381" name="Google Shape;381;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4️⃣ Use Terraform Functions:</a:t>
            </a:r>
            <a:endParaRPr/>
          </a:p>
          <a:p>
            <a:pPr indent="0" lvl="0" marL="0" rtl="0" algn="l">
              <a:spcBef>
                <a:spcPts val="1200"/>
              </a:spcBef>
              <a:spcAft>
                <a:spcPts val="0"/>
              </a:spcAft>
              <a:buNone/>
            </a:pPr>
            <a:r>
              <a:rPr lang="en"/>
              <a:t>Convert the bucket name to lowercase using lower().</a:t>
            </a:r>
            <a:endParaRPr/>
          </a:p>
          <a:p>
            <a:pPr indent="0" lvl="0" marL="0" rtl="0" algn="l">
              <a:spcBef>
                <a:spcPts val="1200"/>
              </a:spcBef>
              <a:spcAft>
                <a:spcPts val="0"/>
              </a:spcAft>
              <a:buNone/>
            </a:pPr>
            <a:r>
              <a:rPr lang="en"/>
              <a:t>Generate a random suffix using random_string resource.</a:t>
            </a:r>
            <a:endParaRPr/>
          </a:p>
          <a:p>
            <a:pPr indent="0" lvl="0" marL="0" rtl="0" algn="l">
              <a:spcBef>
                <a:spcPts val="1200"/>
              </a:spcBef>
              <a:spcAft>
                <a:spcPts val="0"/>
              </a:spcAft>
              <a:buNone/>
            </a:pPr>
            <a:r>
              <a:rPr lang="en"/>
              <a:t>5️⃣ Create the S3 Bucket:</a:t>
            </a:r>
            <a:endParaRPr/>
          </a:p>
          <a:p>
            <a:pPr indent="0" lvl="0" marL="0" rtl="0" algn="l">
              <a:spcBef>
                <a:spcPts val="1200"/>
              </a:spcBef>
              <a:spcAft>
                <a:spcPts val="0"/>
              </a:spcAft>
              <a:buNone/>
            </a:pPr>
            <a:r>
              <a:rPr lang="en"/>
              <a:t>Apply dynamic naming by appending a random suffix to the bucket name.</a:t>
            </a:r>
            <a:endParaRPr/>
          </a:p>
          <a:p>
            <a:pPr indent="0" lvl="0" marL="0" rtl="0" algn="l">
              <a:spcBef>
                <a:spcPts val="1200"/>
              </a:spcBef>
              <a:spcAft>
                <a:spcPts val="0"/>
              </a:spcAft>
              <a:buNone/>
            </a:pPr>
            <a:r>
              <a:rPr lang="en"/>
              <a:t>Use Terraform expressions to set lifecycle rules (delete objects after X days).</a:t>
            </a:r>
            <a:endParaRPr/>
          </a:p>
          <a:p>
            <a:pPr indent="0" lvl="0" marL="0" rtl="0" algn="l">
              <a:spcBef>
                <a:spcPts val="1200"/>
              </a:spcBef>
              <a:spcAft>
                <a:spcPts val="0"/>
              </a:spcAft>
              <a:buNone/>
            </a:pPr>
            <a:r>
              <a:rPr lang="en"/>
              <a:t>Expected Output:</a:t>
            </a:r>
            <a:endParaRPr/>
          </a:p>
          <a:p>
            <a:pPr indent="0" lvl="0" marL="0" rtl="0" algn="l">
              <a:spcBef>
                <a:spcPts val="1200"/>
              </a:spcBef>
              <a:spcAft>
                <a:spcPts val="0"/>
              </a:spcAft>
              <a:buNone/>
            </a:pPr>
            <a:r>
              <a:rPr lang="en"/>
              <a:t>After completing the assignment, your Terraform configuration should:</a:t>
            </a:r>
            <a:endParaRPr/>
          </a:p>
          <a:p>
            <a:pPr indent="0" lvl="0" marL="0" rtl="0" algn="l">
              <a:spcBef>
                <a:spcPts val="1200"/>
              </a:spcBef>
              <a:spcAft>
                <a:spcPts val="0"/>
              </a:spcAft>
              <a:buNone/>
            </a:pPr>
            <a:r>
              <a:rPr lang="en"/>
              <a:t>✅ Dynamically create an S3 bucket with a unique name.</a:t>
            </a:r>
            <a:endParaRPr/>
          </a:p>
          <a:p>
            <a:pPr indent="0" lvl="0" marL="0" rtl="0" algn="l">
              <a:spcBef>
                <a:spcPts val="1200"/>
              </a:spcBef>
              <a:spcAft>
                <a:spcPts val="0"/>
              </a:spcAft>
              <a:buNone/>
            </a:pPr>
            <a:r>
              <a:rPr lang="en"/>
              <a:t>✅ Enable versioning conditionally based on the environment.</a:t>
            </a:r>
            <a:endParaRPr/>
          </a:p>
          <a:p>
            <a:pPr indent="0" lvl="0" marL="0" rtl="0" algn="l">
              <a:spcBef>
                <a:spcPts val="1200"/>
              </a:spcBef>
              <a:spcAft>
                <a:spcPts val="0"/>
              </a:spcAft>
              <a:buNone/>
            </a:pPr>
            <a:r>
              <a:rPr lang="en"/>
              <a:t>✅ Assign dynamic tags using for expressions.</a:t>
            </a:r>
            <a:endParaRPr/>
          </a:p>
          <a:p>
            <a:pPr indent="0" lvl="0" marL="0" rtl="0" algn="l">
              <a:spcBef>
                <a:spcPts val="1200"/>
              </a:spcBef>
              <a:spcAft>
                <a:spcPts val="0"/>
              </a:spcAft>
              <a:buNone/>
            </a:pPr>
            <a:r>
              <a:rPr lang="en"/>
              <a:t>✅ Use Terraform functions to format data.</a:t>
            </a:r>
            <a:endParaRPr/>
          </a:p>
          <a:p>
            <a:pPr indent="0" lvl="0" marL="0" rtl="0" algn="l">
              <a:spcBef>
                <a:spcPts val="1200"/>
              </a:spcBef>
              <a:spcAft>
                <a:spcPts val="1200"/>
              </a:spcAft>
              <a:buNone/>
            </a:pPr>
            <a:r>
              <a:rPr lang="en"/>
              <a:t>✅ Apply lifecycle policies using expressions.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87" name="Google Shape;387;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Terraform language includes a number of built-in functions that you can call from within expressions to transform and combine values. The general syntax for function calls is a function name followed by comma-separated arguments in parentheses: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max(5, 12, 9)</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https://developer.hashicorp.com/terraform/language/functions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93" name="Google Shape;393;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provides built-in functions to manipulate and compute values.</a:t>
            </a:r>
            <a:endParaRPr/>
          </a:p>
          <a:p>
            <a:pPr indent="0" lvl="0" marL="0" rtl="0" algn="l">
              <a:spcBef>
                <a:spcPts val="1200"/>
              </a:spcBef>
              <a:spcAft>
                <a:spcPts val="0"/>
              </a:spcAft>
              <a:buNone/>
            </a:pPr>
            <a:r>
              <a:rPr lang="en"/>
              <a:t>Functions help in string manipulation, numeric operations, collections, and date handling.</a:t>
            </a:r>
            <a:endParaRPr/>
          </a:p>
          <a:p>
            <a:pPr indent="0" lvl="0" marL="0" rtl="0" algn="l">
              <a:spcBef>
                <a:spcPts val="1200"/>
              </a:spcBef>
              <a:spcAft>
                <a:spcPts val="1200"/>
              </a:spcAft>
              <a:buNone/>
            </a:pPr>
            <a:r>
              <a:rPr lang="en"/>
              <a:t>They make configurations more dynamic and reusable.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99" name="Google Shape;39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Terraform functions are grouped into the following categories: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String Functions (Manipulate text values)</a:t>
            </a:r>
            <a:endParaRPr/>
          </a:p>
          <a:p>
            <a:pPr indent="0" lvl="0" marL="0" rtl="0" algn="l">
              <a:spcBef>
                <a:spcPts val="1200"/>
              </a:spcBef>
              <a:spcAft>
                <a:spcPts val="0"/>
              </a:spcAft>
              <a:buNone/>
            </a:pPr>
            <a:r>
              <a:rPr lang="en"/>
              <a:t>Numeric Functions (Perform calculations)</a:t>
            </a:r>
            <a:endParaRPr/>
          </a:p>
          <a:p>
            <a:pPr indent="0" lvl="0" marL="0" rtl="0" algn="l">
              <a:spcBef>
                <a:spcPts val="1200"/>
              </a:spcBef>
              <a:spcAft>
                <a:spcPts val="0"/>
              </a:spcAft>
              <a:buNone/>
            </a:pPr>
            <a:r>
              <a:rPr lang="en"/>
              <a:t>Collection Functions (Work with lists and maps)</a:t>
            </a:r>
            <a:endParaRPr/>
          </a:p>
          <a:p>
            <a:pPr indent="0" lvl="0" marL="0" rtl="0" algn="l">
              <a:spcBef>
                <a:spcPts val="1200"/>
              </a:spcBef>
              <a:spcAft>
                <a:spcPts val="0"/>
              </a:spcAft>
              <a:buNone/>
            </a:pPr>
            <a:r>
              <a:rPr lang="en"/>
              <a:t>Date and Time Functions (Handle timestamps)</a:t>
            </a:r>
            <a:endParaRPr/>
          </a:p>
          <a:p>
            <a:pPr indent="0" lvl="0" marL="0" rtl="0" algn="l">
              <a:spcBef>
                <a:spcPts val="1200"/>
              </a:spcBef>
              <a:spcAft>
                <a:spcPts val="0"/>
              </a:spcAft>
              <a:buNone/>
            </a:pPr>
            <a:r>
              <a:rPr lang="en"/>
              <a:t>Encoding Functions (Convert data formats)</a:t>
            </a:r>
            <a:endParaRPr/>
          </a:p>
          <a:p>
            <a:pPr indent="0" lvl="0" marL="0" rtl="0" algn="l">
              <a:spcBef>
                <a:spcPts val="1200"/>
              </a:spcBef>
              <a:spcAft>
                <a:spcPts val="1200"/>
              </a:spcAft>
              <a:buNone/>
            </a:pPr>
            <a:r>
              <a:rPr lang="en"/>
              <a:t>Filesystem Functions (Read files dynamically)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Functions</a:t>
            </a:r>
            <a:endParaRPr/>
          </a:p>
        </p:txBody>
      </p:sp>
      <p:sp>
        <p:nvSpPr>
          <p:cNvPr id="405" name="Google Shape;405;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modifying and formatting text.</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upper("hello") → "HELLO"</a:t>
            </a:r>
            <a:endParaRPr/>
          </a:p>
          <a:p>
            <a:pPr indent="0" lvl="0" marL="0" rtl="0" algn="l">
              <a:spcBef>
                <a:spcPts val="1200"/>
              </a:spcBef>
              <a:spcAft>
                <a:spcPts val="0"/>
              </a:spcAft>
              <a:buNone/>
            </a:pPr>
            <a:r>
              <a:rPr lang="en"/>
              <a:t>lower("HELLO") → "hello"</a:t>
            </a:r>
            <a:endParaRPr/>
          </a:p>
          <a:p>
            <a:pPr indent="0" lvl="0" marL="0" rtl="0" algn="l">
              <a:spcBef>
                <a:spcPts val="1200"/>
              </a:spcBef>
              <a:spcAft>
                <a:spcPts val="0"/>
              </a:spcAft>
              <a:buNone/>
            </a:pPr>
            <a:r>
              <a:rPr lang="en"/>
              <a:t>length("terraform") → 9</a:t>
            </a:r>
            <a:endParaRPr/>
          </a:p>
          <a:p>
            <a:pPr indent="0" lvl="0" marL="0" rtl="0" algn="l">
              <a:spcBef>
                <a:spcPts val="1200"/>
              </a:spcBef>
              <a:spcAft>
                <a:spcPts val="1200"/>
              </a:spcAft>
              <a:buNone/>
            </a:pPr>
            <a:r>
              <a:rPr lang="en"/>
              <a:t>replace("Terraform", "form", "ing") → "Terraforming"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Functions</a:t>
            </a:r>
            <a:endParaRPr/>
          </a:p>
        </p:txBody>
      </p:sp>
      <p:sp>
        <p:nvSpPr>
          <p:cNvPr id="411" name="Google Shape;411;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Used for mathematical operations.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abs(-10) → 10 (Absolute value)</a:t>
            </a:r>
            <a:endParaRPr/>
          </a:p>
          <a:p>
            <a:pPr indent="0" lvl="0" marL="0" rtl="0" algn="l">
              <a:spcBef>
                <a:spcPts val="1200"/>
              </a:spcBef>
              <a:spcAft>
                <a:spcPts val="0"/>
              </a:spcAft>
              <a:buNone/>
            </a:pPr>
            <a:r>
              <a:rPr lang="en"/>
              <a:t>max(5, 10, 3) → 10 (Largest number)</a:t>
            </a:r>
            <a:endParaRPr/>
          </a:p>
          <a:p>
            <a:pPr indent="0" lvl="0" marL="0" rtl="0" algn="l">
              <a:spcBef>
                <a:spcPts val="1200"/>
              </a:spcBef>
              <a:spcAft>
                <a:spcPts val="0"/>
              </a:spcAft>
              <a:buNone/>
            </a:pPr>
            <a:r>
              <a:rPr lang="en"/>
              <a:t>min(5, 10, 3) → 3 (Smallest number)</a:t>
            </a:r>
            <a:endParaRPr/>
          </a:p>
          <a:p>
            <a:pPr indent="0" lvl="0" marL="0" rtl="0" algn="l">
              <a:spcBef>
                <a:spcPts val="1200"/>
              </a:spcBef>
              <a:spcAft>
                <a:spcPts val="0"/>
              </a:spcAft>
              <a:buNone/>
            </a:pPr>
            <a:r>
              <a:rPr lang="en"/>
              <a:t>floor(3.8) → 3 (Round down)</a:t>
            </a:r>
            <a:endParaRPr/>
          </a:p>
          <a:p>
            <a:pPr indent="0" lvl="0" marL="0" rtl="0" algn="l">
              <a:spcBef>
                <a:spcPts val="1200"/>
              </a:spcBef>
              <a:spcAft>
                <a:spcPts val="1200"/>
              </a:spcAft>
              <a:buNone/>
            </a:pPr>
            <a:r>
              <a:rPr lang="en"/>
              <a:t>ceil(3.2) → 4 (Round up)</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 Functions</a:t>
            </a:r>
            <a:endParaRPr/>
          </a:p>
        </p:txBody>
      </p:sp>
      <p:sp>
        <p:nvSpPr>
          <p:cNvPr id="417" name="Google Shape;41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working with lists and maps.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length(["apple", "banana", "cherry"]) → 3</a:t>
            </a:r>
            <a:endParaRPr/>
          </a:p>
          <a:p>
            <a:pPr indent="0" lvl="0" marL="0" rtl="0" algn="l">
              <a:spcBef>
                <a:spcPts val="1200"/>
              </a:spcBef>
              <a:spcAft>
                <a:spcPts val="0"/>
              </a:spcAft>
              <a:buNone/>
            </a:pPr>
            <a:r>
              <a:rPr lang="en"/>
              <a:t>join(", ", ["AWS", "Azure", "GCP"]) → "AWS, Azure, GCP"</a:t>
            </a:r>
            <a:endParaRPr/>
          </a:p>
          <a:p>
            <a:pPr indent="0" lvl="0" marL="0" rtl="0" algn="l">
              <a:spcBef>
                <a:spcPts val="1200"/>
              </a:spcBef>
              <a:spcAft>
                <a:spcPts val="0"/>
              </a:spcAft>
              <a:buNone/>
            </a:pPr>
            <a:r>
              <a:rPr lang="en"/>
              <a:t>lookup({name="Terraform", type="IAC"}, "type", "unknown") → "IAC"</a:t>
            </a:r>
            <a:endParaRPr/>
          </a:p>
          <a:p>
            <a:pPr indent="0" lvl="0" marL="0" rtl="0" algn="l">
              <a:spcBef>
                <a:spcPts val="1200"/>
              </a:spcBef>
              <a:spcAft>
                <a:spcPts val="1200"/>
              </a:spcAft>
              <a:buNone/>
            </a:pPr>
            <a:r>
              <a:rPr lang="en"/>
              <a:t>contains(["t2.micro", "t3.medium"], "t3.micro") → false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of Computing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4350" y="1152467"/>
            <a:ext cx="9143999" cy="378191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and Time Functions, Encoding Functions</a:t>
            </a:r>
            <a:endParaRPr/>
          </a:p>
        </p:txBody>
      </p:sp>
      <p:sp>
        <p:nvSpPr>
          <p:cNvPr id="423" name="Google Shape;423;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Used for handling timestamps.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timestamp() → "2025-03-04T12:00:00Z" (Current UTC time)</a:t>
            </a:r>
            <a:endParaRPr/>
          </a:p>
          <a:p>
            <a:pPr indent="0" lvl="0" marL="0" rtl="0" algn="l">
              <a:spcBef>
                <a:spcPts val="1200"/>
              </a:spcBef>
              <a:spcAft>
                <a:spcPts val="0"/>
              </a:spcAft>
              <a:buNone/>
            </a:pPr>
            <a:r>
              <a:rPr lang="en"/>
              <a:t>timeadd(timestamp(), "24h") → "2025-03-05T12:00:00Z" (Add 24 hours)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Used for formatting and encoding data.</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jsonencode({name="Terraform", version="1.5"}) → '{"name":"Terraform","version":"1.5"}'</a:t>
            </a:r>
            <a:endParaRPr/>
          </a:p>
          <a:p>
            <a:pPr indent="0" lvl="0" marL="0" rtl="0" algn="l">
              <a:spcBef>
                <a:spcPts val="1200"/>
              </a:spcBef>
              <a:spcAft>
                <a:spcPts val="1200"/>
              </a:spcAft>
              <a:buNone/>
            </a:pPr>
            <a:r>
              <a:rPr lang="en"/>
              <a:t>base64encode("hello") → "aGVsbG8="</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Filesystem Functions</a:t>
            </a:r>
            <a:endParaRPr/>
          </a:p>
        </p:txBody>
      </p:sp>
      <p:sp>
        <p:nvSpPr>
          <p:cNvPr id="429" name="Google Shape;429;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read files dynamically.</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file("config.json") → Reads file content</a:t>
            </a:r>
            <a:endParaRPr/>
          </a:p>
          <a:p>
            <a:pPr indent="0" lvl="0" marL="0" rtl="0" algn="l">
              <a:spcBef>
                <a:spcPts val="1200"/>
              </a:spcBef>
              <a:spcAft>
                <a:spcPts val="1200"/>
              </a:spcAft>
              <a:buNone/>
            </a:pPr>
            <a:r>
              <a:rPr lang="en"/>
              <a:t>templatefile("user-data.tftpl", {name="Arjun"}) → Uses a template file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Terraform functions</a:t>
            </a:r>
            <a:endParaRPr/>
          </a:p>
        </p:txBody>
      </p:sp>
      <p:sp>
        <p:nvSpPr>
          <p:cNvPr id="435" name="Google Shape;435;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Provision an S3 bucket using Terraform functions for dynamic configuration.</a:t>
            </a:r>
            <a:endParaRPr/>
          </a:p>
        </p:txBody>
      </p:sp>
      <p:sp>
        <p:nvSpPr>
          <p:cNvPr id="441" name="Google Shape;441;p75"/>
          <p:cNvSpPr txBox="1"/>
          <p:nvPr>
            <p:ph idx="1" type="body"/>
          </p:nvPr>
        </p:nvSpPr>
        <p:spPr>
          <a:xfrm>
            <a:off x="311700" y="1570050"/>
            <a:ext cx="8520600" cy="2998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Tasks:</a:t>
            </a:r>
            <a:endParaRPr/>
          </a:p>
          <a:p>
            <a:pPr indent="0" lvl="0" marL="0" rtl="0" algn="l">
              <a:spcBef>
                <a:spcPts val="1200"/>
              </a:spcBef>
              <a:spcAft>
                <a:spcPts val="0"/>
              </a:spcAft>
              <a:buNone/>
            </a:pPr>
            <a:r>
              <a:rPr lang="en"/>
              <a:t>Create an S3 bucket.</a:t>
            </a:r>
            <a:endParaRPr/>
          </a:p>
          <a:p>
            <a:pPr indent="0" lvl="0" marL="0" rtl="0" algn="l">
              <a:spcBef>
                <a:spcPts val="1200"/>
              </a:spcBef>
              <a:spcAft>
                <a:spcPts val="0"/>
              </a:spcAft>
              <a:buNone/>
            </a:pPr>
            <a:r>
              <a:rPr lang="en"/>
              <a:t>Use functions to:</a:t>
            </a:r>
            <a:endParaRPr/>
          </a:p>
          <a:p>
            <a:pPr indent="0" lvl="0" marL="0" rtl="0" algn="l">
              <a:spcBef>
                <a:spcPts val="1200"/>
              </a:spcBef>
              <a:spcAft>
                <a:spcPts val="0"/>
              </a:spcAft>
              <a:buNone/>
            </a:pPr>
            <a:r>
              <a:rPr lang="en"/>
              <a:t>Generate bucket name dynamically.</a:t>
            </a:r>
            <a:endParaRPr/>
          </a:p>
          <a:p>
            <a:pPr indent="0" lvl="0" marL="0" rtl="0" algn="l">
              <a:spcBef>
                <a:spcPts val="1200"/>
              </a:spcBef>
              <a:spcAft>
                <a:spcPts val="0"/>
              </a:spcAft>
              <a:buNone/>
            </a:pPr>
            <a:r>
              <a:rPr lang="en"/>
              <a:t>Add a random suffix to the name.</a:t>
            </a:r>
            <a:endParaRPr/>
          </a:p>
          <a:p>
            <a:pPr indent="0" lvl="0" marL="0" rtl="0" algn="l">
              <a:spcBef>
                <a:spcPts val="1200"/>
              </a:spcBef>
              <a:spcAft>
                <a:spcPts val="0"/>
              </a:spcAft>
              <a:buNone/>
            </a:pPr>
            <a:r>
              <a:rPr lang="en"/>
              <a:t>Set region using a map.</a:t>
            </a:r>
            <a:endParaRPr/>
          </a:p>
          <a:p>
            <a:pPr indent="0" lvl="0" marL="0" rtl="0" algn="l">
              <a:spcBef>
                <a:spcPts val="1200"/>
              </a:spcBef>
              <a:spcAft>
                <a:spcPts val="0"/>
              </a:spcAft>
              <a:buNone/>
            </a:pPr>
            <a:r>
              <a:rPr lang="en"/>
              <a:t>Enable versioning based on the environment.</a:t>
            </a:r>
            <a:endParaRPr/>
          </a:p>
          <a:p>
            <a:pPr indent="0" lvl="0" marL="0" rtl="0" algn="l">
              <a:spcBef>
                <a:spcPts val="1200"/>
              </a:spcBef>
              <a:spcAft>
                <a:spcPts val="0"/>
              </a:spcAft>
              <a:buNone/>
            </a:pPr>
            <a:r>
              <a:rPr lang="en"/>
              <a:t>Apply dynamic tags using join() and merge().</a:t>
            </a:r>
            <a:endParaRPr/>
          </a:p>
          <a:p>
            <a:pPr indent="0" lvl="0" marL="0" rtl="0" algn="l">
              <a:spcBef>
                <a:spcPts val="1200"/>
              </a:spcBef>
              <a:spcAft>
                <a:spcPts val="0"/>
              </a:spcAft>
              <a:buNone/>
            </a:pPr>
            <a:r>
              <a:rPr lang="en"/>
              <a:t>Set storage class conditionally.</a:t>
            </a:r>
            <a:endParaRPr/>
          </a:p>
          <a:p>
            <a:pPr indent="0" lvl="0" marL="0" rtl="0" algn="l">
              <a:spcBef>
                <a:spcPts val="1200"/>
              </a:spcBef>
              <a:spcAft>
                <a:spcPts val="1200"/>
              </a:spcAft>
              <a:buNone/>
            </a:pPr>
            <a:r>
              <a:rPr lang="en"/>
              <a:t>Output bucket details dynamically.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447" name="Google Shape;44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Data sources allow Terraform to use information defined outside of Terraform, defined by another separate Terraform configuration, or modified by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"aws_ami" "example" {</a:t>
            </a:r>
            <a:endParaRPr/>
          </a:p>
          <a:p>
            <a:pPr indent="0" lvl="0" marL="0" rtl="0" algn="l">
              <a:spcBef>
                <a:spcPts val="1200"/>
              </a:spcBef>
              <a:spcAft>
                <a:spcPts val="0"/>
              </a:spcAft>
              <a:buNone/>
            </a:pPr>
            <a:r>
              <a:rPr lang="en"/>
              <a:t>  most_recent =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owners = ["self"]</a:t>
            </a:r>
            <a:endParaRPr/>
          </a:p>
          <a:p>
            <a:pPr indent="0" lvl="0" marL="0" rtl="0" algn="l">
              <a:spcBef>
                <a:spcPts val="1200"/>
              </a:spcBef>
              <a:spcAft>
                <a:spcPts val="0"/>
              </a:spcAft>
              <a:buNone/>
            </a:pPr>
            <a:r>
              <a:rPr lang="en"/>
              <a:t>  tags = {</a:t>
            </a:r>
            <a:endParaRPr/>
          </a:p>
          <a:p>
            <a:pPr indent="0" lvl="0" marL="0" rtl="0" algn="l">
              <a:spcBef>
                <a:spcPts val="1200"/>
              </a:spcBef>
              <a:spcAft>
                <a:spcPts val="0"/>
              </a:spcAft>
              <a:buNone/>
            </a:pPr>
            <a:r>
              <a:rPr lang="en"/>
              <a:t>    Name   = "app-server"</a:t>
            </a:r>
            <a:endParaRPr/>
          </a:p>
          <a:p>
            <a:pPr indent="0" lvl="0" marL="0" rtl="0" algn="l">
              <a:spcBef>
                <a:spcPts val="1200"/>
              </a:spcBef>
              <a:spcAft>
                <a:spcPts val="0"/>
              </a:spcAft>
              <a:buNone/>
            </a:pPr>
            <a:r>
              <a:rPr lang="en"/>
              <a:t>    Tested = "true"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Use Data Sources to Create EC2 &amp; Storage</a:t>
            </a:r>
            <a:endParaRPr/>
          </a:p>
        </p:txBody>
      </p:sp>
      <p:sp>
        <p:nvSpPr>
          <p:cNvPr id="453" name="Google Shape;453;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Fetch the latest Amazon Linux 2 AMI ID</a:t>
            </a:r>
            <a:endParaRPr/>
          </a:p>
          <a:p>
            <a:pPr indent="0" lvl="0" marL="0" rtl="0" algn="l">
              <a:spcBef>
                <a:spcPts val="1200"/>
              </a:spcBef>
              <a:spcAft>
                <a:spcPts val="0"/>
              </a:spcAft>
              <a:buNone/>
            </a:pPr>
            <a:r>
              <a:rPr lang="en"/>
              <a:t>Get the current AWS region, availability zones, and default VPC</a:t>
            </a:r>
            <a:endParaRPr/>
          </a:p>
          <a:p>
            <a:pPr indent="0" lvl="0" marL="0" rtl="0" algn="l">
              <a:spcBef>
                <a:spcPts val="1200"/>
              </a:spcBef>
              <a:spcAft>
                <a:spcPts val="0"/>
              </a:spcAft>
              <a:buNone/>
            </a:pPr>
            <a:r>
              <a:rPr lang="en"/>
              <a:t>Retrieve an existing public subnet</a:t>
            </a:r>
            <a:endParaRPr/>
          </a:p>
          <a:p>
            <a:pPr indent="0" lvl="0" marL="0" rtl="0" algn="l">
              <a:spcBef>
                <a:spcPts val="1200"/>
              </a:spcBef>
              <a:spcAft>
                <a:spcPts val="0"/>
              </a:spcAft>
              <a:buNone/>
            </a:pPr>
            <a:r>
              <a:rPr lang="en"/>
              <a:t>Create an EC2 instance in the first available AZ</a:t>
            </a:r>
            <a:endParaRPr/>
          </a:p>
          <a:p>
            <a:pPr indent="0" lvl="0" marL="0" rtl="0" algn="l">
              <a:spcBef>
                <a:spcPts val="1200"/>
              </a:spcBef>
              <a:spcAft>
                <a:spcPts val="0"/>
              </a:spcAft>
              <a:buNone/>
            </a:pPr>
            <a:r>
              <a:rPr lang="en"/>
              <a:t>Attach a 10 GB EBS volume to the instance</a:t>
            </a:r>
            <a:endParaRPr/>
          </a:p>
          <a:p>
            <a:pPr indent="0" lvl="0" marL="0" rtl="0" algn="l">
              <a:spcBef>
                <a:spcPts val="1200"/>
              </a:spcBef>
              <a:spcAft>
                <a:spcPts val="0"/>
              </a:spcAft>
              <a:buNone/>
            </a:pPr>
            <a:r>
              <a:rPr lang="en"/>
              <a:t>Restrict SSH access to your public IP using a security group</a:t>
            </a:r>
            <a:endParaRPr/>
          </a:p>
          <a:p>
            <a:pPr indent="0" lvl="0" marL="0" rtl="0" algn="l">
              <a:spcBef>
                <a:spcPts val="1200"/>
              </a:spcBef>
              <a:spcAft>
                <a:spcPts val="0"/>
              </a:spcAft>
              <a:buNone/>
            </a:pPr>
            <a:r>
              <a:rPr lang="en"/>
              <a:t>🛠️ Tasks</a:t>
            </a:r>
            <a:endParaRPr/>
          </a:p>
          <a:p>
            <a:pPr indent="0" lvl="0" marL="0" rtl="0" algn="l">
              <a:spcBef>
                <a:spcPts val="1200"/>
              </a:spcBef>
              <a:spcAft>
                <a:spcPts val="0"/>
              </a:spcAft>
              <a:buNone/>
            </a:pPr>
            <a:r>
              <a:rPr lang="en"/>
              <a:t>Use data sources to get:</a:t>
            </a:r>
            <a:endParaRPr/>
          </a:p>
          <a:p>
            <a:pPr indent="0" lvl="0" marL="0" rtl="0" algn="l">
              <a:spcBef>
                <a:spcPts val="1200"/>
              </a:spcBef>
              <a:spcAft>
                <a:spcPts val="1200"/>
              </a:spcAft>
              <a:buNone/>
            </a:pPr>
            <a:r>
              <a:rPr lang="en"/>
              <a:t>Latest Amazon Linux 2 AMI</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Use Data Sources to Create EC2 &amp; Storage</a:t>
            </a:r>
            <a:endParaRPr/>
          </a:p>
        </p:txBody>
      </p:sp>
      <p:sp>
        <p:nvSpPr>
          <p:cNvPr id="459" name="Google Shape;45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Default VPC &amp; a public subnet</a:t>
            </a:r>
            <a:endParaRPr/>
          </a:p>
          <a:p>
            <a:pPr indent="0" lvl="0" marL="0" rtl="0" algn="l">
              <a:spcBef>
                <a:spcPts val="1200"/>
              </a:spcBef>
              <a:spcAft>
                <a:spcPts val="0"/>
              </a:spcAft>
              <a:buNone/>
            </a:pPr>
            <a:r>
              <a:rPr lang="en"/>
              <a:t>Availability zones</a:t>
            </a:r>
            <a:endParaRPr/>
          </a:p>
          <a:p>
            <a:pPr indent="0" lvl="0" marL="0" rtl="0" algn="l">
              <a:spcBef>
                <a:spcPts val="1200"/>
              </a:spcBef>
              <a:spcAft>
                <a:spcPts val="0"/>
              </a:spcAft>
              <a:buNone/>
            </a:pPr>
            <a:r>
              <a:rPr lang="en"/>
              <a:t>Your public IP for SSH restriction</a:t>
            </a:r>
            <a:endParaRPr/>
          </a:p>
          <a:p>
            <a:pPr indent="0" lvl="0" marL="0" rtl="0" algn="l">
              <a:spcBef>
                <a:spcPts val="1200"/>
              </a:spcBef>
              <a:spcAft>
                <a:spcPts val="0"/>
              </a:spcAft>
              <a:buNone/>
            </a:pPr>
            <a:r>
              <a:rPr lang="en"/>
              <a:t>Create an EC2 instance using the fetched values</a:t>
            </a:r>
            <a:endParaRPr/>
          </a:p>
          <a:p>
            <a:pPr indent="0" lvl="0" marL="0" rtl="0" algn="l">
              <a:spcBef>
                <a:spcPts val="1200"/>
              </a:spcBef>
              <a:spcAft>
                <a:spcPts val="0"/>
              </a:spcAft>
              <a:buNone/>
            </a:pPr>
            <a:r>
              <a:rPr lang="en"/>
              <a:t>Attach a 10 GB EBS volume to the instance</a:t>
            </a:r>
            <a:endParaRPr/>
          </a:p>
          <a:p>
            <a:pPr indent="0" lvl="0" marL="0" rtl="0" algn="l">
              <a:spcBef>
                <a:spcPts val="1200"/>
              </a:spcBef>
              <a:spcAft>
                <a:spcPts val="0"/>
              </a:spcAft>
              <a:buNone/>
            </a:pPr>
            <a:r>
              <a:rPr lang="en"/>
              <a:t>Create a security group that allows SSH only from your IP</a:t>
            </a:r>
            <a:endParaRPr/>
          </a:p>
          <a:p>
            <a:pPr indent="0" lvl="0" marL="0" rtl="0" algn="l">
              <a:spcBef>
                <a:spcPts val="1200"/>
              </a:spcBef>
              <a:spcAft>
                <a:spcPts val="0"/>
              </a:spcAft>
              <a:buNone/>
            </a:pPr>
            <a:r>
              <a:rPr lang="en"/>
              <a:t>Output:</a:t>
            </a:r>
            <a:endParaRPr/>
          </a:p>
          <a:p>
            <a:pPr indent="0" lvl="0" marL="0" rtl="0" algn="l">
              <a:spcBef>
                <a:spcPts val="1200"/>
              </a:spcBef>
              <a:spcAft>
                <a:spcPts val="0"/>
              </a:spcAft>
              <a:buNone/>
            </a:pPr>
            <a:r>
              <a:rPr lang="en"/>
              <a:t>EC2 Instance ID &amp; Public IP</a:t>
            </a:r>
            <a:endParaRPr/>
          </a:p>
          <a:p>
            <a:pPr indent="0" lvl="0" marL="0" rtl="0" algn="l">
              <a:spcBef>
                <a:spcPts val="1200"/>
              </a:spcBef>
              <a:spcAft>
                <a:spcPts val="0"/>
              </a:spcAft>
              <a:buNone/>
            </a:pPr>
            <a:r>
              <a:rPr lang="en"/>
              <a:t>EBS Volume ID</a:t>
            </a:r>
            <a:endParaRPr/>
          </a:p>
          <a:p>
            <a:pPr indent="0" lvl="0" marL="0" rtl="0" algn="l">
              <a:spcBef>
                <a:spcPts val="1200"/>
              </a:spcBef>
              <a:spcAft>
                <a:spcPts val="1200"/>
              </a:spcAft>
              <a:buNone/>
            </a:pPr>
            <a:r>
              <a:rPr lang="en"/>
              <a:t>AMI ID used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Provisioners: local-exec &amp; remote-exec</a:t>
            </a:r>
            <a:endParaRPr/>
          </a:p>
        </p:txBody>
      </p:sp>
      <p:sp>
        <p:nvSpPr>
          <p:cNvPr id="465" name="Google Shape;465;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Provisioners allow Terraform to execute scripts on local or remote machines during resource creation or destruction.</a:t>
            </a:r>
            <a:endParaRPr/>
          </a:p>
          <a:p>
            <a:pPr indent="0" lvl="0" marL="0" rtl="0" algn="l">
              <a:spcBef>
                <a:spcPts val="1200"/>
              </a:spcBef>
              <a:spcAft>
                <a:spcPts val="0"/>
              </a:spcAft>
              <a:buNone/>
            </a:pPr>
            <a:r>
              <a:rPr lang="en"/>
              <a:t>Used for bootstrapping servers, running configuration scripts, or triggering external actions.</a:t>
            </a:r>
            <a:endParaRPr/>
          </a:p>
          <a:p>
            <a:pPr indent="0" lvl="0" marL="0" rtl="0" algn="l">
              <a:spcBef>
                <a:spcPts val="1200"/>
              </a:spcBef>
              <a:spcAft>
                <a:spcPts val="0"/>
              </a:spcAft>
              <a:buNone/>
            </a:pPr>
            <a:r>
              <a:rPr lang="en"/>
              <a:t>Two common types:</a:t>
            </a:r>
            <a:endParaRPr/>
          </a:p>
          <a:p>
            <a:pPr indent="0" lvl="0" marL="0" rtl="0" algn="l">
              <a:spcBef>
                <a:spcPts val="1200"/>
              </a:spcBef>
              <a:spcAft>
                <a:spcPts val="0"/>
              </a:spcAft>
              <a:buNone/>
            </a:pPr>
            <a:r>
              <a:rPr lang="en"/>
              <a:t>local-exec (Runs commands locally on the machine running Terraform)</a:t>
            </a:r>
            <a:endParaRPr/>
          </a:p>
          <a:p>
            <a:pPr indent="0" lvl="0" marL="0" rtl="0" algn="l">
              <a:spcBef>
                <a:spcPts val="1200"/>
              </a:spcBef>
              <a:spcAft>
                <a:spcPts val="1200"/>
              </a:spcAft>
              <a:buNone/>
            </a:pPr>
            <a:r>
              <a:rPr lang="en"/>
              <a:t>remote-exec (Runs commands on a remote server via SSH or WinRM)</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local-exec Provisioner</a:t>
            </a:r>
            <a:endParaRPr/>
          </a:p>
        </p:txBody>
      </p:sp>
      <p:sp>
        <p:nvSpPr>
          <p:cNvPr id="471" name="Google Shape;471;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Executes commands on the local machine running Terraform.</a:t>
            </a:r>
            <a:endParaRPr/>
          </a:p>
          <a:p>
            <a:pPr indent="0" lvl="0" marL="0" rtl="0" algn="l">
              <a:spcBef>
                <a:spcPts val="1200"/>
              </a:spcBef>
              <a:spcAft>
                <a:spcPts val="0"/>
              </a:spcAft>
              <a:buNone/>
            </a:pPr>
            <a:r>
              <a:rPr lang="en"/>
              <a:t>Useful for:</a:t>
            </a:r>
            <a:endParaRPr/>
          </a:p>
          <a:p>
            <a:pPr indent="0" lvl="0" marL="0" rtl="0" algn="l">
              <a:spcBef>
                <a:spcPts val="1200"/>
              </a:spcBef>
              <a:spcAft>
                <a:spcPts val="0"/>
              </a:spcAft>
              <a:buNone/>
            </a:pPr>
            <a:r>
              <a:rPr lang="en"/>
              <a:t>Running scripts to notify external systems</a:t>
            </a:r>
            <a:endParaRPr/>
          </a:p>
          <a:p>
            <a:pPr indent="0" lvl="0" marL="0" rtl="0" algn="l">
              <a:spcBef>
                <a:spcPts val="1200"/>
              </a:spcBef>
              <a:spcAft>
                <a:spcPts val="0"/>
              </a:spcAft>
              <a:buNone/>
            </a:pPr>
            <a:r>
              <a:rPr lang="en"/>
              <a:t>Triggering external APIs</a:t>
            </a:r>
            <a:endParaRPr/>
          </a:p>
          <a:p>
            <a:pPr indent="0" lvl="0" marL="0" rtl="0" algn="l">
              <a:spcBef>
                <a:spcPts val="1200"/>
              </a:spcBef>
              <a:spcAft>
                <a:spcPts val="0"/>
              </a:spcAft>
              <a:buNone/>
            </a:pPr>
            <a:r>
              <a:rPr lang="en"/>
              <a:t>Configuring local dependencies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Runs a local shell command after the instance is created.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local-exec Provisioner</a:t>
            </a:r>
            <a:endParaRPr/>
          </a:p>
        </p:txBody>
      </p:sp>
      <p:sp>
        <p:nvSpPr>
          <p:cNvPr id="477" name="Google Shape;477;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resource "aws_instance" "example" {</a:t>
            </a:r>
            <a:endParaRPr/>
          </a:p>
          <a:p>
            <a:pPr indent="0" lvl="0" marL="0" rtl="0" algn="l">
              <a:spcBef>
                <a:spcPts val="1200"/>
              </a:spcBef>
              <a:spcAft>
                <a:spcPts val="0"/>
              </a:spcAft>
              <a:buNone/>
            </a:pPr>
            <a:r>
              <a:rPr lang="en"/>
              <a:t>  ami           = "ami-123456"</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provisioner "local-exec" {</a:t>
            </a:r>
            <a:endParaRPr/>
          </a:p>
          <a:p>
            <a:pPr indent="0" lvl="0" marL="0" rtl="0" algn="l">
              <a:spcBef>
                <a:spcPts val="1200"/>
              </a:spcBef>
              <a:spcAft>
                <a:spcPts val="0"/>
              </a:spcAft>
              <a:buNone/>
            </a:pPr>
            <a:r>
              <a:rPr lang="en"/>
              <a:t>    command = "echo Instance created: ${self.public_ip} &gt;&gt; instance.log"</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51900" y="162051"/>
            <a:ext cx="9071900" cy="47561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remote-exec Provisioner</a:t>
            </a:r>
            <a:endParaRPr/>
          </a:p>
        </p:txBody>
      </p:sp>
      <p:sp>
        <p:nvSpPr>
          <p:cNvPr id="483" name="Google Shape;483;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Executes commands on the remote server after it is provisioned.</a:t>
            </a:r>
            <a:endParaRPr/>
          </a:p>
          <a:p>
            <a:pPr indent="0" lvl="0" marL="0" rtl="0" algn="l">
              <a:spcBef>
                <a:spcPts val="1200"/>
              </a:spcBef>
              <a:spcAft>
                <a:spcPts val="0"/>
              </a:spcAft>
              <a:buNone/>
            </a:pPr>
            <a:r>
              <a:rPr lang="en"/>
              <a:t>Requires an SSH or WinRM connection.</a:t>
            </a:r>
            <a:endParaRPr/>
          </a:p>
          <a:p>
            <a:pPr indent="0" lvl="0" marL="0" rtl="0" algn="l">
              <a:spcBef>
                <a:spcPts val="1200"/>
              </a:spcBef>
              <a:spcAft>
                <a:spcPts val="0"/>
              </a:spcAft>
              <a:buNone/>
            </a:pPr>
            <a:r>
              <a:rPr lang="en"/>
              <a:t>Used for:</a:t>
            </a:r>
            <a:endParaRPr/>
          </a:p>
          <a:p>
            <a:pPr indent="0" lvl="0" marL="0" rtl="0" algn="l">
              <a:spcBef>
                <a:spcPts val="1200"/>
              </a:spcBef>
              <a:spcAft>
                <a:spcPts val="0"/>
              </a:spcAft>
              <a:buNone/>
            </a:pPr>
            <a:r>
              <a:rPr lang="en"/>
              <a:t>Installing software</a:t>
            </a:r>
            <a:endParaRPr/>
          </a:p>
          <a:p>
            <a:pPr indent="0" lvl="0" marL="0" rtl="0" algn="l">
              <a:spcBef>
                <a:spcPts val="1200"/>
              </a:spcBef>
              <a:spcAft>
                <a:spcPts val="0"/>
              </a:spcAft>
              <a:buNone/>
            </a:pPr>
            <a:r>
              <a:rPr lang="en"/>
              <a:t>Running configuration scripts</a:t>
            </a:r>
            <a:endParaRPr/>
          </a:p>
          <a:p>
            <a:pPr indent="0" lvl="0" marL="0" rtl="0" algn="l">
              <a:spcBef>
                <a:spcPts val="1200"/>
              </a:spcBef>
              <a:spcAft>
                <a:spcPts val="1200"/>
              </a:spcAft>
              <a:buNone/>
            </a:pPr>
            <a:r>
              <a:rPr lang="en"/>
              <a:t>Setting up services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remote-exec Provisioner</a:t>
            </a:r>
            <a:endParaRPr/>
          </a:p>
        </p:txBody>
      </p:sp>
      <p:sp>
        <p:nvSpPr>
          <p:cNvPr id="489" name="Google Shape;489;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Logs into the EC2 instance and installs Nginx.</a:t>
            </a:r>
            <a:endParaRPr/>
          </a:p>
          <a:p>
            <a:pPr indent="0" lvl="0" marL="0" rtl="0" algn="l">
              <a:spcBef>
                <a:spcPts val="1200"/>
              </a:spcBef>
              <a:spcAft>
                <a:spcPts val="0"/>
              </a:spcAft>
              <a:buNone/>
            </a:pPr>
            <a:r>
              <a:rPr lang="en"/>
              <a:t>resource "aws_instance" "example" {</a:t>
            </a:r>
            <a:endParaRPr/>
          </a:p>
          <a:p>
            <a:pPr indent="0" lvl="0" marL="0" rtl="0" algn="l">
              <a:spcBef>
                <a:spcPts val="1200"/>
              </a:spcBef>
              <a:spcAft>
                <a:spcPts val="0"/>
              </a:spcAft>
              <a:buNone/>
            </a:pPr>
            <a:r>
              <a:rPr lang="en"/>
              <a:t>  ami           = "ami-123456"</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connection {</a:t>
            </a:r>
            <a:endParaRPr/>
          </a:p>
          <a:p>
            <a:pPr indent="0" lvl="0" marL="0" rtl="0" algn="l">
              <a:spcBef>
                <a:spcPts val="1200"/>
              </a:spcBef>
              <a:spcAft>
                <a:spcPts val="0"/>
              </a:spcAft>
              <a:buNone/>
            </a:pPr>
            <a:r>
              <a:rPr lang="en"/>
              <a:t>    type        = "ssh"</a:t>
            </a:r>
            <a:endParaRPr/>
          </a:p>
          <a:p>
            <a:pPr indent="0" lvl="0" marL="0" rtl="0" algn="l">
              <a:spcBef>
                <a:spcPts val="1200"/>
              </a:spcBef>
              <a:spcAft>
                <a:spcPts val="0"/>
              </a:spcAft>
              <a:buNone/>
            </a:pPr>
            <a:r>
              <a:rPr lang="en"/>
              <a:t>    user        = "ec2-user"</a:t>
            </a:r>
            <a:endParaRPr/>
          </a:p>
          <a:p>
            <a:pPr indent="0" lvl="0" marL="0" rtl="0" algn="l">
              <a:spcBef>
                <a:spcPts val="1200"/>
              </a:spcBef>
              <a:spcAft>
                <a:spcPts val="0"/>
              </a:spcAft>
              <a:buNone/>
            </a:pPr>
            <a:r>
              <a:rPr lang="en"/>
              <a:t>    private_key = file("~/.ssh/id_rsa")</a:t>
            </a:r>
            <a:endParaRPr/>
          </a:p>
          <a:p>
            <a:pPr indent="0" lvl="0" marL="0" rtl="0" algn="l">
              <a:spcBef>
                <a:spcPts val="1200"/>
              </a:spcBef>
              <a:spcAft>
                <a:spcPts val="0"/>
              </a:spcAft>
              <a:buNone/>
            </a:pPr>
            <a:r>
              <a:rPr lang="en"/>
              <a:t>    host        = self.public_ip</a:t>
            </a:r>
            <a:endParaRPr/>
          </a:p>
          <a:p>
            <a:pPr indent="0" lvl="0" marL="0" rtl="0" algn="l">
              <a:spcBef>
                <a:spcPts val="1200"/>
              </a:spcBef>
              <a:spcAft>
                <a:spcPts val="1200"/>
              </a:spcAft>
              <a:buNone/>
            </a:pPr>
            <a:r>
              <a:rPr lang="en"/>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remote-exec Provisioner</a:t>
            </a:r>
            <a:endParaRPr/>
          </a:p>
        </p:txBody>
      </p:sp>
      <p:sp>
        <p:nvSpPr>
          <p:cNvPr id="495" name="Google Shape;495;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provisioner "remote-exec" {</a:t>
            </a:r>
            <a:endParaRPr/>
          </a:p>
          <a:p>
            <a:pPr indent="0" lvl="0" marL="0" rtl="0" algn="l">
              <a:spcBef>
                <a:spcPts val="1200"/>
              </a:spcBef>
              <a:spcAft>
                <a:spcPts val="0"/>
              </a:spcAft>
              <a:buNone/>
            </a:pPr>
            <a:r>
              <a:rPr lang="en"/>
              <a:t>    inline = [</a:t>
            </a:r>
            <a:endParaRPr/>
          </a:p>
          <a:p>
            <a:pPr indent="0" lvl="0" marL="0" rtl="0" algn="l">
              <a:spcBef>
                <a:spcPts val="1200"/>
              </a:spcBef>
              <a:spcAft>
                <a:spcPts val="0"/>
              </a:spcAft>
              <a:buNone/>
            </a:pPr>
            <a:r>
              <a:rPr lang="en"/>
              <a:t>      "sudo apt update",</a:t>
            </a:r>
            <a:endParaRPr/>
          </a:p>
          <a:p>
            <a:pPr indent="0" lvl="0" marL="0" rtl="0" algn="l">
              <a:spcBef>
                <a:spcPts val="1200"/>
              </a:spcBef>
              <a:spcAft>
                <a:spcPts val="0"/>
              </a:spcAft>
              <a:buNone/>
            </a:pPr>
            <a:r>
              <a:rPr lang="en"/>
              <a:t>      "sudo apt install -y nginx"</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501" name="Google Shape;501;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Modules</a:t>
            </a:r>
            <a:endParaRPr/>
          </a:p>
        </p:txBody>
      </p:sp>
      <p:sp>
        <p:nvSpPr>
          <p:cNvPr id="507" name="Google Shape;507;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module is a container for multiple Terraform resources that are used together.</a:t>
            </a:r>
            <a:endParaRPr/>
          </a:p>
          <a:p>
            <a:pPr indent="0" lvl="0" marL="0" rtl="0" algn="l">
              <a:spcBef>
                <a:spcPts val="1200"/>
              </a:spcBef>
              <a:spcAft>
                <a:spcPts val="0"/>
              </a:spcAft>
              <a:buNone/>
            </a:pPr>
            <a:r>
              <a:rPr lang="en"/>
              <a:t>Modules help in organizing, reusing, and maintaining Terraform code efficiently.</a:t>
            </a:r>
            <a:endParaRPr/>
          </a:p>
          <a:p>
            <a:pPr indent="0" lvl="0" marL="0" rtl="0" algn="l">
              <a:spcBef>
                <a:spcPts val="1200"/>
              </a:spcBef>
              <a:spcAft>
                <a:spcPts val="0"/>
              </a:spcAft>
              <a:buNone/>
            </a:pPr>
            <a:r>
              <a:rPr lang="en"/>
              <a:t>Every Terraform configuration implicitly forms a module (root module).</a:t>
            </a:r>
            <a:endParaRPr/>
          </a:p>
          <a:p>
            <a:pPr indent="0" lvl="0" marL="0" rtl="0" algn="l">
              <a:spcBef>
                <a:spcPts val="1200"/>
              </a:spcBef>
              <a:spcAft>
                <a:spcPts val="0"/>
              </a:spcAft>
              <a:buNone/>
            </a:pPr>
            <a:r>
              <a:rPr lang="en"/>
              <a:t>📌 Why use Modules?</a:t>
            </a:r>
            <a:endParaRPr/>
          </a:p>
          <a:p>
            <a:pPr indent="0" lvl="0" marL="0" rtl="0" algn="l">
              <a:spcBef>
                <a:spcPts val="1200"/>
              </a:spcBef>
              <a:spcAft>
                <a:spcPts val="0"/>
              </a:spcAft>
              <a:buNone/>
            </a:pPr>
            <a:r>
              <a:rPr lang="en"/>
              <a:t>✅ Code Reusability</a:t>
            </a:r>
            <a:endParaRPr/>
          </a:p>
          <a:p>
            <a:pPr indent="0" lvl="0" marL="0" rtl="0" algn="l">
              <a:spcBef>
                <a:spcPts val="1200"/>
              </a:spcBef>
              <a:spcAft>
                <a:spcPts val="0"/>
              </a:spcAft>
              <a:buNone/>
            </a:pPr>
            <a:r>
              <a:rPr lang="en"/>
              <a:t>✅ Easier Maintenance</a:t>
            </a:r>
            <a:endParaRPr/>
          </a:p>
          <a:p>
            <a:pPr indent="0" lvl="0" marL="0" rtl="0" algn="l">
              <a:spcBef>
                <a:spcPts val="1200"/>
              </a:spcBef>
              <a:spcAft>
                <a:spcPts val="0"/>
              </a:spcAft>
              <a:buNone/>
            </a:pPr>
            <a:r>
              <a:rPr lang="en"/>
              <a:t>✅ Improved Scalability</a:t>
            </a:r>
            <a:endParaRPr/>
          </a:p>
          <a:p>
            <a:pPr indent="0" lvl="0" marL="0" rtl="0" algn="l">
              <a:spcBef>
                <a:spcPts val="1200"/>
              </a:spcBef>
              <a:spcAft>
                <a:spcPts val="1200"/>
              </a:spcAft>
              <a:buNone/>
            </a:pPr>
            <a:r>
              <a:rPr lang="en"/>
              <a:t>✅ Enforces Best Practices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structure</a:t>
            </a:r>
            <a:endParaRPr/>
          </a:p>
        </p:txBody>
      </p:sp>
      <p:sp>
        <p:nvSpPr>
          <p:cNvPr id="513" name="Google Shape;51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 Terraform module typically consists of:</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main.tf – Defines resources</a:t>
            </a:r>
            <a:endParaRPr/>
          </a:p>
          <a:p>
            <a:pPr indent="0" lvl="0" marL="0" rtl="0" algn="l">
              <a:spcBef>
                <a:spcPts val="1200"/>
              </a:spcBef>
              <a:spcAft>
                <a:spcPts val="0"/>
              </a:spcAft>
              <a:buNone/>
            </a:pPr>
            <a:r>
              <a:rPr lang="en"/>
              <a:t>variables.tf – Defines input variables</a:t>
            </a:r>
            <a:endParaRPr/>
          </a:p>
          <a:p>
            <a:pPr indent="0" lvl="0" marL="0" rtl="0" algn="l">
              <a:spcBef>
                <a:spcPts val="1200"/>
              </a:spcBef>
              <a:spcAft>
                <a:spcPts val="0"/>
              </a:spcAft>
              <a:buNone/>
            </a:pPr>
            <a:r>
              <a:rPr lang="en"/>
              <a:t>outputs.tf – Defines output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/terraform-aws-s3</a:t>
            </a:r>
            <a:endParaRPr/>
          </a:p>
          <a:p>
            <a:pPr indent="0" lvl="0" marL="0" rtl="0" algn="l">
              <a:spcBef>
                <a:spcPts val="1200"/>
              </a:spcBef>
              <a:spcAft>
                <a:spcPts val="0"/>
              </a:spcAft>
              <a:buNone/>
            </a:pPr>
            <a:r>
              <a:rPr lang="en"/>
              <a:t>  ├── main.tf</a:t>
            </a:r>
            <a:endParaRPr/>
          </a:p>
          <a:p>
            <a:pPr indent="0" lvl="0" marL="0" rtl="0" algn="l">
              <a:spcBef>
                <a:spcPts val="1200"/>
              </a:spcBef>
              <a:spcAft>
                <a:spcPts val="0"/>
              </a:spcAft>
              <a:buNone/>
            </a:pPr>
            <a:r>
              <a:rPr lang="en"/>
              <a:t>  ├── variables.tf</a:t>
            </a:r>
            <a:endParaRPr/>
          </a:p>
          <a:p>
            <a:pPr indent="0" lvl="0" marL="0" rtl="0" algn="l">
              <a:spcBef>
                <a:spcPts val="1200"/>
              </a:spcBef>
              <a:spcAft>
                <a:spcPts val="0"/>
              </a:spcAft>
              <a:buNone/>
            </a:pPr>
            <a:r>
              <a:rPr lang="en"/>
              <a:t>  ├── outputs.tf</a:t>
            </a:r>
            <a:endParaRPr/>
          </a:p>
          <a:p>
            <a:pPr indent="0" lvl="0" marL="0" rtl="0" algn="l">
              <a:spcBef>
                <a:spcPts val="1200"/>
              </a:spcBef>
              <a:spcAft>
                <a:spcPts val="1200"/>
              </a:spcAft>
              <a:buNone/>
            </a:pPr>
            <a:r>
              <a:rPr lang="en"/>
              <a:t>  ├── README.md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519" name="Google Shape;51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without modules</a:t>
            </a:r>
            <a:endParaRPr/>
          </a:p>
          <a:p>
            <a:pPr indent="0" lvl="0" marL="0" rtl="0" algn="l">
              <a:spcBef>
                <a:spcPts val="1200"/>
              </a:spcBef>
              <a:spcAft>
                <a:spcPts val="0"/>
              </a:spcAft>
              <a:buNone/>
            </a:pPr>
            <a:r>
              <a:rPr lang="en"/>
              <a:t>Terraform with modules</a:t>
            </a:r>
            <a:endParaRPr/>
          </a:p>
          <a:p>
            <a:pPr indent="0" lvl="0" marL="0" rtl="0" algn="l">
              <a:spcBef>
                <a:spcPts val="1200"/>
              </a:spcBef>
              <a:spcAft>
                <a:spcPts val="0"/>
              </a:spcAft>
              <a:buNone/>
            </a:pPr>
            <a:r>
              <a:rPr lang="en"/>
              <a:t>Assignment</a:t>
            </a:r>
            <a:endParaRPr/>
          </a:p>
          <a:p>
            <a:pPr indent="0" lvl="0" marL="0" rtl="0" algn="l">
              <a:spcBef>
                <a:spcPts val="1200"/>
              </a:spcBef>
              <a:spcAft>
                <a:spcPts val="1200"/>
              </a:spcAft>
              <a:buNone/>
            </a:pPr>
            <a:r>
              <a:rPr lang="en"/>
              <a:t>Access public modules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400"/>
              </a:spcAft>
              <a:buNone/>
            </a:pPr>
            <a:r>
              <a:rPr lang="en"/>
              <a:t>Assignment: Create Terraform Modules for AWS RDS and S3 Locally and Use Them</a:t>
            </a:r>
            <a:endParaRPr/>
          </a:p>
        </p:txBody>
      </p:sp>
      <p:sp>
        <p:nvSpPr>
          <p:cNvPr id="525" name="Google Shape;525;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a:p>
          <a:p>
            <a:pPr indent="0" lvl="0" marL="0" rtl="0" algn="l">
              <a:spcBef>
                <a:spcPts val="1200"/>
              </a:spcBef>
              <a:spcAft>
                <a:spcPts val="0"/>
              </a:spcAft>
              <a:buNone/>
            </a:pPr>
            <a:r>
              <a:rPr lang="en"/>
              <a:t>📌 Goal:</a:t>
            </a:r>
            <a:endParaRPr/>
          </a:p>
          <a:p>
            <a:pPr indent="-298450" lvl="0" marL="457200" rtl="0" algn="l">
              <a:spcBef>
                <a:spcPts val="1200"/>
              </a:spcBef>
              <a:spcAft>
                <a:spcPts val="0"/>
              </a:spcAft>
              <a:buClr>
                <a:srgbClr val="000000"/>
              </a:buClr>
              <a:buSzPts val="1100"/>
              <a:buFont typeface="Arial"/>
              <a:buChar char="●"/>
            </a:pPr>
            <a:r>
              <a:rPr lang="en"/>
              <a:t>Create two separate Terraform modules:</a:t>
            </a:r>
            <a:endParaRPr/>
          </a:p>
          <a:p>
            <a:pPr indent="-298450" lvl="1" marL="914400" rtl="0" algn="l">
              <a:spcBef>
                <a:spcPts val="0"/>
              </a:spcBef>
              <a:spcAft>
                <a:spcPts val="0"/>
              </a:spcAft>
              <a:buClr>
                <a:srgbClr val="000000"/>
              </a:buClr>
              <a:buSzPts val="1100"/>
              <a:buFont typeface="Arial"/>
              <a:buChar char="○"/>
            </a:pPr>
            <a:r>
              <a:rPr lang="en" sz="1800"/>
              <a:t>rds module: Provisions an AWS RDS instance</a:t>
            </a:r>
            <a:endParaRPr sz="1800"/>
          </a:p>
          <a:p>
            <a:pPr indent="-298450" lvl="1" marL="914400" rtl="0" algn="l">
              <a:spcBef>
                <a:spcPts val="0"/>
              </a:spcBef>
              <a:spcAft>
                <a:spcPts val="0"/>
              </a:spcAft>
              <a:buClr>
                <a:srgbClr val="000000"/>
              </a:buClr>
              <a:buSzPts val="1100"/>
              <a:buFont typeface="Arial"/>
              <a:buChar char="○"/>
            </a:pPr>
            <a:r>
              <a:rPr lang="en" sz="1800"/>
              <a:t>s3 module: Provisions an AWS S3 bucket</a:t>
            </a:r>
            <a:endParaRPr sz="1800"/>
          </a:p>
          <a:p>
            <a:pPr indent="-298450" lvl="0" marL="457200" rtl="0" algn="l">
              <a:spcBef>
                <a:spcPts val="0"/>
              </a:spcBef>
              <a:spcAft>
                <a:spcPts val="0"/>
              </a:spcAft>
              <a:buClr>
                <a:srgbClr val="000000"/>
              </a:buClr>
              <a:buSzPts val="1100"/>
              <a:buFont typeface="Arial"/>
              <a:buChar char="●"/>
            </a:pPr>
            <a:r>
              <a:rPr lang="en"/>
              <a:t>Use both modules in a Terraform configuration</a:t>
            </a:r>
            <a:endParaRPr/>
          </a:p>
          <a:p>
            <a:pPr indent="-298450" lvl="0" marL="457200" rtl="0" algn="l">
              <a:spcBef>
                <a:spcPts val="0"/>
              </a:spcBef>
              <a:spcAft>
                <a:spcPts val="0"/>
              </a:spcAft>
              <a:buClr>
                <a:srgbClr val="000000"/>
              </a:buClr>
              <a:buSzPts val="1100"/>
              <a:buFont typeface="Arial"/>
              <a:buChar char="●"/>
            </a:pPr>
            <a:r>
              <a:rPr lang="en"/>
              <a:t>Test by deploying resources locally</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 Best Practices</a:t>
            </a:r>
            <a:endParaRPr/>
          </a:p>
        </p:txBody>
      </p:sp>
      <p:sp>
        <p:nvSpPr>
          <p:cNvPr id="531" name="Google Shape;531;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Keep Modules Small &amp; Focused – One responsibility per module</a:t>
            </a:r>
            <a:endParaRPr/>
          </a:p>
          <a:p>
            <a:pPr indent="0" lvl="0" marL="0" rtl="0" algn="l">
              <a:spcBef>
                <a:spcPts val="1200"/>
              </a:spcBef>
              <a:spcAft>
                <a:spcPts val="0"/>
              </a:spcAft>
              <a:buNone/>
            </a:pPr>
            <a:r>
              <a:rPr lang="en"/>
              <a:t>✅ Use Meaningful Variable &amp; Output Names – Improves readability</a:t>
            </a:r>
            <a:endParaRPr/>
          </a:p>
          <a:p>
            <a:pPr indent="0" lvl="0" marL="0" rtl="0" algn="l">
              <a:spcBef>
                <a:spcPts val="1200"/>
              </a:spcBef>
              <a:spcAft>
                <a:spcPts val="0"/>
              </a:spcAft>
              <a:buNone/>
            </a:pPr>
            <a:r>
              <a:rPr lang="en"/>
              <a:t>✅ Leverage Terraform Registry – Reuse existing modules</a:t>
            </a:r>
            <a:endParaRPr/>
          </a:p>
          <a:p>
            <a:pPr indent="0" lvl="0" marL="0" rtl="0" algn="l">
              <a:spcBef>
                <a:spcPts val="1200"/>
              </a:spcBef>
              <a:spcAft>
                <a:spcPts val="0"/>
              </a:spcAft>
              <a:buNone/>
            </a:pPr>
            <a:r>
              <a:rPr lang="en"/>
              <a:t>✅ Version Control Your Modules – Track changes in Git</a:t>
            </a:r>
            <a:endParaRPr/>
          </a:p>
          <a:p>
            <a:pPr indent="0" lvl="0" marL="0" rtl="0" algn="l">
              <a:spcBef>
                <a:spcPts val="1200"/>
              </a:spcBef>
              <a:spcAft>
                <a:spcPts val="1200"/>
              </a:spcAft>
              <a:buNone/>
            </a:pPr>
            <a:r>
              <a:rPr lang="en"/>
              <a:t>✅ Document Your Modules – Use README.md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Managing Sensitive Data </a:t>
            </a:r>
            <a:endParaRPr/>
          </a:p>
          <a:p>
            <a:pPr indent="0" lvl="0" marL="0" rtl="0" algn="l">
              <a:spcBef>
                <a:spcPts val="1200"/>
              </a:spcBef>
              <a:spcAft>
                <a:spcPts val="0"/>
              </a:spcAft>
              <a:buNone/>
            </a:pPr>
            <a:r>
              <a:rPr lang="en"/>
              <a:t>Title: Protecting Sensitive Data in Terraform</a:t>
            </a:r>
            <a:endParaRPr/>
          </a:p>
          <a:p>
            <a:pPr indent="0" lvl="0" marL="0" rtl="0" algn="l">
              <a:spcBef>
                <a:spcPts val="1200"/>
              </a:spcBef>
              <a:spcAft>
                <a:spcPts val="0"/>
              </a:spcAft>
              <a:buNone/>
            </a:pPr>
            <a:r>
              <a:rPr lang="en"/>
              <a:t>Avoid hardcoding sensitive values (API keys, DB passwords).</a:t>
            </a:r>
            <a:endParaRPr/>
          </a:p>
          <a:p>
            <a:pPr indent="0" lvl="0" marL="0" rtl="0" algn="l">
              <a:spcBef>
                <a:spcPts val="1200"/>
              </a:spcBef>
              <a:spcAft>
                <a:spcPts val="0"/>
              </a:spcAft>
              <a:buNone/>
            </a:pPr>
            <a:r>
              <a:rPr lang="en"/>
              <a:t>Store secrets in AWS Secrets Manager or SSM Parameter Store.</a:t>
            </a:r>
            <a:endParaRPr/>
          </a:p>
          <a:p>
            <a:pPr indent="0" lvl="0" marL="0" rtl="0" algn="l">
              <a:spcBef>
                <a:spcPts val="1200"/>
              </a:spcBef>
              <a:spcAft>
                <a:spcPts val="1200"/>
              </a:spcAft>
              <a:buNone/>
            </a:pPr>
            <a:r>
              <a:rPr lang="en"/>
              <a:t>Use Terraform to fetch secrets securely.</a:t>
            </a:r>
            <a:endParaRPr/>
          </a:p>
        </p:txBody>
      </p:sp>
      <p:sp>
        <p:nvSpPr>
          <p:cNvPr id="537" name="Google Shape;537;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Infrastructure as code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Infrastructure as Code (IaC) is an approach to managing and provisioning infrastructure in a way that treats infrastructure configurations as code. </a:t>
            </a:r>
            <a:endParaRPr sz="2100"/>
          </a:p>
          <a:p>
            <a:pPr indent="-361950" lvl="0" marL="457200" rtl="0" algn="l">
              <a:spcBef>
                <a:spcPts val="0"/>
              </a:spcBef>
              <a:spcAft>
                <a:spcPts val="0"/>
              </a:spcAft>
              <a:buSzPts val="2100"/>
              <a:buChar char="●"/>
            </a:pPr>
            <a:r>
              <a:rPr lang="en" sz="2100"/>
              <a:t>This means that you use code, typically in a declarative or imperative language, to define and automate the setup, configuration, and management of your infrastructure, including servers, networking, storage, and other resources</a:t>
            </a:r>
            <a:endParaRPr sz="21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
        <p:nvSpPr>
          <p:cNvPr id="543" name="Google Shape;543;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Managing Sensitive Data</a:t>
            </a:r>
            <a:endParaRPr b="1"/>
          </a:p>
          <a:p>
            <a:pPr indent="0" lvl="0" marL="0" rtl="0" algn="l">
              <a:spcBef>
                <a:spcPts val="1200"/>
              </a:spcBef>
              <a:spcAft>
                <a:spcPts val="0"/>
              </a:spcAft>
              <a:buNone/>
            </a:pPr>
            <a:r>
              <a:rPr lang="en"/>
              <a:t>Title: Best Practices for Handling Secrets</a:t>
            </a:r>
            <a:endParaRPr/>
          </a:p>
          <a:p>
            <a:pPr indent="0" lvl="0" marL="0" rtl="0" algn="l">
              <a:spcBef>
                <a:spcPts val="1200"/>
              </a:spcBef>
              <a:spcAft>
                <a:spcPts val="0"/>
              </a:spcAft>
              <a:buNone/>
            </a:pPr>
            <a:r>
              <a:rPr lang="en"/>
              <a:t>Use Terraform variables (sensitive = true).</a:t>
            </a:r>
            <a:endParaRPr/>
          </a:p>
          <a:p>
            <a:pPr indent="0" lvl="0" marL="0" rtl="0" algn="l">
              <a:spcBef>
                <a:spcPts val="1200"/>
              </a:spcBef>
              <a:spcAft>
                <a:spcPts val="0"/>
              </a:spcAft>
              <a:buNone/>
            </a:pPr>
            <a:r>
              <a:rPr lang="en"/>
              <a:t>Load secrets using environment variables (TF_VAR_password).</a:t>
            </a:r>
            <a:endParaRPr/>
          </a:p>
          <a:p>
            <a:pPr indent="0" lvl="0" marL="0" rtl="0" algn="l">
              <a:spcBef>
                <a:spcPts val="1200"/>
              </a:spcBef>
              <a:spcAft>
                <a:spcPts val="1200"/>
              </a:spcAft>
              <a:buNone/>
            </a:pPr>
            <a:r>
              <a:rPr lang="en"/>
              <a:t>Ensure .terraform.tfstate is encrypted and stored securely.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IAM Roles and Permissions</a:t>
            </a:r>
            <a:endParaRPr b="1"/>
          </a:p>
          <a:p>
            <a:pPr indent="0" lvl="0" marL="0" rtl="0" algn="l">
              <a:spcBef>
                <a:spcPts val="1200"/>
              </a:spcBef>
              <a:spcAft>
                <a:spcPts val="0"/>
              </a:spcAft>
              <a:buNone/>
            </a:pPr>
            <a:r>
              <a:rPr lang="en"/>
              <a:t>Implementing Secure IAM Roles</a:t>
            </a:r>
            <a:endParaRPr/>
          </a:p>
          <a:p>
            <a:pPr indent="0" lvl="0" marL="0" rtl="0" algn="l">
              <a:spcBef>
                <a:spcPts val="1200"/>
              </a:spcBef>
              <a:spcAft>
                <a:spcPts val="0"/>
              </a:spcAft>
              <a:buNone/>
            </a:pPr>
            <a:r>
              <a:rPr lang="en"/>
              <a:t>Follow Principle of Least Privilege (PoLP).</a:t>
            </a:r>
            <a:endParaRPr/>
          </a:p>
          <a:p>
            <a:pPr indent="0" lvl="0" marL="0" rtl="0" algn="l">
              <a:spcBef>
                <a:spcPts val="1200"/>
              </a:spcBef>
              <a:spcAft>
                <a:spcPts val="0"/>
              </a:spcAft>
              <a:buNone/>
            </a:pPr>
            <a:r>
              <a:rPr lang="en"/>
              <a:t>Assign only required permissions to IAM roles.</a:t>
            </a:r>
            <a:endParaRPr/>
          </a:p>
          <a:p>
            <a:pPr indent="0" lvl="0" marL="0" rtl="0" algn="l">
              <a:spcBef>
                <a:spcPts val="1200"/>
              </a:spcBef>
              <a:spcAft>
                <a:spcPts val="1200"/>
              </a:spcAft>
              <a:buNone/>
            </a:pPr>
            <a:r>
              <a:rPr lang="en"/>
              <a:t>Use IAM policies instead of inline role-based access.</a:t>
            </a:r>
            <a:endParaRPr/>
          </a:p>
        </p:txBody>
      </p:sp>
      <p:sp>
        <p:nvSpPr>
          <p:cNvPr id="549" name="Google Shape;549;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Using IAM Role Assumption</a:t>
            </a:r>
            <a:endParaRPr b="1"/>
          </a:p>
          <a:p>
            <a:pPr indent="0" lvl="0" marL="0" rtl="0" algn="l">
              <a:spcBef>
                <a:spcPts val="1200"/>
              </a:spcBef>
              <a:spcAft>
                <a:spcPts val="0"/>
              </a:spcAft>
              <a:buNone/>
            </a:pPr>
            <a:r>
              <a:rPr lang="en"/>
              <a:t>Avoid long-term access keys, use IAM roles with temporary credentials.</a:t>
            </a:r>
            <a:endParaRPr/>
          </a:p>
          <a:p>
            <a:pPr indent="0" lvl="0" marL="0" rtl="0" algn="l">
              <a:spcBef>
                <a:spcPts val="1200"/>
              </a:spcBef>
              <a:spcAft>
                <a:spcPts val="0"/>
              </a:spcAft>
              <a:buNone/>
            </a:pPr>
            <a:r>
              <a:rPr lang="en"/>
              <a:t>Example provider configuration:</a:t>
            </a:r>
            <a:endParaRPr/>
          </a:p>
          <a:p>
            <a:pPr indent="0" lvl="0" marL="0" rtl="0" algn="l">
              <a:spcBef>
                <a:spcPts val="1200"/>
              </a:spcBef>
              <a:spcAft>
                <a:spcPts val="0"/>
              </a:spcAft>
              <a:buNone/>
            </a:pPr>
            <a:r>
              <a:rPr lang="en"/>
              <a:t>provider "aws" {</a:t>
            </a:r>
            <a:endParaRPr/>
          </a:p>
          <a:p>
            <a:pPr indent="0" lvl="0" marL="0" rtl="0" algn="l">
              <a:spcBef>
                <a:spcPts val="1200"/>
              </a:spcBef>
              <a:spcAft>
                <a:spcPts val="0"/>
              </a:spcAft>
              <a:buNone/>
            </a:pPr>
            <a:r>
              <a:rPr lang="en"/>
              <a:t>  region = "us-east-1"</a:t>
            </a:r>
            <a:endParaRPr/>
          </a:p>
          <a:p>
            <a:pPr indent="0" lvl="0" marL="0" rtl="0" algn="l">
              <a:spcBef>
                <a:spcPts val="1200"/>
              </a:spcBef>
              <a:spcAft>
                <a:spcPts val="0"/>
              </a:spcAft>
              <a:buNone/>
            </a:pPr>
            <a:r>
              <a:rPr lang="en"/>
              <a:t>  assume_role {</a:t>
            </a:r>
            <a:endParaRPr/>
          </a:p>
          <a:p>
            <a:pPr indent="0" lvl="0" marL="0" rtl="0" algn="l">
              <a:spcBef>
                <a:spcPts val="1200"/>
              </a:spcBef>
              <a:spcAft>
                <a:spcPts val="0"/>
              </a:spcAft>
              <a:buNone/>
            </a:pPr>
            <a:r>
              <a:rPr lang="en"/>
              <a:t>    role_arn = "arn:aws:iam::123456789012:role/my-secure-role"</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b="1"/>
          </a:p>
        </p:txBody>
      </p:sp>
      <p:sp>
        <p:nvSpPr>
          <p:cNvPr id="555" name="Google Shape;555;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Secure Access Control</a:t>
            </a:r>
            <a:endParaRPr/>
          </a:p>
          <a:p>
            <a:pPr indent="0" lvl="0" marL="0" rtl="0" algn="l">
              <a:spcBef>
                <a:spcPts val="1200"/>
              </a:spcBef>
              <a:spcAft>
                <a:spcPts val="0"/>
              </a:spcAft>
              <a:buNone/>
            </a:pPr>
            <a:r>
              <a:rPr lang="en"/>
              <a:t>Securing Terraform State</a:t>
            </a:r>
            <a:endParaRPr/>
          </a:p>
          <a:p>
            <a:pPr indent="0" lvl="0" marL="0" rtl="0" algn="l">
              <a:spcBef>
                <a:spcPts val="1200"/>
              </a:spcBef>
              <a:spcAft>
                <a:spcPts val="0"/>
              </a:spcAft>
              <a:buNone/>
            </a:pPr>
            <a:r>
              <a:rPr lang="en"/>
              <a:t>Store Terraform state in an S3 bucket with encryption.</a:t>
            </a:r>
            <a:endParaRPr/>
          </a:p>
          <a:p>
            <a:pPr indent="0" lvl="0" marL="0" rtl="0" algn="l">
              <a:spcBef>
                <a:spcPts val="1200"/>
              </a:spcBef>
              <a:spcAft>
                <a:spcPts val="0"/>
              </a:spcAft>
              <a:buNone/>
            </a:pPr>
            <a:r>
              <a:rPr lang="en"/>
              <a:t>Enable state locking with a DynamoDB table.</a:t>
            </a:r>
            <a:endParaRPr/>
          </a:p>
          <a:p>
            <a:pPr indent="0" lvl="0" marL="0" rtl="0" algn="l">
              <a:spcBef>
                <a:spcPts val="1200"/>
              </a:spcBef>
              <a:spcAft>
                <a:spcPts val="0"/>
              </a:spcAft>
              <a:buNone/>
            </a:pPr>
            <a:r>
              <a:rPr lang="en"/>
              <a:t>Example backend configuration:</a:t>
            </a:r>
            <a:endParaRPr/>
          </a:p>
          <a:p>
            <a:pPr indent="0" lvl="0" marL="0" rtl="0" algn="l">
              <a:spcBef>
                <a:spcPts val="1200"/>
              </a:spcBef>
              <a:spcAft>
                <a:spcPts val="0"/>
              </a:spcAft>
              <a:buNone/>
            </a:pPr>
            <a:r>
              <a:rPr lang="en"/>
              <a:t>terraform {</a:t>
            </a:r>
            <a:endParaRPr/>
          </a:p>
          <a:p>
            <a:pPr indent="0" lvl="0" marL="0" rtl="0" algn="l">
              <a:spcBef>
                <a:spcPts val="1200"/>
              </a:spcBef>
              <a:spcAft>
                <a:spcPts val="0"/>
              </a:spcAft>
              <a:buNone/>
            </a:pPr>
            <a:r>
              <a:rPr lang="en"/>
              <a:t>  backend "s3" {</a:t>
            </a:r>
            <a:endParaRPr/>
          </a:p>
          <a:p>
            <a:pPr indent="0" lvl="0" marL="0" rtl="0" algn="l">
              <a:spcBef>
                <a:spcPts val="1200"/>
              </a:spcBef>
              <a:spcAft>
                <a:spcPts val="0"/>
              </a:spcAft>
              <a:buNone/>
            </a:pPr>
            <a:r>
              <a:rPr lang="en"/>
              <a:t>    bucket         = "my-secure-terraform-state"</a:t>
            </a:r>
            <a:endParaRPr/>
          </a:p>
          <a:p>
            <a:pPr indent="0" lvl="0" marL="0" rtl="0" algn="l">
              <a:spcBef>
                <a:spcPts val="1200"/>
              </a:spcBef>
              <a:spcAft>
                <a:spcPts val="0"/>
              </a:spcAft>
              <a:buNone/>
            </a:pPr>
            <a:r>
              <a:rPr lang="en"/>
              <a:t>    key            = "terraform.tfstate"</a:t>
            </a:r>
            <a:endParaRPr/>
          </a:p>
          <a:p>
            <a:pPr indent="0" lvl="0" marL="0" rtl="0" algn="l">
              <a:spcBef>
                <a:spcPts val="1200"/>
              </a:spcBef>
              <a:spcAft>
                <a:spcPts val="0"/>
              </a:spcAft>
              <a:buNone/>
            </a:pPr>
            <a:r>
              <a:rPr lang="en"/>
              <a:t>    encrypt        = true</a:t>
            </a:r>
            <a:endParaRPr/>
          </a:p>
          <a:p>
            <a:pPr indent="0" lvl="0" marL="0" rtl="0" algn="l">
              <a:spcBef>
                <a:spcPts val="1200"/>
              </a:spcBef>
              <a:spcAft>
                <a:spcPts val="0"/>
              </a:spcAft>
              <a:buNone/>
            </a:pPr>
            <a:r>
              <a:rPr lang="en"/>
              <a:t>    dynamodb_table = "terraform-state-lock"</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t/>
            </a:r>
            <a:endParaRPr/>
          </a:p>
        </p:txBody>
      </p:sp>
      <p:sp>
        <p:nvSpPr>
          <p:cNvPr id="561" name="Google Shape;561;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6"/>
          <p:cNvSpPr txBox="1"/>
          <p:nvPr>
            <p:ph idx="1" type="body"/>
          </p:nvPr>
        </p:nvSpPr>
        <p:spPr>
          <a:xfrm>
            <a:off x="311700" y="1152475"/>
            <a:ext cx="3955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Secure Access Control (2/2)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Enforcing MFA and HTTPS</a:t>
            </a:r>
            <a:endParaRPr/>
          </a:p>
          <a:p>
            <a:pPr indent="0" lvl="0" marL="0" rtl="0" algn="l">
              <a:spcBef>
                <a:spcPts val="1200"/>
              </a:spcBef>
              <a:spcAft>
                <a:spcPts val="0"/>
              </a:spcAft>
              <a:buNone/>
            </a:pPr>
            <a:r>
              <a:rPr lang="en"/>
              <a:t>Require MFA for IAM users performing critical actions.</a:t>
            </a:r>
            <a:endParaRPr/>
          </a:p>
          <a:p>
            <a:pPr indent="0" lvl="0" marL="0" rtl="0" algn="l">
              <a:spcBef>
                <a:spcPts val="1200"/>
              </a:spcBef>
              <a:spcAft>
                <a:spcPts val="0"/>
              </a:spcAft>
              <a:buNone/>
            </a:pPr>
            <a:r>
              <a:rPr lang="en"/>
              <a:t>Enforce HTTPS for API Gateway and Load Balancers.</a:t>
            </a:r>
            <a:endParaRPr/>
          </a:p>
          <a:p>
            <a:pPr indent="0" lvl="0" marL="0" rtl="0" algn="l">
              <a:spcBef>
                <a:spcPts val="1200"/>
              </a:spcBef>
              <a:spcAft>
                <a:spcPts val="1200"/>
              </a:spcAft>
              <a:buNone/>
            </a:pPr>
            <a:r>
              <a:rPr lang="en"/>
              <a:t>Example enforcing HTTPS on API Gateway:</a:t>
            </a:r>
            <a:endParaRPr/>
          </a:p>
        </p:txBody>
      </p:sp>
      <p:sp>
        <p:nvSpPr>
          <p:cNvPr id="567" name="Google Shape;567;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Best Practices in Terraform for AWS</a:t>
            </a:r>
            <a:endParaRPr/>
          </a:p>
        </p:txBody>
      </p:sp>
      <p:sp>
        <p:nvSpPr>
          <p:cNvPr id="568" name="Google Shape;568;p96"/>
          <p:cNvSpPr txBox="1"/>
          <p:nvPr/>
        </p:nvSpPr>
        <p:spPr>
          <a:xfrm>
            <a:off x="5306000" y="950675"/>
            <a:ext cx="3779400" cy="418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100">
                <a:solidFill>
                  <a:schemeClr val="accent3"/>
                </a:solidFill>
                <a:latin typeface="Average"/>
                <a:ea typeface="Average"/>
                <a:cs typeface="Average"/>
                <a:sym typeface="Average"/>
              </a:rPr>
              <a:t>resource "aws_api_gateway_stage" "prod"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stage_name    = "prod"</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deployment_id = aws_api_gateway_deployment.my_api.id</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rest_api_id   = aws_api_gateway_rest_api.my_api.id</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method_settings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resource_path =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http_method   =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settings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require_authorization_for_cache_control = true</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0"/>
              </a:spcAft>
              <a:buNone/>
            </a:pPr>
            <a:r>
              <a:rPr lang="en" sz="1100">
                <a:solidFill>
                  <a:schemeClr val="accent3"/>
                </a:solidFill>
                <a:latin typeface="Average"/>
                <a:ea typeface="Average"/>
                <a:cs typeface="Average"/>
                <a:sym typeface="Average"/>
              </a:rPr>
              <a:t>  }</a:t>
            </a:r>
            <a:endParaRPr sz="1100">
              <a:solidFill>
                <a:schemeClr val="accent3"/>
              </a:solidFill>
              <a:latin typeface="Average"/>
              <a:ea typeface="Average"/>
              <a:cs typeface="Average"/>
              <a:sym typeface="Average"/>
            </a:endParaRPr>
          </a:p>
          <a:p>
            <a:pPr indent="0" lvl="0" marL="0" marR="0" rtl="0" algn="l">
              <a:lnSpc>
                <a:spcPct val="115000"/>
              </a:lnSpc>
              <a:spcBef>
                <a:spcPts val="1200"/>
              </a:spcBef>
              <a:spcAft>
                <a:spcPts val="1200"/>
              </a:spcAft>
              <a:buNone/>
            </a:pPr>
            <a:r>
              <a:rPr lang="en" sz="1100">
                <a:solidFill>
                  <a:schemeClr val="accent3"/>
                </a:solidFill>
                <a:latin typeface="Average"/>
                <a:ea typeface="Average"/>
                <a:cs typeface="Average"/>
                <a:sym typeface="Average"/>
              </a:rPr>
              <a:t>}</a:t>
            </a:r>
            <a:endParaRPr sz="7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Terraform can visualize dependencies using terraform graph.</a:t>
            </a:r>
            <a:endParaRPr/>
          </a:p>
          <a:p>
            <a:pPr indent="0" lvl="0" marL="0" rtl="0" algn="l">
              <a:spcBef>
                <a:spcPts val="1200"/>
              </a:spcBef>
              <a:spcAft>
                <a:spcPts val="0"/>
              </a:spcAft>
              <a:buNone/>
            </a:pPr>
            <a:r>
              <a:rPr lang="en"/>
              <a:t>Generating a Graph</a:t>
            </a:r>
            <a:endParaRPr/>
          </a:p>
          <a:p>
            <a:pPr indent="0" lvl="0" marL="0" rtl="0" algn="l">
              <a:spcBef>
                <a:spcPts val="1200"/>
              </a:spcBef>
              <a:spcAft>
                <a:spcPts val="0"/>
              </a:spcAft>
              <a:buNone/>
            </a:pPr>
            <a:r>
              <a:rPr lang="en"/>
              <a:t>terraform graph | dot -Tpng &gt; graph.png</a:t>
            </a:r>
            <a:endParaRPr/>
          </a:p>
          <a:p>
            <a:pPr indent="0" lvl="0" marL="0" rtl="0" algn="l">
              <a:spcBef>
                <a:spcPts val="1200"/>
              </a:spcBef>
              <a:spcAft>
                <a:spcPts val="0"/>
              </a:spcAft>
              <a:buNone/>
            </a:pPr>
            <a:r>
              <a:rPr lang="en"/>
              <a:t>Directs Terraform execution order.</a:t>
            </a:r>
            <a:endParaRPr/>
          </a:p>
          <a:p>
            <a:pPr indent="0" lvl="0" marL="0" rtl="0" algn="l">
              <a:spcBef>
                <a:spcPts val="1200"/>
              </a:spcBef>
              <a:spcAft>
                <a:spcPts val="0"/>
              </a:spcAft>
              <a:buNone/>
            </a:pPr>
            <a:r>
              <a:rPr lang="en"/>
              <a:t>Helps identify circular dependencies or unnecessary dependencies.</a:t>
            </a:r>
            <a:endParaRPr/>
          </a:p>
          <a:p>
            <a:pPr indent="0" lvl="0" marL="0" rtl="0" algn="l">
              <a:spcBef>
                <a:spcPts val="1200"/>
              </a:spcBef>
              <a:spcAft>
                <a:spcPts val="0"/>
              </a:spcAft>
              <a:buNone/>
            </a:pPr>
            <a:r>
              <a:rPr lang="en"/>
              <a:t>Graph Example (Simplified)</a:t>
            </a:r>
            <a:endParaRPr/>
          </a:p>
          <a:p>
            <a:pPr indent="0" lvl="0" marL="0" rtl="0" algn="l">
              <a:spcBef>
                <a:spcPts val="1200"/>
              </a:spcBef>
              <a:spcAft>
                <a:spcPts val="0"/>
              </a:spcAft>
              <a:buNone/>
            </a:pPr>
            <a:r>
              <a:rPr lang="en"/>
              <a:t>digraph {</a:t>
            </a:r>
            <a:endParaRPr/>
          </a:p>
          <a:p>
            <a:pPr indent="0" lvl="0" marL="0" rtl="0" algn="l">
              <a:spcBef>
                <a:spcPts val="1200"/>
              </a:spcBef>
              <a:spcAft>
                <a:spcPts val="0"/>
              </a:spcAft>
              <a:buNone/>
            </a:pPr>
            <a:r>
              <a:rPr lang="en"/>
              <a:t>  aws_vpc.example -&gt; aws_subnet.example;</a:t>
            </a:r>
            <a:endParaRPr/>
          </a:p>
          <a:p>
            <a:pPr indent="0" lvl="0" marL="0" rtl="0" algn="l">
              <a:spcBef>
                <a:spcPts val="1200"/>
              </a:spcBef>
              <a:spcAft>
                <a:spcPts val="0"/>
              </a:spcAft>
              <a:buNone/>
            </a:pPr>
            <a:r>
              <a:rPr lang="en"/>
              <a:t>  aws_subnet.example -&gt; aws_instance.example;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Key Insight:</a:t>
            </a:r>
            <a:endParaRPr/>
          </a:p>
          <a:p>
            <a:pPr indent="0" lvl="0" marL="0" rtl="0" algn="l">
              <a:spcBef>
                <a:spcPts val="1200"/>
              </a:spcBef>
              <a:spcAft>
                <a:spcPts val="1200"/>
              </a:spcAft>
              <a:buNone/>
            </a:pPr>
            <a:r>
              <a:rPr lang="en"/>
              <a:t>Terraform starts with aws_vpc, then aws_subnet, then aws_instance.</a:t>
            </a:r>
            <a:endParaRPr/>
          </a:p>
        </p:txBody>
      </p:sp>
      <p:sp>
        <p:nvSpPr>
          <p:cNvPr id="574" name="Google Shape;574;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Graph Analysis (terraform graph)</a:t>
            </a:r>
            <a:endParaRPr/>
          </a:p>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Practical Challenges and Debugging Techniques in Terraform</a:t>
            </a:r>
            <a:endParaRPr/>
          </a:p>
        </p:txBody>
      </p:sp>
      <p:sp>
        <p:nvSpPr>
          <p:cNvPr id="580" name="Google Shape;580;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working with Terraform, you may encounter various challenges, including configuration errors, dependency issues, state inconsistencies, and provider-related problems.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Terraform Issues &amp; Debugging Strategies</a:t>
            </a:r>
            <a:endParaRPr/>
          </a:p>
        </p:txBody>
      </p:sp>
      <p:sp>
        <p:nvSpPr>
          <p:cNvPr id="586" name="Google Shape;586;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Issue 1: Terraform Plan Shows Unnecessary Changes</a:t>
            </a:r>
            <a:endParaRPr/>
          </a:p>
          <a:p>
            <a:pPr indent="0" lvl="0" marL="0" rtl="0" algn="l">
              <a:spcBef>
                <a:spcPts val="1200"/>
              </a:spcBef>
              <a:spcAft>
                <a:spcPts val="0"/>
              </a:spcAft>
              <a:buNone/>
            </a:pPr>
            <a:r>
              <a:rPr lang="en"/>
              <a:t>Problem: Running terraform plan shows changes to resources that haven’t been modified.</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Drift: Resources were changed manually outside Terraform.</a:t>
            </a:r>
            <a:endParaRPr/>
          </a:p>
          <a:p>
            <a:pPr indent="0" lvl="0" marL="0" rtl="0" algn="l">
              <a:spcBef>
                <a:spcPts val="1200"/>
              </a:spcBef>
              <a:spcAft>
                <a:spcPts val="0"/>
              </a:spcAft>
              <a:buNone/>
            </a:pPr>
            <a:r>
              <a:rPr lang="en"/>
              <a:t>Default values: AWS services may return different default values than Terraform expects.</a:t>
            </a:r>
            <a:endParaRPr/>
          </a:p>
          <a:p>
            <a:pPr indent="0" lvl="0" marL="0" rtl="0" algn="l">
              <a:spcBef>
                <a:spcPts val="1200"/>
              </a:spcBef>
              <a:spcAft>
                <a:spcPts val="0"/>
              </a:spcAft>
              <a:buNone/>
            </a:pPr>
            <a:r>
              <a:rPr lang="en"/>
              <a:t>Provider differences: Terraform provider updates can cause differences.</a:t>
            </a:r>
            <a:endParaRPr/>
          </a:p>
          <a:p>
            <a:pPr indent="0" lvl="0" marL="0" rtl="0" algn="l">
              <a:spcBef>
                <a:spcPts val="1200"/>
              </a:spcBef>
              <a:spcAft>
                <a:spcPts val="12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Terraform Issues &amp; Debugging Strategies</a:t>
            </a:r>
            <a:endParaRPr/>
          </a:p>
        </p:txBody>
      </p:sp>
      <p:sp>
        <p:nvSpPr>
          <p:cNvPr id="592" name="Google Shape;592;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Solution:</a:t>
            </a:r>
            <a:endParaRPr/>
          </a:p>
          <a:p>
            <a:pPr indent="0" lvl="0" marL="0" rtl="0" algn="l">
              <a:spcBef>
                <a:spcPts val="1200"/>
              </a:spcBef>
              <a:spcAft>
                <a:spcPts val="0"/>
              </a:spcAft>
              <a:buNone/>
            </a:pPr>
            <a:r>
              <a:rPr lang="en"/>
              <a:t>✅ Check the state and actual configuration</a:t>
            </a:r>
            <a:endParaRPr/>
          </a:p>
          <a:p>
            <a:pPr indent="0" lvl="0" marL="0" rtl="0" algn="l">
              <a:spcBef>
                <a:spcPts val="1200"/>
              </a:spcBef>
              <a:spcAft>
                <a:spcPts val="0"/>
              </a:spcAft>
              <a:buNone/>
            </a:pPr>
            <a:r>
              <a:rPr lang="en"/>
              <a:t>terraform show</a:t>
            </a:r>
            <a:endParaRPr/>
          </a:p>
          <a:p>
            <a:pPr indent="0" lvl="0" marL="0" rtl="0" algn="l">
              <a:spcBef>
                <a:spcPts val="1200"/>
              </a:spcBef>
              <a:spcAft>
                <a:spcPts val="0"/>
              </a:spcAft>
              <a:buNone/>
            </a:pPr>
            <a:r>
              <a:rPr lang="en"/>
              <a:t>terraform state list</a:t>
            </a:r>
            <a:endParaRPr/>
          </a:p>
          <a:p>
            <a:pPr indent="0" lvl="0" marL="0" rtl="0" algn="l">
              <a:spcBef>
                <a:spcPts val="1200"/>
              </a:spcBef>
              <a:spcAft>
                <a:spcPts val="0"/>
              </a:spcAft>
              <a:buNone/>
            </a:pPr>
            <a:r>
              <a:rPr lang="en"/>
              <a:t>terraform state show &lt;resource&gt;</a:t>
            </a:r>
            <a:endParaRPr/>
          </a:p>
          <a:p>
            <a:pPr indent="0" lvl="0" marL="0" rtl="0" algn="l">
              <a:spcBef>
                <a:spcPts val="1200"/>
              </a:spcBef>
              <a:spcAft>
                <a:spcPts val="0"/>
              </a:spcAft>
              <a:buNone/>
            </a:pPr>
            <a:r>
              <a:rPr lang="en"/>
              <a:t>✅ Manually import the resource state if needed</a:t>
            </a:r>
            <a:endParaRPr/>
          </a:p>
          <a:p>
            <a:pPr indent="0" lvl="0" marL="0" rtl="0" algn="l">
              <a:spcBef>
                <a:spcPts val="1200"/>
              </a:spcBef>
              <a:spcAft>
                <a:spcPts val="0"/>
              </a:spcAft>
              <a:buNone/>
            </a:pPr>
            <a:r>
              <a:rPr lang="en"/>
              <a:t>terraform import aws_instance.example i-1234567890abcdef</a:t>
            </a:r>
            <a:endParaRPr/>
          </a:p>
          <a:p>
            <a:pPr indent="0" lvl="0" marL="0" rtl="0" algn="l">
              <a:spcBef>
                <a:spcPts val="1200"/>
              </a:spcBef>
              <a:spcAft>
                <a:spcPts val="1200"/>
              </a:spcAft>
              <a:buNone/>
            </a:pPr>
            <a:r>
              <a:rPr lang="en"/>
              <a:t>✅ Review default values in Terraform documentation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Dependency Errors (depends_on Misuse)</a:t>
            </a:r>
            <a:endParaRPr/>
          </a:p>
        </p:txBody>
      </p:sp>
      <p:sp>
        <p:nvSpPr>
          <p:cNvPr id="598" name="Google Shape;598;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Terraform applies resources in the wrong order or fails due to missing dependencies.</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Implicit dependencies not inferred correctly</a:t>
            </a:r>
            <a:endParaRPr/>
          </a:p>
          <a:p>
            <a:pPr indent="0" lvl="0" marL="0" rtl="0" algn="l">
              <a:spcBef>
                <a:spcPts val="1200"/>
              </a:spcBef>
              <a:spcAft>
                <a:spcPts val="0"/>
              </a:spcAft>
              <a:buNone/>
            </a:pPr>
            <a:r>
              <a:rPr lang="en"/>
              <a:t>Missing explicit dependencies (depends_on)</a:t>
            </a:r>
            <a:endParaRPr/>
          </a:p>
          <a:p>
            <a:pPr indent="0" lvl="0" marL="0" rtl="0" algn="l">
              <a:spcBef>
                <a:spcPts val="1200"/>
              </a:spcBef>
              <a:spcAft>
                <a:spcPts val="0"/>
              </a:spcAft>
              <a:buNone/>
            </a:pPr>
            <a:r>
              <a:rPr lang="en"/>
              <a:t>Circular dependencies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Automation:</a:t>
            </a:r>
            <a:r>
              <a:rPr lang="en"/>
              <a:t> IaC automates the provisioning, configuration, and management of infrastructure, reducing manual, error-prone tasks and ensuring consistency.</a:t>
            </a:r>
            <a:endParaRPr/>
          </a:p>
          <a:p>
            <a:pPr indent="-342900" lvl="0" marL="457200" rtl="0" algn="l">
              <a:spcBef>
                <a:spcPts val="0"/>
              </a:spcBef>
              <a:spcAft>
                <a:spcPts val="0"/>
              </a:spcAft>
              <a:buSzPts val="1800"/>
              <a:buAutoNum type="arabicPeriod"/>
            </a:pPr>
            <a:r>
              <a:rPr b="1" lang="en"/>
              <a:t>Version Control:</a:t>
            </a:r>
            <a:r>
              <a:rPr lang="en"/>
              <a:t> Infrastructure code can be versioned, allowing for tracking changes, rollbacks, and collaboration among team members using tools like Git.</a:t>
            </a:r>
            <a:endParaRPr/>
          </a:p>
          <a:p>
            <a:pPr indent="-342900" lvl="0" marL="457200" rtl="0" algn="l">
              <a:spcBef>
                <a:spcPts val="0"/>
              </a:spcBef>
              <a:spcAft>
                <a:spcPts val="0"/>
              </a:spcAft>
              <a:buSzPts val="1800"/>
              <a:buAutoNum type="arabicPeriod"/>
            </a:pPr>
            <a:r>
              <a:rPr b="1" lang="en"/>
              <a:t>Scalability:</a:t>
            </a:r>
            <a:r>
              <a:rPr lang="en"/>
              <a:t> IaC makes it easier to scale infrastructure resources up or down based on demand, adapting to changing workloads.</a:t>
            </a:r>
            <a:endParaRPr/>
          </a:p>
          <a:p>
            <a:pPr indent="-342900" lvl="0" marL="457200" rtl="0" algn="l">
              <a:spcBef>
                <a:spcPts val="0"/>
              </a:spcBef>
              <a:spcAft>
                <a:spcPts val="0"/>
              </a:spcAft>
              <a:buSzPts val="1800"/>
              <a:buAutoNum type="arabicPeriod"/>
            </a:pPr>
            <a:r>
              <a:rPr b="1" lang="en"/>
              <a:t>Reproducibility:</a:t>
            </a:r>
            <a:r>
              <a:rPr lang="en"/>
              <a:t> With IaC, you can recreate entire environments reliably, ensuring consistency between development, testing, and production.</a:t>
            </a:r>
            <a:endParaRPr/>
          </a:p>
          <a:p>
            <a:pPr indent="-342900" lvl="0" marL="457200" rtl="0" algn="l">
              <a:spcBef>
                <a:spcPts val="0"/>
              </a:spcBef>
              <a:spcAft>
                <a:spcPts val="0"/>
              </a:spcAft>
              <a:buSzPts val="1800"/>
              <a:buAutoNum type="arabicPeriod"/>
            </a:pPr>
            <a:r>
              <a:rPr b="1" lang="en"/>
              <a:t>Documentation:</a:t>
            </a:r>
            <a:r>
              <a:rPr lang="en"/>
              <a:t> Infrastructure code serves as documentation, making it easier to understand and maintain infrastructure configurations.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Dependency Errors (depends_on Misuse)</a:t>
            </a:r>
            <a:endParaRPr/>
          </a:p>
        </p:txBody>
      </p:sp>
      <p:sp>
        <p:nvSpPr>
          <p:cNvPr id="604" name="Google Shape;604;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Solution:</a:t>
            </a:r>
            <a:endParaRPr/>
          </a:p>
          <a:p>
            <a:pPr indent="0" lvl="0" marL="0" rtl="0" algn="l">
              <a:spcBef>
                <a:spcPts val="1200"/>
              </a:spcBef>
              <a:spcAft>
                <a:spcPts val="0"/>
              </a:spcAft>
              <a:buNone/>
            </a:pPr>
            <a:r>
              <a:rPr lang="en"/>
              <a:t>✅ Use terraform graph to check dependencies</a:t>
            </a:r>
            <a:endParaRPr/>
          </a:p>
          <a:p>
            <a:pPr indent="0" lvl="0" marL="0" rtl="0" algn="l">
              <a:spcBef>
                <a:spcPts val="1200"/>
              </a:spcBef>
              <a:spcAft>
                <a:spcPts val="0"/>
              </a:spcAft>
              <a:buNone/>
            </a:pPr>
            <a:r>
              <a:rPr lang="en"/>
              <a:t>terraform graph | dot -Tpng &gt; graph.png</a:t>
            </a:r>
            <a:endParaRPr/>
          </a:p>
          <a:p>
            <a:pPr indent="0" lvl="0" marL="0" rtl="0" algn="l">
              <a:spcBef>
                <a:spcPts val="1200"/>
              </a:spcBef>
              <a:spcAft>
                <a:spcPts val="0"/>
              </a:spcAft>
              <a:buNone/>
            </a:pPr>
            <a:r>
              <a:rPr lang="en"/>
              <a:t>✅ Manually define dependencies using depends_on</a:t>
            </a:r>
            <a:endParaRPr/>
          </a:p>
          <a:p>
            <a:pPr indent="0" lvl="0" marL="0" rtl="0" algn="l">
              <a:spcBef>
                <a:spcPts val="1200"/>
              </a:spcBef>
              <a:spcAft>
                <a:spcPts val="0"/>
              </a:spcAft>
              <a:buNone/>
            </a:pPr>
            <a:r>
              <a:rPr lang="en"/>
              <a:t>resource "aws_instance" "example" {</a:t>
            </a:r>
            <a:endParaRPr/>
          </a:p>
          <a:p>
            <a:pPr indent="0" lvl="0" marL="0" rtl="0" algn="l">
              <a:spcBef>
                <a:spcPts val="1200"/>
              </a:spcBef>
              <a:spcAft>
                <a:spcPts val="0"/>
              </a:spcAft>
              <a:buNone/>
            </a:pPr>
            <a:r>
              <a:rPr lang="en"/>
              <a:t>  ami           = "ami-123456"</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rPr lang="en"/>
              <a:t>  depends_on    = [aws_security_group.example]</a:t>
            </a:r>
            <a:endParaRPr/>
          </a:p>
          <a:p>
            <a:pPr indent="0" lvl="0" marL="0" rtl="0" algn="l">
              <a:spcBef>
                <a:spcPts val="1200"/>
              </a:spcBef>
              <a:spcAft>
                <a:spcPts val="1200"/>
              </a:spcAft>
              <a:buNone/>
            </a:pPr>
            <a:r>
              <a:rPr lang="en"/>
              <a: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Locking Issues (terraform state Lock Errors)</a:t>
            </a:r>
            <a:endParaRPr/>
          </a:p>
        </p:txBody>
      </p:sp>
      <p:sp>
        <p:nvSpPr>
          <p:cNvPr id="610" name="Google Shape;610;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Problem: Terraform state file is locked, preventing operations.</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Another Terraform process is holding the lock.</a:t>
            </a:r>
            <a:endParaRPr/>
          </a:p>
          <a:p>
            <a:pPr indent="0" lvl="0" marL="0" rtl="0" algn="l">
              <a:spcBef>
                <a:spcPts val="1200"/>
              </a:spcBef>
              <a:spcAft>
                <a:spcPts val="0"/>
              </a:spcAft>
              <a:buNone/>
            </a:pPr>
            <a:r>
              <a:rPr lang="en"/>
              <a:t>A previous process was interrupted before releasing the lock.</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 Manually unlock Terraform state (if you are sure no one else is working on it)</a:t>
            </a:r>
            <a:endParaRPr/>
          </a:p>
          <a:p>
            <a:pPr indent="0" lvl="0" marL="0" rtl="0" algn="l">
              <a:spcBef>
                <a:spcPts val="1200"/>
              </a:spcBef>
              <a:spcAft>
                <a:spcPts val="0"/>
              </a:spcAft>
              <a:buNone/>
            </a:pPr>
            <a:r>
              <a:rPr lang="en"/>
              <a:t>terraform force-unlock &lt;LOCK_ID&gt;</a:t>
            </a:r>
            <a:endParaRPr/>
          </a:p>
          <a:p>
            <a:pPr indent="0" lvl="0" marL="0" rtl="0" algn="l">
              <a:spcBef>
                <a:spcPts val="1200"/>
              </a:spcBef>
              <a:spcAft>
                <a:spcPts val="0"/>
              </a:spcAft>
              <a:buNone/>
            </a:pPr>
            <a:r>
              <a:rPr lang="en"/>
              <a:t>✅ Check DynamoDB table (if using remote state locking)</a:t>
            </a:r>
            <a:endParaRPr/>
          </a:p>
          <a:p>
            <a:pPr indent="0" lvl="0" marL="0" rtl="0" algn="l">
              <a:spcBef>
                <a:spcPts val="1200"/>
              </a:spcBef>
              <a:spcAft>
                <a:spcPts val="0"/>
              </a:spcAft>
              <a:buNone/>
            </a:pPr>
            <a:r>
              <a:rPr lang="en"/>
              <a:t>aws dynamodb scan --table-name terraform-state-lock</a:t>
            </a:r>
            <a:endParaRPr/>
          </a:p>
          <a:p>
            <a:pPr indent="0" lvl="0" marL="0" rtl="0" algn="l">
              <a:spcBef>
                <a:spcPts val="1200"/>
              </a:spcBef>
              <a:spcAft>
                <a:spcPts val="1200"/>
              </a:spcAft>
              <a:buNone/>
            </a:pPr>
            <a:r>
              <a:rPr lang="en"/>
              <a:t>✅ Ensure no parallel Terraform processes are running</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apply Fails Due to API Rate Limits</a:t>
            </a:r>
            <a:endParaRPr/>
          </a:p>
        </p:txBody>
      </p:sp>
      <p:sp>
        <p:nvSpPr>
          <p:cNvPr id="616" name="Google Shape;616;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Problem: AWS API throttling due to too many Terraform requests.</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Applying too many resources at once.</a:t>
            </a:r>
            <a:endParaRPr/>
          </a:p>
          <a:p>
            <a:pPr indent="0" lvl="0" marL="0" rtl="0" algn="l">
              <a:spcBef>
                <a:spcPts val="1200"/>
              </a:spcBef>
              <a:spcAft>
                <a:spcPts val="0"/>
              </a:spcAft>
              <a:buNone/>
            </a:pPr>
            <a:r>
              <a:rPr lang="en"/>
              <a:t>AWS service limits reached.</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 Use retries by configuring Terraform provider</a:t>
            </a:r>
            <a:endParaRPr/>
          </a:p>
          <a:p>
            <a:pPr indent="0" lvl="0" marL="0" rtl="0" algn="l">
              <a:spcBef>
                <a:spcPts val="1200"/>
              </a:spcBef>
              <a:spcAft>
                <a:spcPts val="0"/>
              </a:spcAft>
              <a:buNone/>
            </a:pPr>
            <a:r>
              <a:rPr lang="en"/>
              <a:t>provider "aws" {</a:t>
            </a:r>
            <a:endParaRPr/>
          </a:p>
          <a:p>
            <a:pPr indent="0" lvl="0" marL="0" rtl="0" algn="l">
              <a:spcBef>
                <a:spcPts val="1200"/>
              </a:spcBef>
              <a:spcAft>
                <a:spcPts val="0"/>
              </a:spcAft>
              <a:buNone/>
            </a:pPr>
            <a:r>
              <a:rPr lang="en"/>
              <a:t>  region = "us-east-1"</a:t>
            </a:r>
            <a:endParaRPr/>
          </a:p>
          <a:p>
            <a:pPr indent="0" lvl="0" marL="0" rtl="0" algn="l">
              <a:spcBef>
                <a:spcPts val="1200"/>
              </a:spcBef>
              <a:spcAft>
                <a:spcPts val="0"/>
              </a:spcAft>
              <a:buNone/>
            </a:pPr>
            <a:r>
              <a:rPr lang="en"/>
              <a:t>  max_retries = 5</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 Break large plans into smaller parts</a:t>
            </a:r>
            <a:endParaRPr/>
          </a:p>
          <a:p>
            <a:pPr indent="0" lvl="0" marL="0" rtl="0" algn="l">
              <a:spcBef>
                <a:spcPts val="1200"/>
              </a:spcBef>
              <a:spcAft>
                <a:spcPts val="0"/>
              </a:spcAft>
              <a:buNone/>
            </a:pPr>
            <a:r>
              <a:rPr lang="en"/>
              <a:t>terraform apply -target=aws_instance.example</a:t>
            </a:r>
            <a:endParaRPr/>
          </a:p>
          <a:p>
            <a:pPr indent="0" lvl="0" marL="0" rtl="0" algn="l">
              <a:spcBef>
                <a:spcPts val="1200"/>
              </a:spcBef>
              <a:spcAft>
                <a:spcPts val="1200"/>
              </a:spcAft>
              <a:buNone/>
            </a:pPr>
            <a:r>
              <a:rPr lang="en"/>
              <a:t>✅ Request a service quota increase in AWS Console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Destroy Fails Due to Dependency Issues</a:t>
            </a:r>
            <a:endParaRPr/>
          </a:p>
        </p:txBody>
      </p:sp>
      <p:sp>
        <p:nvSpPr>
          <p:cNvPr id="622" name="Google Shape;622;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Problem: terraform destroy fails because Terraform tries to delete resources in the wrong order.</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Dependencies are not properly defined.</a:t>
            </a:r>
            <a:endParaRPr/>
          </a:p>
          <a:p>
            <a:pPr indent="0" lvl="0" marL="0" rtl="0" algn="l">
              <a:spcBef>
                <a:spcPts val="1200"/>
              </a:spcBef>
              <a:spcAft>
                <a:spcPts val="0"/>
              </a:spcAft>
              <a:buNone/>
            </a:pPr>
            <a:r>
              <a:rPr lang="en"/>
              <a:t>AWS services have deletion constraints (e.g., an S3 bucket with force_destroy=false).</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 Manually remove dependent resources first</a:t>
            </a:r>
            <a:endParaRPr/>
          </a:p>
          <a:p>
            <a:pPr indent="0" lvl="0" marL="0" rtl="0" algn="l">
              <a:spcBef>
                <a:spcPts val="1200"/>
              </a:spcBef>
              <a:spcAft>
                <a:spcPts val="0"/>
              </a:spcAft>
              <a:buNone/>
            </a:pPr>
            <a:r>
              <a:rPr lang="en"/>
              <a:t>terraform destroy -target=aws_s3_bucket.example</a:t>
            </a:r>
            <a:endParaRPr/>
          </a:p>
          <a:p>
            <a:pPr indent="0" lvl="0" marL="0" rtl="0" algn="l">
              <a:spcBef>
                <a:spcPts val="1200"/>
              </a:spcBef>
              <a:spcAft>
                <a:spcPts val="0"/>
              </a:spcAft>
              <a:buNone/>
            </a:pPr>
            <a:r>
              <a:rPr lang="en"/>
              <a:t>✅ Enable force_destroy for S3 buckets</a:t>
            </a:r>
            <a:endParaRPr/>
          </a:p>
          <a:p>
            <a:pPr indent="0" lvl="0" marL="0" rtl="0" algn="l">
              <a:spcBef>
                <a:spcPts val="1200"/>
              </a:spcBef>
              <a:spcAft>
                <a:spcPts val="0"/>
              </a:spcAft>
              <a:buNone/>
            </a:pPr>
            <a:r>
              <a:rPr lang="en"/>
              <a:t>resource "aws_s3_bucket" "example" {</a:t>
            </a:r>
            <a:endParaRPr/>
          </a:p>
          <a:p>
            <a:pPr indent="0" lvl="0" marL="0" rtl="0" algn="l">
              <a:spcBef>
                <a:spcPts val="1200"/>
              </a:spcBef>
              <a:spcAft>
                <a:spcPts val="0"/>
              </a:spcAft>
              <a:buNone/>
            </a:pPr>
            <a:r>
              <a:rPr lang="en"/>
              <a:t>  bucket = "my-bucket"</a:t>
            </a:r>
            <a:endParaRPr/>
          </a:p>
          <a:p>
            <a:pPr indent="0" lvl="0" marL="0" rtl="0" algn="l">
              <a:spcBef>
                <a:spcPts val="1200"/>
              </a:spcBef>
              <a:spcAft>
                <a:spcPts val="0"/>
              </a:spcAft>
              <a:buNone/>
            </a:pPr>
            <a:r>
              <a:rPr lang="en"/>
              <a:t>  force_destroy = true</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 Check AWS Console for resources blocking deletion</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import Fails with Resource Mismatch</a:t>
            </a:r>
            <a:endParaRPr/>
          </a:p>
          <a:p>
            <a:pPr indent="0" lvl="0" marL="0" rtl="0" algn="l">
              <a:spcBef>
                <a:spcPts val="0"/>
              </a:spcBef>
              <a:spcAft>
                <a:spcPts val="0"/>
              </a:spcAft>
              <a:buNone/>
            </a:pPr>
            <a:r>
              <a:t/>
            </a:r>
            <a:endParaRPr/>
          </a:p>
        </p:txBody>
      </p:sp>
      <p:sp>
        <p:nvSpPr>
          <p:cNvPr id="628" name="Google Shape;628;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Problem: Terraform import fails when trying to sync an existing resource.</a:t>
            </a:r>
            <a:endParaRPr/>
          </a:p>
          <a:p>
            <a:pPr indent="0" lvl="0" marL="0" rtl="0" algn="l">
              <a:spcBef>
                <a:spcPts val="1200"/>
              </a:spcBef>
              <a:spcAft>
                <a:spcPts val="0"/>
              </a:spcAft>
              <a:buNone/>
            </a:pPr>
            <a:r>
              <a:rPr lang="en"/>
              <a:t>Possible Causes:</a:t>
            </a:r>
            <a:endParaRPr/>
          </a:p>
          <a:p>
            <a:pPr indent="0" lvl="0" marL="0" rtl="0" algn="l">
              <a:spcBef>
                <a:spcPts val="1200"/>
              </a:spcBef>
              <a:spcAft>
                <a:spcPts val="0"/>
              </a:spcAft>
              <a:buNone/>
            </a:pPr>
            <a:r>
              <a:rPr lang="en"/>
              <a:t>The resource exists but is configured differently in Terraform.</a:t>
            </a:r>
            <a:endParaRPr/>
          </a:p>
          <a:p>
            <a:pPr indent="0" lvl="0" marL="0" rtl="0" algn="l">
              <a:spcBef>
                <a:spcPts val="1200"/>
              </a:spcBef>
              <a:spcAft>
                <a:spcPts val="0"/>
              </a:spcAft>
              <a:buNone/>
            </a:pPr>
            <a:r>
              <a:rPr lang="en"/>
              <a:t>Incorrect resource ID format.</a:t>
            </a:r>
            <a:endParaRPr/>
          </a:p>
          <a:p>
            <a:pPr indent="0" lvl="0" marL="0" rtl="0" algn="l">
              <a:spcBef>
                <a:spcPts val="1200"/>
              </a:spcBef>
              <a:spcAft>
                <a:spcPts val="0"/>
              </a:spcAft>
              <a:buNone/>
            </a:pPr>
            <a:r>
              <a:rPr lang="en"/>
              <a:t>Solution:</a:t>
            </a:r>
            <a:endParaRPr/>
          </a:p>
          <a:p>
            <a:pPr indent="0" lvl="0" marL="0" rtl="0" algn="l">
              <a:spcBef>
                <a:spcPts val="1200"/>
              </a:spcBef>
              <a:spcAft>
                <a:spcPts val="0"/>
              </a:spcAft>
              <a:buNone/>
            </a:pPr>
            <a:r>
              <a:rPr lang="en"/>
              <a:t>✅ Check the correct resource ID format before importing</a:t>
            </a:r>
            <a:endParaRPr/>
          </a:p>
          <a:p>
            <a:pPr indent="0" lvl="0" marL="0" rtl="0" algn="l">
              <a:spcBef>
                <a:spcPts val="1200"/>
              </a:spcBef>
              <a:spcAft>
                <a:spcPts val="0"/>
              </a:spcAft>
              <a:buNone/>
            </a:pPr>
            <a:r>
              <a:rPr lang="en"/>
              <a:t>aws ec2 describe-instances --filters "Name=tag:Name,Values=example"</a:t>
            </a:r>
            <a:endParaRPr/>
          </a:p>
          <a:p>
            <a:pPr indent="0" lvl="0" marL="0" rtl="0" algn="l">
              <a:spcBef>
                <a:spcPts val="1200"/>
              </a:spcBef>
              <a:spcAft>
                <a:spcPts val="0"/>
              </a:spcAft>
              <a:buNone/>
            </a:pPr>
            <a:r>
              <a:rPr lang="en"/>
              <a:t>✅ Modify Terraform configuration to match the existing resource before importing</a:t>
            </a:r>
            <a:endParaRPr/>
          </a:p>
          <a:p>
            <a:pPr indent="0" lvl="0" marL="0" rtl="0" algn="l">
              <a:spcBef>
                <a:spcPts val="1200"/>
              </a:spcBef>
              <a:spcAft>
                <a:spcPts val="1200"/>
              </a:spcAft>
              <a:buNone/>
            </a:pPr>
            <a:r>
              <a:rPr lang="en"/>
              <a:t>terraform import aws_instance.example i-1234567890abcdef</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Techniques in Terraform</a:t>
            </a:r>
            <a:endParaRPr/>
          </a:p>
        </p:txBody>
      </p:sp>
      <p:sp>
        <p:nvSpPr>
          <p:cNvPr id="634" name="Google Shape;634;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Enable Debug Logs (TF_LOG)</a:t>
            </a:r>
            <a:endParaRPr/>
          </a:p>
          <a:p>
            <a:pPr indent="0" lvl="0" marL="0" rtl="0" algn="l">
              <a:spcBef>
                <a:spcPts val="1200"/>
              </a:spcBef>
              <a:spcAft>
                <a:spcPts val="0"/>
              </a:spcAft>
              <a:buNone/>
            </a:pPr>
            <a:r>
              <a:rPr lang="en"/>
              <a:t>Terraform provides detailed debug logs using TF_LOG.</a:t>
            </a:r>
            <a:endParaRPr/>
          </a:p>
          <a:p>
            <a:pPr indent="0" lvl="0" marL="0" rtl="0" algn="l">
              <a:spcBef>
                <a:spcPts val="1200"/>
              </a:spcBef>
              <a:spcAft>
                <a:spcPts val="0"/>
              </a:spcAft>
              <a:buNone/>
            </a:pPr>
            <a:r>
              <a:rPr lang="en"/>
              <a:t>export TF_LOG=DEBUG</a:t>
            </a:r>
            <a:endParaRPr/>
          </a:p>
          <a:p>
            <a:pPr indent="0" lvl="0" marL="0" rtl="0" algn="l">
              <a:spcBef>
                <a:spcPts val="1200"/>
              </a:spcBef>
              <a:spcAft>
                <a:spcPts val="0"/>
              </a:spcAft>
              <a:buNone/>
            </a:pPr>
            <a:r>
              <a:rPr lang="en"/>
              <a:t>terraform apply</a:t>
            </a:r>
            <a:endParaRPr/>
          </a:p>
          <a:p>
            <a:pPr indent="0" lvl="0" marL="0" rtl="0" algn="l">
              <a:spcBef>
                <a:spcPts val="1200"/>
              </a:spcBef>
              <a:spcAft>
                <a:spcPts val="0"/>
              </a:spcAft>
              <a:buNone/>
            </a:pPr>
            <a:r>
              <a:rPr lang="en"/>
              <a:t>If logs are too verbose, set TF_LOG=ERROR for critical issues only.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Dry Run with terraform plan</a:t>
            </a:r>
            <a:endParaRPr/>
          </a:p>
          <a:p>
            <a:pPr indent="0" lvl="0" marL="0" rtl="0" algn="l">
              <a:spcBef>
                <a:spcPts val="1200"/>
              </a:spcBef>
              <a:spcAft>
                <a:spcPts val="0"/>
              </a:spcAft>
              <a:buNone/>
            </a:pPr>
            <a:r>
              <a:rPr lang="en"/>
              <a:t>Always use terraform plan before applying changes:</a:t>
            </a:r>
            <a:endParaRPr/>
          </a:p>
          <a:p>
            <a:pPr indent="0" lvl="0" marL="0" rtl="0" algn="l">
              <a:spcBef>
                <a:spcPts val="1200"/>
              </a:spcBef>
              <a:spcAft>
                <a:spcPts val="0"/>
              </a:spcAft>
              <a:buNone/>
            </a:pPr>
            <a:r>
              <a:rPr lang="en"/>
              <a:t>terraform plan -out=tfplan</a:t>
            </a:r>
            <a:endParaRPr/>
          </a:p>
          <a:p>
            <a:pPr indent="0" lvl="0" marL="0" rtl="0" algn="l">
              <a:spcBef>
                <a:spcPts val="1200"/>
              </a:spcBef>
              <a:spcAft>
                <a:spcPts val="0"/>
              </a:spcAft>
              <a:buNone/>
            </a:pPr>
            <a:r>
              <a:rPr lang="en"/>
              <a:t>terraform apply tfplan</a:t>
            </a:r>
            <a:endParaRPr/>
          </a:p>
          <a:p>
            <a:pPr indent="0" lvl="0" marL="0" rtl="0" algn="l">
              <a:spcBef>
                <a:spcPts val="1200"/>
              </a:spcBef>
              <a:spcAft>
                <a:spcPts val="1200"/>
              </a:spcAft>
              <a:buNone/>
            </a:pPr>
            <a:r>
              <a:rPr lang="en"/>
              <a:t>This prevents unexpected infrastructure modifications.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Techniques in Terraform</a:t>
            </a:r>
            <a:endParaRPr/>
          </a:p>
        </p:txBody>
      </p:sp>
      <p:sp>
        <p:nvSpPr>
          <p:cNvPr id="640" name="Google Shape;640;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terraform state Commands for Debugging</a:t>
            </a:r>
            <a:endParaRPr/>
          </a:p>
          <a:p>
            <a:pPr indent="0" lvl="0" marL="457200" rtl="0" algn="l">
              <a:spcBef>
                <a:spcPts val="1200"/>
              </a:spcBef>
              <a:spcAft>
                <a:spcPts val="0"/>
              </a:spcAft>
              <a:buNone/>
            </a:pPr>
            <a:r>
              <a:rPr lang="en"/>
              <a:t>List all managed resources</a:t>
            </a:r>
            <a:endParaRPr/>
          </a:p>
          <a:p>
            <a:pPr indent="0" lvl="0" marL="457200" rtl="0" algn="l">
              <a:spcBef>
                <a:spcPts val="1200"/>
              </a:spcBef>
              <a:spcAft>
                <a:spcPts val="0"/>
              </a:spcAft>
              <a:buNone/>
            </a:pPr>
            <a:r>
              <a:rPr lang="en"/>
              <a:t>terraform state list</a:t>
            </a:r>
            <a:endParaRPr/>
          </a:p>
          <a:p>
            <a:pPr indent="0" lvl="0" marL="457200" rtl="0" algn="l">
              <a:spcBef>
                <a:spcPts val="1200"/>
              </a:spcBef>
              <a:spcAft>
                <a:spcPts val="0"/>
              </a:spcAft>
              <a:buNone/>
            </a:pPr>
            <a:r>
              <a:rPr lang="en"/>
              <a:t>View details of a specific resource</a:t>
            </a:r>
            <a:endParaRPr/>
          </a:p>
          <a:p>
            <a:pPr indent="0" lvl="0" marL="457200" rtl="0" algn="l">
              <a:spcBef>
                <a:spcPts val="1200"/>
              </a:spcBef>
              <a:spcAft>
                <a:spcPts val="0"/>
              </a:spcAft>
              <a:buNone/>
            </a:pPr>
            <a:r>
              <a:rPr lang="en"/>
              <a:t>terraform state show aws_instance.example</a:t>
            </a:r>
            <a:endParaRPr/>
          </a:p>
          <a:p>
            <a:pPr indent="0" lvl="0" marL="457200" rtl="0" algn="l">
              <a:spcBef>
                <a:spcPts val="1200"/>
              </a:spcBef>
              <a:spcAft>
                <a:spcPts val="0"/>
              </a:spcAft>
              <a:buNone/>
            </a:pPr>
            <a:r>
              <a:rPr lang="en"/>
              <a:t>Manually remove a corrupted resource from state</a:t>
            </a:r>
            <a:endParaRPr/>
          </a:p>
          <a:p>
            <a:pPr indent="0" lvl="0" marL="457200" rtl="0" algn="l">
              <a:spcBef>
                <a:spcPts val="1200"/>
              </a:spcBef>
              <a:spcAft>
                <a:spcPts val="1200"/>
              </a:spcAft>
              <a:buNone/>
            </a:pPr>
            <a:r>
              <a:rPr lang="en"/>
              <a:t>terraform state rm aws_instance.example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Techniques in Terraform</a:t>
            </a:r>
            <a:endParaRPr/>
          </a:p>
        </p:txBody>
      </p:sp>
      <p:sp>
        <p:nvSpPr>
          <p:cNvPr id="646" name="Google Shape;646;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Simulate Deletion Without Applying (terraform destroy -target)</a:t>
            </a:r>
            <a:endParaRPr/>
          </a:p>
          <a:p>
            <a:pPr indent="0" lvl="0" marL="0" rtl="0" algn="l">
              <a:spcBef>
                <a:spcPts val="1200"/>
              </a:spcBef>
              <a:spcAft>
                <a:spcPts val="0"/>
              </a:spcAft>
              <a:buNone/>
            </a:pPr>
            <a:r>
              <a:rPr lang="en"/>
              <a:t>To test which resources will be deleted: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terraform destroy -target=aws_s3_bucket.example</a:t>
            </a:r>
            <a:endParaRPr/>
          </a:p>
          <a:p>
            <a:pPr indent="0" lvl="0" marL="0" rtl="0" algn="l">
              <a:spcBef>
                <a:spcPts val="1200"/>
              </a:spcBef>
              <a:spcAft>
                <a:spcPts val="1200"/>
              </a:spcAft>
              <a:buNone/>
            </a:pPr>
            <a:r>
              <a:rPr lang="en"/>
              <a:t>Useful when debugging dependency issues during destroy operations.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Cloud Overview</a:t>
            </a:r>
            <a:endParaRPr/>
          </a:p>
        </p:txBody>
      </p:sp>
      <p:sp>
        <p:nvSpPr>
          <p:cNvPr id="652" name="Google Shape;652;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a:t>
            </a:r>
            <a:endParaRPr/>
          </a:p>
        </p:txBody>
      </p:sp>
      <p:sp>
        <p:nvSpPr>
          <p:cNvPr id="658" name="Google Shape;658;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DevOps is a set of practices that combines software development (Dev) and IT operations (Ops). Its goal is to shorten the development lifecycle, deliver high-quality software continuously, and improve collaboration between development and operations teams.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Collaboration and Communication: DevOps fosters a culture of collaboration between development and operations teams, breaking down silos and encouraging joint ownership of the software development lifecycle.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Continuous Integration (CI): Developers frequently integrate their code changes into a shared repository. Automated build and test processes verify each integration, helping to catch bugs early.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