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2398-3A4C-457F-AB5F-4E4E665D9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EE2B4-A9E3-4A11-B305-EB03F343D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11D8B3-5092-4E58-8854-7A41A6BA3770}"/>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651AD308-FDC7-403D-8699-53AFFE092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ABD19-68C8-43E8-B5CC-DDA11589A3B4}"/>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00485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683D-1CF4-423E-A149-C8852EA5A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426E55-EB71-4C31-B38B-1EE341E7C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04D89-BB3E-407F-BC49-E45E6DC0EE22}"/>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2769DC0C-BE19-48C2-A14E-786FBA09A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750AD-1941-4898-8D0C-CF4415899D8E}"/>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36941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FA758-8C81-40E8-9FF4-C92C06B7F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300C35-7E4A-4BDD-A9D4-EDA824A41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20EF5-4005-4B0A-A96A-19856D255AFC}"/>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336B4B52-5FBD-4B1B-B973-D2AF37218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5EC07-E5BB-47FB-9830-13BB33532642}"/>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03570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3E5A-7453-435A-8B69-7F219B5E4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A730E-DE82-4E3F-9210-134296AD3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60314-63E1-43BF-B1BD-CEF1F45E9BFE}"/>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405DF831-8303-44C6-AFF6-94304CE6B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D1314-A80C-4016-8A08-030A975A3B9D}"/>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24663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6E39-18C8-4942-859C-2A6D5ADD4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90C46-2CDE-4185-A74D-2FB644AD2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40855-7BE6-496B-AA8B-AE23FE9634D9}"/>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708D4CE5-34DE-48B0-8F3C-55571A6E7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97391-B27B-4678-AB38-DC6C1F1B0636}"/>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78987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DB8B-2D14-48C6-8B31-4322C2C92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E5B41-5129-4689-840B-052F24BDB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DF131A-4588-48EB-A6D6-2C51D699D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8F0EE-A462-4617-BAB4-031F4C1BB3B6}"/>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6" name="Footer Placeholder 5">
            <a:extLst>
              <a:ext uri="{FF2B5EF4-FFF2-40B4-BE49-F238E27FC236}">
                <a16:creationId xmlns:a16="http://schemas.microsoft.com/office/drawing/2014/main" id="{C2069590-2FE9-4650-9B45-CCEC4F8EE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A99AF-3E15-4664-87D8-615689BBFEC1}"/>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39377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5CF0-7987-4352-8F58-154D1D3AE7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316DD7-60C8-412F-A4FC-15D3BAAB0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DAB79-C0AC-4073-991A-12174E25B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C0846-1B9D-4D2C-867E-29671D3C8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D2E9AA-D716-4983-AF1A-EDB38C3C1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C28462-4D9B-4D8D-B52D-3C3A2D6D15CD}"/>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8" name="Footer Placeholder 7">
            <a:extLst>
              <a:ext uri="{FF2B5EF4-FFF2-40B4-BE49-F238E27FC236}">
                <a16:creationId xmlns:a16="http://schemas.microsoft.com/office/drawing/2014/main" id="{4F5945DB-77F6-4418-A546-2D766DF5DF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683BCC-9200-472A-B064-624FF444F9F5}"/>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124269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5685-3654-4293-A2CC-C33E1087C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10B62-1565-4C49-8CE3-247487CC45C1}"/>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4" name="Footer Placeholder 3">
            <a:extLst>
              <a:ext uri="{FF2B5EF4-FFF2-40B4-BE49-F238E27FC236}">
                <a16:creationId xmlns:a16="http://schemas.microsoft.com/office/drawing/2014/main" id="{8BD130FA-2303-4164-A7AF-1537214871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8D7809-BBD6-4B27-94B4-1C04C761575B}"/>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395751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455D0-6213-4447-93A8-6C60A8AD5B08}"/>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3" name="Footer Placeholder 2">
            <a:extLst>
              <a:ext uri="{FF2B5EF4-FFF2-40B4-BE49-F238E27FC236}">
                <a16:creationId xmlns:a16="http://schemas.microsoft.com/office/drawing/2014/main" id="{DFBB3B80-CE90-4039-B90B-94AD5B88C7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A35E5-3C93-47A8-934B-AF02C3463630}"/>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406402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0ADA-EBBF-4AAC-B3B5-CA9B6E918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9EDA2-C8C7-4C45-9F6E-071241C1B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F8FC9-3FC1-4EA4-99A8-09C8CB71D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7E02B-EF65-430D-A069-31AD656C7DF0}"/>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6" name="Footer Placeholder 5">
            <a:extLst>
              <a:ext uri="{FF2B5EF4-FFF2-40B4-BE49-F238E27FC236}">
                <a16:creationId xmlns:a16="http://schemas.microsoft.com/office/drawing/2014/main" id="{B1F2DA6B-EDE5-4DF8-AA27-B721C5509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EC81C-C231-43E4-A147-977C6B8156C2}"/>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368459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B704-A2CF-4E7C-8AB0-C2E212485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F2143-A8AD-46D6-915D-C51E5F0DD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47F264-4B12-43A0-A7DD-CC62EA72E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F6C43-20E5-4ABF-8EB2-8B33222D1483}"/>
              </a:ext>
            </a:extLst>
          </p:cNvPr>
          <p:cNvSpPr>
            <a:spLocks noGrp="1"/>
          </p:cNvSpPr>
          <p:nvPr>
            <p:ph type="dt" sz="half" idx="10"/>
          </p:nvPr>
        </p:nvSpPr>
        <p:spPr/>
        <p:txBody>
          <a:bodyPr/>
          <a:lstStyle/>
          <a:p>
            <a:fld id="{025BF1DF-8115-4FD8-AE6C-2AF76651DC27}" type="datetimeFigureOut">
              <a:rPr lang="en-US" smtClean="0"/>
              <a:t>28-Sep-20</a:t>
            </a:fld>
            <a:endParaRPr lang="en-US"/>
          </a:p>
        </p:txBody>
      </p:sp>
      <p:sp>
        <p:nvSpPr>
          <p:cNvPr id="6" name="Footer Placeholder 5">
            <a:extLst>
              <a:ext uri="{FF2B5EF4-FFF2-40B4-BE49-F238E27FC236}">
                <a16:creationId xmlns:a16="http://schemas.microsoft.com/office/drawing/2014/main" id="{2E2B9D2E-BF6D-4917-9401-AFA1B8C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80F86-D286-44C5-9DDF-ECEB158D35FB}"/>
              </a:ext>
            </a:extLst>
          </p:cNvPr>
          <p:cNvSpPr>
            <a:spLocks noGrp="1"/>
          </p:cNvSpPr>
          <p:nvPr>
            <p:ph type="sldNum" sz="quarter" idx="12"/>
          </p:nvPr>
        </p:nvSpPr>
        <p:spPr/>
        <p:txBody>
          <a:bodyPr/>
          <a:lstStyle/>
          <a:p>
            <a:fld id="{A2ABEF2C-8B5D-445C-A13B-78E311263A73}" type="slidenum">
              <a:rPr lang="en-US" smtClean="0"/>
              <a:t>‹#›</a:t>
            </a:fld>
            <a:endParaRPr lang="en-US"/>
          </a:p>
        </p:txBody>
      </p:sp>
    </p:spTree>
    <p:extLst>
      <p:ext uri="{BB962C8B-B14F-4D97-AF65-F5344CB8AC3E}">
        <p14:creationId xmlns:p14="http://schemas.microsoft.com/office/powerpoint/2010/main" val="261436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48A0A-CD8A-4664-9BD1-896606866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8D0731-A2D4-4ED1-ABA7-56E67D245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6348E-FE47-4FE4-8DDD-197D6896D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BF1DF-8115-4FD8-AE6C-2AF76651DC27}" type="datetimeFigureOut">
              <a:rPr lang="en-US" smtClean="0"/>
              <a:t>28-Sep-20</a:t>
            </a:fld>
            <a:endParaRPr lang="en-US"/>
          </a:p>
        </p:txBody>
      </p:sp>
      <p:sp>
        <p:nvSpPr>
          <p:cNvPr id="5" name="Footer Placeholder 4">
            <a:extLst>
              <a:ext uri="{FF2B5EF4-FFF2-40B4-BE49-F238E27FC236}">
                <a16:creationId xmlns:a16="http://schemas.microsoft.com/office/drawing/2014/main" id="{6F4CEC0A-FA04-4753-B60A-A61457A2C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D8D9A4-2264-4A06-A05B-F54EE28A9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BEF2C-8B5D-445C-A13B-78E311263A73}" type="slidenum">
              <a:rPr lang="en-US" smtClean="0"/>
              <a:t>‹#›</a:t>
            </a:fld>
            <a:endParaRPr lang="en-US"/>
          </a:p>
        </p:txBody>
      </p:sp>
    </p:spTree>
    <p:extLst>
      <p:ext uri="{BB962C8B-B14F-4D97-AF65-F5344CB8AC3E}">
        <p14:creationId xmlns:p14="http://schemas.microsoft.com/office/powerpoint/2010/main" val="199480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E89B3-F6BC-4B73-9912-8D8EE15AED16}"/>
              </a:ext>
            </a:extLst>
          </p:cNvPr>
          <p:cNvSpPr txBox="1"/>
          <p:nvPr/>
        </p:nvSpPr>
        <p:spPr>
          <a:xfrm>
            <a:off x="420210" y="848422"/>
            <a:ext cx="11351580" cy="5161156"/>
          </a:xfrm>
          <a:prstGeom prst="rect">
            <a:avLst/>
          </a:prstGeom>
          <a:noFill/>
        </p:spPr>
        <p:txBody>
          <a:bodyPr wrap="square" rtlCol="0">
            <a:spAutoFit/>
          </a:bodyPr>
          <a:lstStyle/>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Approach taken: </a:t>
            </a:r>
            <a:r>
              <a:rPr lang="en-US" sz="1600" b="1" dirty="0">
                <a:effectLst/>
                <a:latin typeface="Calibri" panose="020F0502020204030204" pitchFamily="34" charset="0"/>
                <a:ea typeface="Calibri" panose="020F0502020204030204" pitchFamily="34" charset="0"/>
                <a:cs typeface="Mangal" panose="02040503050203030202" pitchFamily="18" charset="0"/>
              </a:rPr>
              <a:t>A* Search with Additive Disjoint Pattern Database</a:t>
            </a:r>
            <a:r>
              <a:rPr lang="en-US" sz="1600" dirty="0">
                <a:effectLst/>
                <a:latin typeface="Calibri" panose="020F0502020204030204" pitchFamily="34" charset="0"/>
                <a:ea typeface="Calibri" panose="020F0502020204030204" pitchFamily="34" charset="0"/>
                <a:cs typeface="Mangal" panose="02040503050203030202" pitchFamily="18" charset="0"/>
              </a:rPr>
              <a:t> heuristics</a:t>
            </a: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Patterns used (4-4-4-3 format):</a:t>
            </a:r>
          </a:p>
          <a:p>
            <a:pPr marL="0" marR="0" indent="45720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	* 1 2 3			* * * *			* * * *			* * * *</a:t>
            </a:r>
          </a:p>
          <a:p>
            <a:pPr marL="0" marR="0" indent="45720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	* * * 7			4 * * *			* 5 6 *			* * * *</a:t>
            </a:r>
          </a:p>
          <a:p>
            <a:pPr marL="0" marR="0" algn="just">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Calibri" panose="020F0502020204030204" pitchFamily="34" charset="0"/>
                <a:ea typeface="Calibri" panose="020F0502020204030204" pitchFamily="34" charset="0"/>
                <a:cs typeface="Mangal" panose="02040503050203030202" pitchFamily="18" charset="0"/>
              </a:rPr>
              <a:t>* * * *			8 * * *			* 9 A *			* * * B</a:t>
            </a: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	* * * *			C D * *			* * * *			* * E F</a:t>
            </a:r>
          </a:p>
          <a:p>
            <a:pPr marL="0" marR="0" algn="just">
              <a:lnSpc>
                <a:spcPct val="107000"/>
              </a:lnSpc>
              <a:spcBef>
                <a:spcPts val="0"/>
              </a:spcBef>
              <a:spcAft>
                <a:spcPts val="800"/>
              </a:spcAft>
            </a:pPr>
            <a:r>
              <a:rPr lang="en-US" sz="1600" i="1" dirty="0">
                <a:effectLst/>
                <a:latin typeface="Calibri" panose="020F0502020204030204" pitchFamily="34" charset="0"/>
                <a:ea typeface="Calibri" panose="020F0502020204030204" pitchFamily="34" charset="0"/>
                <a:cs typeface="Mangal" panose="02040503050203030202" pitchFamily="18" charset="0"/>
              </a:rPr>
              <a:t>(Patterns were chosen such that the number of linear conflicts in each pattern could be maximized within file size restrictions)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All tiles are segregated into patterns such that each tile is part of only one pattern (called disjoint patterns). Using breadth-first search, pattern databases of: the minimum number of moves of the tiles in each group that are required to get those tiles to their goal positions are precomputed. Only those moves which involve one of the tiles in the group are counted making them truly disjoint.</a:t>
            </a: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Mangal" panose="02040503050203030202" pitchFamily="18" charset="0"/>
              </a:rPr>
              <a:t>A heuristic value for A* search can be determined for each puzzle state by </a:t>
            </a:r>
            <a:r>
              <a:rPr lang="en-US" sz="1600" i="1" dirty="0">
                <a:effectLst/>
                <a:latin typeface="Calibri" panose="020F0502020204030204" pitchFamily="34" charset="0"/>
                <a:ea typeface="Calibri" panose="020F0502020204030204" pitchFamily="34" charset="0"/>
                <a:cs typeface="Mangal" panose="02040503050203030202" pitchFamily="18" charset="0"/>
              </a:rPr>
              <a:t>adding</a:t>
            </a:r>
            <a:r>
              <a:rPr lang="en-US" sz="1600" dirty="0">
                <a:effectLst/>
                <a:latin typeface="Calibri" panose="020F0502020204030204" pitchFamily="34" charset="0"/>
                <a:ea typeface="Calibri" panose="020F0502020204030204" pitchFamily="34" charset="0"/>
                <a:cs typeface="Mangal" panose="02040503050203030202" pitchFamily="18" charset="0"/>
              </a:rPr>
              <a:t> the corresponding costs obtained from the pattern databases. They can be added because pattern databases are independent and do not interfere with each other.</a:t>
            </a:r>
          </a:p>
        </p:txBody>
      </p:sp>
    </p:spTree>
    <p:extLst>
      <p:ext uri="{BB962C8B-B14F-4D97-AF65-F5344CB8AC3E}">
        <p14:creationId xmlns:p14="http://schemas.microsoft.com/office/powerpoint/2010/main" val="198188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F18061-9717-41D8-8925-D1251446D2C9}"/>
              </a:ext>
            </a:extLst>
          </p:cNvPr>
          <p:cNvSpPr txBox="1"/>
          <p:nvPr/>
        </p:nvSpPr>
        <p:spPr>
          <a:xfrm>
            <a:off x="405413" y="1997474"/>
            <a:ext cx="11381173" cy="2358915"/>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A pattern is a relaxed representation of the actual goal state of the puzzle where we are counting only the moves made by the tiles part of the pattern. When we add the values obtained for each pattern, the resulting estimate will never be greater than the actual cost which will be incurred on solving the problem as the interactions between tiles from two different pattern groups are not taken into account. This makes the heuristic admissible.</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Since the heuristic is admissible, the tree-search variant of A* is optimal. Thus, the approach I’ve used always gives the optimal solution for any valid input.</a:t>
            </a:r>
          </a:p>
        </p:txBody>
      </p:sp>
    </p:spTree>
    <p:extLst>
      <p:ext uri="{BB962C8B-B14F-4D97-AF65-F5344CB8AC3E}">
        <p14:creationId xmlns:p14="http://schemas.microsoft.com/office/powerpoint/2010/main" val="124670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DDE823-B565-46C0-B22D-D9AFAF4A7991}"/>
              </a:ext>
            </a:extLst>
          </p:cNvPr>
          <p:cNvGraphicFramePr>
            <a:graphicFrameLocks noGrp="1"/>
          </p:cNvGraphicFramePr>
          <p:nvPr>
            <p:extLst>
              <p:ext uri="{D42A27DB-BD31-4B8C-83A1-F6EECF244321}">
                <p14:modId xmlns:p14="http://schemas.microsoft.com/office/powerpoint/2010/main" val="3951433420"/>
              </p:ext>
            </p:extLst>
          </p:nvPr>
        </p:nvGraphicFramePr>
        <p:xfrm>
          <a:off x="528039" y="2056074"/>
          <a:ext cx="11023386" cy="2548838"/>
        </p:xfrm>
        <a:graphic>
          <a:graphicData uri="http://schemas.openxmlformats.org/drawingml/2006/table">
            <a:tbl>
              <a:tblPr firstRow="1" firstCol="1" bandRow="1">
                <a:tableStyleId>{2D5ABB26-0587-4C30-8999-92F81FD0307C}</a:tableStyleId>
              </a:tblPr>
              <a:tblGrid>
                <a:gridCol w="1766254">
                  <a:extLst>
                    <a:ext uri="{9D8B030D-6E8A-4147-A177-3AD203B41FA5}">
                      <a16:colId xmlns:a16="http://schemas.microsoft.com/office/drawing/2014/main" val="2770212915"/>
                    </a:ext>
                  </a:extLst>
                </a:gridCol>
                <a:gridCol w="2382740">
                  <a:extLst>
                    <a:ext uri="{9D8B030D-6E8A-4147-A177-3AD203B41FA5}">
                      <a16:colId xmlns:a16="http://schemas.microsoft.com/office/drawing/2014/main" val="881161619"/>
                    </a:ext>
                  </a:extLst>
                </a:gridCol>
                <a:gridCol w="859299">
                  <a:extLst>
                    <a:ext uri="{9D8B030D-6E8A-4147-A177-3AD203B41FA5}">
                      <a16:colId xmlns:a16="http://schemas.microsoft.com/office/drawing/2014/main" val="3812282551"/>
                    </a:ext>
                  </a:extLst>
                </a:gridCol>
                <a:gridCol w="859299">
                  <a:extLst>
                    <a:ext uri="{9D8B030D-6E8A-4147-A177-3AD203B41FA5}">
                      <a16:colId xmlns:a16="http://schemas.microsoft.com/office/drawing/2014/main" val="3475957542"/>
                    </a:ext>
                  </a:extLst>
                </a:gridCol>
                <a:gridCol w="859299">
                  <a:extLst>
                    <a:ext uri="{9D8B030D-6E8A-4147-A177-3AD203B41FA5}">
                      <a16:colId xmlns:a16="http://schemas.microsoft.com/office/drawing/2014/main" val="1277036514"/>
                    </a:ext>
                  </a:extLst>
                </a:gridCol>
                <a:gridCol w="859299">
                  <a:extLst>
                    <a:ext uri="{9D8B030D-6E8A-4147-A177-3AD203B41FA5}">
                      <a16:colId xmlns:a16="http://schemas.microsoft.com/office/drawing/2014/main" val="4236455706"/>
                    </a:ext>
                  </a:extLst>
                </a:gridCol>
                <a:gridCol w="859299">
                  <a:extLst>
                    <a:ext uri="{9D8B030D-6E8A-4147-A177-3AD203B41FA5}">
                      <a16:colId xmlns:a16="http://schemas.microsoft.com/office/drawing/2014/main" val="2379400451"/>
                    </a:ext>
                  </a:extLst>
                </a:gridCol>
                <a:gridCol w="859299">
                  <a:extLst>
                    <a:ext uri="{9D8B030D-6E8A-4147-A177-3AD203B41FA5}">
                      <a16:colId xmlns:a16="http://schemas.microsoft.com/office/drawing/2014/main" val="1923047979"/>
                    </a:ext>
                  </a:extLst>
                </a:gridCol>
                <a:gridCol w="859299">
                  <a:extLst>
                    <a:ext uri="{9D8B030D-6E8A-4147-A177-3AD203B41FA5}">
                      <a16:colId xmlns:a16="http://schemas.microsoft.com/office/drawing/2014/main" val="3249461457"/>
                    </a:ext>
                  </a:extLst>
                </a:gridCol>
                <a:gridCol w="859299">
                  <a:extLst>
                    <a:ext uri="{9D8B030D-6E8A-4147-A177-3AD203B41FA5}">
                      <a16:colId xmlns:a16="http://schemas.microsoft.com/office/drawing/2014/main" val="2115126882"/>
                    </a:ext>
                  </a:extLst>
                </a:gridCol>
              </a:tblGrid>
              <a:tr h="369136">
                <a:tc rowSpan="2">
                  <a:txBody>
                    <a:bodyPr/>
                    <a:lstStyle/>
                    <a:p>
                      <a:pPr marL="0" marR="0" algn="ctr">
                        <a:lnSpc>
                          <a:spcPct val="107000"/>
                        </a:lnSpc>
                        <a:spcBef>
                          <a:spcPts val="0"/>
                        </a:spcBef>
                        <a:spcAft>
                          <a:spcPts val="0"/>
                        </a:spcAft>
                      </a:pPr>
                      <a:r>
                        <a:rPr lang="en-US" sz="1200" dirty="0">
                          <a:effectLst/>
                        </a:rPr>
                        <a:t>Search Strategy</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200">
                          <a:effectLst/>
                        </a:rPr>
                        <a:t>Heuristic</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200">
                          <a:effectLst/>
                        </a:rPr>
                        <a:t>initial_state1.txt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200">
                          <a:effectLst/>
                        </a:rPr>
                        <a:t>initial_state2.txt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200">
                          <a:effectLst/>
                        </a:rPr>
                        <a:t>initial_state3.txt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200">
                          <a:effectLst/>
                        </a:rPr>
                        <a:t>initial_state4.txt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42952258"/>
                  </a:ext>
                </a:extLst>
              </a:tr>
              <a:tr h="37987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a:effectLst/>
                        </a:rPr>
                        <a:t>Nodes generated</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Time taken (s)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Nodes generated</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Time taken (s)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Nodes generated</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Time taken (s)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Nodes generated</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Time taken (s)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405284"/>
                  </a:ext>
                </a:extLst>
              </a:tr>
              <a:tr h="369136">
                <a:tc>
                  <a:txBody>
                    <a:bodyPr/>
                    <a:lstStyle/>
                    <a:p>
                      <a:pPr marL="0" marR="0" algn="ctr">
                        <a:lnSpc>
                          <a:spcPct val="107000"/>
                        </a:lnSpc>
                        <a:spcBef>
                          <a:spcPts val="0"/>
                        </a:spcBef>
                        <a:spcAft>
                          <a:spcPts val="0"/>
                        </a:spcAft>
                      </a:pPr>
                      <a:r>
                        <a:rPr lang="en-US" sz="1200">
                          <a:effectLst/>
                        </a:rPr>
                        <a:t>A* search</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Manhattan distance</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0.00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2,55,001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3.53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23,34,860</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37.80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13,02,476</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19.85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445144"/>
                  </a:ext>
                </a:extLst>
              </a:tr>
              <a:tr h="379877">
                <a:tc>
                  <a:txBody>
                    <a:bodyPr/>
                    <a:lstStyle/>
                    <a:p>
                      <a:pPr marL="0" marR="0" algn="ctr">
                        <a:lnSpc>
                          <a:spcPct val="107000"/>
                        </a:lnSpc>
                        <a:spcBef>
                          <a:spcPts val="0"/>
                        </a:spcBef>
                        <a:spcAft>
                          <a:spcPts val="0"/>
                        </a:spcAft>
                      </a:pPr>
                      <a:r>
                        <a:rPr lang="en-US" sz="1200" dirty="0">
                          <a:effectLst/>
                        </a:rPr>
                        <a:t>A* search</a:t>
                      </a:r>
                      <a:r>
                        <a:rPr lang="en-US" sz="1200" baseline="30000" dirty="0">
                          <a:effectLst/>
                        </a:rPr>
                        <a:t>@</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Non-additive pattern databases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32</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0.32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2,06,427</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3.40 </a:t>
                      </a:r>
                      <a:r>
                        <a:rPr lang="en-US" sz="1200" baseline="30000" dirty="0">
                          <a:effectLst/>
                        </a:rPr>
                        <a:t>#</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12,53,582</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29.70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24,19,916</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48.30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333611"/>
                  </a:ext>
                </a:extLst>
              </a:tr>
              <a:tr h="379877">
                <a:tc>
                  <a:txBody>
                    <a:bodyPr/>
                    <a:lstStyle/>
                    <a:p>
                      <a:pPr marL="0" marR="0" algn="ctr">
                        <a:lnSpc>
                          <a:spcPct val="107000"/>
                        </a:lnSpc>
                        <a:spcBef>
                          <a:spcPts val="0"/>
                        </a:spcBef>
                        <a:spcAft>
                          <a:spcPts val="0"/>
                        </a:spcAft>
                      </a:pPr>
                      <a:r>
                        <a:rPr lang="en-US" sz="1200">
                          <a:effectLst/>
                        </a:rPr>
                        <a:t>Bidirectional A* search</a:t>
                      </a:r>
                      <a:r>
                        <a:rPr lang="en-US" sz="1200" baseline="30000">
                          <a:effectLst/>
                        </a:rPr>
                        <a:t>&amp;@</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Forward: Disjoint pattern databases</a:t>
                      </a:r>
                      <a:endParaRPr lang="en-US" sz="1300">
                        <a:effectLst/>
                      </a:endParaRPr>
                    </a:p>
                    <a:p>
                      <a:pPr marL="0" marR="0" algn="ctr">
                        <a:lnSpc>
                          <a:spcPct val="107000"/>
                        </a:lnSpc>
                        <a:spcBef>
                          <a:spcPts val="0"/>
                        </a:spcBef>
                        <a:spcAft>
                          <a:spcPts val="0"/>
                        </a:spcAft>
                      </a:pPr>
                      <a:r>
                        <a:rPr lang="en-US" sz="1200">
                          <a:effectLst/>
                        </a:rPr>
                        <a:t>Backward: Manhattan distance</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0.75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60,637</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2.23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3,05,619</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12.37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2,86,726</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12.62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24147"/>
                  </a:ext>
                </a:extLst>
              </a:tr>
              <a:tr h="369136">
                <a:tc>
                  <a:txBody>
                    <a:bodyPr/>
                    <a:lstStyle/>
                    <a:p>
                      <a:pPr marL="0" marR="0" algn="ctr">
                        <a:lnSpc>
                          <a:spcPct val="107000"/>
                        </a:lnSpc>
                        <a:spcBef>
                          <a:spcPts val="0"/>
                        </a:spcBef>
                        <a:spcAft>
                          <a:spcPts val="0"/>
                        </a:spcAft>
                      </a:pPr>
                      <a:r>
                        <a:rPr lang="en-US" sz="1200" dirty="0">
                          <a:effectLst/>
                        </a:rPr>
                        <a:t>A* search</a:t>
                      </a:r>
                      <a:r>
                        <a:rPr lang="en-US" sz="1200" baseline="30000" dirty="0">
                          <a:effectLst/>
                        </a:rPr>
                        <a:t>@</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Additive disjoint pattern databases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31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0.51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24,529</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0.53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1,93,639</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4.77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1,24,459</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rPr>
                        <a:t>2.7</a:t>
                      </a:r>
                      <a:r>
                        <a:rPr lang="en-US" sz="1300">
                          <a:effectLst/>
                        </a:rPr>
                        <a:t>1</a:t>
                      </a:r>
                      <a:r>
                        <a:rPr lang="en-US" sz="1200">
                          <a:effectLst/>
                        </a:rPr>
                        <a:t> </a:t>
                      </a:r>
                      <a:r>
                        <a:rPr lang="en-US" sz="1200" baseline="30000">
                          <a:effectLst/>
                        </a:rPr>
                        <a: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1694" marR="8169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4465959"/>
                  </a:ext>
                </a:extLst>
              </a:tr>
              <a:tr h="251133">
                <a:tc gridSpan="10">
                  <a:txBody>
                    <a:bodyPr/>
                    <a:lstStyle/>
                    <a:p>
                      <a:pPr marL="0" marR="0" algn="ctr">
                        <a:lnSpc>
                          <a:spcPct val="107000"/>
                        </a:lnSpc>
                        <a:spcBef>
                          <a:spcPts val="0"/>
                        </a:spcBef>
                        <a:spcAft>
                          <a:spcPts val="0"/>
                        </a:spcAft>
                      </a:pPr>
                      <a:r>
                        <a:rPr lang="en-US" sz="1200" baseline="30000" dirty="0">
                          <a:effectLst/>
                        </a:rPr>
                        <a:t>#</a:t>
                      </a:r>
                      <a:r>
                        <a:rPr lang="en-US" sz="1200" dirty="0">
                          <a:effectLst/>
                        </a:rPr>
                        <a:t>on average; </a:t>
                      </a:r>
                      <a:r>
                        <a:rPr lang="en-US" sz="1200" baseline="30000" dirty="0">
                          <a:effectLst/>
                        </a:rPr>
                        <a:t>&amp;</a:t>
                      </a:r>
                      <a:r>
                        <a:rPr lang="en-US" sz="1200" dirty="0">
                          <a:effectLst/>
                        </a:rPr>
                        <a:t>with appropriate check for optimality; </a:t>
                      </a:r>
                      <a:r>
                        <a:rPr lang="en-US" sz="1200" baseline="30000" dirty="0">
                          <a:effectLst/>
                        </a:rPr>
                        <a:t>@</a:t>
                      </a:r>
                      <a:r>
                        <a:rPr lang="en-US" sz="1200" dirty="0">
                          <a:effectLst/>
                        </a:rPr>
                        <a:t>supplementary file used;</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108925" marR="108925" marT="54463" marB="544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587041"/>
                  </a:ext>
                </a:extLst>
              </a:tr>
            </a:tbl>
          </a:graphicData>
        </a:graphic>
      </p:graphicFrame>
    </p:spTree>
    <p:extLst>
      <p:ext uri="{BB962C8B-B14F-4D97-AF65-F5344CB8AC3E}">
        <p14:creationId xmlns:p14="http://schemas.microsoft.com/office/powerpoint/2010/main" val="375904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521</Words>
  <Application>Microsoft Office PowerPoint</Application>
  <PresentationFormat>Widescreen</PresentationFormat>
  <Paragraphs>71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Agarwal</dc:creator>
  <cp:lastModifiedBy>Arjun Agarwal</cp:lastModifiedBy>
  <cp:revision>5</cp:revision>
  <dcterms:created xsi:type="dcterms:W3CDTF">2020-09-28T08:15:49Z</dcterms:created>
  <dcterms:modified xsi:type="dcterms:W3CDTF">2020-09-28T08:41:50Z</dcterms:modified>
</cp:coreProperties>
</file>