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529" r:id="rId4"/>
    <p:sldId id="530" r:id="rId5"/>
    <p:sldId id="637" r:id="rId6"/>
    <p:sldId id="625" r:id="rId7"/>
    <p:sldId id="634" r:id="rId8"/>
    <p:sldId id="635" r:id="rId9"/>
    <p:sldId id="631" r:id="rId10"/>
    <p:sldId id="626" r:id="rId11"/>
    <p:sldId id="632" r:id="rId12"/>
    <p:sldId id="633" r:id="rId13"/>
    <p:sldId id="639" r:id="rId14"/>
    <p:sldId id="640" r:id="rId15"/>
    <p:sldId id="641" r:id="rId16"/>
    <p:sldId id="645" r:id="rId17"/>
    <p:sldId id="649" r:id="rId18"/>
    <p:sldId id="646" r:id="rId19"/>
    <p:sldId id="647" r:id="rId20"/>
    <p:sldId id="648" r:id="rId21"/>
    <p:sldId id="636" r:id="rId22"/>
    <p:sldId id="534" r:id="rId23"/>
    <p:sldId id="535" r:id="rId24"/>
    <p:sldId id="536" r:id="rId25"/>
    <p:sldId id="531" r:id="rId26"/>
    <p:sldId id="629" r:id="rId27"/>
    <p:sldId id="630" r:id="rId28"/>
    <p:sldId id="643" r:id="rId29"/>
    <p:sldId id="644" r:id="rId30"/>
    <p:sldId id="638" r:id="rId31"/>
    <p:sldId id="642" r:id="rId32"/>
    <p:sldId id="349" r:id="rId33"/>
    <p:sldId id="528" r:id="rId34"/>
    <p:sldId id="570" r:id="rId35"/>
    <p:sldId id="579" r:id="rId36"/>
    <p:sldId id="405" r:id="rId37"/>
    <p:sldId id="40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9"/>
          </p14:sldIdLst>
        </p14:section>
        <p14:section name="Different type of errors" id="{243F09D8-A2D6-4E79-BF6F-1162411DB005}">
          <p14:sldIdLst>
            <p14:sldId id="530"/>
            <p14:sldId id="637"/>
            <p14:sldId id="625"/>
            <p14:sldId id="634"/>
            <p14:sldId id="635"/>
            <p14:sldId id="631"/>
            <p14:sldId id="626"/>
            <p14:sldId id="632"/>
            <p14:sldId id="633"/>
            <p14:sldId id="639"/>
            <p14:sldId id="640"/>
            <p14:sldId id="641"/>
            <p14:sldId id="645"/>
            <p14:sldId id="649"/>
            <p14:sldId id="646"/>
            <p14:sldId id="647"/>
            <p14:sldId id="648"/>
            <p14:sldId id="636"/>
            <p14:sldId id="534"/>
          </p14:sldIdLst>
        </p14:section>
        <p14:section name="Authentication Concepts" id="{437FC810-CADE-4EBB-8CD6-D6ED022BD51D}">
          <p14:sldIdLst>
            <p14:sldId id="535"/>
            <p14:sldId id="536"/>
            <p14:sldId id="531"/>
            <p14:sldId id="629"/>
            <p14:sldId id="630"/>
            <p14:sldId id="643"/>
            <p14:sldId id="644"/>
            <p14:sldId id="638"/>
            <p14:sldId id="642"/>
          </p14:sldIdLst>
        </p14:section>
        <p14:section name="Conclusion" id="{10E03AB1-9AA8-4E86-9A64-D741901E50A2}">
          <p14:sldIdLst>
            <p14:sldId id="349"/>
            <p14:sldId id="528"/>
            <p14:sldId id="57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omir Asenov" initials="HA" lastIdx="1" clrIdx="0">
    <p:extLst>
      <p:ext uri="{19B8F6BF-5375-455C-9EA6-DF929625EA0E}">
        <p15:presenceInfo xmlns:p15="http://schemas.microsoft.com/office/powerpoint/2012/main" userId="S::h.asenov@softuni.bg::3e2eaf29-944b-4537-a70a-662287977d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5030" autoAdjust="0"/>
  </p:normalViewPr>
  <p:slideViewPr>
    <p:cSldViewPr snapToGrid="0" showGuides="1">
      <p:cViewPr varScale="1">
        <p:scale>
          <a:sx n="83" d="100"/>
          <a:sy n="83" d="100"/>
        </p:scale>
        <p:origin x="56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1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52/js-back-end-september-201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user input and handle different type of errors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221A692-630A-43B6-9B0A-379E3912B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729156"/>
            <a:ext cx="2209647" cy="22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DE540-2FC4-4265-BAB8-B1D6568D1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884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express-validator</a:t>
            </a:r>
            <a:r>
              <a:rPr lang="en-US" dirty="0"/>
              <a:t> - Is a set of express.js middlewares that</a:t>
            </a:r>
            <a:br>
              <a:rPr lang="en-US" dirty="0"/>
            </a:br>
            <a:r>
              <a:rPr lang="en-US" dirty="0"/>
              <a:t>wraps </a:t>
            </a: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validator and sanitizer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2A324-6F3D-4349-BE74-24A9F6B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4465-832D-4AC0-AB4C-77891BC4A6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DF46151-022D-4618-804B-E05E9ED74F96}"/>
              </a:ext>
            </a:extLst>
          </p:cNvPr>
          <p:cNvSpPr txBox="1">
            <a:spLocks/>
          </p:cNvSpPr>
          <p:nvPr/>
        </p:nvSpPr>
        <p:spPr>
          <a:xfrm>
            <a:off x="5278031" y="2548277"/>
            <a:ext cx="531607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 </a:t>
            </a:r>
            <a:r>
              <a:rPr lang="en-US" sz="2000" noProof="1">
                <a:effectLst/>
              </a:rPr>
              <a:t>--save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A1AB1A-6F4F-4B06-9C3F-020B12F9C69B}"/>
              </a:ext>
            </a:extLst>
          </p:cNvPr>
          <p:cNvSpPr txBox="1">
            <a:spLocks/>
          </p:cNvSpPr>
          <p:nvPr/>
        </p:nvSpPr>
        <p:spPr>
          <a:xfrm>
            <a:off x="1295124" y="3227094"/>
            <a:ext cx="929898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check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 } = require('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r>
              <a:rPr lang="en-US" sz="2000" noProof="1">
                <a:effectLst/>
              </a:rPr>
              <a:t>'); 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check('email')</a:t>
            </a:r>
            <a:r>
              <a:rPr lang="en-US" sz="2000" noProof="1">
                <a:solidFill>
                  <a:schemeClr val="bg1"/>
                </a:solidFill>
                <a:effectLst/>
              </a:rPr>
              <a:t>.isEmail</a:t>
            </a:r>
            <a:r>
              <a:rPr lang="en-US" sz="2000" noProof="1">
                <a:effectLst/>
              </a:rPr>
              <a:t>()</a:t>
            </a:r>
          </a:p>
          <a:p>
            <a:r>
              <a:rPr lang="en-US" sz="2000" noProof="1">
                <a:effectLst/>
              </a:rPr>
              <a:t>check('password').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isLength</a:t>
            </a:r>
            <a:r>
              <a:rPr lang="en-US" sz="2000" noProof="1">
                <a:effectLst/>
              </a:rPr>
              <a:t>({ min: 5 });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const errors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(req);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if(!errors.isEmpty())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Return 422 status and export errors</a:t>
            </a:r>
          </a:p>
          <a:p>
            <a:endParaRPr lang="en-US" sz="2000" i="1" noProof="1">
              <a:solidFill>
                <a:schemeClr val="accent2"/>
              </a:solidFill>
              <a:effectLst/>
            </a:endParaRPr>
          </a:p>
          <a:p>
            <a:r>
              <a:rPr lang="en-US" sz="2000" i="1" noProof="1">
                <a:solidFill>
                  <a:schemeClr val="accent2"/>
                </a:solidFill>
                <a:effectLst/>
              </a:rPr>
              <a:t>// Create user...</a:t>
            </a:r>
          </a:p>
        </p:txBody>
      </p:sp>
    </p:spTree>
    <p:extLst>
      <p:ext uri="{BB962C8B-B14F-4D97-AF65-F5344CB8AC3E}">
        <p14:creationId xmlns:p14="http://schemas.microsoft.com/office/powerpoint/2010/main" val="4098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2756F-F1C2-46AD-BA48-A9B4C005A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Sanitizers</a:t>
            </a:r>
            <a:r>
              <a:rPr lang="en-US" dirty="0"/>
              <a:t> are functions which implement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dirty="0"/>
              <a:t> which is: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sure that the data is in the right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Removing any illegal character from the data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normalizeEmail</a:t>
            </a:r>
            <a:r>
              <a:rPr lang="en-US" dirty="0"/>
              <a:t>: canonicalizes an email address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trim</a:t>
            </a:r>
            <a:r>
              <a:rPr lang="en-US" dirty="0"/>
              <a:t>: trim characters from both sides of the input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blacklist</a:t>
            </a:r>
            <a:r>
              <a:rPr lang="en-US" b="1" dirty="0"/>
              <a:t> </a:t>
            </a:r>
            <a:r>
              <a:rPr lang="en-US" dirty="0"/>
              <a:t>- remove characters that appear in the blacklist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and more...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C03AE-D871-47FB-8195-D201DA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540C-D4FA-4D51-975D-C5E4402030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6FC6C-6E51-435D-B0C0-44DDDD2B3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Sanitising</a:t>
            </a:r>
            <a:r>
              <a:rPr lang="en-US" dirty="0"/>
              <a:t> input is also something that makes sense to be done</a:t>
            </a:r>
          </a:p>
          <a:p>
            <a:pPr lvl="1"/>
            <a:r>
              <a:rPr lang="en-US" dirty="0"/>
              <a:t>You can do it in one step with validating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FE02E-B59B-4E1D-921A-C730D84A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5ADE6-B6B7-4451-9B05-685ED10637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91D4587-5C9F-434B-87E5-6D26EDC4D5AA}"/>
              </a:ext>
            </a:extLst>
          </p:cNvPr>
          <p:cNvSpPr txBox="1">
            <a:spLocks/>
          </p:cNvSpPr>
          <p:nvPr/>
        </p:nvSpPr>
        <p:spPr>
          <a:xfrm>
            <a:off x="1308820" y="2672912"/>
            <a:ext cx="1047200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body('email')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.isEmail()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check if the string is an email (validation)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normalizeEmail()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,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canonicalizes an email address (sanitization)</a:t>
            </a:r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body('password')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.isLength({ min: 5 })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.isAlphanumeric()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trim()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trim characters (whitespace by default) - sanitization</a:t>
            </a:r>
          </a:p>
        </p:txBody>
      </p:sp>
    </p:spTree>
    <p:extLst>
      <p:ext uri="{BB962C8B-B14F-4D97-AF65-F5344CB8AC3E}">
        <p14:creationId xmlns:p14="http://schemas.microsoft.com/office/powerpoint/2010/main" val="36987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E8A99-5B62-47B8-A170-CF1EAF11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en-US" dirty="0"/>
              <a:t>h</a:t>
            </a:r>
            <a:r>
              <a:rPr lang="bg-BG" dirty="0"/>
              <a:t>е</a:t>
            </a:r>
            <a:r>
              <a:rPr lang="en-US" dirty="0"/>
              <a:t> sanitization </a:t>
            </a:r>
            <a:r>
              <a:rPr lang="en-US" b="1" dirty="0">
                <a:solidFill>
                  <a:schemeClr val="bg1"/>
                </a:solidFill>
              </a:rPr>
              <a:t>mutates</a:t>
            </a:r>
            <a:r>
              <a:rPr lang="en-US" dirty="0"/>
              <a:t> the request</a:t>
            </a:r>
          </a:p>
          <a:p>
            <a:r>
              <a:rPr lang="en-US" dirty="0"/>
              <a:t>This means that if </a:t>
            </a:r>
            <a:r>
              <a:rPr lang="en-US" b="1" dirty="0"/>
              <a:t>req.body.email </a:t>
            </a:r>
            <a:r>
              <a:rPr lang="en-US" dirty="0"/>
              <a:t>was sent:</a:t>
            </a:r>
          </a:p>
          <a:p>
            <a:pPr lvl="1"/>
            <a:r>
              <a:rPr lang="en-US" dirty="0"/>
              <a:t>with the value "</a:t>
            </a:r>
            <a:r>
              <a:rPr lang="en-US" b="1" dirty="0">
                <a:solidFill>
                  <a:schemeClr val="bg1"/>
                </a:solidFill>
              </a:rPr>
              <a:t>PeteR@ood.bg    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after the sanitization its value will be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A95A2-BA19-408B-AAA3-7135A5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0EB6D-77CD-4D31-BE69-50E8D29C4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CCEB1E2C-4593-47A6-AB75-D3CC068C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22" y="3997159"/>
            <a:ext cx="2400032" cy="240003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EFEB04-D22F-4FC1-8680-37CF6ADD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15" y="3997156"/>
            <a:ext cx="2400035" cy="24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3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3B851-E839-4EF5-9E0E-2A3F6CD4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Express-validators allows you to create </a:t>
            </a:r>
            <a:r>
              <a:rPr lang="en-US" b="1" dirty="0">
                <a:solidFill>
                  <a:schemeClr val="bg1"/>
                </a:solidFill>
              </a:rPr>
              <a:t>custom validations</a:t>
            </a:r>
            <a:br>
              <a:rPr lang="en-US" dirty="0"/>
            </a:br>
            <a:r>
              <a:rPr lang="en-US" dirty="0"/>
              <a:t>and that 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validator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29BAC5-D66D-4A1C-ACAC-371B930E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4C2A-2CA1-4C13-8682-0CDBC253B5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7829345-CE69-4A52-816B-B67452D01A90}"/>
              </a:ext>
            </a:extLst>
          </p:cNvPr>
          <p:cNvSpPr txBox="1">
            <a:spLocks/>
          </p:cNvSpPr>
          <p:nvPr/>
        </p:nvSpPr>
        <p:spPr>
          <a:xfrm>
            <a:off x="767634" y="3153203"/>
            <a:ext cx="91152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app.post('/user', body.('email').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return User.findUserByEmail(value)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.then(user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    if(user){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    return Promise.reject('E-mail already in use');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}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32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DFBCE-83E8-40D7-9191-8339DC942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Sanitizer</a:t>
            </a:r>
          </a:p>
          <a:p>
            <a:pPr lvl="1"/>
            <a:r>
              <a:rPr lang="en-US" dirty="0"/>
              <a:t>Can be implemented by using the method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customSanitizer()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3A989-1987-4D15-B2AB-752136BB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0B1E6-E48C-48FD-9152-358CD496EA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088FB-4EDC-410A-897B-345BA026CB6E}"/>
              </a:ext>
            </a:extLst>
          </p:cNvPr>
          <p:cNvSpPr txBox="1">
            <a:spLocks/>
          </p:cNvSpPr>
          <p:nvPr/>
        </p:nvSpPr>
        <p:spPr>
          <a:xfrm>
            <a:off x="1275634" y="2728330"/>
            <a:ext cx="1006662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app.post('/object/:id',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('id').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customSanitizer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return ObjectId(value);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}), (req, res)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Handle the request...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45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27DF5-A96C-4135-88C8-3F340B1F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55493"/>
          </a:xfrm>
        </p:spPr>
        <p:txBody>
          <a:bodyPr/>
          <a:lstStyle/>
          <a:p>
            <a:r>
              <a:rPr lang="en-US" dirty="0"/>
              <a:t>Validation is defined in the </a:t>
            </a:r>
            <a:r>
              <a:rPr lang="en-US" b="1" dirty="0">
                <a:solidFill>
                  <a:schemeClr val="bg1"/>
                </a:solidFill>
              </a:rPr>
              <a:t>SchemaType</a:t>
            </a:r>
          </a:p>
          <a:p>
            <a:r>
              <a:rPr lang="en-US" dirty="0"/>
              <a:t>Validation is middleware</a:t>
            </a:r>
          </a:p>
          <a:p>
            <a:pPr lvl="1"/>
            <a:r>
              <a:rPr lang="en-US" dirty="0"/>
              <a:t>Mongoose registers validation 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pre('save')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hook</a:t>
            </a:r>
          </a:p>
          <a:p>
            <a:pPr lvl="1"/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</a:p>
          <a:p>
            <a:pPr lvl="1"/>
            <a:r>
              <a:rPr lang="en-US" dirty="0"/>
              <a:t>can be customizable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option for schemas is not validator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a convenient helper for building MongoDB unique indexes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28A3-D7E4-4743-83A7-B7CA7D0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D69B3-5D38-4475-8596-3667245743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9F432-11DF-406F-BDE5-4C1C4FFE0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save()</a:t>
            </a:r>
            <a:r>
              <a:rPr lang="en-US" dirty="0"/>
              <a:t> function triggers </a:t>
            </a:r>
            <a:r>
              <a:rPr lang="en-US" b="1" dirty="0">
                <a:solidFill>
                  <a:schemeClr val="bg1"/>
                </a:solidFill>
              </a:rPr>
              <a:t>validate()</a:t>
            </a:r>
            <a:r>
              <a:rPr lang="en-US" dirty="0"/>
              <a:t> hook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pre('validate')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post('validate')</a:t>
            </a:r>
            <a:r>
              <a:rPr lang="en-US" dirty="0"/>
              <a:t> hooks get called before</a:t>
            </a:r>
            <a:br>
              <a:rPr lang="en-US" dirty="0"/>
            </a:br>
            <a:r>
              <a:rPr lang="en-US" dirty="0"/>
              <a:t>any </a:t>
            </a:r>
            <a:r>
              <a:rPr lang="en-US" b="1" dirty="0">
                <a:solidFill>
                  <a:schemeClr val="bg1"/>
                </a:solidFill>
              </a:rPr>
              <a:t>pre('save')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04554-FE0E-482F-AC29-CB58BF1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Save/Validate Hooks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C619-273C-4A8C-9762-6816DBDE4A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08B7F9-BA3B-4738-BD92-38CCF1A2366F}"/>
              </a:ext>
            </a:extLst>
          </p:cNvPr>
          <p:cNvSpPr txBox="1">
            <a:spLocks/>
          </p:cNvSpPr>
          <p:nvPr/>
        </p:nvSpPr>
        <p:spPr>
          <a:xfrm>
            <a:off x="5057416" y="2611542"/>
            <a:ext cx="62704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first');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second');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third');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fourth');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182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49F4A-2587-44CC-B84B-B077BF7AA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SchemaTypes</a:t>
            </a:r>
            <a:r>
              <a:rPr lang="en-US" dirty="0"/>
              <a:t> have built-in required validator</a:t>
            </a:r>
          </a:p>
          <a:p>
            <a:pPr lvl="1"/>
            <a:r>
              <a:rPr lang="en-US" b="1" dirty="0"/>
              <a:t>Numbers</a:t>
            </a:r>
            <a:r>
              <a:rPr lang="en-US" dirty="0"/>
              <a:t> have min and max validators</a:t>
            </a:r>
          </a:p>
          <a:p>
            <a:pPr lvl="1"/>
            <a:r>
              <a:rPr lang="en-US" b="1" dirty="0"/>
              <a:t>Strings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enum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minelngth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maxlength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69E541-5506-41A1-961D-36473E8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Built-in Validators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03445-09BD-43D1-A8E8-6D0CB9D2F0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817DA1-3704-4813-86A5-0DFAA825CE24}"/>
              </a:ext>
            </a:extLst>
          </p:cNvPr>
          <p:cNvSpPr txBox="1">
            <a:spLocks/>
          </p:cNvSpPr>
          <p:nvPr/>
        </p:nvSpPr>
        <p:spPr>
          <a:xfrm>
            <a:off x="3748529" y="3429000"/>
            <a:ext cx="469494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>
                <a:effectLst/>
              </a:rPr>
              <a:t>const userSchema = new Schema({</a:t>
            </a:r>
          </a:p>
          <a:p>
            <a:r>
              <a:rPr lang="en-US" sz="2000" dirty="0">
                <a:effectLst/>
              </a:rPr>
              <a:t>    username: {</a:t>
            </a:r>
          </a:p>
          <a:p>
            <a:r>
              <a:rPr lang="en-US" sz="2000" dirty="0">
                <a:effectLst/>
              </a:rPr>
              <a:t>        </a:t>
            </a:r>
            <a:r>
              <a:rPr lang="en-US" sz="2000" dirty="0">
                <a:solidFill>
                  <a:schemeClr val="bg1"/>
                </a:solidFill>
                <a:effectLst/>
              </a:rPr>
              <a:t>type: String,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        required: true,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        unique: true,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        minlength: 4,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        maxlength: 20,</a:t>
            </a:r>
          </a:p>
          <a:p>
            <a:r>
              <a:rPr lang="en-US" sz="2000" dirty="0">
                <a:effectLst/>
              </a:rPr>
              <a:t>    },</a:t>
            </a:r>
          </a:p>
          <a:p>
            <a:r>
              <a:rPr lang="en-US" sz="2000" dirty="0">
                <a:effectLst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69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6C1DA-19E1-4933-959D-618BFFC0E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build-in validators aren't enough, you can define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to suit your needs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89EB8-68DA-4F46-8461-7E3B78B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Custom Validators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10193-1A97-4D82-B887-3D8C0F0143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8017AD-C85C-4622-A15C-94677A557D9A}"/>
              </a:ext>
            </a:extLst>
          </p:cNvPr>
          <p:cNvSpPr txBox="1">
            <a:spLocks/>
          </p:cNvSpPr>
          <p:nvPr/>
        </p:nvSpPr>
        <p:spPr>
          <a:xfrm>
            <a:off x="1606410" y="2553591"/>
            <a:ext cx="897918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effectLst/>
              </a:rPr>
              <a:t>var userSchema = new Schema({</a:t>
            </a:r>
          </a:p>
          <a:p>
            <a:r>
              <a:rPr lang="en-US" dirty="0">
                <a:effectLst/>
              </a:rPr>
              <a:t>  phone: {</a:t>
            </a:r>
          </a:p>
          <a:p>
            <a:r>
              <a:rPr lang="en-US" dirty="0">
                <a:effectLst/>
              </a:rPr>
              <a:t>    type: String,</a:t>
            </a:r>
          </a:p>
          <a:p>
            <a:r>
              <a:rPr lang="en-US" dirty="0">
                <a:effectLst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</a:rPr>
              <a:t>validate</a:t>
            </a:r>
            <a:r>
              <a:rPr lang="en-US" dirty="0">
                <a:effectLst/>
              </a:rPr>
              <a:t>: {</a:t>
            </a:r>
          </a:p>
          <a:p>
            <a:r>
              <a:rPr lang="en-US" dirty="0">
                <a:effectLst/>
              </a:rPr>
              <a:t>      </a:t>
            </a:r>
            <a:r>
              <a:rPr lang="en-US" dirty="0">
                <a:solidFill>
                  <a:schemeClr val="bg1"/>
                </a:solidFill>
                <a:effectLst/>
              </a:rPr>
              <a:t>validator</a:t>
            </a:r>
            <a:r>
              <a:rPr lang="en-US" dirty="0">
                <a:effectLst/>
              </a:rPr>
              <a:t>: function(v) {</a:t>
            </a:r>
          </a:p>
          <a:p>
            <a:r>
              <a:rPr lang="en-US" dirty="0">
                <a:effectLst/>
              </a:rPr>
              <a:t>        return /\d{3}-\d{3}-\d{4}/.test(v);</a:t>
            </a:r>
          </a:p>
          <a:p>
            <a:r>
              <a:rPr lang="en-US" dirty="0">
                <a:effectLst/>
              </a:rPr>
              <a:t>      },</a:t>
            </a:r>
          </a:p>
          <a:p>
            <a:r>
              <a:rPr lang="en-US" dirty="0">
                <a:effectLst/>
              </a:rPr>
              <a:t>      </a:t>
            </a:r>
            <a:r>
              <a:rPr lang="en-US" dirty="0">
                <a:solidFill>
                  <a:schemeClr val="bg1"/>
                </a:solidFill>
                <a:effectLst/>
              </a:rPr>
              <a:t>message</a:t>
            </a:r>
            <a:r>
              <a:rPr lang="en-US" dirty="0">
                <a:effectLst/>
              </a:rPr>
              <a:t>: props =&gt; `${props.value} is not a valid phone number!`</a:t>
            </a:r>
          </a:p>
          <a:p>
            <a:r>
              <a:rPr lang="en-US" dirty="0">
                <a:effectLst/>
              </a:rPr>
              <a:t>    },</a:t>
            </a:r>
          </a:p>
          <a:p>
            <a:r>
              <a:rPr lang="en-US" dirty="0">
                <a:effectLst/>
              </a:rPr>
              <a:t>    required: [true, 'User phone number required']</a:t>
            </a:r>
          </a:p>
          <a:p>
            <a:r>
              <a:rPr lang="en-US" dirty="0">
                <a:effectLst/>
              </a:rPr>
              <a:t>  }</a:t>
            </a:r>
          </a:p>
          <a:p>
            <a:r>
              <a:rPr lang="en-US" dirty="0">
                <a:effectLst/>
              </a:rPr>
              <a:t>});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F236DB0-198A-4CE8-8124-475ADCA4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/\d{3}-\d{3}-\d{4}/.test(v);</a:t>
            </a:r>
            <a: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8D9C9A-0EC7-4166-9D5F-9636398D9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/\d{3}-\d{3}-\d{4}/.test(v);</a:t>
            </a:r>
            <a: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09202" y="1371604"/>
            <a:ext cx="8182463" cy="5349871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Validation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Why and how validate data?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Validating and sanitization data with</a:t>
            </a:r>
            <a:br>
              <a:rPr lang="en-US" b="1" dirty="0"/>
            </a:br>
            <a:r>
              <a:rPr lang="en-US" b="1" dirty="0"/>
              <a:t>express-validator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Mongoose validation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Error Handling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Different types of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6EE66-4DD7-4646-AE59-FA1C6464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returned after failed validation contain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whose values are </a:t>
            </a:r>
            <a:r>
              <a:rPr lang="en-US" b="1" dirty="0">
                <a:solidFill>
                  <a:schemeClr val="bg1"/>
                </a:solidFill>
              </a:rPr>
              <a:t>ValidatorError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has </a:t>
            </a:r>
            <a:r>
              <a:rPr lang="en-US" b="1" dirty="0">
                <a:solidFill>
                  <a:schemeClr val="bg1"/>
                </a:solidFill>
              </a:rPr>
              <a:t>kind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properties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CCE021-BD3A-4741-9198-B70D1A1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 Errors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3ACF0-09DD-4726-9F72-6DEEF45035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323166-6E80-4962-9B09-3738A4CE3622}"/>
              </a:ext>
            </a:extLst>
          </p:cNvPr>
          <p:cNvSpPr txBox="1">
            <a:spLocks/>
          </p:cNvSpPr>
          <p:nvPr/>
        </p:nvSpPr>
        <p:spPr>
          <a:xfrm>
            <a:off x="2137501" y="3429000"/>
            <a:ext cx="7916998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effectLst/>
              </a:rPr>
              <a:t>toy.save((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) =&gt; {</a:t>
            </a:r>
          </a:p>
          <a:p>
            <a:r>
              <a:rPr lang="en-US" dirty="0">
                <a:effectLst/>
              </a:rPr>
              <a:t>	assert.equal(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.errors.color.</a:t>
            </a:r>
            <a:r>
              <a:rPr lang="en-US" dirty="0">
                <a:solidFill>
                  <a:schemeClr val="bg1"/>
                </a:solidFill>
                <a:effectLst/>
              </a:rPr>
              <a:t>message</a:t>
            </a:r>
            <a:r>
              <a:rPr lang="en-US" dirty="0">
                <a:effectLst/>
              </a:rPr>
              <a:t>, 'Color');</a:t>
            </a:r>
          </a:p>
          <a:p>
            <a:r>
              <a:rPr lang="en-US" dirty="0">
                <a:effectLst/>
              </a:rPr>
              <a:t>	assert.equal(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.errors.color.</a:t>
            </a:r>
            <a:r>
              <a:rPr lang="en-US" dirty="0">
                <a:solidFill>
                  <a:schemeClr val="bg1"/>
                </a:solidFill>
                <a:effectLst/>
              </a:rPr>
              <a:t>kind</a:t>
            </a:r>
            <a:r>
              <a:rPr lang="en-US" dirty="0">
                <a:effectLst/>
              </a:rPr>
              <a:t>, 'Invalid color');</a:t>
            </a:r>
          </a:p>
          <a:p>
            <a:r>
              <a:rPr lang="en-US" dirty="0">
                <a:effectLst/>
              </a:rPr>
              <a:t>	assert.eqial(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.errors.color.</a:t>
            </a:r>
            <a:r>
              <a:rPr lang="en-US" dirty="0">
                <a:solidFill>
                  <a:schemeClr val="bg1"/>
                </a:solidFill>
                <a:effectLst/>
              </a:rPr>
              <a:t>path</a:t>
            </a:r>
            <a:r>
              <a:rPr lang="en-US" dirty="0">
                <a:effectLst/>
              </a:rPr>
              <a:t>, 'color');</a:t>
            </a:r>
          </a:p>
          <a:p>
            <a:r>
              <a:rPr lang="en-US" dirty="0">
                <a:effectLst/>
              </a:rPr>
              <a:t>	assert.equal(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.errors.color.</a:t>
            </a:r>
            <a:r>
              <a:rPr lang="en-US" dirty="0"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effectLst/>
              </a:rPr>
              <a:t>, 'Green');</a:t>
            </a:r>
          </a:p>
          <a:p>
            <a:r>
              <a:rPr lang="en-US" dirty="0">
                <a:effectLst/>
              </a:rPr>
              <a:t>	...</a:t>
            </a:r>
          </a:p>
          <a:p>
            <a:r>
              <a:rPr lang="en-US" dirty="0">
                <a:effectLst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80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CFB57-B88F-4B21-B4A2-70B80103E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matter which approach you choose, in the end some of</a:t>
            </a:r>
            <a:br>
              <a:rPr lang="en-US" dirty="0"/>
            </a:br>
            <a:r>
              <a:rPr lang="en-US" dirty="0"/>
              <a:t>the validations can fail:</a:t>
            </a:r>
          </a:p>
          <a:p>
            <a:pPr lvl="1"/>
            <a:r>
              <a:rPr lang="en-US" dirty="0"/>
              <a:t> You should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helpful error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user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reload</a:t>
            </a:r>
            <a:r>
              <a:rPr lang="en-US" dirty="0"/>
              <a:t> the page but always keep the user data inserted</a:t>
            </a:r>
            <a:br>
              <a:rPr lang="en-US" dirty="0"/>
            </a:br>
            <a:r>
              <a:rPr lang="en-US" dirty="0"/>
              <a:t>because that is a bad user experience</a:t>
            </a:r>
          </a:p>
          <a:p>
            <a:r>
              <a:rPr lang="en-US" dirty="0"/>
              <a:t>More info</a:t>
            </a:r>
          </a:p>
          <a:p>
            <a:pPr lvl="1"/>
            <a:r>
              <a:rPr lang="en-US" dirty="0">
                <a:hlinkClick r:id="rId2"/>
              </a:rPr>
              <a:t>https://express-validator.github.io/docs/</a:t>
            </a:r>
          </a:p>
          <a:p>
            <a:pPr lvl="1"/>
            <a:r>
              <a:rPr lang="en-US" dirty="0">
                <a:hlinkClick r:id="rId2"/>
              </a:rPr>
              <a:t>https://mongoosejs.com/docs/validation.html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D3133-4F89-4D86-8EF2-B62EE37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37CB1-91D9-4DE2-B2EB-B226C2EE63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Validation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Handing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9CE38-A9C4-485D-99D2-FFA54E49E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53" y="1040092"/>
            <a:ext cx="2767294" cy="27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3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3"/>
            <a:ext cx="11807897" cy="48894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Errors in your code should be handled properly</a:t>
            </a:r>
          </a:p>
          <a:p>
            <a:pPr>
              <a:buClr>
                <a:schemeClr val="tx1"/>
              </a:buClr>
            </a:pPr>
            <a:r>
              <a:rPr lang="en-US" dirty="0"/>
              <a:t>These errors can be different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/>
              <a:t>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MongoDB server might be down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/>
            <a:r>
              <a:rPr lang="en-US" dirty="0"/>
              <a:t>File can't be reads or some database operation fails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US" dirty="0"/>
              <a:t>User object used when it doesn't exist</a:t>
            </a:r>
          </a:p>
          <a:p>
            <a:pPr lvl="2"/>
            <a:r>
              <a:rPr lang="en-US" dirty="0"/>
              <a:t>This errors are our fault</a:t>
            </a:r>
          </a:p>
          <a:p>
            <a:pPr lvl="2"/>
            <a:r>
              <a:rPr lang="en-US" dirty="0"/>
              <a:t>They should be fixed during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732C69-1D53-4655-B8B4-660D2974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error is a </a:t>
            </a:r>
            <a:r>
              <a:rPr lang="en-US" b="1" dirty="0">
                <a:solidFill>
                  <a:schemeClr val="bg1"/>
                </a:solidFill>
              </a:rPr>
              <a:t>technical object </a:t>
            </a:r>
            <a:r>
              <a:rPr lang="en-US" dirty="0"/>
              <a:t>in a node application. This built-in</a:t>
            </a:r>
            <a:br>
              <a:rPr lang="en-US" dirty="0"/>
            </a:br>
            <a:r>
              <a:rPr lang="en-US" dirty="0"/>
              <a:t>error object can be thrown:</a:t>
            </a:r>
          </a:p>
          <a:p>
            <a:pPr lvl="1"/>
            <a:r>
              <a:rPr lang="en-US" dirty="0"/>
              <a:t>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try-catch</a:t>
            </a:r>
          </a:p>
          <a:p>
            <a:pPr lvl="1"/>
            <a:r>
              <a:rPr lang="en-US" dirty="0"/>
              <a:t>Asynchronous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then()-catch()</a:t>
            </a:r>
          </a:p>
          <a:p>
            <a:r>
              <a:rPr lang="en-US" dirty="0"/>
              <a:t>In the end in both scenario, you have to choice:</a:t>
            </a:r>
          </a:p>
          <a:p>
            <a:pPr lvl="1"/>
            <a:r>
              <a:rPr lang="en-US" dirty="0"/>
              <a:t>Directly handle the error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ExpressJS</a:t>
            </a:r>
            <a:r>
              <a:rPr lang="en-US" dirty="0"/>
              <a:t>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BFD55A-8190-4F93-818E-43BBDFC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errors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61009-F7C6-4FFA-A9D2-EAF80B51A3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F28C5-DDCC-433D-BD28-8381FE742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scenarios where you </a:t>
            </a:r>
            <a:r>
              <a:rPr lang="en-US" b="1" dirty="0">
                <a:solidFill>
                  <a:schemeClr val="bg1"/>
                </a:solidFill>
              </a:rPr>
              <a:t>can't continue </a:t>
            </a:r>
            <a:r>
              <a:rPr lang="en-US" dirty="0"/>
              <a:t>but 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technical error</a:t>
            </a:r>
          </a:p>
          <a:p>
            <a:pPr lvl="1"/>
            <a:r>
              <a:rPr lang="en-US" dirty="0"/>
              <a:t>If some user try to login but the username does not exist:</a:t>
            </a:r>
          </a:p>
          <a:p>
            <a:pPr lvl="2"/>
            <a:r>
              <a:rPr lang="en-US" dirty="0"/>
              <a:t>You must check the values and decide what to do:</a:t>
            </a:r>
          </a:p>
          <a:p>
            <a:pPr lvl="3"/>
            <a:r>
              <a:rPr lang="en-US" dirty="0"/>
              <a:t>Thrown an error</a:t>
            </a:r>
          </a:p>
          <a:p>
            <a:pPr lvl="3"/>
            <a:r>
              <a:rPr lang="en-US" dirty="0"/>
              <a:t>Directly handle the "error"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6DA00-8417-41BA-B2B2-24CEF05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BE56-24EF-42A2-BC2D-6D11CFBA66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7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516F9-D7FE-4740-A566-ABD050FC6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synchronously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AA3A6-E36C-4199-AA03-B40B368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3789-45D4-4DEE-9C79-CD82B52FC1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F5DB457-1E24-4481-B9A5-3621C9CF5BBA}"/>
              </a:ext>
            </a:extLst>
          </p:cNvPr>
          <p:cNvSpPr txBox="1">
            <a:spLocks/>
          </p:cNvSpPr>
          <p:nvPr/>
        </p:nvSpPr>
        <p:spPr>
          <a:xfrm>
            <a:off x="721452" y="2085597"/>
            <a:ext cx="103991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require('../models/User/);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async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(req, res, next) =&gt;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const { username, password } = req.body;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try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const currentUser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await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.findOne({ username });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Login...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</a:t>
            </a:r>
            <a:r>
              <a:rPr lang="en-US" sz="2400" noProof="1">
                <a:solidFill>
                  <a:schemeClr val="bg1"/>
                </a:solidFill>
                <a:effectLst/>
              </a:rPr>
              <a:t>catch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(e)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Handle error properly...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825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74174-92F1-4FD4-9D5F-EB41DF338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asynchronously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B1F6E4-4E5C-4A96-BBEB-CE8E127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C27CE-684B-45BB-BD59-C49A906E56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BFCD822-C7EA-4777-864E-92F97E07A251}"/>
              </a:ext>
            </a:extLst>
          </p:cNvPr>
          <p:cNvSpPr txBox="1">
            <a:spLocks/>
          </p:cNvSpPr>
          <p:nvPr/>
        </p:nvSpPr>
        <p:spPr>
          <a:xfrm>
            <a:off x="721453" y="2054075"/>
            <a:ext cx="94385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Post.findById(postId)</a:t>
            </a:r>
          </a:p>
          <a:p>
            <a:r>
              <a:rPr lang="en-US" sz="2400" dirty="0">
                <a:effectLst/>
              </a:rPr>
              <a:t> .then((post) =&gt; {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Delete post</a:t>
            </a:r>
          </a:p>
          <a:p>
            <a:r>
              <a:rPr lang="en-US" sz="2400" dirty="0">
                <a:effectLst/>
              </a:rPr>
              <a:t> })</a:t>
            </a:r>
          </a:p>
          <a:p>
            <a:r>
              <a:rPr lang="en-US" sz="2400" dirty="0">
                <a:effectLst/>
              </a:rPr>
              <a:t> .catch(error =&gt; {</a:t>
            </a:r>
          </a:p>
          <a:p>
            <a:r>
              <a:rPr lang="en-US" sz="2400" dirty="0">
                <a:effectLst/>
              </a:rPr>
              <a:t>   if (!error.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) {</a:t>
            </a:r>
          </a:p>
          <a:p>
            <a:r>
              <a:rPr lang="en-US" sz="2400" dirty="0">
                <a:effectLst/>
              </a:rPr>
              <a:t>      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 = 500;</a:t>
            </a:r>
          </a:p>
          <a:p>
            <a:r>
              <a:rPr lang="en-US" sz="2400" dirty="0">
                <a:effectLst/>
              </a:rPr>
              <a:t>   }  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bg1"/>
                </a:solidFill>
                <a:effectLst/>
              </a:rPr>
              <a:t>next</a:t>
            </a:r>
            <a:r>
              <a:rPr lang="en-US" sz="2400" dirty="0"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error</a:t>
            </a:r>
            <a:r>
              <a:rPr lang="en-US" sz="2400" dirty="0">
                <a:effectLst/>
              </a:rPr>
              <a:t>);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 })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D3EB6ED-7B62-41E4-8827-35ED812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735" y="2581646"/>
            <a:ext cx="3818044" cy="1383667"/>
          </a:xfrm>
          <a:prstGeom prst="wedgeRoundRectCallout">
            <a:avLst>
              <a:gd name="adj1" fmla="val -63144"/>
              <a:gd name="adj2" fmla="val 3243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there is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no status code 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attached, then something went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wrong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 with the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server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94CEDAD-F896-42F5-9258-BF67DFA6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683" y="4906084"/>
            <a:ext cx="2991398" cy="994073"/>
          </a:xfrm>
          <a:prstGeom prst="wedgeRoundRectCallout">
            <a:avLst>
              <a:gd name="adj1" fmla="val -68190"/>
              <a:gd name="adj2" fmla="val -227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sent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 to the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20732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83475-6EF6-4D87-8EF1-B6F2135DB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all cases you can:</a:t>
            </a:r>
          </a:p>
          <a:p>
            <a:pPr lvl="1"/>
            <a:r>
              <a:rPr lang="en-US" dirty="0"/>
              <a:t>Return an </a:t>
            </a:r>
            <a:r>
              <a:rPr lang="en-US" b="1" dirty="0">
                <a:solidFill>
                  <a:schemeClr val="bg1"/>
                </a:solidFill>
              </a:rPr>
              <a:t>error page</a:t>
            </a:r>
          </a:p>
          <a:p>
            <a:pPr lvl="1"/>
            <a:r>
              <a:rPr lang="en-US" dirty="0"/>
              <a:t>Return a response with </a:t>
            </a:r>
            <a:r>
              <a:rPr lang="en-US" b="1" dirty="0">
                <a:solidFill>
                  <a:schemeClr val="bg1"/>
                </a:solidFill>
              </a:rPr>
              <a:t>error 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174F0-FCFA-4E06-B27D-0C143E25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AE60A-B994-499F-A30E-C813B0CCFC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96F3DB-3ABB-45B9-9EC1-93E61717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29" y="3177741"/>
            <a:ext cx="3219450" cy="32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53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Validation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2"/>
                </a:solidFill>
              </a:rPr>
              <a:t> validate data?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Validating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b="1" dirty="0">
                <a:solidFill>
                  <a:schemeClr val="bg2"/>
                </a:solidFill>
              </a:rPr>
              <a:t> data with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express-validator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Mongoose validator</a:t>
            </a:r>
          </a:p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Error Handling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Different 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BCAA3B8-9D63-4004-9E34-D64515B82397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>
                <a:hlinkClick r:id="rId3"/>
              </a:rPr>
              <a:t>https://softuni.bg/trainings/2452/js-back-end-september-2019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Why and how validate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B8ACB-C2EA-4077-B70F-60CBA7E56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7" y="1385091"/>
            <a:ext cx="2430166" cy="24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E8B689-D773-4B3A-B69F-FD0741A24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Bigger app </a:t>
            </a:r>
            <a:r>
              <a:rPr lang="en-US" dirty="0"/>
              <a:t>=== </a:t>
            </a:r>
            <a:r>
              <a:rPr lang="en-US" b="1" dirty="0">
                <a:solidFill>
                  <a:schemeClr val="bg1"/>
                </a:solidFill>
              </a:rPr>
              <a:t>more data </a:t>
            </a:r>
            <a:r>
              <a:rPr lang="en-US" dirty="0"/>
              <a:t>you will need from your users at</a:t>
            </a:r>
            <a:br>
              <a:rPr lang="en-US" dirty="0"/>
            </a:br>
            <a:r>
              <a:rPr lang="en-US" dirty="0"/>
              <a:t>some point of time</a:t>
            </a:r>
          </a:p>
          <a:p>
            <a:pPr lvl="1"/>
            <a:r>
              <a:rPr lang="en-US" dirty="0"/>
              <a:t>You should prevent the user from entering something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</a:p>
          <a:p>
            <a:pPr lvl="1"/>
            <a:r>
              <a:rPr lang="en-US" dirty="0"/>
              <a:t>The validation can:</a:t>
            </a:r>
          </a:p>
          <a:p>
            <a:pPr lvl="2"/>
            <a:r>
              <a:rPr lang="en-US" dirty="0"/>
              <a:t>either succeed and allow the data to be written to the database</a:t>
            </a:r>
          </a:p>
          <a:p>
            <a:pPr lvl="2"/>
            <a:r>
              <a:rPr lang="en-US" dirty="0"/>
              <a:t>reject the input and return some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54D80-AFE4-4E3E-B44F-2C8B041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9D51A-7818-47C3-8916-221EBED674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3E08C4-0461-4BF2-865D-4FB242E00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Before any request is sent, we can write some JS that watches</a:t>
            </a:r>
            <a:br>
              <a:rPr lang="en-US" dirty="0"/>
            </a:br>
            <a:r>
              <a:rPr lang="en-US" dirty="0"/>
              <a:t>for input changes and approve the UX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optional because the user </a:t>
            </a:r>
            <a:r>
              <a:rPr lang="en-US" b="1" dirty="0">
                <a:solidFill>
                  <a:schemeClr val="bg1"/>
                </a:solidFill>
              </a:rPr>
              <a:t>can see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code because, JS runs in the browser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protection that secures you against incorrect data</a:t>
            </a:r>
            <a:br>
              <a:rPr lang="en-US" dirty="0"/>
            </a:br>
            <a:r>
              <a:rPr lang="en-US" dirty="0"/>
              <a:t>being sent to your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2F28A-B96E-41CF-848A-2EC5647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D335-B3E6-4C9E-A8A7-865F3F5186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8FAE2-C62F-47DF-9FC6-D44BE03A8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The code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seen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, because it happens</a:t>
            </a:r>
            <a:br>
              <a:rPr lang="en-US" dirty="0"/>
            </a:br>
            <a:r>
              <a:rPr lang="en-US" dirty="0"/>
              <a:t>on the server, not in the browser. This is the place where you</a:t>
            </a:r>
            <a:br>
              <a:rPr lang="en-US" dirty="0"/>
            </a:br>
            <a:r>
              <a:rPr lang="en-US" dirty="0"/>
              <a:t>should add validation and filter out the invalid data</a:t>
            </a:r>
            <a:endParaRPr lang="en-US" b="1" dirty="0"/>
          </a:p>
          <a:p>
            <a:pPr lvl="2">
              <a:buClr>
                <a:schemeClr val="tx1"/>
              </a:buClr>
            </a:pPr>
            <a:r>
              <a:rPr lang="en-US" dirty="0"/>
              <a:t>After that, you will be sure you only work with valid data and</a:t>
            </a:r>
            <a:br>
              <a:rPr lang="en-US" dirty="0"/>
            </a:br>
            <a:r>
              <a:rPr lang="en-US" dirty="0"/>
              <a:t>store the correct information into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79751-80F5-48E2-A141-4ADE593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8268F-772B-4D37-BF63-E544B8052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CED49-15DB-40C1-A615-8815F47E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For most database engines there is a build in validation which</a:t>
            </a:r>
            <a:br>
              <a:rPr lang="en-US" dirty="0"/>
            </a:br>
            <a:r>
              <a:rPr lang="en-US" dirty="0"/>
              <a:t>you can turn 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not required, because there should be no scenario where</a:t>
            </a:r>
            <a:br>
              <a:rPr lang="en-US" dirty="0"/>
            </a:br>
            <a:r>
              <a:rPr lang="en-US" dirty="0"/>
              <a:t>your database work with invalid 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Make sure you have proper </a:t>
            </a:r>
            <a:r>
              <a:rPr lang="en-US" b="1" dirty="0">
                <a:solidFill>
                  <a:schemeClr val="bg1"/>
                </a:solidFill>
              </a:rPr>
              <a:t>server-side validation</a:t>
            </a:r>
            <a:r>
              <a:rPr lang="en-US" b="1" dirty="0"/>
              <a:t> </a:t>
            </a:r>
            <a:r>
              <a:rPr lang="en-US" dirty="0"/>
              <a:t>and your database works with correct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C687C-6D8F-4D03-B9BD-12F4DE8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FA432-233E-424E-AC7D-9908618BF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59A3C-C6B3-4E37-8D6A-3B4C56114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432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- Is a library of string validators and sanitizers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Server-side usage</a:t>
            </a:r>
          </a:p>
          <a:p>
            <a:pPr marL="1218438" lvl="2" indent="0">
              <a:buClr>
                <a:schemeClr val="tx1"/>
              </a:buClr>
              <a:buNone/>
            </a:pPr>
            <a:br>
              <a:rPr lang="en-US" dirty="0"/>
            </a:b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Client-side usage</a:t>
            </a:r>
          </a:p>
          <a:p>
            <a:pPr lvl="2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2C13-1C1F-4C55-83A1-1549C514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0D721-3C22-496A-BBE2-B07ED2157B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5A4981-E46D-47A9-A5BC-31A74FF2AD98}"/>
              </a:ext>
            </a:extLst>
          </p:cNvPr>
          <p:cNvSpPr txBox="1">
            <a:spLocks/>
          </p:cNvSpPr>
          <p:nvPr/>
        </p:nvSpPr>
        <p:spPr>
          <a:xfrm>
            <a:off x="5148721" y="2042238"/>
            <a:ext cx="46216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 </a:t>
            </a:r>
            <a:r>
              <a:rPr lang="en-US" sz="2000" noProof="1">
                <a:effectLst/>
              </a:rPr>
              <a:t>--save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E46B16-B51B-46B7-9A8F-3345136A55BC}"/>
              </a:ext>
            </a:extLst>
          </p:cNvPr>
          <p:cNvSpPr txBox="1">
            <a:spLocks/>
          </p:cNvSpPr>
          <p:nvPr/>
        </p:nvSpPr>
        <p:spPr>
          <a:xfrm>
            <a:off x="1834596" y="3152863"/>
            <a:ext cx="68383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validator = require(</a:t>
            </a:r>
            <a:r>
              <a:rPr lang="en-US" sz="2000" noProof="1">
                <a:solidFill>
                  <a:schemeClr val="bg1"/>
                </a:solidFill>
                <a:effectLst/>
              </a:rPr>
              <a:t>'validator</a:t>
            </a:r>
            <a:r>
              <a:rPr lang="en-US" sz="2000" noProof="1">
                <a:effectLst/>
              </a:rPr>
              <a:t>');</a:t>
            </a:r>
          </a:p>
          <a:p>
            <a:r>
              <a:rPr lang="en-US" sz="2000" noProof="1">
                <a:effectLst/>
              </a:rPr>
              <a:t>const body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req.body</a:t>
            </a:r>
            <a:r>
              <a:rPr lang="en-US" sz="2000" noProof="1">
                <a:effectLst/>
              </a:rPr>
              <a:t>;</a:t>
            </a:r>
          </a:p>
          <a:p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.isEmail(body.email);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CCA250-8ABE-47C5-898C-C9C885B9A884}"/>
              </a:ext>
            </a:extLst>
          </p:cNvPr>
          <p:cNvSpPr txBox="1">
            <a:spLocks/>
          </p:cNvSpPr>
          <p:nvPr/>
        </p:nvSpPr>
        <p:spPr>
          <a:xfrm>
            <a:off x="1834596" y="5000156"/>
            <a:ext cx="904584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&lt;script type="text/javascript" src="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validator.min.js</a:t>
            </a:r>
            <a:r>
              <a:rPr lang="en-US" sz="2000" noProof="1">
                <a:effectLst/>
              </a:rPr>
              <a:t>"&gt;&lt;/script&gt;</a:t>
            </a:r>
          </a:p>
          <a:p>
            <a:r>
              <a:rPr lang="en-US" sz="2000" noProof="1">
                <a:effectLst/>
              </a:rPr>
              <a:t>&lt;script type="text/javascript"&gt;</a:t>
            </a:r>
          </a:p>
          <a:p>
            <a:r>
              <a:rPr lang="en-US" sz="2000" noProof="1">
                <a:effectLst/>
              </a:rPr>
              <a:t> 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.isEmail($('#email').val());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&lt;/script&gt; </a:t>
            </a:r>
            <a:endParaRPr lang="en-US" sz="20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61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6470</TotalTime>
  <Words>1339</Words>
  <Application>Microsoft Office PowerPoint</Application>
  <PresentationFormat>Widescreen</PresentationFormat>
  <Paragraphs>328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Unicode MS</vt:lpstr>
      <vt:lpstr>Calibri</vt:lpstr>
      <vt:lpstr>Consolas</vt:lpstr>
      <vt:lpstr>Wingdings</vt:lpstr>
      <vt:lpstr>Wingdings 2</vt:lpstr>
      <vt:lpstr>1_SoftUni3_1</vt:lpstr>
      <vt:lpstr>Validation and Error Handling</vt:lpstr>
      <vt:lpstr>Table of Contents</vt:lpstr>
      <vt:lpstr>Have a Question?</vt:lpstr>
      <vt:lpstr>PowerPoint Presentation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Mongoose Validation</vt:lpstr>
      <vt:lpstr>Mongoose Save/Validate Hooks</vt:lpstr>
      <vt:lpstr>Mongoose Built-in Validators</vt:lpstr>
      <vt:lpstr>Mongoose Custom Validators</vt:lpstr>
      <vt:lpstr>Mongoose Validation Errors</vt:lpstr>
      <vt:lpstr>Validation</vt:lpstr>
      <vt:lpstr>PowerPoint Presentation</vt:lpstr>
      <vt:lpstr>PowerPoint Presentation</vt:lpstr>
      <vt:lpstr>Error Handling</vt:lpstr>
      <vt:lpstr>Error Handling</vt:lpstr>
      <vt:lpstr>Working with errors</vt:lpstr>
      <vt:lpstr>Error Handling</vt:lpstr>
      <vt:lpstr>Error Handling</vt:lpstr>
      <vt:lpstr>Error Handling</vt:lpstr>
      <vt:lpstr>Error Handling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creator>Alen Paunov</dc:creator>
  <cp:keywords>Node.js, ExpressJS, Software University, SoftUni, programming, coding, software development, education, training, course</cp:keywords>
  <cp:lastModifiedBy>Hristomir Asenov</cp:lastModifiedBy>
  <cp:revision>183</cp:revision>
  <dcterms:created xsi:type="dcterms:W3CDTF">2018-05-23T13:08:44Z</dcterms:created>
  <dcterms:modified xsi:type="dcterms:W3CDTF">2019-10-15T16:19:43Z</dcterms:modified>
  <cp:category>programming, education, software engineering, software development </cp:category>
</cp:coreProperties>
</file>