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450" r:id="rId4"/>
    <p:sldId id="451" r:id="rId5"/>
    <p:sldId id="452" r:id="rId6"/>
    <p:sldId id="453" r:id="rId7"/>
    <p:sldId id="584" r:id="rId8"/>
    <p:sldId id="585" r:id="rId9"/>
    <p:sldId id="586" r:id="rId10"/>
    <p:sldId id="587" r:id="rId11"/>
    <p:sldId id="588" r:id="rId12"/>
    <p:sldId id="589" r:id="rId13"/>
    <p:sldId id="590" r:id="rId14"/>
    <p:sldId id="591" r:id="rId15"/>
    <p:sldId id="592" r:id="rId16"/>
    <p:sldId id="593" r:id="rId17"/>
    <p:sldId id="595" r:id="rId18"/>
    <p:sldId id="597" r:id="rId19"/>
    <p:sldId id="598" r:id="rId20"/>
    <p:sldId id="454" r:id="rId21"/>
    <p:sldId id="455" r:id="rId22"/>
    <p:sldId id="456" r:id="rId23"/>
    <p:sldId id="581" r:id="rId24"/>
    <p:sldId id="582" r:id="rId25"/>
    <p:sldId id="583" r:id="rId26"/>
    <p:sldId id="695" r:id="rId27"/>
    <p:sldId id="696" r:id="rId28"/>
    <p:sldId id="697" r:id="rId29"/>
    <p:sldId id="698" r:id="rId30"/>
    <p:sldId id="474" r:id="rId31"/>
    <p:sldId id="448" r:id="rId32"/>
    <p:sldId id="570" r:id="rId33"/>
    <p:sldId id="579" r:id="rId34"/>
    <p:sldId id="580" r:id="rId35"/>
    <p:sldId id="45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4E5962E-31E8-41BB-94B4-9753DBE671B6}">
          <p14:sldIdLst>
            <p14:sldId id="256"/>
            <p14:sldId id="257"/>
            <p14:sldId id="450"/>
          </p14:sldIdLst>
        </p14:section>
        <p14:section name="Context API" id="{FAC7E6EC-68CF-43A4-BC96-942BAE9C702A}">
          <p14:sldIdLst>
            <p14:sldId id="451"/>
            <p14:sldId id="452"/>
            <p14:sldId id="45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More Hooks" id="{4424E04E-021F-42D3-9AD3-6174D725AE73}">
          <p14:sldIdLst>
            <p14:sldId id="593"/>
            <p14:sldId id="595"/>
            <p14:sldId id="597"/>
            <p14:sldId id="598"/>
          </p14:sldIdLst>
        </p14:section>
        <p14:section name="Error Boundaries" id="{7A6225D9-42C8-4549-8B97-052E96924CE3}">
          <p14:sldIdLst>
            <p14:sldId id="454"/>
            <p14:sldId id="455"/>
            <p14:sldId id="456"/>
            <p14:sldId id="581"/>
            <p14:sldId id="582"/>
            <p14:sldId id="583"/>
          </p14:sldIdLst>
        </p14:section>
        <p14:section name="Unit Testing With JEST and ENZYME" id="{B5326D54-D889-458A-88F4-8B35975863E9}">
          <p14:sldIdLst>
            <p14:sldId id="695"/>
            <p14:sldId id="696"/>
            <p14:sldId id="697"/>
            <p14:sldId id="698"/>
          </p14:sldIdLst>
        </p14:section>
        <p14:section name="Conclusion" id="{10E03AB1-9AA8-4E86-9A64-D741901E50A2}">
          <p14:sldIdLst>
            <p14:sldId id="474"/>
            <p14:sldId id="448"/>
            <p14:sldId id="570"/>
            <p14:sldId id="579"/>
            <p14:sldId id="580"/>
            <p14:sldId id="4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AB966-8D86-4F91-BB74-EFD2C54810B9}" type="datetimeFigureOut">
              <a:rPr lang="bg-BG" smtClean="0"/>
              <a:t>29.11.2019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320FE-71CA-4B81-8DC4-26239FB7957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09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320FE-71CA-4B81-8DC4-26239FB79570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1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320FE-71CA-4B81-8DC4-26239FB79570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883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320FE-71CA-4B81-8DC4-26239FB79570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437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6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14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3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498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08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6594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28DA-C6EA-4FD1-B51D-F28D71763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3E360-3CF9-4832-B606-8CD68ED0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E370-58DA-44F7-BF42-8AA6903E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EC04-F81E-4033-AAE0-2B15DDB30A82}" type="datetimeFigureOut">
              <a:rPr lang="bg-BG" smtClean="0"/>
              <a:t>29.11.2019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61BA-4295-434C-A327-EED5C928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19A4-8C03-48B0-B643-63E2F18F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2895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4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62553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924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6635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984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241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2662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184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670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69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irbnb.io/enzym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DC3B76-F533-482D-AD30-05A1F4F806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8F3D87-1B68-4C69-A5B8-1563158D2D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26E0CC-66A6-4B00-89BA-395348ED26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1" y="5344180"/>
            <a:ext cx="3095187" cy="44479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4CFD6A-04D4-4E7C-A9B5-A0B9D601F7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3095187" cy="454398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DF1A38-2E47-4D2D-948A-C64C76E25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BA7B83-B6F9-4EB1-BE48-F663E938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</a:t>
            </a:r>
            <a:endParaRPr lang="bg-BG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1DED5E8-FEA5-420A-A23E-75274C21D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5" y="1870920"/>
            <a:ext cx="2951518" cy="29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B411F7-4EDB-4651-8FAF-236D4CABF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React.createContext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Creates a Context object</a:t>
            </a:r>
          </a:p>
          <a:p>
            <a:pPr lvl="1"/>
            <a:r>
              <a:rPr lang="en-US" dirty="0"/>
              <a:t>While rendering will read the current context value from the closest matching Provider above it in the tree</a:t>
            </a:r>
          </a:p>
          <a:p>
            <a:pPr lvl="1"/>
            <a:r>
              <a:rPr lang="en-US" dirty="0"/>
              <a:t>The default value is used only when a component does not have a matching Provider above it in the tree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B648F-07FC-4396-8CF4-4CEAEC83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64BDC-1DE7-447C-8CBB-B2DFF076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8" y="1938196"/>
            <a:ext cx="7823201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 someContext = </a:t>
            </a:r>
            <a:r>
              <a:rPr lang="en-US" sz="2000" b="1" dirty="0" err="1">
                <a:latin typeface="Consolas" panose="020B0609020204030204" pitchFamily="49" charset="0"/>
              </a:rPr>
              <a:t>React.createContext</a:t>
            </a:r>
            <a:r>
              <a:rPr lang="en-US" sz="2000" b="1" dirty="0">
                <a:latin typeface="Consolas" panose="020B0609020204030204" pitchFamily="49" charset="0"/>
              </a:rPr>
              <a:t>(defaultValue);</a:t>
            </a:r>
          </a:p>
        </p:txBody>
      </p:sp>
    </p:spTree>
    <p:extLst>
      <p:ext uri="{BB962C8B-B14F-4D97-AF65-F5344CB8AC3E}">
        <p14:creationId xmlns:p14="http://schemas.microsoft.com/office/powerpoint/2010/main" val="40166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29BC66-2BDC-413F-9EF2-7CA334013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Context.Provider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Every Context object comes with a Provider React component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Allowing consuming components to subscribe to context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a </a:t>
            </a:r>
            <a:r>
              <a:rPr lang="en-US" b="1" dirty="0">
                <a:solidFill>
                  <a:schemeClr val="bg1"/>
                </a:solidFill>
              </a:rPr>
              <a:t>value prop </a:t>
            </a:r>
            <a:r>
              <a:rPr lang="en-US" dirty="0"/>
              <a:t>to be passed to consuming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Provider </a:t>
            </a:r>
            <a:r>
              <a:rPr lang="en-US" dirty="0"/>
              <a:t>can be connected to </a:t>
            </a:r>
            <a:r>
              <a:rPr lang="en-US" b="1" dirty="0">
                <a:solidFill>
                  <a:schemeClr val="bg1"/>
                </a:solidFill>
              </a:rPr>
              <a:t>many consumers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59E2CD-9934-46E3-9B6D-026CBDAB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33BBD6-C00D-4A39-BB5F-2EF6C1B9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9" y="1938196"/>
            <a:ext cx="6585528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&lt;MyContext.Provider value={/* some value */}&gt;</a:t>
            </a:r>
          </a:p>
        </p:txBody>
      </p:sp>
    </p:spTree>
    <p:extLst>
      <p:ext uri="{BB962C8B-B14F-4D97-AF65-F5344CB8AC3E}">
        <p14:creationId xmlns:p14="http://schemas.microsoft.com/office/powerpoint/2010/main" val="75239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0EEBB3-7259-4A2E-AC0C-73C2956E3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Class.contextType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can be assigned a Context object created by </a:t>
            </a:r>
            <a:r>
              <a:rPr lang="en-US" b="1" dirty="0" err="1">
                <a:solidFill>
                  <a:schemeClr val="bg1"/>
                </a:solidFill>
              </a:rPr>
              <a:t>React.createContext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Lets you consume the nearest current value of that Context type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can reference this in any of the lifecycle methods including the render 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02724F-D9B3-4EFE-BAE4-C52FB756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133109"/>
            <a:ext cx="9715594" cy="882654"/>
          </a:xfrm>
        </p:spPr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541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7792A8-F84D-4DF6-959C-72BD0FA39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Context.Consumer</a:t>
            </a:r>
          </a:p>
          <a:p>
            <a:pPr lvl="1"/>
            <a:r>
              <a:rPr lang="en-US" dirty="0"/>
              <a:t>A React component that </a:t>
            </a:r>
            <a:r>
              <a:rPr lang="en-US" b="1" dirty="0">
                <a:solidFill>
                  <a:schemeClr val="bg1"/>
                </a:solidFill>
              </a:rPr>
              <a:t>subscribes</a:t>
            </a:r>
            <a:r>
              <a:rPr lang="en-US" dirty="0"/>
              <a:t> to context changes</a:t>
            </a:r>
          </a:p>
          <a:p>
            <a:pPr lvl="2"/>
            <a:r>
              <a:rPr lang="en-US" dirty="0"/>
              <a:t>Lets you subscribe to a context within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</a:p>
          <a:p>
            <a:pPr lvl="1"/>
            <a:r>
              <a:rPr lang="en-US" dirty="0"/>
              <a:t>Requires a function as a child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Receives</a:t>
            </a:r>
            <a:r>
              <a:rPr lang="en-US" dirty="0"/>
              <a:t> the current context value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 React node</a:t>
            </a:r>
          </a:p>
          <a:p>
            <a:pPr lvl="2"/>
            <a:r>
              <a:rPr lang="en-US" dirty="0"/>
              <a:t>Value will be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to the value prop of the closest Provider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96BBA-E7C2-4B27-B817-D5F1B6E6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214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DEE477-3A4B-44A9-BB1A-A08BDEA27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49257"/>
          </a:xfrm>
        </p:spPr>
        <p:txBody>
          <a:bodyPr/>
          <a:lstStyle/>
          <a:p>
            <a:r>
              <a:rPr lang="en-US" dirty="0"/>
              <a:t>Context.displayName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 property</a:t>
            </a:r>
          </a:p>
          <a:p>
            <a:pPr lvl="1"/>
            <a:r>
              <a:rPr lang="en-US" dirty="0"/>
              <a:t>React DevTools uses this string to determine what to display for the context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3998BE-2439-4591-8A92-CB773A8B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E84EF3-50D1-467A-A6A6-6E34BBAD7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875" y="3868596"/>
            <a:ext cx="8622147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 MyContext = </a:t>
            </a:r>
            <a:r>
              <a:rPr lang="en-US" sz="2000" b="1" dirty="0" err="1">
                <a:latin typeface="Consolas" panose="020B0609020204030204" pitchFamily="49" charset="0"/>
              </a:rPr>
              <a:t>React.createContext</a:t>
            </a:r>
            <a:r>
              <a:rPr lang="en-US" sz="2000" b="1" dirty="0">
                <a:latin typeface="Consolas" panose="020B0609020204030204" pitchFamily="49" charset="0"/>
              </a:rPr>
              <a:t>(/* some value */);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MyContext.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displayName</a:t>
            </a:r>
            <a:r>
              <a:rPr lang="en-US" sz="2000" b="1" dirty="0">
                <a:latin typeface="Consolas" panose="020B0609020204030204" pitchFamily="49" charset="0"/>
              </a:rPr>
              <a:t> = 'MyDisplayName';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&lt;MyContext.Provider&gt;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"MyDisplayName.Provider" in DevTools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&lt;MyContext.Consumer&gt;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"MyDisplayName.Consumer" in DevTools</a:t>
            </a:r>
          </a:p>
        </p:txBody>
      </p:sp>
    </p:spTree>
    <p:extLst>
      <p:ext uri="{BB962C8B-B14F-4D97-AF65-F5344CB8AC3E}">
        <p14:creationId xmlns:p14="http://schemas.microsoft.com/office/powerpoint/2010/main" val="21403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824D5-66D0-4D2B-9598-892D7C92EE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Context Demo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E6ECB-A6C9-46C1-AF83-5DD93A577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9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261F84D-EED0-4CDB-8D3A-75E26B49DF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useContext and useReducer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DFDA6A-6ED0-44A4-8CE8-57685FDF67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More Hooks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B289C0-E680-4BEC-B575-0F6C0F028FD4}"/>
              </a:ext>
            </a:extLst>
          </p:cNvPr>
          <p:cNvGrpSpPr/>
          <p:nvPr/>
        </p:nvGrpSpPr>
        <p:grpSpPr>
          <a:xfrm>
            <a:off x="4087395" y="1292727"/>
            <a:ext cx="4017209" cy="2523531"/>
            <a:chOff x="4085391" y="1385091"/>
            <a:chExt cx="4017209" cy="2523531"/>
          </a:xfrm>
        </p:grpSpPr>
        <p:pic>
          <p:nvPicPr>
            <p:cNvPr id="5" name="Picture 4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A967CEBF-333E-4DA1-B53D-60C99DE78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069" y="1385091"/>
              <a:ext cx="2523531" cy="2523531"/>
            </a:xfrm>
            <a:prstGeom prst="rect">
              <a:avLst/>
            </a:prstGeom>
          </p:spPr>
        </p:pic>
        <p:pic>
          <p:nvPicPr>
            <p:cNvPr id="6" name="Picture 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5D0BF1F4-722D-4189-8406-20A47B34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85391" y="1385091"/>
              <a:ext cx="2523532" cy="2523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10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44D25-4E5E-4CA9-816F-30021497E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56653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useContext</a:t>
            </a:r>
          </a:p>
          <a:p>
            <a:pPr lvl="1"/>
            <a:r>
              <a:rPr lang="en-US" dirty="0"/>
              <a:t>Accepts a context object</a:t>
            </a:r>
          </a:p>
          <a:p>
            <a:pPr lvl="1"/>
            <a:r>
              <a:rPr lang="en-US" dirty="0"/>
              <a:t>Return the current context value for that context</a:t>
            </a:r>
          </a:p>
          <a:p>
            <a:pPr lvl="1"/>
            <a:r>
              <a:rPr lang="en-US" dirty="0"/>
              <a:t>The current context value is determined by the value prop of the nearest </a:t>
            </a:r>
            <a:r>
              <a:rPr lang="en-US" b="1" dirty="0">
                <a:solidFill>
                  <a:schemeClr val="bg1"/>
                </a:solidFill>
              </a:rPr>
              <a:t>Provider</a:t>
            </a:r>
          </a:p>
          <a:p>
            <a:pPr lvl="1"/>
            <a:r>
              <a:rPr lang="en-US" dirty="0"/>
              <a:t>Argument to useContext must be the context object itself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71887-5EF3-4E3E-9ED2-802B272B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Hooks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BAB0D4-27D8-4CE5-BD3E-96A55812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43" y="5115095"/>
            <a:ext cx="8000265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React.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createContext</a:t>
            </a:r>
            <a:r>
              <a:rPr lang="en-US" sz="2000" b="1" dirty="0">
                <a:latin typeface="Consolas" panose="020B0609020204030204" pitchFamily="49" charset="0"/>
              </a:rPr>
              <a:t>(themes.light);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const theme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4945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F4ED52-7852-4EBD-9EBD-0A4846E33D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useReducer</a:t>
            </a:r>
          </a:p>
          <a:p>
            <a:pPr lvl="1"/>
            <a:r>
              <a:rPr lang="en-US" dirty="0"/>
              <a:t>An alternative to useState</a:t>
            </a:r>
          </a:p>
          <a:p>
            <a:pPr lvl="1"/>
            <a:r>
              <a:rPr lang="en-US" dirty="0"/>
              <a:t>Accepts a reducer of type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(state, action) =&gt; newState</a:t>
            </a:r>
          </a:p>
          <a:p>
            <a:pPr lvl="1"/>
            <a:r>
              <a:rPr lang="en-US" dirty="0"/>
              <a:t>Return the current state paired with a </a:t>
            </a:r>
            <a:r>
              <a:rPr lang="en-US" b="1" dirty="0">
                <a:solidFill>
                  <a:schemeClr val="bg1"/>
                </a:solidFill>
              </a:rPr>
              <a:t>dispatch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Preferable when you have complex state logic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125896-732F-40D1-8B0D-BC3E8532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Hooks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5E059-4A05-47FE-A46A-273269297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3" y="4838004"/>
            <a:ext cx="8729939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 [state, dispatch]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useReducer</a:t>
            </a:r>
            <a:r>
              <a:rPr lang="en-US" sz="2000" b="1" dirty="0">
                <a:latin typeface="Consolas" panose="020B0609020204030204" pitchFamily="49" charset="0"/>
              </a:rPr>
              <a:t>(reducer, initialState);</a:t>
            </a:r>
          </a:p>
        </p:txBody>
      </p:sp>
    </p:spTree>
    <p:extLst>
      <p:ext uri="{BB962C8B-B14F-4D97-AF65-F5344CB8AC3E}">
        <p14:creationId xmlns:p14="http://schemas.microsoft.com/office/powerpoint/2010/main" val="41486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8F41B4-758A-488D-A470-AB3E43DE60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More Hooks Demo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B0366-FBA1-4DFF-BCB4-8C5BC59B4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Context API</a:t>
            </a:r>
          </a:p>
          <a:p>
            <a:r>
              <a:rPr lang="en-US" dirty="0"/>
              <a:t>More Hooks</a:t>
            </a:r>
          </a:p>
          <a:p>
            <a:pPr lvl="1"/>
            <a:r>
              <a:rPr lang="en-US" dirty="0"/>
              <a:t>useContext</a:t>
            </a:r>
          </a:p>
          <a:p>
            <a:pPr lvl="1"/>
            <a:r>
              <a:rPr lang="en-US" dirty="0"/>
              <a:t>useReducer</a:t>
            </a:r>
          </a:p>
          <a:p>
            <a:r>
              <a:rPr lang="en-US" dirty="0"/>
              <a:t>Error Boundaries</a:t>
            </a:r>
          </a:p>
          <a:p>
            <a:r>
              <a:rPr lang="en-US" dirty="0"/>
              <a:t>Unit Testing with JEST and Enzyme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F4FE4-386A-4507-9FD0-D82F14A6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09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51D1D90-1B32-46E7-9CA4-B305632A59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97885D-CA27-4CF8-9EB4-88B494C3B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2" y="1385091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3903F-E134-4351-BDB1-971A81084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Error boundaries </a:t>
            </a:r>
            <a:r>
              <a:rPr lang="en-US" dirty="0"/>
              <a:t>are React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logging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JS error anywhere in their child component tree</a:t>
            </a:r>
          </a:p>
          <a:p>
            <a:pPr>
              <a:buClr>
                <a:schemeClr val="tx1"/>
              </a:buClr>
            </a:pPr>
            <a:r>
              <a:rPr lang="en-US" dirty="0"/>
              <a:t>They catch errors during rendering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</a:t>
            </a:r>
            <a:r>
              <a:rPr lang="en-US" dirty="0"/>
              <a:t> catch errors for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Event handlers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Asynchronous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Server-side rendering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C8F78-91EE-466D-BECF-E92A404F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53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09BA5-5698-4E06-9B2E-A164419BC6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component becomes an </a:t>
            </a:r>
            <a:r>
              <a:rPr lang="en-US" b="1" dirty="0">
                <a:solidFill>
                  <a:schemeClr val="bg1"/>
                </a:solidFill>
              </a:rPr>
              <a:t>error boundary</a:t>
            </a:r>
            <a:r>
              <a:rPr lang="en-US" dirty="0"/>
              <a:t> if it defines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getDerivedStateFromError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Render a fallback UI after an error has been thrown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componentDidCatch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Log error information</a:t>
            </a:r>
          </a:p>
          <a:p>
            <a:r>
              <a:rPr lang="en-US" dirty="0"/>
              <a:t>You can use it as a regular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603C3E-D6CF-4C58-92D6-3A794828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ADD5B1B-8B1A-4568-A3C2-3F5E27EF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74" y="5225932"/>
            <a:ext cx="2740262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ErrorBoundary</a:t>
            </a:r>
            <a:r>
              <a:rPr lang="en-US" sz="22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&lt;MyWidget /&gt;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&lt;/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ErrorBoundary</a:t>
            </a:r>
            <a:r>
              <a:rPr lang="en-US" sz="2200" b="1" dirty="0">
                <a:latin typeface="Consolas" panose="020B0609020204030204" pitchFamily="49" charset="0"/>
              </a:rPr>
              <a:t>&gt;</a:t>
            </a:r>
            <a:endParaRPr lang="bg-BG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6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21F07-E820-460B-B601-4E4936537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boundaries work like a JavaScript </a:t>
            </a:r>
            <a:r>
              <a:rPr lang="en-US" b="1" dirty="0">
                <a:solidFill>
                  <a:schemeClr val="bg1"/>
                </a:solidFill>
              </a:rPr>
              <a:t>catch {}</a:t>
            </a:r>
            <a:r>
              <a:rPr lang="en-US" dirty="0"/>
              <a:t> block for component</a:t>
            </a:r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class component </a:t>
            </a:r>
            <a:r>
              <a:rPr lang="en-US" dirty="0"/>
              <a:t>can be error boundaries</a:t>
            </a:r>
          </a:p>
          <a:p>
            <a:r>
              <a:rPr lang="en-US" dirty="0"/>
              <a:t>Declare an error boundary component </a:t>
            </a:r>
            <a:r>
              <a:rPr lang="en-US" b="1" dirty="0">
                <a:solidFill>
                  <a:schemeClr val="bg1"/>
                </a:solidFill>
              </a:rPr>
              <a:t>once</a:t>
            </a:r>
            <a:r>
              <a:rPr lang="en-US" dirty="0"/>
              <a:t> and use it throughout your application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61D346-3701-4A0F-A991-38F6483D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824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34B3A7-743E-4318-AD87-27BCC8767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may wrap </a:t>
            </a:r>
            <a:r>
              <a:rPr lang="en-US" b="1" dirty="0">
                <a:solidFill>
                  <a:schemeClr val="bg1"/>
                </a:solidFill>
              </a:rPr>
              <a:t>top-level</a:t>
            </a:r>
            <a:r>
              <a:rPr lang="en-US" dirty="0"/>
              <a:t> route components to display some error message</a:t>
            </a:r>
          </a:p>
          <a:p>
            <a:r>
              <a:rPr lang="en-US" dirty="0"/>
              <a:t>Wrapping individual widgets in an error boundary</a:t>
            </a:r>
          </a:p>
          <a:p>
            <a:pPr lvl="1"/>
            <a:r>
              <a:rPr lang="en-US" dirty="0"/>
              <a:t>Protect them from crashing the rest of the app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4B608-A4D2-40F4-B321-83874D26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5693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8F41B4-758A-488D-A470-AB3E43DE60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Boundaries Demo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JEST and Enzyme</a:t>
            </a:r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B7BE22AD-9106-48FC-BC32-1EAA4107A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22" y="1910532"/>
            <a:ext cx="1351805" cy="1494871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FB6640-7E02-4195-BCA1-7F61C31115F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570" y="1819353"/>
            <a:ext cx="1586050" cy="15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2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Jest is a JavaScript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endParaRPr lang="en-US" dirty="0"/>
          </a:p>
          <a:p>
            <a:pPr lvl="1"/>
            <a:r>
              <a:rPr lang="en-US" dirty="0"/>
              <a:t>Used by Facebook to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/>
              <a:t> services and React applications</a:t>
            </a:r>
          </a:p>
          <a:p>
            <a:r>
              <a:rPr lang="en-US" dirty="0"/>
              <a:t>Jest acts as a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test runner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assertion library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mocking library</a:t>
            </a:r>
            <a:endParaRPr lang="en-US" dirty="0"/>
          </a:p>
          <a:p>
            <a:r>
              <a:rPr lang="en-US" dirty="0"/>
              <a:t>Jest provides </a:t>
            </a:r>
            <a:r>
              <a:rPr lang="en-US" b="1" dirty="0">
                <a:solidFill>
                  <a:schemeClr val="bg1"/>
                </a:solidFill>
              </a:rPr>
              <a:t>Snapshot testing</a:t>
            </a:r>
          </a:p>
          <a:p>
            <a:pPr lvl="1"/>
            <a:r>
              <a:rPr lang="en-US" dirty="0"/>
              <a:t>create a rendered 'snapshot' and compare it to a previous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hlinkClick r:id="rId2"/>
              </a:rPr>
              <a:t>https://jestjs.io/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JEST?</a:t>
            </a:r>
          </a:p>
        </p:txBody>
      </p:sp>
    </p:spTree>
    <p:extLst>
      <p:ext uri="{BB962C8B-B14F-4D97-AF65-F5344CB8AC3E}">
        <p14:creationId xmlns:p14="http://schemas.microsoft.com/office/powerpoint/2010/main" val="9237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7489" cy="5528766"/>
          </a:xfrm>
        </p:spPr>
        <p:txBody>
          <a:bodyPr/>
          <a:lstStyle/>
          <a:p>
            <a:r>
              <a:rPr lang="en-US" dirty="0"/>
              <a:t>A JavaScript </a:t>
            </a:r>
            <a:r>
              <a:rPr lang="en-US" b="1" dirty="0">
                <a:solidFill>
                  <a:schemeClr val="bg1"/>
                </a:solidFill>
              </a:rPr>
              <a:t>Testing utility </a:t>
            </a:r>
            <a:r>
              <a:rPr lang="en-US" dirty="0"/>
              <a:t>for React that makes it easier to </a:t>
            </a: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manipulate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traverse</a:t>
            </a:r>
            <a:r>
              <a:rPr lang="en-US" dirty="0"/>
              <a:t> your React Components' output</a:t>
            </a:r>
          </a:p>
          <a:p>
            <a:r>
              <a:rPr lang="en-US" dirty="0"/>
              <a:t>Adds additional utility methods for </a:t>
            </a:r>
            <a:r>
              <a:rPr lang="en-US" b="1" dirty="0">
                <a:solidFill>
                  <a:schemeClr val="bg1"/>
                </a:solidFill>
              </a:rPr>
              <a:t>rendering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finding elements</a:t>
            </a:r>
            <a:r>
              <a:rPr lang="en-US" dirty="0"/>
              <a:t>, and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chemeClr val="bg1"/>
                </a:solidFill>
              </a:rPr>
              <a:t>interacting with elements</a:t>
            </a:r>
          </a:p>
          <a:p>
            <a:r>
              <a:rPr lang="en-US" dirty="0">
                <a:hlinkClick r:id="rId3"/>
              </a:rPr>
              <a:t>https://airbnb.io/enzyme/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Enzyme?</a:t>
            </a:r>
          </a:p>
        </p:txBody>
      </p:sp>
    </p:spTree>
    <p:extLst>
      <p:ext uri="{BB962C8B-B14F-4D97-AF65-F5344CB8AC3E}">
        <p14:creationId xmlns:p14="http://schemas.microsoft.com/office/powerpoint/2010/main" val="109856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and Enzyme Compared</a:t>
            </a:r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Jest can be used with any </a:t>
            </a:r>
            <a:br>
              <a:rPr lang="en-US" dirty="0"/>
            </a:br>
            <a:r>
              <a:rPr lang="en-US" dirty="0"/>
              <a:t>other app</a:t>
            </a:r>
          </a:p>
          <a:p>
            <a:r>
              <a:rPr lang="en-US" dirty="0"/>
              <a:t>Jest can be used without</a:t>
            </a:r>
            <a:br>
              <a:rPr lang="en-US" dirty="0"/>
            </a:br>
            <a:r>
              <a:rPr lang="en-US" dirty="0"/>
              <a:t>Enzyme</a:t>
            </a:r>
          </a:p>
          <a:p>
            <a:r>
              <a:rPr lang="en-US" dirty="0"/>
              <a:t>Jest is test runner, assertion </a:t>
            </a:r>
            <a:br>
              <a:rPr lang="en-US" dirty="0"/>
            </a:br>
            <a:r>
              <a:rPr lang="en-US" dirty="0"/>
              <a:t>and mocking library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Enzyme only works with </a:t>
            </a:r>
            <a:br>
              <a:rPr lang="en-US" dirty="0"/>
            </a:br>
            <a:r>
              <a:rPr lang="en-US" dirty="0"/>
              <a:t>React</a:t>
            </a:r>
          </a:p>
          <a:p>
            <a:r>
              <a:rPr lang="en-US" dirty="0"/>
              <a:t>Enzyme must be paired </a:t>
            </a:r>
            <a:br>
              <a:rPr lang="en-US" dirty="0"/>
            </a:br>
            <a:r>
              <a:rPr lang="en-US" dirty="0"/>
              <a:t>with another test runner</a:t>
            </a:r>
          </a:p>
          <a:p>
            <a:r>
              <a:rPr lang="en-US" dirty="0"/>
              <a:t>Enzyme provides additional testing utilities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4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9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2000" y="1151122"/>
            <a:ext cx="8486779" cy="537388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Context provides way to pass data through the component without passing the props manually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Context API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More Hooks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useContext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useReducer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Error Boundaries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Unit Testing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0201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8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1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64218-C37B-4AF9-B7CD-7E24AB2C63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pic>
        <p:nvPicPr>
          <p:cNvPr id="7" name="Picture 6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C302E6B5-5A97-4A35-80D4-CFD0E98C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6" y="1342425"/>
            <a:ext cx="2761368" cy="276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AD073-F6DD-42D9-835B-5B57A86C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Context provides way to pass data through the component tree without passing the props manually</a:t>
            </a:r>
          </a:p>
          <a:p>
            <a:pPr>
              <a:buClr>
                <a:schemeClr val="tx1"/>
              </a:buClr>
            </a:pPr>
            <a:r>
              <a:rPr lang="en-US" dirty="0"/>
              <a:t>Context API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React.createContext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Context.Provider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Class.contextType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Context.Consumer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Context.displayName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F4B9A-1ED5-401E-8C36-83C2EE1B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4116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1BB6D-5587-41B7-9D79-9F593186F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63053" cy="5528766"/>
          </a:xfrm>
        </p:spPr>
        <p:txBody>
          <a:bodyPr/>
          <a:lstStyle/>
          <a:p>
            <a:r>
              <a:rPr lang="en-US" dirty="0"/>
              <a:t>Context is designed to </a:t>
            </a:r>
            <a:r>
              <a:rPr lang="en-US" b="1" dirty="0">
                <a:solidFill>
                  <a:schemeClr val="bg1"/>
                </a:solidFill>
              </a:rPr>
              <a:t>share data </a:t>
            </a:r>
            <a:r>
              <a:rPr lang="en-US" dirty="0"/>
              <a:t>that can be considered </a:t>
            </a:r>
            <a:r>
              <a:rPr lang="en-US" b="1" dirty="0">
                <a:solidFill>
                  <a:schemeClr val="bg1"/>
                </a:solidFill>
              </a:rPr>
              <a:t>global</a:t>
            </a:r>
          </a:p>
          <a:p>
            <a:pPr lvl="1"/>
            <a:r>
              <a:rPr lang="en-US" dirty="0"/>
              <a:t>Current authenticated user</a:t>
            </a:r>
          </a:p>
          <a:p>
            <a:pPr lvl="1"/>
            <a:r>
              <a:rPr lang="en-US" dirty="0"/>
              <a:t>Theme</a:t>
            </a:r>
          </a:p>
          <a:p>
            <a:pPr lvl="1"/>
            <a:r>
              <a:rPr lang="en-US" dirty="0"/>
              <a:t>Preferred language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Using context, we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passing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through intermediate elements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1B833-C4A9-4F76-BFBB-3F403ABC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707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059E8D-0EA3-46B4-8072-8DE6FD21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Using Context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CBA606-41AC-4156-83A8-1BCA4D87E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443" y="1235822"/>
            <a:ext cx="6801114" cy="5377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App extends React.Component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Toolbar</a:t>
            </a:r>
            <a:r>
              <a:rPr lang="en-US" sz="2000" b="1" dirty="0">
                <a:latin typeface="Consolas" panose="020B0609020204030204" pitchFamily="49" charset="0"/>
              </a:rPr>
              <a:t> theme="dark" /&gt;;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Toolbar</a:t>
            </a:r>
            <a:r>
              <a:rPr lang="en-US" sz="2000" b="1" dirty="0">
                <a:latin typeface="Consolas" panose="020B0609020204030204" pitchFamily="49" charset="0"/>
              </a:rPr>
              <a:t>(props)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return 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ThemedButton</a:t>
            </a:r>
            <a:r>
              <a:rPr lang="en-US" sz="2000" b="1" dirty="0">
                <a:latin typeface="Consolas" panose="020B0609020204030204" pitchFamily="49" charset="0"/>
              </a:rPr>
              <a:t> theme={props.theme} 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ThemedButton</a:t>
            </a:r>
            <a:r>
              <a:rPr lang="en-US" sz="20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sz="2000" b="1" dirty="0">
                <a:latin typeface="Consolas" panose="020B0609020204030204" pitchFamily="49" charset="0"/>
              </a:rPr>
              <a:t> theme={this.props.theme} /&gt;;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447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7EB325-D3BD-4D2F-81A0-1DDF0F2E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Context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E74EB69-E771-4E2E-A2BC-524E3D57E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72" y="1260736"/>
            <a:ext cx="7326011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React.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createContext</a:t>
            </a:r>
            <a:r>
              <a:rPr lang="en-US" sz="2000" b="1" dirty="0">
                <a:latin typeface="Consolas" panose="020B0609020204030204" pitchFamily="49" charset="0"/>
              </a:rPr>
              <a:t>('light');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 App extends React.Component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ThemeContext.Provider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="dark"&gt;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&lt;Toolbar 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ThemeContext.Provider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);}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12B3150-0293-43C1-BEF8-CD24FE851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03" y="4321178"/>
            <a:ext cx="6443938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ThemedButton extends React.Component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static contextType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&lt;Button theme={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this.context</a:t>
            </a:r>
            <a:r>
              <a:rPr lang="en-US" sz="2000" b="1" dirty="0">
                <a:latin typeface="Consolas" panose="020B0609020204030204" pitchFamily="49" charset="0"/>
              </a:rPr>
              <a:t>} /&gt;;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3CB584-B486-44D4-AD0E-9B02E677F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72" y="4321178"/>
            <a:ext cx="4349797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Toolbar</a:t>
            </a:r>
            <a:r>
              <a:rPr lang="en-US" sz="2000" b="1" dirty="0">
                <a:latin typeface="Consolas" panose="020B0609020204030204" pitchFamily="49" charset="0"/>
              </a:rPr>
              <a:t>(props)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return 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ThemedButton</a:t>
            </a:r>
            <a:r>
              <a:rPr lang="en-US" sz="2000" b="1" dirty="0">
                <a:latin typeface="Consolas" panose="020B0609020204030204" pitchFamily="49" charset="0"/>
              </a:rPr>
              <a:t> 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);}</a:t>
            </a:r>
          </a:p>
        </p:txBody>
      </p:sp>
    </p:spTree>
    <p:extLst>
      <p:ext uri="{BB962C8B-B14F-4D97-AF65-F5344CB8AC3E}">
        <p14:creationId xmlns:p14="http://schemas.microsoft.com/office/powerpoint/2010/main" val="350426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F157CC-1B71-4E0A-8429-07EED8E95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used when</a:t>
            </a:r>
          </a:p>
          <a:p>
            <a:pPr lvl="1"/>
            <a:r>
              <a:rPr lang="en-US" dirty="0"/>
              <a:t>Some data needs to be accessible by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components at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nesting levels</a:t>
            </a:r>
          </a:p>
          <a:p>
            <a:r>
              <a:rPr lang="en-US" dirty="0"/>
              <a:t>Apply it </a:t>
            </a:r>
            <a:r>
              <a:rPr lang="en-US" b="1" dirty="0">
                <a:solidFill>
                  <a:schemeClr val="bg1"/>
                </a:solidFill>
              </a:rPr>
              <a:t>sparingly</a:t>
            </a:r>
            <a:r>
              <a:rPr lang="en-US" dirty="0"/>
              <a:t> because it makes component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more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</a:p>
          <a:p>
            <a:r>
              <a:rPr lang="en-US" dirty="0"/>
              <a:t>Using Context only the top-most Page Component know about your data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E3D63-E2D2-468A-8090-7D44277D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451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SoftUni-PowerPoint-Template-Nov-2019</Template>
  <TotalTime>524</TotalTime>
  <Words>1215</Words>
  <Application>Microsoft Office PowerPoint</Application>
  <PresentationFormat>Widescreen</PresentationFormat>
  <Paragraphs>221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Advanced Techniques</vt:lpstr>
      <vt:lpstr>Table of Contents</vt:lpstr>
      <vt:lpstr>Have a Question?</vt:lpstr>
      <vt:lpstr>Context</vt:lpstr>
      <vt:lpstr>Context</vt:lpstr>
      <vt:lpstr>Context</vt:lpstr>
      <vt:lpstr>Without Using Context</vt:lpstr>
      <vt:lpstr>Using Context</vt:lpstr>
      <vt:lpstr>Context</vt:lpstr>
      <vt:lpstr>Context API</vt:lpstr>
      <vt:lpstr>Context API</vt:lpstr>
      <vt:lpstr>Context API</vt:lpstr>
      <vt:lpstr>Context API</vt:lpstr>
      <vt:lpstr>Context API</vt:lpstr>
      <vt:lpstr>Context Demo</vt:lpstr>
      <vt:lpstr>More Hooks</vt:lpstr>
      <vt:lpstr>More Hooks</vt:lpstr>
      <vt:lpstr>More Hooks</vt:lpstr>
      <vt:lpstr>More Hooks Demo</vt:lpstr>
      <vt:lpstr>Error Boundaries</vt:lpstr>
      <vt:lpstr>Error Boundaries</vt:lpstr>
      <vt:lpstr>Error Boundaries</vt:lpstr>
      <vt:lpstr>Error Boundaries</vt:lpstr>
      <vt:lpstr>Error Boundaries</vt:lpstr>
      <vt:lpstr>Error Boundaries Demo</vt:lpstr>
      <vt:lpstr>PowerPoint Presentation</vt:lpstr>
      <vt:lpstr>What is JEST?</vt:lpstr>
      <vt:lpstr>What is Enzyme?</vt:lpstr>
      <vt:lpstr>JEST and Enzyme Compared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Techniques</dc:title>
  <dc:creator>Hristomir Asenov</dc:creator>
  <cp:lastModifiedBy>Hristomir Asenov</cp:lastModifiedBy>
  <cp:revision>34</cp:revision>
  <dcterms:created xsi:type="dcterms:W3CDTF">2019-11-25T12:48:17Z</dcterms:created>
  <dcterms:modified xsi:type="dcterms:W3CDTF">2019-11-29T13:52:02Z</dcterms:modified>
</cp:coreProperties>
</file>