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2"/>
  </p:sldMasterIdLst>
  <p:notesMasterIdLst>
    <p:notesMasterId r:id="rId46"/>
  </p:notesMasterIdLst>
  <p:handoutMasterIdLst>
    <p:handoutMasterId r:id="rId47"/>
  </p:handoutMasterIdLst>
  <p:sldIdLst>
    <p:sldId id="394" r:id="rId3"/>
    <p:sldId id="672" r:id="rId4"/>
    <p:sldId id="547" r:id="rId5"/>
    <p:sldId id="685" r:id="rId6"/>
    <p:sldId id="699" r:id="rId7"/>
    <p:sldId id="686" r:id="rId8"/>
    <p:sldId id="701" r:id="rId9"/>
    <p:sldId id="694" r:id="rId10"/>
    <p:sldId id="702" r:id="rId11"/>
    <p:sldId id="687" r:id="rId12"/>
    <p:sldId id="688" r:id="rId13"/>
    <p:sldId id="693" r:id="rId14"/>
    <p:sldId id="703" r:id="rId15"/>
    <p:sldId id="482" r:id="rId16"/>
    <p:sldId id="483" r:id="rId17"/>
    <p:sldId id="695" r:id="rId18"/>
    <p:sldId id="689" r:id="rId19"/>
    <p:sldId id="485" r:id="rId20"/>
    <p:sldId id="486" r:id="rId21"/>
    <p:sldId id="488" r:id="rId22"/>
    <p:sldId id="628" r:id="rId23"/>
    <p:sldId id="696" r:id="rId24"/>
    <p:sldId id="674" r:id="rId25"/>
    <p:sldId id="673" r:id="rId26"/>
    <p:sldId id="676" r:id="rId27"/>
    <p:sldId id="677" r:id="rId28"/>
    <p:sldId id="691" r:id="rId29"/>
    <p:sldId id="692" r:id="rId30"/>
    <p:sldId id="697" r:id="rId31"/>
    <p:sldId id="698" r:id="rId32"/>
    <p:sldId id="423" r:id="rId33"/>
    <p:sldId id="424" r:id="rId34"/>
    <p:sldId id="690" r:id="rId35"/>
    <p:sldId id="451" r:id="rId36"/>
    <p:sldId id="704" r:id="rId37"/>
    <p:sldId id="709" r:id="rId38"/>
    <p:sldId id="710" r:id="rId39"/>
    <p:sldId id="705" r:id="rId40"/>
    <p:sldId id="453" r:id="rId41"/>
    <p:sldId id="570" r:id="rId42"/>
    <p:sldId id="579" r:id="rId43"/>
    <p:sldId id="599" r:id="rId44"/>
    <p:sldId id="600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394"/>
            <p14:sldId id="672"/>
            <p14:sldId id="547"/>
          </p14:sldIdLst>
        </p14:section>
        <p14:section name="Lists &amp; Keys" id="{BFC1085C-BDDE-464D-B445-1490E972BFD4}">
          <p14:sldIdLst>
            <p14:sldId id="685"/>
            <p14:sldId id="699"/>
            <p14:sldId id="686"/>
            <p14:sldId id="701"/>
            <p14:sldId id="694"/>
            <p14:sldId id="702"/>
            <p14:sldId id="687"/>
            <p14:sldId id="688"/>
            <p14:sldId id="693"/>
            <p14:sldId id="703"/>
          </p14:sldIdLst>
        </p14:section>
        <p14:section name="Component Lifecycle" id="{05CB09FE-6368-4723-ACE6-DEFDC3D8A050}">
          <p14:sldIdLst>
            <p14:sldId id="482"/>
            <p14:sldId id="483"/>
            <p14:sldId id="695"/>
            <p14:sldId id="689"/>
            <p14:sldId id="485"/>
            <p14:sldId id="486"/>
            <p14:sldId id="488"/>
          </p14:sldIdLst>
        </p14:section>
        <p14:section name="HOC Overview" id="{C2C5CD79-D1EC-4B90-B692-66B31CE9E7CF}">
          <p14:sldIdLst>
            <p14:sldId id="628"/>
            <p14:sldId id="696"/>
            <p14:sldId id="674"/>
            <p14:sldId id="673"/>
            <p14:sldId id="676"/>
            <p14:sldId id="677"/>
          </p14:sldIdLst>
        </p14:section>
        <p14:section name="CSS Modules" id="{D8A358FC-0FE1-45FE-A683-0008B000C496}">
          <p14:sldIdLst>
            <p14:sldId id="691"/>
            <p14:sldId id="692"/>
            <p14:sldId id="697"/>
            <p14:sldId id="698"/>
          </p14:sldIdLst>
        </p14:section>
        <p14:section name="Fetching Data" id="{D1B9920B-08BE-4B62-A1A4-545FA143B651}">
          <p14:sldIdLst>
            <p14:sldId id="423"/>
            <p14:sldId id="424"/>
            <p14:sldId id="690"/>
            <p14:sldId id="451"/>
            <p14:sldId id="704"/>
            <p14:sldId id="709"/>
            <p14:sldId id="710"/>
          </p14:sldIdLst>
        </p14:section>
        <p14:section name="Conclusion" id="{8FBD8AD9-4FBB-4D4B-8026-071DED166040}">
          <p14:sldIdLst>
            <p14:sldId id="705"/>
            <p14:sldId id="453"/>
            <p14:sldId id="570"/>
            <p14:sldId id="579"/>
            <p14:sldId id="599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ъл стил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8" autoAdjust="0"/>
    <p:restoredTop sz="93357" autoAdjust="0"/>
  </p:normalViewPr>
  <p:slideViewPr>
    <p:cSldViewPr>
      <p:cViewPr varScale="1">
        <p:scale>
          <a:sx n="81" d="100"/>
          <a:sy n="81" d="100"/>
        </p:scale>
        <p:origin x="605" y="67"/>
      </p:cViewPr>
      <p:guideLst>
        <p:guide orient="horz" pos="2160"/>
        <p:guide pos="3887"/>
      </p:guideLst>
    </p:cSldViewPr>
  </p:slideViewPr>
  <p:outlineViewPr>
    <p:cViewPr>
      <p:scale>
        <a:sx n="33" d="100"/>
        <a:sy n="33" d="100"/>
      </p:scale>
      <p:origin x="48" y="318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3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3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0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16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23185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9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39146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56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6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69"/>
            <a:ext cx="1094668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883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react-j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2.gi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8012" y="1295400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Lists and Keys, Component Lifecycle, CSS Modules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React Components - Deep Dive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EC749DEE-0180-4E0A-B56B-6626A83AA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69" y="28194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way to pick a key is to use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uniquely identifies</a:t>
            </a:r>
            <a:r>
              <a:rPr lang="en-US" dirty="0"/>
              <a:t> a list item among its siblings</a:t>
            </a:r>
          </a:p>
          <a:p>
            <a:r>
              <a:rPr lang="en-US" dirty="0"/>
              <a:t>Most often you would use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's from your data as keys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Key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3276600"/>
            <a:ext cx="6553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todoItems = todos.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((todo)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&lt;li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latin typeface="Consolas" panose="020B0609020204030204" pitchFamily="49" charset="0"/>
              </a:rPr>
              <a:t>={todo.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{todo.text}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17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Keys only make sense in the context of the surrounding array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Components with Keys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1" y="1905000"/>
            <a:ext cx="9388119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listItems = numbers.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2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200" b="1" dirty="0">
                <a:latin typeface="Consolas" panose="020B0609020204030204" pitchFamily="49" charset="0"/>
              </a:rPr>
              <a:t>={number.toString()}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={number} /&gt;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{listItems}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&lt;/ul&gt;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1721" y="4613434"/>
            <a:ext cx="5466809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&lt;li&gt;{props.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}&lt;/li&gt;;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151312" y="3429000"/>
            <a:ext cx="3886200" cy="510778"/>
          </a:xfrm>
          <a:prstGeom prst="wedgeRoundRectCallout">
            <a:avLst>
              <a:gd name="adj1" fmla="val -53741"/>
              <a:gd name="adj2" fmla="val -5285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Keep the key on the list item</a:t>
            </a:r>
          </a:p>
        </p:txBody>
      </p:sp>
    </p:spTree>
    <p:extLst>
      <p:ext uri="{BB962C8B-B14F-4D97-AF65-F5344CB8AC3E}">
        <p14:creationId xmlns:p14="http://schemas.microsoft.com/office/powerpoint/2010/main" val="35988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203E99-D70A-42D3-B184-DE7F1DD7B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55494"/>
          </a:xfrm>
        </p:spPr>
        <p:txBody>
          <a:bodyPr>
            <a:normAutofit/>
          </a:bodyPr>
          <a:lstStyle/>
          <a:p>
            <a:r>
              <a:rPr lang="en-US" sz="3400" dirty="0"/>
              <a:t>Don't use indexes for keys if the order </a:t>
            </a:r>
            <a:r>
              <a:rPr lang="en-US" sz="3400" b="1" dirty="0">
                <a:solidFill>
                  <a:schemeClr val="bg1"/>
                </a:solidFill>
              </a:rPr>
              <a:t>may change</a:t>
            </a:r>
          </a:p>
          <a:p>
            <a:r>
              <a:rPr lang="en-US" sz="3400" dirty="0"/>
              <a:t>Keys serve as a hint to React, but they </a:t>
            </a:r>
            <a:r>
              <a:rPr lang="en-US" sz="3400" b="1" dirty="0">
                <a:solidFill>
                  <a:schemeClr val="bg1"/>
                </a:solidFill>
              </a:rPr>
              <a:t>don't get passed </a:t>
            </a:r>
            <a:r>
              <a:rPr lang="en-US" sz="3400" dirty="0"/>
              <a:t>to your component</a:t>
            </a:r>
          </a:p>
          <a:p>
            <a:pPr lvl="1"/>
            <a:r>
              <a:rPr lang="en-US" sz="3200" dirty="0"/>
              <a:t>If you need the same value, pass it explicitly as prop with a</a:t>
            </a:r>
            <a:br>
              <a:rPr lang="en-US" sz="3200" dirty="0"/>
            </a:br>
            <a:r>
              <a:rPr lang="en-US" sz="3200" dirty="0"/>
              <a:t>different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9E2315-9F57-4062-9643-EAAB1762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and Keys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C2E5F-4A7C-407A-A1E8-86EC70E829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1D4CA2-B519-4758-A4E3-73C103E0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4344644"/>
            <a:ext cx="85344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content = posts.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latin typeface="Consolas" panose="020B0609020204030204" pitchFamily="49" charset="0"/>
              </a:rPr>
              <a:t>={post.id}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latin typeface="Consolas" panose="020B0609020204030204" pitchFamily="49" charset="0"/>
              </a:rPr>
              <a:t>={post.id}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={post.title}</a:t>
            </a:r>
          </a:p>
          <a:p>
            <a:r>
              <a:rPr lang="en-US" b="1" dirty="0">
                <a:latin typeface="Consolas" panose="020B0609020204030204" pitchFamily="49" charset="0"/>
              </a:rPr>
              <a:t>  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453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3947A-24AD-4E30-8931-E6DF2C797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95" y="1146229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Keys </a:t>
            </a:r>
            <a:r>
              <a:rPr lang="en-US" sz="3400" b="1" dirty="0">
                <a:solidFill>
                  <a:schemeClr val="bg1"/>
                </a:solidFill>
              </a:rPr>
              <a:t>don't</a:t>
            </a:r>
            <a:r>
              <a:rPr lang="en-US" sz="3400" dirty="0"/>
              <a:t> need to be </a:t>
            </a:r>
            <a:r>
              <a:rPr lang="en-US" sz="3400" b="1" dirty="0">
                <a:solidFill>
                  <a:schemeClr val="bg1"/>
                </a:solidFill>
              </a:rPr>
              <a:t>globally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 (only among their siblings)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EE83D-F16B-4CBA-9764-BCDD8ADE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14732-C5C3-4E6C-8FC8-4C536770A3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DE5DAB-63F7-4295-9950-4189C5C1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58" y="2486702"/>
            <a:ext cx="4724400" cy="29769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sidebar =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{props.posts.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000" b="1" dirty="0">
                <a:latin typeface="Consolas" panose="020B0609020204030204" pitchFamily="49" charset="0"/>
              </a:rPr>
              <a:t>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&lt;li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EC840F-0A84-42DE-94D6-7722F606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562" y="3779364"/>
            <a:ext cx="6080541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content = 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&lt;div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&lt;h3&gt;{post.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}&lt;/h3&gt;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&lt;p&gt;{post.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8CE9BD-C635-4611-8F87-61C99D0E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563" y="2486702"/>
            <a:ext cx="6080541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posts = [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1,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2,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'...'}];</a:t>
            </a:r>
          </a:p>
        </p:txBody>
      </p:sp>
    </p:spTree>
    <p:extLst>
      <p:ext uri="{BB962C8B-B14F-4D97-AF65-F5344CB8AC3E}">
        <p14:creationId xmlns:p14="http://schemas.microsoft.com/office/powerpoint/2010/main" val="404283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Component Lifecycle</a:t>
            </a:r>
            <a:endParaRPr lang="bg-BG" sz="5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</p:txBody>
      </p:sp>
      <p:pic>
        <p:nvPicPr>
          <p:cNvPr id="4" name="Picture 3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14F5BAA7-EFDB-45A2-8558-1E4E3A16E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48" y="1213116"/>
            <a:ext cx="2730727" cy="273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3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component has "</a:t>
            </a:r>
            <a:r>
              <a:rPr lang="en-US" b="1" dirty="0">
                <a:solidFill>
                  <a:schemeClr val="bg1"/>
                </a:solidFill>
              </a:rPr>
              <a:t>lifecycle methods</a:t>
            </a:r>
            <a:r>
              <a:rPr lang="en-US" dirty="0"/>
              <a:t>" that can be overridden to run code at times in the 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A component has </a:t>
            </a:r>
            <a:r>
              <a:rPr lang="en-US" b="1" dirty="0">
                <a:solidFill>
                  <a:schemeClr val="bg1"/>
                </a:solidFill>
              </a:rPr>
              <a:t>3 lifecycle </a:t>
            </a:r>
            <a:r>
              <a:rPr lang="en-US" dirty="0"/>
              <a:t>phases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8121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D806A-8003-4882-8F06-DC0288BEB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- where the component and all its children are mounted (created and inserted to the DOM)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- component is re-rendered because changes are made to its props or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- occurs when a component instance is</a:t>
            </a:r>
            <a:br>
              <a:rPr lang="en-US" dirty="0"/>
            </a:br>
            <a:r>
              <a:rPr lang="en-US" dirty="0"/>
              <a:t>unmounted (removed from the DOM)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873DF4-C5F0-4741-9DC3-A9337A1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Methods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B3BCB-32B3-425A-A2FC-0F39F3E58C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0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345EE-75C2-4525-B69B-9FD0316B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41102-5D3B-4378-98C5-01FC2033FA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410C5BF-6A50-476B-B0D2-6FC22B75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38" y="1752600"/>
            <a:ext cx="8336948" cy="38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After preparing with basic needs, state and props a Component is ready to mount in the browser DOM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 getDerivedStateFromProps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componentDidMount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Mounting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8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This phase starts with the beginning of the react component and expand by receiving new updates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 getDerivedStateFromProps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shouldCompoentUpdate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b="1" dirty="0"/>
              <a:t> 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getSnapshotBeforeUpdate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componentDidUpdate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Updating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6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1812" y="1381432"/>
            <a:ext cx="5751599" cy="3419168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&amp; Keys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Lifecycle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Higher-Order-Components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CSS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Fetching Data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component is not needed, and the component will get </a:t>
            </a:r>
            <a:br>
              <a:rPr lang="en-US" dirty="0"/>
            </a:br>
            <a:r>
              <a:rPr lang="en-US" dirty="0"/>
              <a:t>unmounted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componentWillUnmount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Here React does all the </a:t>
            </a:r>
            <a:r>
              <a:rPr lang="en-US" b="1" dirty="0">
                <a:solidFill>
                  <a:schemeClr val="bg1"/>
                </a:solidFill>
              </a:rPr>
              <a:t>cleanups</a:t>
            </a:r>
            <a:r>
              <a:rPr lang="en-US" dirty="0"/>
              <a:t> related to the component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Invalidating timers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Canceling network requests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Cleaning up any subscriptions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Unmounting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Higher-Order Components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Advanced Composition and Decoration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B491A20A-5ACD-4074-9299-FFA75121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74" y="1295400"/>
            <a:ext cx="2686275" cy="2686275"/>
          </a:xfrm>
          <a:prstGeom prst="rect">
            <a:avLst/>
          </a:prstGeom>
        </p:spPr>
      </p:pic>
      <p:pic>
        <p:nvPicPr>
          <p:cNvPr id="9" name="Picture 8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92DA2D3F-6FB8-4C78-9A1C-A7D69EF90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20" y="1600200"/>
            <a:ext cx="2104984" cy="2104984"/>
          </a:xfrm>
          <a:prstGeom prst="rect">
            <a:avLst/>
          </a:prstGeom>
        </p:spPr>
      </p:pic>
      <p:pic>
        <p:nvPicPr>
          <p:cNvPr id="13" name="Picture 1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B22EE16-F18E-4EDC-80A6-F236E03329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25" y="1970764"/>
            <a:ext cx="1432771" cy="1432771"/>
          </a:xfrm>
          <a:prstGeom prst="rect">
            <a:avLst/>
          </a:prstGeom>
        </p:spPr>
      </p:pic>
      <p:pic>
        <p:nvPicPr>
          <p:cNvPr id="15" name="Picture 14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C226A45-FAEA-43C3-B283-22FCEA9835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187" y="2209800"/>
            <a:ext cx="926450" cy="9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3F34C-6E6E-4FCA-8C12-0585A6940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higher-order component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) is an advanced</a:t>
            </a:r>
            <a:br>
              <a:rPr lang="en-US" dirty="0"/>
            </a:br>
            <a:r>
              <a:rPr lang="en-US" dirty="0"/>
              <a:t>technique in React for reusing component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HOCs</a:t>
            </a:r>
            <a:r>
              <a:rPr lang="en-US" b="1" dirty="0"/>
              <a:t> </a:t>
            </a:r>
            <a:r>
              <a:rPr lang="en-US" dirty="0"/>
              <a:t>are not part of the React API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 </a:t>
            </a:r>
            <a:r>
              <a:rPr lang="en-US" dirty="0"/>
              <a:t>is a function that takes a component and</a:t>
            </a:r>
            <a:br>
              <a:rPr lang="en-US" dirty="0"/>
            </a:br>
            <a:r>
              <a:rPr lang="en-US" dirty="0"/>
              <a:t>returns a new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3A778-2ED9-4953-BB17-0162C91B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8319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reducer</a:t>
            </a:r>
            <a:r>
              <a:rPr lang="en-US" dirty="0"/>
              <a:t> applies a function over a sequence of elements to</a:t>
            </a:r>
            <a:br>
              <a:rPr lang="en-US" dirty="0"/>
            </a:br>
            <a:r>
              <a:rPr lang="en-US" dirty="0"/>
              <a:t>produce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Reducer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23</a:t>
            </a:fld>
            <a:endParaRPr lang="en-US" sz="1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606818"/>
            <a:ext cx="796448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b="1" dirty="0">
                <a:latin typeface="Consolas" panose="020B0609020204030204" pitchFamily="49" charset="0"/>
              </a:rPr>
              <a:t>(arr,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let result = arr[0];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for (let nextElement of arr.slice(1))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result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b="1" dirty="0">
                <a:latin typeface="Consolas" panose="020B0609020204030204" pitchFamily="49" charset="0"/>
              </a:rPr>
              <a:t>(result, nextElement);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 result;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b="1" dirty="0">
                <a:latin typeface="Consolas" panose="020B0609020204030204" pitchFamily="49" charset="0"/>
              </a:rPr>
              <a:t>([5, 10, 20], (a, b) =&gt; a + b); 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35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b="1" dirty="0">
                <a:latin typeface="Consolas" panose="020B0609020204030204" pitchFamily="49" charset="0"/>
              </a:rPr>
              <a:t>([5, 10, 20], (a, b) =&gt; a * b); 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1000</a:t>
            </a:r>
          </a:p>
        </p:txBody>
      </p:sp>
    </p:spTree>
    <p:extLst>
      <p:ext uri="{BB962C8B-B14F-4D97-AF65-F5344CB8AC3E}">
        <p14:creationId xmlns:p14="http://schemas.microsoft.com/office/powerpoint/2010/main" val="122302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Components are the primary unit of code reuse</a:t>
            </a:r>
          </a:p>
          <a:p>
            <a:pPr lvl="1"/>
            <a:r>
              <a:rPr lang="en-US" dirty="0"/>
              <a:t>Some patterns aren't straightforward for traditional</a:t>
            </a:r>
            <a:br>
              <a:rPr lang="en-US" dirty="0"/>
            </a:br>
            <a:r>
              <a:rPr lang="en-US" dirty="0"/>
              <a:t>components</a:t>
            </a:r>
          </a:p>
          <a:p>
            <a:r>
              <a:rPr lang="en-US" dirty="0"/>
              <a:t>Whereas as component transforms props into UI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component transform a component into another</a:t>
            </a:r>
            <a:br>
              <a:rPr lang="en-US" dirty="0"/>
            </a:br>
            <a:r>
              <a:rPr lang="en-US" dirty="0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24</a:t>
            </a:fld>
            <a:endParaRPr lang="en-US" sz="1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4024" y="5029200"/>
            <a:ext cx="11277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EnhancedComponent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higherOrderComponent</a:t>
            </a:r>
            <a:r>
              <a:rPr lang="en-US" b="1" dirty="0">
                <a:latin typeface="Consolas" panose="020B0609020204030204" pitchFamily="49" charset="0"/>
              </a:rPr>
              <a:t>(WrappedComponent);</a:t>
            </a:r>
          </a:p>
        </p:txBody>
      </p:sp>
    </p:spTree>
    <p:extLst>
      <p:ext uri="{BB962C8B-B14F-4D97-AF65-F5344CB8AC3E}">
        <p14:creationId xmlns:p14="http://schemas.microsoft.com/office/powerpoint/2010/main" val="366563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90410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Logging of component lifecycle events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25</a:t>
            </a:fld>
            <a:endParaRPr lang="en-US" sz="1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5200" y="1981200"/>
            <a:ext cx="10658423" cy="3530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logged(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class extends React.Component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componentDidMount()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console.log(`${WrappedComponent.displayName} mounted`);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render()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200" b="1" dirty="0">
                <a:latin typeface="Consolas" panose="020B0609020204030204" pitchFamily="49" charset="0"/>
              </a:rPr>
              <a:t>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200" b="1" dirty="0">
                <a:latin typeface="Consolas" panose="020B0609020204030204" pitchFamily="49" charset="0"/>
              </a:rPr>
              <a:t> {...this.props} /&gt;;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854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Greater </a:t>
            </a:r>
            <a:r>
              <a:rPr lang="en-US" b="1" dirty="0">
                <a:solidFill>
                  <a:schemeClr val="bg1"/>
                </a:solidFill>
              </a:rPr>
              <a:t>code reuse</a:t>
            </a:r>
          </a:p>
          <a:p>
            <a:r>
              <a:rPr lang="en-US" dirty="0"/>
              <a:t>Reduced </a:t>
            </a:r>
            <a:r>
              <a:rPr lang="en-US" b="1" dirty="0">
                <a:solidFill>
                  <a:schemeClr val="bg1"/>
                </a:solidFill>
              </a:rPr>
              <a:t>boilerplate</a:t>
            </a:r>
          </a:p>
          <a:p>
            <a:r>
              <a:rPr lang="en-US" dirty="0"/>
              <a:t>Easily handle </a:t>
            </a:r>
            <a:r>
              <a:rPr lang="en-US" b="1" dirty="0">
                <a:solidFill>
                  <a:schemeClr val="bg1"/>
                </a:solidFill>
              </a:rPr>
              <a:t>cross-cutting concerns</a:t>
            </a:r>
          </a:p>
          <a:p>
            <a:pPr>
              <a:spcBef>
                <a:spcPts val="2400"/>
              </a:spcBef>
            </a:pPr>
            <a:r>
              <a:rPr lang="en-US" dirty="0"/>
              <a:t>Commonly used for</a:t>
            </a:r>
          </a:p>
          <a:p>
            <a:pPr lvl="1"/>
            <a:r>
              <a:rPr lang="en-US" dirty="0"/>
              <a:t>Managing </a:t>
            </a:r>
            <a:r>
              <a:rPr lang="en-US" b="1" dirty="0">
                <a:solidFill>
                  <a:schemeClr val="bg1"/>
                </a:solidFill>
              </a:rPr>
              <a:t>form input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Binding</a:t>
            </a:r>
            <a:r>
              <a:rPr lang="en-US" dirty="0"/>
              <a:t> component props to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repetitive tasks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26</a:t>
            </a:fld>
            <a:endParaRPr lang="en-US" sz="10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EA1E161-3A81-49EB-90CD-0C5D959D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46" y="1447800"/>
            <a:ext cx="2742895" cy="27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CSS Modules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75EE4E-5452-4298-95A4-A1FD6445D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64" y="1164132"/>
            <a:ext cx="2895295" cy="28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95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3043-C135-4CD9-8981-A3CFBF0AF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 files </a:t>
            </a:r>
            <a:r>
              <a:rPr lang="en-US" dirty="0"/>
              <a:t>in which all class names and animation</a:t>
            </a:r>
            <a:br>
              <a:rPr lang="en-US" dirty="0"/>
            </a:br>
            <a:r>
              <a:rPr lang="en-US" dirty="0"/>
              <a:t>names are scoped locally by default</a:t>
            </a:r>
          </a:p>
          <a:p>
            <a:pPr>
              <a:buClr>
                <a:schemeClr val="tx1"/>
              </a:buClr>
            </a:pPr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URLs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are relative</a:t>
            </a:r>
          </a:p>
          <a:p>
            <a:pPr>
              <a:buClr>
                <a:schemeClr val="tx1"/>
              </a:buClr>
            </a:pPr>
            <a:r>
              <a:rPr lang="en-US" dirty="0"/>
              <a:t>Importing CSS Module from a JS Module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Exports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all mapping from local</a:t>
            </a:r>
            <a:br>
              <a:rPr lang="en-US" dirty="0"/>
            </a:br>
            <a:r>
              <a:rPr lang="en-US" dirty="0"/>
              <a:t>names to global names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81B8A2-D6A2-42A5-B8B4-E31BF5C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2A947-47B1-42B9-8841-FEFEB92364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238FD-9924-41DB-8CF3-A641F3680F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464977"/>
          </a:xfrm>
        </p:spPr>
        <p:txBody>
          <a:bodyPr/>
          <a:lstStyle/>
          <a:p>
            <a:r>
              <a:rPr lang="en-US" dirty="0"/>
              <a:t>React supports CSS Modules alongside regular stylesheet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[name].module.css</a:t>
            </a:r>
            <a:r>
              <a:rPr lang="en-US" dirty="0"/>
              <a:t> file naming convention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651F6B-4495-49E7-9D93-4278CA11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91B40-9C36-41DB-96A2-E603C5D5539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867DEED-BF4A-4866-B4BD-31C36AB7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83" y="2405117"/>
            <a:ext cx="4419600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text-align: center;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green;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border-radius: 15px;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margin: 2%;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padding: 0.5%;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font-size: 24px;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cursor: pointer;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2B8DE-ED9B-42E6-A2C7-8687CF98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b="1289"/>
          <a:stretch/>
        </p:blipFill>
        <p:spPr>
          <a:xfrm>
            <a:off x="6018212" y="2405117"/>
            <a:ext cx="2209801" cy="41465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227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1AF372-9068-4722-8476-B32290875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55494"/>
          </a:xfrm>
        </p:spPr>
        <p:txBody>
          <a:bodyPr/>
          <a:lstStyle/>
          <a:p>
            <a:r>
              <a:rPr lang="en-US" dirty="0"/>
              <a:t>CSS Modules let you use the same CSS class name in different</a:t>
            </a:r>
            <a:br>
              <a:rPr lang="en-US" dirty="0"/>
            </a:br>
            <a:r>
              <a:rPr lang="en-US" dirty="0"/>
              <a:t>file without worrying about naming clashes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134B2-909E-45B4-8B59-7D0452CF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7A658-AED3-4BFC-B48C-25E60E700F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655FC4-E39A-432E-91BB-8B22618E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83" y="2461126"/>
            <a:ext cx="4056929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red;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0161A8-5D59-49DE-AE4C-38497436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83" y="3944000"/>
            <a:ext cx="9601200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 React, { Component } from 'react';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 from './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Button.module.css</a:t>
            </a:r>
            <a:r>
              <a:rPr lang="en-US" sz="2000" b="1" dirty="0">
                <a:latin typeface="Consolas" panose="020B0609020204030204" pitchFamily="49" charset="0"/>
              </a:rPr>
              <a:t>';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class Button extends 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render()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&lt;button className={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}&gt;Error Button&lt;/button&gt;;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877B1C11-0C9E-41EC-9531-2497CC33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2499174"/>
            <a:ext cx="4572000" cy="510778"/>
          </a:xfrm>
          <a:prstGeom prst="wedgeRoundRectCallout">
            <a:avLst>
              <a:gd name="adj1" fmla="val -55776"/>
              <a:gd name="adj2" fmla="val 3833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CSS File called Button.module.css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705841E6-1921-4D7E-B323-3095FE95E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078" y="4057612"/>
            <a:ext cx="2941334" cy="510778"/>
          </a:xfrm>
          <a:prstGeom prst="wedgeRoundRectCallout">
            <a:avLst>
              <a:gd name="adj1" fmla="val -59515"/>
              <a:gd name="adj2" fmla="val 3515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Importing all styles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8B325A49-9193-4D54-8953-2AEF64EA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277" y="6036256"/>
            <a:ext cx="4442468" cy="510778"/>
          </a:xfrm>
          <a:prstGeom prst="wedgeRoundRectCallout">
            <a:avLst>
              <a:gd name="adj1" fmla="val 15937"/>
              <a:gd name="adj2" fmla="val 526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error class from the css file</a:t>
            </a:r>
          </a:p>
        </p:txBody>
      </p:sp>
    </p:spTree>
    <p:extLst>
      <p:ext uri="{BB962C8B-B14F-4D97-AF65-F5344CB8AC3E}">
        <p14:creationId xmlns:p14="http://schemas.microsoft.com/office/powerpoint/2010/main" val="244846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Using Fetch API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Fetching Remote Data</a:t>
            </a:r>
            <a:endParaRPr lang="bg-BG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483CA5-41CB-444D-9622-B48C66BDC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64" y="1554900"/>
            <a:ext cx="2133295" cy="21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94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Fetch API</a:t>
            </a:r>
            <a:r>
              <a:rPr lang="en-US" dirty="0"/>
              <a:t> provides an interface for accessing</a:t>
            </a:r>
            <a:br>
              <a:rPr lang="en-US" dirty="0"/>
            </a:br>
            <a:r>
              <a:rPr lang="en-US" dirty="0"/>
              <a:t>and manipulating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responses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function which provides easy way to</a:t>
            </a:r>
            <a:br>
              <a:rPr lang="en-US" dirty="0"/>
            </a:br>
            <a:r>
              <a:rPr lang="en-US" dirty="0"/>
              <a:t>fetch resources asynchronously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functionality like this was previously achieved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XMLHttpRequest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362E6-98F3-4D1C-A06E-17A9AA198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takes one mandatory argument (the path to the</a:t>
            </a:r>
            <a:br>
              <a:rPr lang="en-US" dirty="0"/>
            </a:br>
            <a:r>
              <a:rPr lang="en-US" dirty="0"/>
              <a:t>resource you want to fetch)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second argument is optionally (init options - object)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promise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once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retrieved</a:t>
            </a:r>
            <a:r>
              <a:rPr lang="en-US" dirty="0"/>
              <a:t>, there are several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br>
              <a:rPr lang="en-US" dirty="0"/>
            </a:br>
            <a:r>
              <a:rPr lang="en-US" dirty="0"/>
              <a:t>that defines what and how should be handled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37E33-87E1-4D41-92A6-7ADEF331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62F49-7DCC-40EA-908B-6514AAE16B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Fetch API with then/catch example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EE081-C5F8-4022-B8AA-ABEBB426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45932"/>
            <a:ext cx="66294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response</a:t>
            </a:r>
            <a:r>
              <a:rPr lang="en-US" sz="2000" b="1" dirty="0">
                <a:latin typeface="Consolas" panose="020B0609020204030204" pitchFamily="49" charset="0"/>
              </a:rPr>
              <a:t>) =&gt;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((myJson) =&gt; console.log(myJson))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((myErr) =&gt; console.error(myErr));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51361-96A3-4EDF-B77C-3084F9CD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149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2BFE2A-56B8-4286-BF19-0C83C0114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09917"/>
          </a:xfrm>
        </p:spPr>
        <p:txBody>
          <a:bodyPr/>
          <a:lstStyle/>
          <a:p>
            <a:r>
              <a:rPr lang="en-US" dirty="0"/>
              <a:t>Fetch API with async/await example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EFCC25-0395-4536-A272-E95D1431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063B1-075E-48D4-9606-8B98347D40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A357F-54BE-48BE-86B4-2B905B41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28800"/>
            <a:ext cx="102108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try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response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myJson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console.log(myJson);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 catch (myErr)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console.error(myErr);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})();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5FC3F-9C82-451F-BC74-D2B8907A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49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15F7D8-5FDB-4064-8643-31319A549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72"/>
          </a:xfrm>
        </p:spPr>
        <p:txBody>
          <a:bodyPr/>
          <a:lstStyle/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/>
              <a:t> the concern of fetching data inside components</a:t>
            </a:r>
          </a:p>
          <a:p>
            <a:pPr lvl="1"/>
            <a:r>
              <a:rPr lang="en-US" dirty="0"/>
              <a:t>Fetching data logic should separated as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A6E7C-D657-4347-819F-D7DA44C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15CB3-0F60-4A26-A2A5-ADC948C093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A9E4E-F41F-4FA6-B688-4F54AB3C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3276600"/>
            <a:ext cx="67056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apiUrl = '...';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export const getData =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(apiUrl)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(res =&gt; res.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(data =&gt; data.results)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(error =&gt; console.error(error))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8722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C418C-9765-4D2F-96DD-FE942A9C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74A6B-05A6-46D5-85E4-D560D57942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D36F-D399-46B5-907F-B0F525F3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460" y="1337660"/>
            <a:ext cx="5309152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getData</a:t>
            </a:r>
            <a:r>
              <a:rPr lang="en-US" sz="2000" b="1" dirty="0">
                <a:latin typeface="Consolas" panose="020B0609020204030204" pitchFamily="49" charset="0"/>
              </a:rPr>
              <a:t> } from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'./services/fetching-data-service';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class App extends 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state =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data: 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componentDidMount() 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getData</a:t>
            </a:r>
            <a:r>
              <a:rPr lang="en-US" sz="2000" b="1" dirty="0">
                <a:latin typeface="Consolas" panose="020B0609020204030204" pitchFamily="49" charset="0"/>
              </a:rPr>
              <a:t>().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((data)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this.setState({ data 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render() 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  return ...;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372A69F9-F1A8-4F20-96DF-41F1C26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261" y="2209800"/>
            <a:ext cx="2743200" cy="510778"/>
          </a:xfrm>
          <a:prstGeom prst="wedgeRoundRectCallout">
            <a:avLst>
              <a:gd name="adj1" fmla="val 44465"/>
              <a:gd name="adj2" fmla="val -9505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Import the service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41AE0459-2DCA-403E-9F44-C2B3B60A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91" y="4236317"/>
            <a:ext cx="2743200" cy="510778"/>
          </a:xfrm>
          <a:prstGeom prst="wedgeRoundRectCallout">
            <a:avLst>
              <a:gd name="adj1" fmla="val 62931"/>
              <a:gd name="adj2" fmla="val -5387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service</a:t>
            </a:r>
          </a:p>
        </p:txBody>
      </p:sp>
    </p:spTree>
    <p:extLst>
      <p:ext uri="{BB962C8B-B14F-4D97-AF65-F5344CB8AC3E}">
        <p14:creationId xmlns:p14="http://schemas.microsoft.com/office/powerpoint/2010/main" val="323791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0843" y="1641776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Lists and Keys</a:t>
            </a:r>
          </a:p>
          <a:p>
            <a:pPr lvl="1">
              <a:lnSpc>
                <a:spcPts val="3999"/>
              </a:lnSpc>
            </a:pPr>
            <a:r>
              <a:rPr lang="en-US" sz="2997" b="1" dirty="0">
                <a:solidFill>
                  <a:schemeClr val="bg2"/>
                </a:solidFill>
              </a:rPr>
              <a:t>Collection of components with </a:t>
            </a:r>
            <a:r>
              <a:rPr lang="en-US" sz="2997" b="1" dirty="0">
                <a:solidFill>
                  <a:schemeClr val="bg1"/>
                </a:solidFill>
              </a:rPr>
              <a:t>unique key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Component Lifecycle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2997" b="1" dirty="0">
                <a:solidFill>
                  <a:schemeClr val="bg1"/>
                </a:solidFill>
              </a:rPr>
              <a:t>Mounting</a:t>
            </a:r>
            <a:r>
              <a:rPr lang="en-US" sz="2997" b="1" dirty="0">
                <a:solidFill>
                  <a:schemeClr val="bg2"/>
                </a:solidFill>
              </a:rPr>
              <a:t>, </a:t>
            </a:r>
            <a:r>
              <a:rPr lang="en-US" sz="2997" b="1" dirty="0">
                <a:solidFill>
                  <a:schemeClr val="bg1"/>
                </a:solidFill>
              </a:rPr>
              <a:t>Update</a:t>
            </a:r>
            <a:r>
              <a:rPr lang="en-US" sz="2997" b="1" dirty="0">
                <a:solidFill>
                  <a:schemeClr val="bg2"/>
                </a:solidFill>
              </a:rPr>
              <a:t> and </a:t>
            </a:r>
            <a:r>
              <a:rPr lang="en-US" sz="2997" b="1" dirty="0">
                <a:solidFill>
                  <a:schemeClr val="bg1"/>
                </a:solidFill>
              </a:rPr>
              <a:t>Unmounting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Higher-Order Component (</a:t>
            </a:r>
            <a:r>
              <a:rPr lang="en-US" sz="3197" b="1" dirty="0">
                <a:solidFill>
                  <a:schemeClr val="bg1"/>
                </a:solidFill>
              </a:rPr>
              <a:t>HOC</a:t>
            </a:r>
            <a:r>
              <a:rPr lang="en-US" sz="3197" b="1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CSS Modules</a:t>
            </a:r>
            <a:endParaRPr lang="en-US" sz="3197" b="1" dirty="0">
              <a:solidFill>
                <a:schemeClr val="bg1"/>
              </a:solidFill>
            </a:endParaRP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Using the </a:t>
            </a:r>
            <a:r>
              <a:rPr lang="en-US" sz="3197" b="1" dirty="0">
                <a:solidFill>
                  <a:schemeClr val="bg1"/>
                </a:solidFill>
              </a:rPr>
              <a:t>Fetch</a:t>
            </a:r>
            <a:r>
              <a:rPr lang="en-US" sz="3197" b="1" dirty="0">
                <a:solidFill>
                  <a:schemeClr val="bg2"/>
                </a:solidFill>
              </a:rPr>
              <a:t> </a:t>
            </a:r>
            <a:r>
              <a:rPr lang="en-US" sz="3197" b="1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2561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https://softuni.bg/opencourses/react-js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0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Lists and Keys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Identify items, Reconciliation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DEB840-13BD-4BA7-BF51-16816C5BAD5F}"/>
              </a:ext>
            </a:extLst>
          </p:cNvPr>
          <p:cNvGrpSpPr/>
          <p:nvPr/>
        </p:nvGrpSpPr>
        <p:grpSpPr>
          <a:xfrm>
            <a:off x="4722812" y="1143000"/>
            <a:ext cx="2743200" cy="2819400"/>
            <a:chOff x="4722812" y="1143000"/>
            <a:chExt cx="2743200" cy="2819400"/>
          </a:xfrm>
        </p:grpSpPr>
        <p:pic>
          <p:nvPicPr>
            <p:cNvPr id="7" name="Picture 6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FC7C562D-7C0A-4079-9FC9-DF6EEEC24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812" y="1219200"/>
              <a:ext cx="2743200" cy="2743200"/>
            </a:xfrm>
            <a:prstGeom prst="rect">
              <a:avLst/>
            </a:prstGeom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2686A1E-AAAF-4133-9C2E-822EE8B87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412" y="2743200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 descr="A close up of graphics&#10;&#10;Description automatically generated">
              <a:extLst>
                <a:ext uri="{FF2B5EF4-FFF2-40B4-BE49-F238E27FC236}">
                  <a16:creationId xmlns:a16="http://schemas.microsoft.com/office/drawing/2014/main" id="{61D65F67-AE1B-45BC-99EA-90B526FD8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905000"/>
              <a:ext cx="533400" cy="533400"/>
            </a:xfrm>
            <a:prstGeom prst="rect">
              <a:avLst/>
            </a:prstGeom>
          </p:spPr>
        </p:pic>
        <p:pic>
          <p:nvPicPr>
            <p:cNvPr id="25" name="Picture 24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02B8C2EE-313F-4BA4-A3DE-B2C86E9DA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2" y="1143000"/>
              <a:ext cx="53340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45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7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3505286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0121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016" y="5654894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B75F1-279D-4E51-B497-CD6D2E38A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we can build collections of elements and include them in JSX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r>
              <a:rPr lang="en-US" dirty="0"/>
              <a:t>Keys should be given to the </a:t>
            </a:r>
            <a:r>
              <a:rPr lang="en-US" b="1" dirty="0">
                <a:solidFill>
                  <a:schemeClr val="bg1"/>
                </a:solidFill>
              </a:rPr>
              <a:t>elements inside the array</a:t>
            </a:r>
            <a:r>
              <a:rPr lang="en-US" dirty="0"/>
              <a:t> to give the elements a </a:t>
            </a:r>
            <a:r>
              <a:rPr lang="en-US" b="1" dirty="0">
                <a:solidFill>
                  <a:schemeClr val="bg1"/>
                </a:solidFill>
              </a:rPr>
              <a:t>stable identity</a:t>
            </a:r>
          </a:p>
          <a:p>
            <a:r>
              <a:rPr lang="en-US" dirty="0"/>
              <a:t>Keys help React identify which items have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, are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, or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7F9E0-1A62-4C49-8757-D8226DDB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5DD42-43DA-40A8-BEA2-C99028CD369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1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to take an array of numbers and double their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Rendering Multiple Components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6</a:t>
            </a:fld>
            <a:endParaRPr lang="en-US" sz="10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6612" y="2438400"/>
            <a:ext cx="897418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b="1" dirty="0">
                <a:latin typeface="Consolas" panose="020B0609020204030204" pitchFamily="49" charset="0"/>
              </a:rPr>
              <a:t>const doubled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 number * 2);</a:t>
            </a:r>
          </a:p>
          <a:p>
            <a:r>
              <a:rPr lang="en-US" b="1" dirty="0">
                <a:latin typeface="Consolas" panose="020B0609020204030204" pitchFamily="49" charset="0"/>
              </a:rPr>
              <a:t>console.log(doubled); 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[2, 4, 6, 8, 10]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ABB6ED-9D02-44AF-B703-AEE3FC70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583" y="4572000"/>
            <a:ext cx="72934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b="1" dirty="0">
                <a:latin typeface="Consolas" panose="020B0609020204030204" pitchFamily="49" charset="0"/>
              </a:rPr>
              <a:t>const listItems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&lt;li&gt;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latin typeface="Consolas" panose="020B0609020204030204" pitchFamily="49" charset="0"/>
              </a:rPr>
              <a:t>number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CA68E-8075-4E43-A519-92CBC83E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315" y="4572000"/>
            <a:ext cx="1353485" cy="1622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87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78C31-10AE-48D0-86CF-268A73998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List Component looks like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0F3E78-F8A2-4A35-B13F-7732BE2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89CD6-2AB9-4CCE-B1B6-1FD48D70FF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CD3403-D8D4-4070-8921-C42956B30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2061961"/>
            <a:ext cx="78486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NumberList(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numbers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.numbers;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&lt;li&gt;{number}&lt;/li&gt;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&lt;ul&gt;{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}&lt;/ul&gt;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461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2E1CCE-F051-4653-938F-5ECA524C1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092" y="1196124"/>
            <a:ext cx="11815018" cy="5413786"/>
          </a:xfrm>
        </p:spPr>
        <p:txBody>
          <a:bodyPr/>
          <a:lstStyle/>
          <a:p>
            <a:r>
              <a:rPr lang="en-US" dirty="0"/>
              <a:t>You can build 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 of elements and include them in </a:t>
            </a:r>
            <a:r>
              <a:rPr lang="en-US" b="1" dirty="0">
                <a:solidFill>
                  <a:schemeClr val="bg1"/>
                </a:solidFill>
              </a:rPr>
              <a:t>JSX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Usually lists are rendered inside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1B732-3943-4C4C-BE0D-DD00AEFD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1D30F-94D7-4AFD-8E95-6E3F0969FE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C0830-F481-4B49-ACB7-4AF67E3B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431293"/>
            <a:ext cx="8077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US" b="1" dirty="0">
                <a:latin typeface="Consolas" panose="020B0609020204030204" pitchFamily="49" charset="0"/>
              </a:rPr>
              <a:t>{number}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 &lt;ul&gt;{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}&lt;/ul&gt;;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056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CBB46-701F-470B-808B-B26A07EC4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render an array of elements, React needs a </a:t>
            </a:r>
            <a:r>
              <a:rPr lang="en-US" b="1" dirty="0">
                <a:solidFill>
                  <a:schemeClr val="bg1"/>
                </a:solidFill>
              </a:rPr>
              <a:t>key prop</a:t>
            </a:r>
            <a:r>
              <a:rPr lang="en-US" dirty="0"/>
              <a:t> to identify elements for optimization purposes</a:t>
            </a:r>
          </a:p>
          <a:p>
            <a:pPr lvl="1"/>
            <a:r>
              <a:rPr lang="en-US" dirty="0"/>
              <a:t>If they don't have it, you will get</a:t>
            </a:r>
          </a:p>
          <a:p>
            <a:pPr marL="609036" lvl="1" indent="0">
              <a:buNone/>
            </a:pP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en-US" dirty="0"/>
              <a:t>It won't stop your work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2BA508-B3C2-4B87-8617-E2A49B32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A7A54-8F08-4C42-92AF-8673A97F54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35AEE-B126-49A8-9DE9-5FE5B594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3200400"/>
            <a:ext cx="8548437" cy="1066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40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7168</TotalTime>
  <Words>2361</Words>
  <Application>Microsoft Office PowerPoint</Application>
  <PresentationFormat>Custom</PresentationFormat>
  <Paragraphs>359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2_SoftUni3_1</vt:lpstr>
      <vt:lpstr>React Components - Deep Dive</vt:lpstr>
      <vt:lpstr>Table of Contents</vt:lpstr>
      <vt:lpstr>Have a Question?</vt:lpstr>
      <vt:lpstr>PowerPoint Presentation</vt:lpstr>
      <vt:lpstr>Lists and Keys</vt:lpstr>
      <vt:lpstr>Lists and Keys</vt:lpstr>
      <vt:lpstr>Basic List Component</vt:lpstr>
      <vt:lpstr>Lists and Keys</vt:lpstr>
      <vt:lpstr>Lists and Keys</vt:lpstr>
      <vt:lpstr>Picking a Key</vt:lpstr>
      <vt:lpstr>Extracting Components with Keys</vt:lpstr>
      <vt:lpstr>List and Keys</vt:lpstr>
      <vt:lpstr>Lists and Keys</vt:lpstr>
      <vt:lpstr>PowerPoint Presentation</vt:lpstr>
      <vt:lpstr>Component Lifecycle</vt:lpstr>
      <vt:lpstr>Lifecycle Methods</vt:lpstr>
      <vt:lpstr>Component Lifecycle</vt:lpstr>
      <vt:lpstr>Component Mounting</vt:lpstr>
      <vt:lpstr>Component Updating</vt:lpstr>
      <vt:lpstr>Component Unmounting</vt:lpstr>
      <vt:lpstr>PowerPoint Presentation</vt:lpstr>
      <vt:lpstr>Higher-Order Components</vt:lpstr>
      <vt:lpstr>Example: Reducer Function</vt:lpstr>
      <vt:lpstr>Higher-Order Functions </vt:lpstr>
      <vt:lpstr>HOC Example</vt:lpstr>
      <vt:lpstr>Advantages</vt:lpstr>
      <vt:lpstr>PowerPoint Presentation</vt:lpstr>
      <vt:lpstr>CSS Modules</vt:lpstr>
      <vt:lpstr>CSS Modules</vt:lpstr>
      <vt:lpstr>CSS Modules</vt:lpstr>
      <vt:lpstr>PowerPoint Presentation</vt:lpstr>
      <vt:lpstr>Fetch API</vt:lpstr>
      <vt:lpstr>Fetch API</vt:lpstr>
      <vt:lpstr>Fetch API</vt:lpstr>
      <vt:lpstr>Fetch API</vt:lpstr>
      <vt:lpstr>Fetch Services</vt:lpstr>
      <vt:lpstr>Fetch Service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HOC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Hristomir Asenov</cp:lastModifiedBy>
  <cp:revision>327</cp:revision>
  <dcterms:created xsi:type="dcterms:W3CDTF">2014-01-02T17:00:34Z</dcterms:created>
  <dcterms:modified xsi:type="dcterms:W3CDTF">2019-11-04T16:54:59Z</dcterms:modified>
  <cp:category>programming;computer programming;software development, javascript, web, react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