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74" r:id="rId2"/>
    <p:sldId id="458" r:id="rId3"/>
    <p:sldId id="450" r:id="rId4"/>
    <p:sldId id="410" r:id="rId5"/>
    <p:sldId id="580" r:id="rId6"/>
    <p:sldId id="581" r:id="rId7"/>
    <p:sldId id="463" r:id="rId8"/>
    <p:sldId id="464" r:id="rId9"/>
    <p:sldId id="583" r:id="rId10"/>
    <p:sldId id="584" r:id="rId11"/>
    <p:sldId id="462" r:id="rId12"/>
    <p:sldId id="465" r:id="rId13"/>
    <p:sldId id="582" r:id="rId14"/>
    <p:sldId id="585" r:id="rId15"/>
    <p:sldId id="491" r:id="rId16"/>
    <p:sldId id="490" r:id="rId17"/>
    <p:sldId id="492" r:id="rId18"/>
    <p:sldId id="586" r:id="rId19"/>
    <p:sldId id="401" r:id="rId20"/>
    <p:sldId id="570" r:id="rId21"/>
    <p:sldId id="579" r:id="rId22"/>
    <p:sldId id="405" r:id="rId23"/>
    <p:sldId id="4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8D53843-BD96-425E-94A3-2E9EB5AFB6D9}">
          <p14:sldIdLst>
            <p14:sldId id="274"/>
            <p14:sldId id="458"/>
            <p14:sldId id="450"/>
          </p14:sldIdLst>
        </p14:section>
        <p14:section name="Forms" id="{166FFBF9-8807-4B1F-878F-0DD58581967A}">
          <p14:sldIdLst>
            <p14:sldId id="410"/>
            <p14:sldId id="580"/>
            <p14:sldId id="581"/>
            <p14:sldId id="463"/>
            <p14:sldId id="464"/>
            <p14:sldId id="583"/>
            <p14:sldId id="584"/>
            <p14:sldId id="462"/>
            <p14:sldId id="465"/>
            <p14:sldId id="582"/>
            <p14:sldId id="585"/>
            <p14:sldId id="491"/>
            <p14:sldId id="490"/>
            <p14:sldId id="492"/>
            <p14:sldId id="586"/>
            <p14:sldId id="401"/>
          </p14:sldIdLst>
        </p14:section>
        <p14:section name="Conclusion" id="{301E34A5-F132-443C-830F-1F3B4B12BB2B}">
          <p14:sldIdLst>
            <p14:sldId id="570"/>
            <p14:sldId id="57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CB96A1-2CC6-4078-A836-7B96E09C11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65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0ED2D7-29F1-47FA-9FC1-CE9320B6EE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298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9A3877-A667-4FF6-8B1C-F1A578CE54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508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9074C3-A69F-43FD-80E7-1B3D4EB3D7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521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6DACFA9-5CBA-4397-9C67-444704D428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540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67BE172-1A1F-48BE-97A5-B453658A02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506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0F4560-8433-4C3D-AE8C-5B1C13D6F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8300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82B554-49AA-40EE-BC8E-8E5F209450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889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Controlled/Uncontrolled Form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– Forms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05228"/>
            <a:ext cx="2950749" cy="363552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85869" y="4648201"/>
            <a:ext cx="3137440" cy="911599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879A8A-D440-4474-8CCD-6D680DD91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5" y="2514983"/>
            <a:ext cx="2283613" cy="22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0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059363-1CAF-4193-9547-E5953B8E37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state mutation will have an associated handler</a:t>
            </a:r>
          </a:p>
          <a:p>
            <a:pPr lvl="1"/>
            <a:r>
              <a:rPr lang="en-US" dirty="0"/>
              <a:t>Straightforward to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input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900CD0-2D4A-4EC1-A82B-CE481E53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81017"/>
            <a:ext cx="9982200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changeHandler(event)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this.setState({value: event.target.value.toLowerCase()});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8069BE-5A27-4836-922A-43AE72C91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35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Inputs are </a:t>
            </a:r>
            <a:r>
              <a:rPr lang="en-US" b="1" dirty="0">
                <a:solidFill>
                  <a:schemeClr val="bg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Forms</a:t>
            </a:r>
            <a:endParaRPr lang="bg-B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5316" y="3505200"/>
            <a:ext cx="5027884" cy="2588704"/>
            <a:chOff x="5333728" y="3505200"/>
            <a:chExt cx="5027884" cy="2588704"/>
          </a:xfrm>
        </p:grpSpPr>
        <p:sp>
          <p:nvSpPr>
            <p:cNvPr id="37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234465">
                <a:alpha val="80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chemeClr val="tx1"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5745092" y="5207522"/>
            <a:ext cx="4240430" cy="590923"/>
          </a:xfrm>
          <a:prstGeom prst="roundRect">
            <a:avLst>
              <a:gd name="adj" fmla="val 5319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24000" y="3505928"/>
            <a:ext cx="2634894" cy="1124326"/>
            <a:chOff x="1522412" y="3505928"/>
            <a:chExt cx="2634894" cy="1124326"/>
          </a:xfrm>
        </p:grpSpPr>
        <p:sp>
          <p:nvSpPr>
            <p:cNvPr id="41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4400">
                <a:defRPr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Name:</a:t>
              </a:r>
            </a:p>
          </p:txBody>
        </p:sp>
      </p:grpSp>
      <p:sp>
        <p:nvSpPr>
          <p:cNvPr id="43" name="Rectangle: Rounded Corners 27"/>
          <p:cNvSpPr/>
          <p:nvPr/>
        </p:nvSpPr>
        <p:spPr>
          <a:xfrm>
            <a:off x="1551264" y="5618846"/>
            <a:ext cx="2580366" cy="475059"/>
          </a:xfrm>
          <a:prstGeom prst="roundRect">
            <a:avLst>
              <a:gd name="adj" fmla="val 5385"/>
            </a:avLst>
          </a:prstGeom>
          <a:solidFill>
            <a:schemeClr val="dk2">
              <a:alpha val="80000"/>
            </a:schemeClr>
          </a:solidFill>
          <a:ln w="3810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event</a:t>
            </a: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>
            <a:off x="2841447" y="4630255"/>
            <a:ext cx="0" cy="988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31"/>
          <p:cNvCxnSpPr>
            <a:stCxn id="43" idx="3"/>
            <a:endCxn id="39" idx="1"/>
          </p:cNvCxnSpPr>
          <p:nvPr/>
        </p:nvCxnSpPr>
        <p:spPr>
          <a:xfrm flipV="1">
            <a:off x="4131630" y="5502983"/>
            <a:ext cx="1613462" cy="35339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5"/>
          <p:cNvCxnSpPr>
            <a:stCxn id="38" idx="1"/>
            <a:endCxn id="41" idx="3"/>
          </p:cNvCxnSpPr>
          <p:nvPr/>
        </p:nvCxnSpPr>
        <p:spPr>
          <a:xfrm rot="10800000">
            <a:off x="4158894" y="4334795"/>
            <a:ext cx="1586202" cy="28180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2"/>
          <p:cNvCxnSpPr>
            <a:stCxn id="39" idx="3"/>
            <a:endCxn id="38" idx="3"/>
          </p:cNvCxnSpPr>
          <p:nvPr/>
        </p:nvCxnSpPr>
        <p:spPr>
          <a:xfrm flipV="1">
            <a:off x="9985522" y="4616601"/>
            <a:ext cx="12700" cy="886383"/>
          </a:xfrm>
          <a:prstGeom prst="bentConnector3">
            <a:avLst>
              <a:gd name="adj1" fmla="val 54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9296400" y="2778845"/>
            <a:ext cx="1981200" cy="507561"/>
          </a:xfrm>
          <a:prstGeom prst="wedgeRoundRectCallout">
            <a:avLst>
              <a:gd name="adj1" fmla="val 18599"/>
              <a:gd name="adj2" fmla="val 2410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setState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659ACEE4-4C8C-407A-ADCB-AB74D8B5C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4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handles all form </a:t>
            </a:r>
            <a:r>
              <a:rPr lang="en-US" b="1" dirty="0">
                <a:solidFill>
                  <a:schemeClr val="bg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textarea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2658534"/>
            <a:ext cx="9753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 value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95400" y="5620026"/>
            <a:ext cx="91440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 multiple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D66004A-D6CD-44E7-9EA3-4AA6DBCEF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7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4D61CD-CD83-4F34-B7FE-618D86EB1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can be tedious to use controlled components</a:t>
            </a:r>
          </a:p>
          <a:p>
            <a:pPr lvl="1"/>
            <a:r>
              <a:rPr lang="en-US" dirty="0"/>
              <a:t>Writing every handler for every way your data</a:t>
            </a:r>
          </a:p>
          <a:p>
            <a:pPr lvl="1"/>
            <a:r>
              <a:rPr lang="en-US" dirty="0"/>
              <a:t>Pipe all the input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is an alternative technique for implementing input forms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B2832-0490-4963-9549-70C2D76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FFC7180-43CD-4EE2-82EC-43159908B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24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097D2-065D-4B87-9968-7688FC4B0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75814"/>
          </a:xfrm>
        </p:spPr>
        <p:txBody>
          <a:bodyPr/>
          <a:lstStyle/>
          <a:p>
            <a:r>
              <a:rPr lang="en-US" dirty="0"/>
              <a:t>To write an Uncontrolled  Component you can create a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erence to specific DOM element</a:t>
            </a:r>
          </a:p>
          <a:p>
            <a:pPr lvl="1"/>
            <a:r>
              <a:rPr lang="en-US" dirty="0"/>
              <a:t>Refs are created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</a:p>
          <a:p>
            <a:pPr lvl="1"/>
            <a:r>
              <a:rPr lang="en-US" dirty="0"/>
              <a:t>Attached to React elements via the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23301-7A4F-443F-A66E-FA52D7B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C38AD4C-5722-4B73-9FC4-35B82A03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95043"/>
            <a:ext cx="6858000" cy="27768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class MyComponent extends React.Component {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constructor(props) {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super(props);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this.myRef =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render() {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&lt;div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={this.myRef} /&gt;;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4BB485-9BE3-4869-A44D-B3196A75BC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7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3606" y="1371601"/>
            <a:ext cx="9964788" cy="4750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Register extends React.Component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constructor(props)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super(props);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this.handleSubmit = this.handleSubmit.bind(this);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this.input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React.createRef()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handleSubmit(event)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alert('A name was submitted: ' + this.input.current.value);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event.preventDefault();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5EA76D-DBF0-4CBA-A98C-FBBEA3770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66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0" y="1676401"/>
            <a:ext cx="7620000" cy="4039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&lt;form onSubmit={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this.handleSubmit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Name: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&lt;input type="text"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this.input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9F2DC7-36E0-496B-B42B-E84D4B5067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880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a few good </a:t>
            </a:r>
            <a:r>
              <a:rPr lang="en-US" b="1" dirty="0">
                <a:solidFill>
                  <a:schemeClr val="bg1"/>
                </a:solidFill>
              </a:rPr>
              <a:t>use cases </a:t>
            </a:r>
            <a:r>
              <a:rPr lang="en-US" dirty="0"/>
              <a:t>for refs</a:t>
            </a:r>
          </a:p>
          <a:p>
            <a:pPr lvl="1"/>
            <a:r>
              <a:rPr lang="en-US" dirty="0"/>
              <a:t>Managing focus, text selection, or media playback</a:t>
            </a:r>
          </a:p>
          <a:p>
            <a:pPr lvl="1"/>
            <a:r>
              <a:rPr lang="en-GB" dirty="0"/>
              <a:t>Triggering </a:t>
            </a:r>
            <a:r>
              <a:rPr lang="en-GB" b="1" dirty="0">
                <a:solidFill>
                  <a:schemeClr val="bg1"/>
                </a:solidFill>
              </a:rPr>
              <a:t>imperative animations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Integrating with third-party DOM libraries</a:t>
            </a:r>
          </a:p>
          <a:p>
            <a:r>
              <a:rPr lang="en-US" dirty="0"/>
              <a:t>Avoid using refs for anything that can be done </a:t>
            </a:r>
            <a:r>
              <a:rPr lang="en-US" b="1" dirty="0">
                <a:solidFill>
                  <a:schemeClr val="bg1"/>
                </a:solidFill>
              </a:rPr>
              <a:t>declaratively</a:t>
            </a:r>
          </a:p>
          <a:p>
            <a:r>
              <a:rPr lang="en-GB" dirty="0"/>
              <a:t>Don't overuse refs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Refs 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F8827-767D-4CDE-99A6-83229881B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69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87F2-3B65-40EE-96AC-ED6C6B207E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 Validation Demo</a:t>
            </a:r>
            <a:endParaRPr lang="bg-BG"/>
          </a:p>
        </p:txBody>
      </p:sp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5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615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Controlled 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Uncontrolled 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/>
              <a:t>Validation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1236F01-7670-42B9-BFAE-D97BB78C0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601E2D5-9603-4CD8-BC88-4D4FD56AE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51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03EB791-DBBE-4D84-9D11-0641BAA69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77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F8FA2B9-027B-40AC-AC1F-9258B644FD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2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0DAA5F-D30F-440F-8EBA-CBFB104DC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04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DBC716-4574-4A40-B733-4F26FAF38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94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EDCB5E-4281-4263-9C4B-EB8625F54D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Forms</a:t>
            </a:r>
            <a:endParaRPr lang="bg-BG"/>
          </a:p>
        </p:txBody>
      </p:sp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7F13705-5F84-462C-9C51-401C5B9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8" y="1374931"/>
            <a:ext cx="2577004" cy="2577004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5DC7DBF-D0F9-4ED3-90C0-2D012CF6FA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Controlled and Uncontrolled Forms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38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1CD0-3216-443A-A25B-A63861454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822456"/>
          </a:xfrm>
        </p:spPr>
        <p:txBody>
          <a:bodyPr/>
          <a:lstStyle/>
          <a:p>
            <a:r>
              <a:rPr lang="en-US" dirty="0"/>
              <a:t>Form elements work a little bit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in React</a:t>
            </a:r>
          </a:p>
          <a:p>
            <a:pPr lvl="1"/>
            <a:r>
              <a:rPr lang="en-US" dirty="0"/>
              <a:t>They naturally keep some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en-US" dirty="0"/>
          </a:p>
          <a:p>
            <a:r>
              <a:rPr lang="en-US" dirty="0"/>
              <a:t>React provides </a:t>
            </a:r>
            <a:r>
              <a:rPr lang="en-US" b="1" dirty="0">
                <a:solidFill>
                  <a:schemeClr val="bg1"/>
                </a:solidFill>
              </a:rPr>
              <a:t>2 </a:t>
            </a:r>
            <a:r>
              <a:rPr lang="en-US" dirty="0"/>
              <a:t>standard ways to handle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54CC5-6FFF-49D7-BE84-2F91FF9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F7D07A-AF53-49A6-B97A-F34A53ED0A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4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D27A8-CFEC-4FEA-AA70-C04A10467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b="1" dirty="0">
                <a:solidFill>
                  <a:schemeClr val="bg1"/>
                </a:solidFill>
              </a:rPr>
              <a:t>recommending</a:t>
            </a:r>
            <a:r>
              <a:rPr lang="en-US" dirty="0"/>
              <a:t> technique to implement forms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controlled component</a:t>
            </a:r>
            <a:r>
              <a:rPr lang="en-US" dirty="0"/>
              <a:t>, form data is handled by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dirty="0"/>
              <a:t>Input element's value is kept in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Custom handlers for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Piping all the input state through a React Component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304305-72AE-48CB-BC07-D204B781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22C3A4A-0D4B-484B-8C32-43D93E25F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55669" y="1219201"/>
            <a:ext cx="6680662" cy="5131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1900" b="1" dirty="0">
                <a:latin typeface="Consolas" panose="020B0609020204030204" pitchFamily="49" charset="0"/>
              </a:rPr>
              <a:t>class </a:t>
            </a:r>
            <a:r>
              <a:rPr lang="en-US" sz="1900" b="1" dirty="0">
                <a:latin typeface="Consolas" panose="020B0609020204030204" pitchFamily="49" charset="0"/>
              </a:rPr>
              <a:t>Register</a:t>
            </a:r>
            <a:r>
              <a:rPr lang="bg-BG" sz="19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latin typeface="Consolas" panose="020B0609020204030204" pitchFamily="49" charset="0"/>
              </a:rPr>
              <a:t>state = {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    email: '',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    password: '',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    repeatPassword: ''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};</a:t>
            </a:r>
          </a:p>
          <a:p>
            <a:endParaRPr lang="en-US" sz="1900" b="1" dirty="0"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  changeHandler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this.setState({value: </a:t>
            </a:r>
            <a:r>
              <a:rPr lang="bg-BG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event.target.value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event.preventDefault();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Doing some AJAX with the data...</a:t>
            </a: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Continues ...</a:t>
            </a:r>
            <a:endParaRPr lang="bg-BG" sz="19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E93767-2CE7-455E-9555-919D1C9BE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255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7795" y="1239728"/>
            <a:ext cx="7696410" cy="5285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</a:rPr>
              <a:t>class </a:t>
            </a:r>
            <a:r>
              <a:rPr lang="en-US" b="1" dirty="0">
                <a:latin typeface="Consolas" panose="020B0609020204030204" pitchFamily="49" charset="0"/>
              </a:rPr>
              <a:t>Register</a:t>
            </a:r>
            <a:r>
              <a:rPr lang="bg-BG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render() 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repeatPassword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(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.submitHandler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&lt;label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='email'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Email:&lt;/label&gt;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value={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&lt;/div&gt;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And so on for other input elements...</a:t>
            </a:r>
          </a:p>
          <a:p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button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type="submit"&gt;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Register&lt;/button&gt;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&lt;/form&gt;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5752BE-2070-434B-AE43-8C25C9130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58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319605-1951-4611-B0B6-5EDAACF10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value attribute is set on form element</a:t>
            </a:r>
          </a:p>
          <a:p>
            <a:pPr lvl="1"/>
            <a:r>
              <a:rPr lang="en-US" dirty="0"/>
              <a:t>The displayed value will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this.state.value</a:t>
            </a:r>
            <a:endParaRPr lang="en-US" dirty="0"/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changeHandler</a:t>
            </a:r>
            <a:r>
              <a:rPr lang="en-US" dirty="0"/>
              <a:t> runs on every keystroke to update the React state</a:t>
            </a:r>
          </a:p>
          <a:p>
            <a:pPr lvl="1"/>
            <a:r>
              <a:rPr lang="en-US" dirty="0"/>
              <a:t>The displayed value will update as the user types</a:t>
            </a:r>
          </a:p>
          <a:p>
            <a:pPr lvl="1"/>
            <a:endParaRPr lang="en-US" dirty="0"/>
          </a:p>
          <a:p>
            <a:pPr lvl="1"/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6A6E3-F600-49AB-964D-44EDC382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38216C-D330-4742-A138-77C9CFBC20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1094</Words>
  <Application>Microsoft Office PowerPoint</Application>
  <PresentationFormat>Widescreen</PresentationFormat>
  <Paragraphs>198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React – Forms</vt:lpstr>
      <vt:lpstr>Table of Contents</vt:lpstr>
      <vt:lpstr>Have a Question?</vt:lpstr>
      <vt:lpstr>Forms</vt:lpstr>
      <vt:lpstr>Forms</vt:lpstr>
      <vt:lpstr>Controlled Components</vt:lpstr>
      <vt:lpstr>Form Component Declaration</vt:lpstr>
      <vt:lpstr>Form Component Rendering</vt:lpstr>
      <vt:lpstr>Controlled Component</vt:lpstr>
      <vt:lpstr>Controlled Component</vt:lpstr>
      <vt:lpstr>Controlled Forms</vt:lpstr>
      <vt:lpstr>Unified Input Approach</vt:lpstr>
      <vt:lpstr>Uncontrolled Components</vt:lpstr>
      <vt:lpstr>Uncontrolled Components</vt:lpstr>
      <vt:lpstr>Using Refs Example</vt:lpstr>
      <vt:lpstr>Using Refs Example</vt:lpstr>
      <vt:lpstr>When to Use Refs ?</vt:lpstr>
      <vt:lpstr>Form Validation Demo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2</cp:revision>
  <dcterms:created xsi:type="dcterms:W3CDTF">2018-05-23T13:08:44Z</dcterms:created>
  <dcterms:modified xsi:type="dcterms:W3CDTF">2019-11-19T15:32:03Z</dcterms:modified>
  <cp:category>programming;computer programming;software development; javascript; web; react</cp:category>
</cp:coreProperties>
</file>