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681" r:id="rId3"/>
    <p:sldId id="495" r:id="rId4"/>
    <p:sldId id="548" r:id="rId5"/>
    <p:sldId id="615" r:id="rId6"/>
    <p:sldId id="672" r:id="rId7"/>
    <p:sldId id="709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4" r:id="rId21"/>
    <p:sldId id="725" r:id="rId22"/>
    <p:sldId id="726" r:id="rId23"/>
    <p:sldId id="727" r:id="rId24"/>
    <p:sldId id="728" r:id="rId25"/>
    <p:sldId id="285" r:id="rId26"/>
    <p:sldId id="547" r:id="rId27"/>
    <p:sldId id="667" r:id="rId28"/>
    <p:sldId id="668" r:id="rId29"/>
    <p:sldId id="549" r:id="rId30"/>
    <p:sldId id="553" r:id="rId31"/>
    <p:sldId id="552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681"/>
            <p14:sldId id="495"/>
            <p14:sldId id="548"/>
          </p14:sldIdLst>
        </p14:section>
        <p14:section name="Intefaces" id="{F5DE2825-A34C-4400-8861-D4EB30A223B2}">
          <p14:sldIdLst>
            <p14:sldId id="615"/>
            <p14:sldId id="672"/>
            <p14:sldId id="709"/>
            <p14:sldId id="711"/>
            <p14:sldId id="712"/>
            <p14:sldId id="713"/>
            <p14:sldId id="714"/>
            <p14:sldId id="715"/>
            <p14:sldId id="716"/>
          </p14:sldIdLst>
        </p14:section>
        <p14:section name="Generics" id="{FF46D280-2732-4738-9303-B0908BD2892E}">
          <p14:sldIdLst>
            <p14:sldId id="717"/>
            <p14:sldId id="718"/>
            <p14:sldId id="719"/>
          </p14:sldIdLst>
        </p14:section>
        <p14:section name="Generic functions" id="{4EC539F1-9DF5-4C6A-BA13-E0B99FE9E45E}">
          <p14:sldIdLst>
            <p14:sldId id="720"/>
            <p14:sldId id="721"/>
          </p14:sldIdLst>
        </p14:section>
        <p14:section name="Generic interfaces" id="{2FBB8AA6-196D-47FD-A2F9-B1701462D856}">
          <p14:sldIdLst>
            <p14:sldId id="722"/>
          </p14:sldIdLst>
        </p14:section>
        <p14:section name="Generic classes" id="{08BC0ADF-B7B3-48FC-9996-950E847D98D3}">
          <p14:sldIdLst>
            <p14:sldId id="724"/>
            <p14:sldId id="725"/>
            <p14:sldId id="726"/>
            <p14:sldId id="727"/>
          </p14:sldIdLst>
        </p14:section>
        <p14:section name="Generic constraints" id="{C5AC32CA-6BAB-4F91-ACB5-BBF1FEB86173}">
          <p14:sldIdLst>
            <p14:sldId id="728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7"/>
            <p14:sldId id="668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15171C"/>
    <a:srgbClr val="A6325C"/>
    <a:srgbClr val="E24956"/>
    <a:srgbClr val="FA9302"/>
    <a:srgbClr val="C11F2D"/>
    <a:srgbClr val="BB6502"/>
    <a:srgbClr val="67748E"/>
    <a:srgbClr val="0097CC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72" y="1219832"/>
            <a:ext cx="10962447" cy="882424"/>
          </a:xfrm>
        </p:spPr>
        <p:txBody>
          <a:bodyPr/>
          <a:lstStyle/>
          <a:p>
            <a:r>
              <a:rPr lang="en-US" dirty="0" smtClean="0"/>
              <a:t>Interfaces, Generic Functions and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5684"/>
            <a:ext cx="12188824" cy="882424"/>
          </a:xfrm>
        </p:spPr>
        <p:txBody>
          <a:bodyPr/>
          <a:lstStyle/>
          <a:p>
            <a:r>
              <a:rPr lang="en-US" dirty="0" smtClean="0"/>
              <a:t>TypeScript Generics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260042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1045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Implemented by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1103312" y="1255289"/>
            <a:ext cx="99822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 ClockLayout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hour: number;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minute: number;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showTime(h: number, m: </a:t>
            </a:r>
            <a:r>
              <a:rPr lang="en-US" sz="2000" b="1" dirty="0" smtClean="0">
                <a:latin typeface="Consolas" panose="020B0609020204030204" pitchFamily="49" charset="0"/>
              </a:rPr>
              <a:t>number):</a:t>
            </a:r>
            <a:r>
              <a:rPr lang="en-US" sz="2000" b="1" dirty="0">
                <a:latin typeface="Consolas" panose="020B0609020204030204" pitchFamily="49" charset="0"/>
              </a:rPr>
              <a:t>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Clock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latin typeface="Consolas" panose="020B0609020204030204" pitchFamily="49" charset="0"/>
              </a:rPr>
              <a:t> ClockLayout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hour;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minute;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constructor(h: number, m: number)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this.hour = 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this.minute = m;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showTime()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`Current time: ${this.hour}:${this.minute}`;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612" y="1219200"/>
            <a:ext cx="11917497" cy="5201066"/>
          </a:xfrm>
        </p:spPr>
        <p:txBody>
          <a:bodyPr/>
          <a:lstStyle/>
          <a:p>
            <a:pPr latinLnBrk="0"/>
            <a:r>
              <a:rPr lang="en-US" dirty="0" smtClean="0"/>
              <a:t>Interfaces can extend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r>
              <a:rPr lang="en-US" dirty="0" smtClean="0"/>
              <a:t> and other </a:t>
            </a:r>
            <a:r>
              <a:rPr lang="en-US" b="1" dirty="0" smtClean="0">
                <a:solidFill>
                  <a:schemeClr val="bg1"/>
                </a:solidFill>
              </a:rPr>
              <a:t>interfaces</a:t>
            </a:r>
          </a:p>
          <a:p>
            <a:pPr lvl="1" latinLnBrk="0"/>
            <a:r>
              <a:rPr lang="en-US" dirty="0" smtClean="0"/>
              <a:t>Extending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</a:p>
          <a:p>
            <a:pPr lvl="2" latinLnBrk="0"/>
            <a:r>
              <a:rPr lang="en-US" dirty="0" smtClean="0"/>
              <a:t>The extended interface </a:t>
            </a:r>
            <a:r>
              <a:rPr lang="en-US" b="1" dirty="0" smtClean="0">
                <a:solidFill>
                  <a:schemeClr val="bg1"/>
                </a:solidFill>
              </a:rPr>
              <a:t>inherits</a:t>
            </a:r>
            <a:r>
              <a:rPr lang="en-US" dirty="0" smtClean="0"/>
              <a:t> all of the members of the class including </a:t>
            </a:r>
            <a:r>
              <a:rPr lang="en-US" b="1" dirty="0" smtClean="0">
                <a:solidFill>
                  <a:schemeClr val="bg1"/>
                </a:solidFill>
              </a:rPr>
              <a:t>private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protected</a:t>
            </a:r>
            <a:r>
              <a:rPr lang="en-US" dirty="0" smtClean="0"/>
              <a:t> members</a:t>
            </a:r>
          </a:p>
          <a:p>
            <a:pPr lvl="2" latinLnBrk="0"/>
            <a:r>
              <a:rPr lang="en-US" dirty="0" smtClean="0"/>
              <a:t>The interface </a:t>
            </a:r>
            <a:r>
              <a:rPr lang="en-US" b="1" dirty="0" smtClean="0">
                <a:solidFill>
                  <a:schemeClr val="bg1"/>
                </a:solidFill>
              </a:rPr>
              <a:t>does not inherit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implementations</a:t>
            </a:r>
            <a:r>
              <a:rPr lang="en-US" dirty="0" smtClean="0"/>
              <a:t> of the members (e.g. method implementations)</a:t>
            </a:r>
          </a:p>
          <a:p>
            <a:pPr marL="990000" lvl="2" latinLnBrk="0"/>
            <a:r>
              <a:rPr lang="en-US" sz="3200" dirty="0" smtClean="0"/>
              <a:t>Extending other </a:t>
            </a:r>
            <a:r>
              <a:rPr lang="en-US" sz="3200" b="1" dirty="0" smtClean="0">
                <a:solidFill>
                  <a:schemeClr val="bg1"/>
                </a:solidFill>
              </a:rPr>
              <a:t>interfaces</a:t>
            </a:r>
          </a:p>
          <a:p>
            <a:pPr marL="1599219" lvl="3" latinLnBrk="0"/>
            <a:r>
              <a:rPr lang="en-US" dirty="0" smtClean="0"/>
              <a:t>Creates a </a:t>
            </a:r>
            <a:r>
              <a:rPr lang="en-US" b="1" dirty="0" smtClean="0">
                <a:solidFill>
                  <a:schemeClr val="bg1"/>
                </a:solidFill>
              </a:rPr>
              <a:t>combination</a:t>
            </a:r>
            <a:r>
              <a:rPr lang="en-US" dirty="0" smtClean="0"/>
              <a:t> of all interfaces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Extending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798512" y="1219200"/>
            <a:ext cx="105918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Computer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RAM;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constructor(r: number) { this.RAM = r;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showParams</a:t>
            </a:r>
            <a:r>
              <a:rPr lang="en-US" sz="2000" b="1" dirty="0">
                <a:latin typeface="Consolas" panose="020B0609020204030204" pitchFamily="49" charset="0"/>
              </a:rPr>
              <a:t>(): string { return `${this.RAM}`; 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interface Parts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 Computer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CPU: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showParts</a:t>
            </a:r>
            <a:r>
              <a:rPr lang="en-US" sz="2000" b="1" dirty="0">
                <a:latin typeface="Consolas" panose="020B0609020204030204" pitchFamily="49" charset="0"/>
              </a:rPr>
              <a:t>():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 PC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 Computer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latin typeface="Consolas" panose="020B0609020204030204" pitchFamily="49" charset="0"/>
              </a:rPr>
              <a:t> Parts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keyboard;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CPU;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constructor(RAM: number, </a:t>
            </a:r>
            <a:r>
              <a:rPr lang="en-US" sz="2000" b="1" dirty="0" err="1">
                <a:latin typeface="Consolas" panose="020B0609020204030204" pitchFamily="49" charset="0"/>
              </a:rPr>
              <a:t>CPU:string</a:t>
            </a:r>
            <a:r>
              <a:rPr lang="en-US" sz="2000" b="1" dirty="0">
                <a:latin typeface="Consolas" panose="020B0609020204030204" pitchFamily="49" charset="0"/>
              </a:rPr>
              <a:t>) { super(RAM); </a:t>
            </a:r>
            <a:r>
              <a:rPr lang="en-US" sz="2000" b="1" dirty="0" err="1">
                <a:latin typeface="Consolas" panose="020B0609020204030204" pitchFamily="49" charset="0"/>
              </a:rPr>
              <a:t>this.CPU</a:t>
            </a:r>
            <a:r>
              <a:rPr lang="en-US" sz="2000" b="1" dirty="0">
                <a:latin typeface="Consolas" panose="020B0609020204030204" pitchFamily="49" charset="0"/>
              </a:rPr>
              <a:t> = CPU;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showParts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`${this.RAM} ${</a:t>
            </a:r>
            <a:r>
              <a:rPr lang="en-US" sz="2000" b="1" dirty="0" err="1">
                <a:latin typeface="Consolas" panose="020B0609020204030204" pitchFamily="49" charset="0"/>
              </a:rPr>
              <a:t>this.CPU</a:t>
            </a:r>
            <a:r>
              <a:rPr lang="en-US" sz="2000" b="1" dirty="0">
                <a:latin typeface="Consolas" panose="020B0609020204030204" pitchFamily="49" charset="0"/>
              </a:rPr>
              <a:t>}`;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1412" y="1752600"/>
            <a:ext cx="2286000" cy="1524000"/>
          </a:xfrm>
          <a:prstGeom prst="rect">
            <a:avLst/>
          </a:prstGeom>
        </p:spPr>
        <p:txBody>
          <a:bodyPr vert="horz" wrap="square" lIns="108000" tIns="36000" rIns="108000" bIns="36000" rtlCol="0">
            <a:normAutofit/>
          </a:bodyPr>
          <a:lstStyle/>
          <a:p>
            <a:endParaRPr lang="bg-BG" sz="3200" b="1" dirty="0" smtClean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63926"/>
            <a:ext cx="3094072" cy="28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4412" y="1143000"/>
            <a:ext cx="9448800" cy="5181600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Used to build </a:t>
            </a:r>
            <a:r>
              <a:rPr lang="en-US" sz="3400" b="1" dirty="0" smtClean="0">
                <a:solidFill>
                  <a:schemeClr val="bg1"/>
                </a:solidFill>
              </a:rPr>
              <a:t>reusable</a:t>
            </a:r>
            <a:r>
              <a:rPr lang="en-US" sz="3400" dirty="0" smtClean="0"/>
              <a:t> software components</a:t>
            </a:r>
            <a:endParaRPr lang="bg-BG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The components will work with </a:t>
            </a:r>
            <a:r>
              <a:rPr lang="en-US" sz="3400" b="1" dirty="0" smtClean="0">
                <a:solidFill>
                  <a:schemeClr val="bg1"/>
                </a:solidFill>
              </a:rPr>
              <a:t>multitude</a:t>
            </a:r>
            <a:r>
              <a:rPr lang="en-US" sz="3400" dirty="0" smtClean="0"/>
              <a:t> of type instead of a single type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Defined by type variable - </a:t>
            </a:r>
            <a:r>
              <a:rPr lang="en-US" sz="3400" b="1" dirty="0" smtClean="0">
                <a:solidFill>
                  <a:schemeClr val="bg1"/>
                </a:solidFill>
              </a:rPr>
              <a:t>&lt;LETTER&gt;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Follow the </a:t>
            </a:r>
            <a:r>
              <a:rPr lang="en-US" sz="3400" b="1" dirty="0" smtClean="0">
                <a:solidFill>
                  <a:schemeClr val="bg1"/>
                </a:solidFill>
              </a:rPr>
              <a:t>DRY</a:t>
            </a:r>
            <a:r>
              <a:rPr lang="en-US" sz="3400" dirty="0" smtClean="0"/>
              <a:t> (</a:t>
            </a:r>
            <a:r>
              <a:rPr lang="en-US" sz="3400" b="1" dirty="0" smtClean="0">
                <a:solidFill>
                  <a:schemeClr val="bg1"/>
                </a:solidFill>
              </a:rPr>
              <a:t>D</a:t>
            </a:r>
            <a:r>
              <a:rPr lang="en-US" sz="3400" dirty="0" smtClean="0"/>
              <a:t>on`t </a:t>
            </a:r>
            <a:r>
              <a:rPr lang="en-US" sz="3400" b="1" dirty="0" smtClean="0">
                <a:solidFill>
                  <a:schemeClr val="bg1"/>
                </a:solidFill>
              </a:rPr>
              <a:t>R</a:t>
            </a:r>
            <a:r>
              <a:rPr lang="en-US" sz="3400" dirty="0" smtClean="0"/>
              <a:t>epeat </a:t>
            </a:r>
            <a:r>
              <a:rPr lang="en-US" sz="3400" b="1" dirty="0" smtClean="0">
                <a:solidFill>
                  <a:schemeClr val="bg1"/>
                </a:solidFill>
              </a:rPr>
              <a:t>Y</a:t>
            </a:r>
            <a:r>
              <a:rPr lang="en-US" sz="3400" dirty="0" smtClean="0"/>
              <a:t>ourself) principle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Allow us to </a:t>
            </a:r>
            <a:r>
              <a:rPr lang="en-US" sz="3400" b="1" dirty="0" smtClean="0">
                <a:solidFill>
                  <a:schemeClr val="bg1"/>
                </a:solidFill>
              </a:rPr>
              <a:t>abstract</a:t>
            </a:r>
            <a:r>
              <a:rPr lang="en-US" sz="3400" dirty="0" smtClean="0"/>
              <a:t> the type</a:t>
            </a:r>
            <a:endParaRPr lang="bg-BG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Generics can be applied to </a:t>
            </a:r>
            <a:r>
              <a:rPr lang="en-US" sz="3400" b="1" dirty="0" smtClean="0">
                <a:solidFill>
                  <a:schemeClr val="bg1"/>
                </a:solidFill>
              </a:rPr>
              <a:t>functions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classes</a:t>
            </a:r>
            <a:r>
              <a:rPr lang="en-US" sz="3400" dirty="0" smtClean="0"/>
              <a:t> and </a:t>
            </a:r>
            <a:r>
              <a:rPr lang="en-US" sz="3400" b="1" dirty="0" smtClean="0">
                <a:solidFill>
                  <a:schemeClr val="bg1"/>
                </a:solidFill>
              </a:rPr>
              <a:t>interfaces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Example: </a:t>
            </a:r>
            <a:r>
              <a:rPr lang="en-US" dirty="0" smtClean="0"/>
              <a:t>Generic vs Non-generic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Non-generic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03212" y="1872343"/>
            <a:ext cx="5105400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echo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&lt;T&gt;</a:t>
            </a:r>
            <a:r>
              <a:rPr lang="en-US" sz="2000" dirty="0">
                <a:solidFill>
                  <a:schemeClr val="tx1"/>
                </a:solidFill>
                <a:effectLst/>
              </a:rPr>
              <a:t>(arg: </a:t>
            </a:r>
            <a:r>
              <a:rPr lang="en-US" sz="2000" dirty="0">
                <a:solidFill>
                  <a:schemeClr val="bg1"/>
                </a:solidFill>
                <a:effectLst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</a:rPr>
              <a:t>): </a:t>
            </a:r>
            <a:r>
              <a:rPr lang="en-US" sz="2000" dirty="0">
                <a:solidFill>
                  <a:schemeClr val="bg1"/>
                </a:solidFill>
                <a:effectLst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</a:rPr>
              <a:t>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console.log(typeof arg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effectLst/>
              </a:rPr>
              <a:t>   </a:t>
            </a:r>
            <a:r>
              <a:rPr lang="en-US" sz="2000" i="1" dirty="0" smtClean="0">
                <a:solidFill>
                  <a:schemeClr val="accent3"/>
                </a:solidFill>
                <a:effectLst/>
              </a:rPr>
              <a:t>//It will print number and string when the function is invoked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return arg;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r>
              <a:rPr lang="en-US" sz="2000" dirty="0">
                <a:solidFill>
                  <a:schemeClr val="tx1"/>
                </a:solidFill>
                <a:effectLst/>
              </a:rPr>
              <a:t/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</a:rPr>
              <a:t>echo(11111);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echo</a:t>
            </a:r>
            <a:r>
              <a:rPr lang="en-US" sz="2000" dirty="0">
                <a:solidFill>
                  <a:schemeClr val="tx1"/>
                </a:solidFill>
                <a:effectLst/>
              </a:rPr>
              <a:t>('Hello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');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661203" y="1872343"/>
            <a:ext cx="5342707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echo(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arg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:</a:t>
            </a:r>
            <a:r>
              <a:rPr lang="en-US" sz="2000" dirty="0">
                <a:solidFill>
                  <a:schemeClr val="tx1"/>
                </a:solidFill>
                <a:effectLst/>
              </a:rPr>
              <a:t> number): number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return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arg;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666641" y="3713207"/>
            <a:ext cx="5342707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echo(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arg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:</a:t>
            </a:r>
            <a:r>
              <a:rPr lang="en-US" sz="2000" dirty="0">
                <a:solidFill>
                  <a:schemeClr val="tx1"/>
                </a:solidFill>
                <a:effectLst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string):</a:t>
            </a:r>
            <a:r>
              <a:rPr lang="en-US" sz="2000" dirty="0">
                <a:solidFill>
                  <a:schemeClr val="tx1"/>
                </a:solidFill>
                <a:effectLst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return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arg;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Generic</a:t>
            </a:r>
            <a:r>
              <a:rPr lang="bg-BG" sz="3400" dirty="0" smtClean="0"/>
              <a:t> </a:t>
            </a:r>
            <a:r>
              <a:rPr lang="en-US" sz="3400" dirty="0" smtClean="0"/>
              <a:t> functions allow us to work with user input with </a:t>
            </a:r>
            <a:r>
              <a:rPr lang="en-US" sz="3400" b="1" dirty="0" smtClean="0">
                <a:solidFill>
                  <a:schemeClr val="bg1"/>
                </a:solidFill>
              </a:rPr>
              <a:t>unknown</a:t>
            </a:r>
            <a:r>
              <a:rPr lang="en-US" sz="3400" dirty="0" smtClean="0"/>
              <a:t> data type</a:t>
            </a:r>
            <a:endParaRPr lang="bg-BG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It is a way of telling the function that whatever </a:t>
            </a:r>
            <a:r>
              <a:rPr lang="en-US" sz="3400" b="1" dirty="0" smtClean="0">
                <a:solidFill>
                  <a:schemeClr val="bg1"/>
                </a:solidFill>
              </a:rPr>
              <a:t>type</a:t>
            </a:r>
            <a:r>
              <a:rPr lang="en-US" sz="3400" dirty="0" smtClean="0"/>
              <a:t> is </a:t>
            </a:r>
            <a:r>
              <a:rPr lang="en-US" sz="3400" b="1" dirty="0" smtClean="0">
                <a:solidFill>
                  <a:schemeClr val="bg1"/>
                </a:solidFill>
              </a:rPr>
              <a:t>passed</a:t>
            </a:r>
            <a:r>
              <a:rPr lang="en-US" sz="3400" dirty="0" smtClean="0"/>
              <a:t> to it the </a:t>
            </a:r>
            <a:r>
              <a:rPr lang="en-US" sz="3400" b="1" dirty="0" smtClean="0">
                <a:solidFill>
                  <a:schemeClr val="bg1"/>
                </a:solidFill>
              </a:rPr>
              <a:t>same</a:t>
            </a:r>
            <a:r>
              <a:rPr lang="en-US" sz="3400" dirty="0" smtClean="0"/>
              <a:t> type shall be </a:t>
            </a:r>
            <a:r>
              <a:rPr lang="en-US" sz="3400" b="1" dirty="0" smtClean="0">
                <a:solidFill>
                  <a:schemeClr val="bg1"/>
                </a:solidFill>
              </a:rPr>
              <a:t>returned</a:t>
            </a:r>
            <a:endParaRPr lang="bg-BG" sz="3400" b="1" dirty="0" smtClean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Put some </a:t>
            </a:r>
            <a:r>
              <a:rPr lang="en-US" sz="3400" b="1" dirty="0" smtClean="0">
                <a:solidFill>
                  <a:schemeClr val="bg1"/>
                </a:solidFill>
              </a:rPr>
              <a:t>constraints</a:t>
            </a:r>
            <a:r>
              <a:rPr lang="en-US" sz="3400" dirty="0" smtClean="0"/>
              <a:t> to user input</a:t>
            </a:r>
            <a:endParaRPr lang="bg-BG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We can put </a:t>
            </a:r>
            <a:r>
              <a:rPr lang="en-US" sz="3400" b="1" dirty="0" smtClean="0">
                <a:solidFill>
                  <a:schemeClr val="bg1"/>
                </a:solidFill>
              </a:rPr>
              <a:t>more than one</a:t>
            </a:r>
            <a:r>
              <a:rPr lang="en-US" sz="3400" dirty="0" smtClean="0"/>
              <a:t> type variable in the generic function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Generic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1083020" y="1447800"/>
            <a:ext cx="99822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const </a:t>
            </a:r>
            <a:r>
              <a:rPr lang="en-US" sz="2200" b="1" dirty="0" err="1">
                <a:latin typeface="Consolas" panose="020B0609020204030204" pitchFamily="49" charset="0"/>
              </a:rPr>
              <a:t>takeLast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2200" b="1" dirty="0">
                <a:latin typeface="Consolas" panose="020B0609020204030204" pitchFamily="49" charset="0"/>
              </a:rPr>
              <a:t>(array: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sz="22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</a:t>
            </a:r>
            <a:r>
              <a:rPr lang="en-US" sz="2200" b="1" dirty="0" err="1">
                <a:latin typeface="Consolas" panose="020B0609020204030204" pitchFamily="49" charset="0"/>
              </a:rPr>
              <a:t>array.pop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/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const sample = </a:t>
            </a:r>
            <a:r>
              <a:rPr lang="en-US" sz="2200" b="1" dirty="0" err="1">
                <a:latin typeface="Consolas" panose="020B0609020204030204" pitchFamily="49" charset="0"/>
              </a:rPr>
              <a:t>takeLast</a:t>
            </a:r>
            <a:r>
              <a:rPr lang="en-US" sz="2200" b="1" dirty="0">
                <a:latin typeface="Consolas" panose="020B0609020204030204" pitchFamily="49" charset="0"/>
              </a:rPr>
              <a:t>(['Hello', 'World', 'TypeScript']);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const </a:t>
            </a:r>
            <a:r>
              <a:rPr lang="en-US" sz="2200" b="1" dirty="0" err="1">
                <a:latin typeface="Consolas" panose="020B0609020204030204" pitchFamily="49" charset="0"/>
              </a:rPr>
              <a:t>secondSample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err="1">
                <a:latin typeface="Consolas" panose="020B0609020204030204" pitchFamily="49" charset="0"/>
              </a:rPr>
              <a:t>takeLast</a:t>
            </a:r>
            <a:r>
              <a:rPr lang="en-US" sz="2200" b="1" dirty="0">
                <a:latin typeface="Consolas" panose="020B0609020204030204" pitchFamily="49" charset="0"/>
              </a:rPr>
              <a:t>([1, 2, 3, 4]);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console.log(sample, </a:t>
            </a:r>
            <a:r>
              <a:rPr lang="en-US" sz="2200" b="1" dirty="0" err="1">
                <a:latin typeface="Consolas" panose="020B0609020204030204" pitchFamily="49" charset="0"/>
              </a:rPr>
              <a:t>secondSample</a:t>
            </a:r>
            <a:r>
              <a:rPr lang="en-US" sz="2200" b="1" dirty="0" smtClean="0">
                <a:latin typeface="Consolas" panose="020B0609020204030204" pitchFamily="49" charset="0"/>
              </a:rPr>
              <a:t>); </a:t>
            </a:r>
            <a:r>
              <a:rPr lang="en-US" sz="22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//TypeScript, 4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83020" y="4227565"/>
            <a:ext cx="99822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const </a:t>
            </a:r>
            <a:r>
              <a:rPr lang="en-US" sz="2200" b="1" dirty="0" err="1">
                <a:latin typeface="Consolas" panose="020B0609020204030204" pitchFamily="49" charset="0"/>
              </a:rPr>
              <a:t>makeTuple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&lt;T, V&gt;</a:t>
            </a:r>
            <a:r>
              <a:rPr lang="en-US" sz="2200" b="1" dirty="0">
                <a:latin typeface="Consolas" panose="020B0609020204030204" pitchFamily="49" charset="0"/>
              </a:rPr>
              <a:t>(a: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200" b="1" dirty="0">
                <a:latin typeface="Consolas" panose="020B0609020204030204" pitchFamily="49" charset="0"/>
              </a:rPr>
              <a:t>, b: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22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[a, b];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/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const </a:t>
            </a:r>
            <a:r>
              <a:rPr lang="en-US" sz="2200" b="1" dirty="0" err="1">
                <a:latin typeface="Consolas" panose="020B0609020204030204" pitchFamily="49" charset="0"/>
              </a:rPr>
              <a:t>firstTuple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err="1">
                <a:latin typeface="Consolas" panose="020B0609020204030204" pitchFamily="49" charset="0"/>
              </a:rPr>
              <a:t>makeTuple</a:t>
            </a:r>
            <a:r>
              <a:rPr lang="en-US" sz="2200" b="1" dirty="0">
                <a:latin typeface="Consolas" panose="020B0609020204030204" pitchFamily="49" charset="0"/>
              </a:rPr>
              <a:t>(1, 2);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const </a:t>
            </a:r>
            <a:r>
              <a:rPr lang="en-US" sz="2200" b="1" dirty="0" err="1">
                <a:latin typeface="Consolas" panose="020B0609020204030204" pitchFamily="49" charset="0"/>
              </a:rPr>
              <a:t>secondTuple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err="1">
                <a:latin typeface="Consolas" panose="020B0609020204030204" pitchFamily="49" charset="0"/>
              </a:rPr>
              <a:t>makeTuple</a:t>
            </a:r>
            <a:r>
              <a:rPr lang="en-US" sz="2200" b="1" dirty="0">
                <a:latin typeface="Consolas" panose="020B0609020204030204" pitchFamily="49" charset="0"/>
              </a:rPr>
              <a:t>('a', 'b');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console.log(</a:t>
            </a:r>
            <a:r>
              <a:rPr lang="en-US" sz="2200" b="1" dirty="0" err="1">
                <a:latin typeface="Consolas" panose="020B0609020204030204" pitchFamily="49" charset="0"/>
              </a:rPr>
              <a:t>firstTuple</a:t>
            </a:r>
            <a:r>
              <a:rPr lang="en-US" sz="2200" b="1" dirty="0">
                <a:latin typeface="Consolas" panose="020B0609020204030204" pitchFamily="49" charset="0"/>
              </a:rPr>
              <a:t>, </a:t>
            </a:r>
            <a:r>
              <a:rPr lang="en-US" sz="2200" b="1" dirty="0" err="1">
                <a:latin typeface="Consolas" panose="020B0609020204030204" pitchFamily="49" charset="0"/>
              </a:rPr>
              <a:t>secondTuple</a:t>
            </a:r>
            <a:r>
              <a:rPr lang="en-US" sz="2200" b="1" dirty="0" smtClean="0">
                <a:latin typeface="Consolas" panose="020B0609020204030204" pitchFamily="49" charset="0"/>
              </a:rPr>
              <a:t>); </a:t>
            </a:r>
            <a:r>
              <a:rPr lang="en-US" sz="22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//[1, 2], [a, b]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generic interfaces </a:t>
            </a:r>
            <a:r>
              <a:rPr lang="en-US" sz="3400" dirty="0" smtClean="0"/>
              <a:t>we can define </a:t>
            </a:r>
            <a:r>
              <a:rPr lang="en-US" sz="3400" b="1" dirty="0" smtClean="0">
                <a:solidFill>
                  <a:schemeClr val="bg1"/>
                </a:solidFill>
              </a:rPr>
              <a:t>generic functions </a:t>
            </a:r>
            <a:r>
              <a:rPr lang="en-US" sz="3400" dirty="0" smtClean="0"/>
              <a:t>too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28266" y="1994832"/>
            <a:ext cx="115391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 GenericConstructor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 V&gt;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(arg: T, param: V): [T, V];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const generatedFn: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GenericConstructor&lt;string, string&gt;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 V&gt;</a:t>
            </a:r>
            <a:r>
              <a:rPr lang="en-US" sz="2000" b="1" dirty="0">
                <a:latin typeface="Consolas" panose="020B0609020204030204" pitchFamily="49" charset="0"/>
              </a:rPr>
              <a:t>(arg: T, param: V)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return [arg, param];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const sample = generatedFn('Hello', 'World');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console.log(sample</a:t>
            </a:r>
            <a:r>
              <a:rPr lang="en-US" sz="2000" b="1" dirty="0" smtClean="0">
                <a:latin typeface="Consolas" panose="020B0609020204030204" pitchFamily="49" charset="0"/>
              </a:rPr>
              <a:t>);</a:t>
            </a:r>
            <a:r>
              <a:rPr lang="en-US" sz="20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[Hello, World]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Generics can be used on: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</a:t>
            </a:r>
            <a:r>
              <a:rPr lang="en-US" sz="3200" b="1" dirty="0" smtClean="0">
                <a:solidFill>
                  <a:schemeClr val="bg1"/>
                </a:solidFill>
              </a:rPr>
              <a:t> properties </a:t>
            </a:r>
            <a:r>
              <a:rPr lang="en-US" sz="3200" dirty="0" smtClean="0"/>
              <a:t>of the class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</a:t>
            </a:r>
            <a:r>
              <a:rPr lang="en-US" sz="3200" b="1" dirty="0" smtClean="0">
                <a:solidFill>
                  <a:schemeClr val="bg1"/>
                </a:solidFill>
              </a:rPr>
              <a:t> methods </a:t>
            </a:r>
            <a:r>
              <a:rPr lang="en-US" sz="3200" dirty="0" smtClean="0"/>
              <a:t>of the class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To define generic class we put </a:t>
            </a:r>
            <a:r>
              <a:rPr lang="en-US" sz="3400" b="1" dirty="0" smtClean="0">
                <a:solidFill>
                  <a:schemeClr val="bg1"/>
                </a:solidFill>
              </a:rPr>
              <a:t>&lt;LETTER&gt; after the name of the class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We can use </a:t>
            </a:r>
            <a:r>
              <a:rPr lang="en-US" sz="3400" b="1" dirty="0" smtClean="0">
                <a:solidFill>
                  <a:schemeClr val="bg1"/>
                </a:solidFill>
              </a:rPr>
              <a:t>multiple</a:t>
            </a:r>
            <a:r>
              <a:rPr lang="en-US" sz="3400" dirty="0" smtClean="0"/>
              <a:t> type variables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Generic classes can implement generic interfaces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Interfaces</a:t>
            </a:r>
            <a:endParaRPr lang="bg-BG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Generics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sz="3000" dirty="0" smtClean="0"/>
              <a:t>Generic functions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sz="3000" dirty="0" smtClean="0"/>
              <a:t>Generic interfaces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sz="3000" dirty="0" smtClean="0"/>
              <a:t>Generic classes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sz="3000" dirty="0"/>
              <a:t>Generic </a:t>
            </a:r>
            <a:r>
              <a:rPr lang="en-US" sz="3000" dirty="0" smtClean="0"/>
              <a:t>type constraints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Generic class using single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684212" y="1255729"/>
            <a:ext cx="99822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Collection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data: T[];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constructor(...elements: T[]) { </a:t>
            </a:r>
            <a:r>
              <a:rPr lang="en-US" sz="2000" b="1" dirty="0" err="1">
                <a:latin typeface="Consolas" panose="020B0609020204030204" pitchFamily="49" charset="0"/>
              </a:rPr>
              <a:t>this.data</a:t>
            </a:r>
            <a:r>
              <a:rPr lang="en-US" sz="2000" b="1" dirty="0">
                <a:latin typeface="Consolas" panose="020B0609020204030204" pitchFamily="49" charset="0"/>
              </a:rPr>
              <a:t> = elements;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addElement</a:t>
            </a:r>
            <a:r>
              <a:rPr lang="en-US" sz="2000" b="1" dirty="0">
                <a:latin typeface="Consolas" panose="020B0609020204030204" pitchFamily="49" charset="0"/>
              </a:rPr>
              <a:t>(el: T) { </a:t>
            </a:r>
            <a:r>
              <a:rPr lang="en-US" sz="2000" b="1" dirty="0" err="1">
                <a:latin typeface="Consolas" panose="020B0609020204030204" pitchFamily="49" charset="0"/>
              </a:rPr>
              <a:t>this.data.push</a:t>
            </a:r>
            <a:r>
              <a:rPr lang="en-US" sz="2000" b="1" dirty="0">
                <a:latin typeface="Consolas" panose="020B0609020204030204" pitchFamily="49" charset="0"/>
              </a:rPr>
              <a:t>(el);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removElement</a:t>
            </a:r>
            <a:r>
              <a:rPr lang="en-US" sz="2000" b="1" dirty="0">
                <a:latin typeface="Consolas" panose="020B0609020204030204" pitchFamily="49" charset="0"/>
              </a:rPr>
              <a:t>(el: 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let index = </a:t>
            </a:r>
            <a:r>
              <a:rPr lang="en-US" sz="2000" b="1" dirty="0" err="1">
                <a:latin typeface="Consolas" panose="020B0609020204030204" pitchFamily="49" charset="0"/>
              </a:rPr>
              <a:t>this.data.indexOf</a:t>
            </a:r>
            <a:r>
              <a:rPr lang="en-US" sz="2000" b="1" dirty="0">
                <a:latin typeface="Consolas" panose="020B0609020204030204" pitchFamily="49" charset="0"/>
              </a:rPr>
              <a:t>(el);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if (index &gt; -1)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this.data.splice</a:t>
            </a:r>
            <a:r>
              <a:rPr lang="en-US" sz="2000" b="1" dirty="0">
                <a:latin typeface="Consolas" panose="020B0609020204030204" pitchFamily="49" charset="0"/>
              </a:rPr>
              <a:t>(index, 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reverseElements</a:t>
            </a:r>
            <a:r>
              <a:rPr lang="en-US" sz="2000" b="1" dirty="0">
                <a:latin typeface="Consolas" panose="020B0609020204030204" pitchFamily="49" charset="0"/>
              </a:rPr>
              <a:t>() { return </a:t>
            </a:r>
            <a:r>
              <a:rPr lang="en-US" sz="2000" b="1" dirty="0" err="1">
                <a:latin typeface="Consolas" panose="020B0609020204030204" pitchFamily="49" charset="0"/>
              </a:rPr>
              <a:t>this.data.reverse</a:t>
            </a:r>
            <a:r>
              <a:rPr lang="en-US" sz="2000" b="1" dirty="0">
                <a:latin typeface="Consolas" panose="020B0609020204030204" pitchFamily="49" charset="0"/>
              </a:rPr>
              <a:t>();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showElements</a:t>
            </a:r>
            <a:r>
              <a:rPr lang="en-US" sz="2000" b="1" dirty="0">
                <a:latin typeface="Consolas" panose="020B0609020204030204" pitchFamily="49" charset="0"/>
              </a:rPr>
              <a:t>() { return </a:t>
            </a:r>
            <a:r>
              <a:rPr lang="en-US" sz="2000" b="1" dirty="0" err="1">
                <a:latin typeface="Consolas" panose="020B0609020204030204" pitchFamily="49" charset="0"/>
              </a:rPr>
              <a:t>this.data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7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355" y="100750"/>
            <a:ext cx="9637857" cy="882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Generic class using multiple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608012" y="1219200"/>
            <a:ext cx="99822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 err="1">
                <a:latin typeface="Consolas" panose="020B0609020204030204" pitchFamily="49" charset="0"/>
              </a:rPr>
              <a:t>UserInput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&lt;F, S&gt;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first: F;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second: S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constructor (f: F, s: S)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</a:t>
            </a:r>
            <a:r>
              <a:rPr lang="en-US" sz="2000" b="1" dirty="0">
                <a:latin typeface="Consolas" panose="020B0609020204030204" pitchFamily="49" charset="0"/>
              </a:rPr>
              <a:t> = f;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this.second</a:t>
            </a:r>
            <a:r>
              <a:rPr lang="en-US" sz="2000" b="1" dirty="0">
                <a:latin typeface="Consolas" panose="020B0609020204030204" pitchFamily="49" charset="0"/>
              </a:rPr>
              <a:t> = 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showBoth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`First: ${</a:t>
            </a:r>
            <a:r>
              <a:rPr lang="en-US" sz="2000" b="1" dirty="0" err="1">
                <a:latin typeface="Consolas" panose="020B0609020204030204" pitchFamily="49" charset="0"/>
              </a:rPr>
              <a:t>this.first</a:t>
            </a:r>
            <a:r>
              <a:rPr lang="en-US" sz="2000" b="1" dirty="0">
                <a:latin typeface="Consolas" panose="020B0609020204030204" pitchFamily="49" charset="0"/>
              </a:rPr>
              <a:t>}, second: ${</a:t>
            </a:r>
            <a:r>
              <a:rPr lang="en-US" sz="2000" b="1" dirty="0" err="1">
                <a:latin typeface="Consolas" panose="020B0609020204030204" pitchFamily="49" charset="0"/>
              </a:rPr>
              <a:t>this.second</a:t>
            </a:r>
            <a:r>
              <a:rPr lang="en-US" sz="2000" b="1" dirty="0">
                <a:latin typeface="Consolas" panose="020B0609020204030204" pitchFamily="49" charset="0"/>
              </a:rPr>
              <a:t>}`;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let sample = new </a:t>
            </a:r>
            <a:r>
              <a:rPr lang="en-US" sz="2000" b="1" dirty="0" err="1">
                <a:latin typeface="Consolas" panose="020B0609020204030204" pitchFamily="49" charset="0"/>
              </a:rPr>
              <a:t>UserInput</a:t>
            </a:r>
            <a:r>
              <a:rPr lang="en-US" sz="2000" b="1" dirty="0">
                <a:latin typeface="Consolas" panose="020B0609020204030204" pitchFamily="49" charset="0"/>
              </a:rPr>
              <a:t>('Ten', 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 test = new </a:t>
            </a:r>
            <a:r>
              <a:rPr lang="en-US" sz="2000" b="1" dirty="0" err="1">
                <a:latin typeface="Consolas" panose="020B0609020204030204" pitchFamily="49" charset="0"/>
              </a:rPr>
              <a:t>UserInput</a:t>
            </a:r>
            <a:r>
              <a:rPr lang="en-US" sz="2000" b="1" dirty="0">
                <a:latin typeface="Consolas" panose="020B0609020204030204" pitchFamily="49" charset="0"/>
              </a:rPr>
              <a:t>(1, true);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sample.showBoth</a:t>
            </a:r>
            <a:r>
              <a:rPr lang="en-US" sz="2000" b="1" dirty="0" smtClean="0">
                <a:latin typeface="Consolas" panose="020B0609020204030204" pitchFamily="49" charset="0"/>
              </a:rPr>
              <a:t>());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First</a:t>
            </a:r>
            <a:r>
              <a:rPr lang="en-US" sz="20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: Ten, second: 10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test.showBoth</a:t>
            </a:r>
            <a:r>
              <a:rPr lang="en-US" sz="2000" b="1" dirty="0" smtClean="0">
                <a:latin typeface="Consolas" panose="020B0609020204030204" pitchFamily="49" charset="0"/>
              </a:rPr>
              <a:t>());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First</a:t>
            </a:r>
            <a:r>
              <a:rPr lang="en-US" sz="20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: 1, second: true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355" y="100750"/>
            <a:ext cx="963785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Example: Generic class</a:t>
            </a:r>
            <a:r>
              <a:rPr lang="bg-BG" dirty="0"/>
              <a:t> </a:t>
            </a:r>
            <a:r>
              <a:rPr lang="en-US" dirty="0" smtClean="0"/>
              <a:t>implements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303212" y="1244645"/>
            <a:ext cx="10668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interface ShowComponents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 V&gt;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print(key: T, value: V): 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 Components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 V&gt;</a:t>
            </a:r>
            <a:r>
              <a:rPr lang="en-US" sz="2000" b="1" dirty="0">
                <a:latin typeface="Consolas" panose="020B0609020204030204" pitchFamily="49" charset="0"/>
              </a:rPr>
              <a:t> implements </a:t>
            </a:r>
            <a:r>
              <a:rPr lang="en-US" sz="2000" b="1" dirty="0" smtClean="0">
                <a:latin typeface="Consolas" panose="020B0609020204030204" pitchFamily="49" charset="0"/>
              </a:rPr>
              <a:t>ShowComponents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, V&gt;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public key: 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public value: V;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constructor(k: T, v: V)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this.key = 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this.value</a:t>
            </a:r>
            <a:r>
              <a:rPr lang="en-US" sz="2000" b="1" dirty="0">
                <a:latin typeface="Consolas" panose="020B0609020204030204" pitchFamily="49" charset="0"/>
              </a:rPr>
              <a:t> = v;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print(){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`Key: ${this.key} and value: ${</a:t>
            </a:r>
            <a:r>
              <a:rPr lang="en-US" sz="2000" b="1" dirty="0" err="1">
                <a:latin typeface="Consolas" panose="020B0609020204030204" pitchFamily="49" charset="0"/>
              </a:rPr>
              <a:t>this.value</a:t>
            </a:r>
            <a:r>
              <a:rPr lang="en-US" sz="2000" b="1" dirty="0">
                <a:latin typeface="Consolas" panose="020B0609020204030204" pitchFamily="49" charset="0"/>
              </a:rPr>
              <a:t>}`;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 test: ShowComponents&lt;string, string&gt; = new Components('New', 'Test');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test.print</a:t>
            </a:r>
            <a:r>
              <a:rPr lang="en-US" sz="2000" b="1" dirty="0">
                <a:latin typeface="Consolas" panose="020B0609020204030204" pitchFamily="49" charset="0"/>
              </a:rPr>
              <a:t>('Test', 'Hello')); </a:t>
            </a:r>
            <a:r>
              <a:rPr lang="en-US" sz="20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 Key: New and value: Test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In TypeScript we can make sure that sudden type variable </a:t>
            </a:r>
            <a:r>
              <a:rPr lang="en-US" sz="3400" b="1" dirty="0" smtClean="0">
                <a:solidFill>
                  <a:schemeClr val="bg1"/>
                </a:solidFill>
              </a:rPr>
              <a:t>has</a:t>
            </a:r>
            <a:r>
              <a:rPr lang="en-US" sz="3400" dirty="0" smtClean="0"/>
              <a:t> at least </a:t>
            </a:r>
            <a:r>
              <a:rPr lang="en-US" sz="3400" b="1" dirty="0" smtClean="0">
                <a:solidFill>
                  <a:schemeClr val="bg1"/>
                </a:solidFill>
              </a:rPr>
              <a:t>some information </a:t>
            </a:r>
            <a:r>
              <a:rPr lang="en-US" sz="3400" dirty="0" smtClean="0"/>
              <a:t>containing in it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400" dirty="0" smtClean="0"/>
              <a:t>Constraints are enforced by </a:t>
            </a:r>
            <a:r>
              <a:rPr lang="en-US" sz="3400" b="1" dirty="0" smtClean="0">
                <a:solidFill>
                  <a:schemeClr val="bg1"/>
                </a:solidFill>
              </a:rPr>
              <a:t>extends</a:t>
            </a:r>
            <a:r>
              <a:rPr lang="en-US" sz="3400" dirty="0" smtClean="0"/>
              <a:t> keyword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 constraints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22982" y="3200400"/>
            <a:ext cx="1154975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 fullName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{ fName: string, lName: string }&gt;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obj</a:t>
            </a:r>
            <a:r>
              <a:rPr lang="en-US" sz="2200" b="1" dirty="0">
                <a:latin typeface="Consolas" panose="020B0609020204030204" pitchFamily="49" charset="0"/>
              </a:rPr>
              <a:t>: 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endParaRPr lang="en-US" sz="2200" b="1" dirty="0" smtClean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</a:rPr>
              <a:t>return </a:t>
            </a:r>
            <a:r>
              <a:rPr lang="en-US" sz="2200" b="1" dirty="0">
                <a:latin typeface="Consolas" panose="020B0609020204030204" pitchFamily="49" charset="0"/>
              </a:rPr>
              <a:t>`The full name is ${</a:t>
            </a:r>
            <a:r>
              <a:rPr lang="en-US" sz="2200" b="1" dirty="0" err="1">
                <a:latin typeface="Consolas" panose="020B0609020204030204" pitchFamily="49" charset="0"/>
              </a:rPr>
              <a:t>obj.fName</a:t>
            </a:r>
            <a:r>
              <a:rPr lang="en-US" sz="2200" b="1" dirty="0">
                <a:latin typeface="Consolas" panose="020B0609020204030204" pitchFamily="49" charset="0"/>
              </a:rPr>
              <a:t>} ${</a:t>
            </a:r>
            <a:r>
              <a:rPr lang="en-US" sz="2200" b="1" dirty="0" err="1">
                <a:latin typeface="Consolas" panose="020B0609020204030204" pitchFamily="49" charset="0"/>
              </a:rPr>
              <a:t>obj.lName</a:t>
            </a:r>
            <a:r>
              <a:rPr lang="en-US" sz="2200" b="1" dirty="0">
                <a:latin typeface="Consolas" panose="020B0609020204030204" pitchFamily="49" charset="0"/>
              </a:rPr>
              <a:t>}.`;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let output = fullName({fName: '</a:t>
            </a:r>
            <a:r>
              <a:rPr lang="en-US" sz="2200" b="1" dirty="0" err="1">
                <a:latin typeface="Consolas" panose="020B0609020204030204" pitchFamily="49" charset="0"/>
              </a:rPr>
              <a:t>Svetoslv</a:t>
            </a:r>
            <a:r>
              <a:rPr lang="en-US" sz="2200" b="1" dirty="0">
                <a:latin typeface="Consolas" panose="020B0609020204030204" pitchFamily="49" charset="0"/>
              </a:rPr>
              <a:t>', lName: 'Dimitrov'});</a:t>
            </a:r>
          </a:p>
          <a:p>
            <a:endParaRPr lang="en-US" sz="2200" b="1" dirty="0" smtClean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</a:rPr>
              <a:t>console.log(output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  <a:r>
              <a:rPr lang="en-US" sz="22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The 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full name is </a:t>
            </a:r>
            <a:r>
              <a:rPr lang="en-US" sz="22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Svetoslav 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Dimitrov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256844" cy="5300339"/>
            <a:chOff x="472011" y="1508786"/>
            <a:chExt cx="3799787" cy="4865562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2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56086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6" y="1498282"/>
            <a:ext cx="7545635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b="1" dirty="0" smtClean="0">
                <a:solidFill>
                  <a:schemeClr val="bg2"/>
                </a:solidFill>
              </a:rPr>
              <a:t>Generics are use to: </a:t>
            </a:r>
          </a:p>
          <a:p>
            <a:pPr lvl="1" latinLnBrk="0">
              <a:buClr>
                <a:schemeClr val="accent6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Abstract</a:t>
            </a:r>
            <a:r>
              <a:rPr lang="en-US" sz="3000" b="1" dirty="0" smtClean="0">
                <a:solidFill>
                  <a:schemeClr val="bg2"/>
                </a:solidFill>
              </a:rPr>
              <a:t> </a:t>
            </a:r>
            <a:r>
              <a:rPr lang="en-US" sz="3000" b="1" dirty="0" smtClean="0">
                <a:solidFill>
                  <a:schemeClr val="bg2"/>
                </a:solidFill>
              </a:rPr>
              <a:t>data types</a:t>
            </a:r>
          </a:p>
          <a:p>
            <a:pPr lvl="1" latinLnBrk="0"/>
            <a:r>
              <a:rPr lang="en-US" sz="3000" b="1" dirty="0" smtClean="0">
                <a:solidFill>
                  <a:schemeClr val="bg2"/>
                </a:solidFill>
              </a:rPr>
              <a:t>Build </a:t>
            </a:r>
            <a:r>
              <a:rPr lang="en-US" sz="3000" b="1" dirty="0" smtClean="0">
                <a:solidFill>
                  <a:schemeClr val="bg1"/>
                </a:solidFill>
              </a:rPr>
              <a:t>reusable</a:t>
            </a:r>
            <a:r>
              <a:rPr lang="en-US" sz="3000" b="1" dirty="0" smtClean="0">
                <a:solidFill>
                  <a:schemeClr val="bg2"/>
                </a:solidFill>
              </a:rPr>
              <a:t> components</a:t>
            </a:r>
          </a:p>
          <a:p>
            <a:pPr latinLnBrk="0"/>
            <a:r>
              <a:rPr lang="en-US" sz="3200" b="1" dirty="0" smtClean="0">
                <a:solidFill>
                  <a:schemeClr val="bg2"/>
                </a:solidFill>
              </a:rPr>
              <a:t>We can use them in: </a:t>
            </a:r>
            <a:endParaRPr lang="en-US" sz="3200" b="1" dirty="0">
              <a:solidFill>
                <a:schemeClr val="bg2"/>
              </a:solidFill>
            </a:endParaRPr>
          </a:p>
          <a:p>
            <a:pPr lvl="1" latinLnBrk="0">
              <a:buClr>
                <a:schemeClr val="accent6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Functions</a:t>
            </a:r>
            <a:endParaRPr lang="en-US" sz="30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accent6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Classes</a:t>
            </a:r>
            <a:r>
              <a:rPr lang="en-US" sz="3000" b="1" dirty="0" smtClean="0">
                <a:solidFill>
                  <a:schemeClr val="bg2"/>
                </a:solidFill>
              </a:rPr>
              <a:t> - their </a:t>
            </a:r>
            <a:r>
              <a:rPr lang="en-US" sz="3000" b="1" dirty="0" smtClean="0">
                <a:solidFill>
                  <a:schemeClr val="bg1"/>
                </a:solidFill>
              </a:rPr>
              <a:t>properties</a:t>
            </a:r>
            <a:r>
              <a:rPr lang="en-US" sz="3000" b="1" dirty="0" smtClean="0">
                <a:solidFill>
                  <a:schemeClr val="bg2"/>
                </a:solidFill>
              </a:rPr>
              <a:t> and </a:t>
            </a: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</a:p>
          <a:p>
            <a:pPr lvl="1" latinLnBrk="0">
              <a:buClr>
                <a:schemeClr val="accent6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Interfaces</a:t>
            </a:r>
            <a:endParaRPr lang="en-US" sz="3000" b="1" dirty="0">
              <a:solidFill>
                <a:schemeClr val="bg1"/>
              </a:solidFill>
            </a:endParaRPr>
          </a:p>
          <a:p>
            <a:pPr lvl="1" latinLnBrk="0"/>
            <a:endParaRPr lang="en-US" sz="3000" b="1" dirty="0" smtClean="0">
              <a:solidFill>
                <a:schemeClr val="bg2"/>
              </a:solidFill>
            </a:endParaRPr>
          </a:p>
          <a:p>
            <a:pPr latinLnBrk="0"/>
            <a:endParaRPr lang="en-US" sz="3200" b="1" dirty="0">
              <a:solidFill>
                <a:schemeClr val="bg2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 algn="just" latinLnBrk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algn="just" latinLnBrk="0"/>
            <a:endParaRPr lang="en-US" sz="2400" b="1" dirty="0">
              <a:solidFill>
                <a:schemeClr val="bg2"/>
              </a:solidFill>
            </a:endParaRPr>
          </a:p>
          <a:p>
            <a:pPr lvl="1" algn="just" latinLnBrk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softuni.bg/courses/tbd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tbd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6612" y="1828800"/>
            <a:ext cx="2914649" cy="1676400"/>
          </a:xfrm>
          <a:prstGeom prst="rect">
            <a:avLst/>
          </a:prstGeom>
        </p:spPr>
        <p:txBody>
          <a:bodyPr vert="horz" wrap="square" lIns="108000" tIns="36000" rIns="108000" bIns="36000" rtlCol="0">
            <a:noAutofit/>
          </a:bodyPr>
          <a:lstStyle/>
          <a:p>
            <a:r>
              <a:rPr lang="en-US" sz="3800" b="1" dirty="0" smtClean="0">
                <a:solidFill>
                  <a:schemeClr val="bg2"/>
                </a:solidFill>
              </a:rPr>
              <a:t>interface TS {</a:t>
            </a:r>
          </a:p>
          <a:p>
            <a:r>
              <a:rPr lang="en-US" sz="3800" b="1" dirty="0">
                <a:solidFill>
                  <a:schemeClr val="bg2"/>
                </a:solidFill>
              </a:rPr>
              <a:t> </a:t>
            </a:r>
            <a:r>
              <a:rPr lang="en-US" sz="3800" b="1" dirty="0" smtClean="0">
                <a:solidFill>
                  <a:schemeClr val="bg2"/>
                </a:solidFill>
              </a:rPr>
              <a:t> haveFun();</a:t>
            </a:r>
            <a:endParaRPr lang="en-US" sz="3800" b="1" dirty="0">
              <a:solidFill>
                <a:schemeClr val="bg2"/>
              </a:solidFill>
            </a:endParaRPr>
          </a:p>
          <a:p>
            <a:r>
              <a:rPr lang="en-US" sz="3800" b="1" dirty="0" smtClean="0">
                <a:solidFill>
                  <a:schemeClr val="bg2"/>
                </a:solidFill>
              </a:rPr>
              <a:t>}</a:t>
            </a:r>
            <a:endParaRPr lang="bg-BG" sz="3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4412" y="1219200"/>
            <a:ext cx="9448800" cy="499873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Defined by using keyword </a:t>
            </a:r>
            <a:r>
              <a:rPr lang="en-US" sz="3600" b="1" dirty="0" smtClean="0">
                <a:solidFill>
                  <a:schemeClr val="bg1"/>
                </a:solidFill>
              </a:rPr>
              <a:t>interface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Often called </a:t>
            </a:r>
            <a:r>
              <a:rPr lang="en-US" sz="3600" b="1" dirty="0" smtClean="0">
                <a:solidFill>
                  <a:schemeClr val="bg1"/>
                </a:solidFill>
              </a:rPr>
              <a:t>duck typing </a:t>
            </a:r>
            <a:r>
              <a:rPr lang="en-US" sz="3600" dirty="0" smtClean="0"/>
              <a:t>or </a:t>
            </a:r>
            <a:r>
              <a:rPr lang="en-US" sz="3600" b="1" dirty="0" smtClean="0">
                <a:solidFill>
                  <a:schemeClr val="bg1"/>
                </a:solidFill>
              </a:rPr>
              <a:t>structural typing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We can define </a:t>
            </a:r>
            <a:r>
              <a:rPr lang="en-US" sz="3600" b="1" dirty="0" smtClean="0">
                <a:solidFill>
                  <a:schemeClr val="bg1"/>
                </a:solidFill>
              </a:rPr>
              <a:t>properties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methods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events</a:t>
            </a:r>
            <a:r>
              <a:rPr lang="en-US" sz="3600" dirty="0" smtClean="0"/>
              <a:t>   also called </a:t>
            </a:r>
            <a:r>
              <a:rPr lang="en-US" sz="3600" b="1" dirty="0" smtClean="0">
                <a:solidFill>
                  <a:schemeClr val="bg1"/>
                </a:solidFill>
              </a:rPr>
              <a:t>members</a:t>
            </a:r>
            <a:r>
              <a:rPr lang="en-US" sz="3600" dirty="0" smtClean="0"/>
              <a:t> of the interface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The interface </a:t>
            </a:r>
            <a:r>
              <a:rPr lang="en-US" sz="3600" b="1" dirty="0" smtClean="0">
                <a:solidFill>
                  <a:schemeClr val="bg1"/>
                </a:solidFill>
              </a:rPr>
              <a:t>contains</a:t>
            </a:r>
            <a:r>
              <a:rPr lang="en-US" sz="3600" dirty="0" smtClean="0"/>
              <a:t> only </a:t>
            </a:r>
            <a:r>
              <a:rPr lang="en-US" sz="3600" b="1" dirty="0" smtClean="0">
                <a:solidFill>
                  <a:schemeClr val="bg1"/>
                </a:solidFill>
              </a:rPr>
              <a:t>the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declaration</a:t>
            </a:r>
            <a:r>
              <a:rPr lang="en-US" sz="3600" dirty="0" smtClean="0"/>
              <a:t> of its members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Helps to </a:t>
            </a:r>
            <a:r>
              <a:rPr lang="en-US" sz="3600" b="1" dirty="0" smtClean="0">
                <a:solidFill>
                  <a:schemeClr val="bg1"/>
                </a:solidFill>
              </a:rPr>
              <a:t>standardize the structure </a:t>
            </a:r>
            <a:r>
              <a:rPr lang="en-US" sz="3600" dirty="0" smtClean="0"/>
              <a:t>of the deriving classes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Example: </a:t>
            </a:r>
            <a:r>
              <a:rPr lang="en-US" dirty="0" smtClean="0"/>
              <a:t>Basic i</a:t>
            </a:r>
            <a:r>
              <a:rPr lang="af-ZA" dirty="0" smtClean="0"/>
              <a:t>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836612" y="1676400"/>
            <a:ext cx="1010646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6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    fullName: string,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    email: string</a:t>
            </a:r>
            <a:r>
              <a:rPr lang="en-US" sz="2600" b="1" dirty="0" smtClean="0">
                <a:latin typeface="Consolas" panose="020B0609020204030204" pitchFamily="49" charset="0"/>
              </a:rPr>
              <a:t>,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let thomas: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 Person</a:t>
            </a:r>
            <a:r>
              <a:rPr lang="en-US" sz="2600" b="1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    fullName: 'Thomas Doe',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    email: '</a:t>
            </a:r>
            <a:r>
              <a:rPr lang="en-US" sz="2600" b="1" dirty="0" err="1">
                <a:latin typeface="Consolas" panose="020B0609020204030204" pitchFamily="49" charset="0"/>
              </a:rPr>
              <a:t>thomas@test.test</a:t>
            </a:r>
            <a:r>
              <a:rPr lang="en-US" sz="2600" b="1" dirty="0">
                <a:latin typeface="Consolas" panose="020B0609020204030204" pitchFamily="49" charset="0"/>
              </a:rPr>
              <a:t>',</a:t>
            </a:r>
          </a:p>
          <a:p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console.log(</a:t>
            </a:r>
            <a:r>
              <a:rPr lang="en-US" sz="2600" b="1" dirty="0" err="1">
                <a:latin typeface="Consolas" panose="020B0609020204030204" pitchFamily="49" charset="0"/>
              </a:rPr>
              <a:t>thomas.fullName</a:t>
            </a:r>
            <a:r>
              <a:rPr lang="en-US" sz="2600" dirty="0" smtClean="0">
                <a:latin typeface="Consolas" panose="020B0609020204030204" pitchFamily="49" charset="0"/>
              </a:rPr>
              <a:t>) </a:t>
            </a:r>
            <a:r>
              <a:rPr lang="en-US" sz="26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//Thomas Doe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4986766" y="1762340"/>
            <a:ext cx="2895600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Interface </a:t>
            </a:r>
            <a:r>
              <a:rPr lang="en-US" sz="2400" b="1" dirty="0" smtClean="0">
                <a:solidFill>
                  <a:schemeClr val="bg2"/>
                </a:solidFill>
              </a:rPr>
              <a:t>declaration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flipH="1">
            <a:off x="5896962" y="3048000"/>
            <a:ext cx="4236049" cy="1104687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Declare a </a:t>
            </a:r>
            <a:r>
              <a:rPr lang="en-US" sz="2400" b="1" dirty="0" smtClean="0">
                <a:solidFill>
                  <a:schemeClr val="bg1"/>
                </a:solidFill>
              </a:rPr>
              <a:t>variable</a:t>
            </a:r>
            <a:r>
              <a:rPr lang="en-US" sz="2400" b="1" dirty="0" smtClean="0">
                <a:solidFill>
                  <a:schemeClr val="bg2"/>
                </a:solidFill>
              </a:rPr>
              <a:t> with the </a:t>
            </a:r>
            <a:r>
              <a:rPr lang="en-US" sz="2400" b="1" dirty="0" smtClean="0">
                <a:solidFill>
                  <a:schemeClr val="bg1"/>
                </a:solidFill>
              </a:rPr>
              <a:t>interface as type </a:t>
            </a:r>
            <a:r>
              <a:rPr lang="en-US" sz="2400" b="1" dirty="0" smtClean="0">
                <a:solidFill>
                  <a:schemeClr val="bg2"/>
                </a:solidFill>
              </a:rPr>
              <a:t>in order to follow the </a:t>
            </a:r>
            <a:r>
              <a:rPr lang="en-US" sz="2400" b="1" dirty="0" smtClean="0">
                <a:solidFill>
                  <a:schemeClr val="bg1"/>
                </a:solidFill>
              </a:rPr>
              <a:t>structure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612" y="1504534"/>
            <a:ext cx="12042031" cy="5201066"/>
          </a:xfrm>
        </p:spPr>
        <p:txBody>
          <a:bodyPr/>
          <a:lstStyle/>
          <a:p>
            <a:r>
              <a:rPr lang="af-ZA" dirty="0" smtClean="0"/>
              <a:t>Interfaces in TypeScript can also describe function types</a:t>
            </a:r>
          </a:p>
          <a:p>
            <a:pPr lvl="1"/>
            <a:r>
              <a:rPr lang="af-ZA" dirty="0" smtClean="0"/>
              <a:t>They are constructed in the following way:</a:t>
            </a:r>
          </a:p>
          <a:p>
            <a:pPr lvl="1"/>
            <a:endParaRPr lang="af-ZA" dirty="0"/>
          </a:p>
          <a:p>
            <a:pPr lvl="2"/>
            <a:endParaRPr lang="af-ZA" dirty="0" smtClean="0"/>
          </a:p>
          <a:p>
            <a:pPr lvl="2"/>
            <a:r>
              <a:rPr lang="af-ZA" dirty="0" smtClean="0"/>
              <a:t>Where in the parantheses we put the </a:t>
            </a:r>
            <a:r>
              <a:rPr lang="af-ZA" b="1" dirty="0" smtClean="0">
                <a:solidFill>
                  <a:schemeClr val="bg1"/>
                </a:solidFill>
              </a:rPr>
              <a:t>parameters</a:t>
            </a:r>
            <a:r>
              <a:rPr lang="af-ZA" dirty="0" smtClean="0"/>
              <a:t> we want to pass to the function with their </a:t>
            </a:r>
            <a:r>
              <a:rPr lang="af-ZA" b="1" dirty="0" smtClean="0">
                <a:solidFill>
                  <a:schemeClr val="bg1"/>
                </a:solidFill>
              </a:rPr>
              <a:t>types</a:t>
            </a:r>
            <a:r>
              <a:rPr lang="af-ZA" dirty="0" smtClean="0"/>
              <a:t>, splitted by comma.</a:t>
            </a:r>
          </a:p>
          <a:p>
            <a:pPr lvl="2"/>
            <a:r>
              <a:rPr lang="af-ZA" dirty="0" smtClean="0"/>
              <a:t>On the right side is the </a:t>
            </a:r>
            <a:r>
              <a:rPr lang="af-ZA" b="1" dirty="0" smtClean="0">
                <a:solidFill>
                  <a:schemeClr val="bg1"/>
                </a:solidFill>
              </a:rPr>
              <a:t>return type </a:t>
            </a:r>
            <a:r>
              <a:rPr lang="af-ZA" dirty="0" smtClean="0"/>
              <a:t>of the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function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55674" y="2819400"/>
            <a:ext cx="1108565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 smtClean="0">
                <a:latin typeface="Consolas" panose="020B0609020204030204" pitchFamily="49" charset="0"/>
              </a:rPr>
              <a:t> Name {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(</a:t>
            </a:r>
            <a:r>
              <a:rPr lang="en-US" sz="2400" b="1" dirty="0" err="1" smtClean="0">
                <a:latin typeface="Consolas" panose="020B0609020204030204" pitchFamily="49" charset="0"/>
              </a:rPr>
              <a:t>paramOne</a:t>
            </a:r>
            <a:r>
              <a:rPr lang="en-US" sz="2400" b="1" dirty="0" smtClean="0"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type,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</a:rPr>
              <a:t>paramTwo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smtClean="0">
                <a:latin typeface="Consolas" panose="020B0609020204030204" pitchFamily="49" charset="0"/>
              </a:rPr>
              <a:t>type,...</a:t>
            </a:r>
            <a:r>
              <a:rPr lang="en-US" sz="2400" b="1" dirty="0" err="1" smtClean="0">
                <a:latin typeface="Consolas" panose="020B0609020204030204" pitchFamily="49" charset="0"/>
              </a:rPr>
              <a:t>paramN</a:t>
            </a:r>
            <a:r>
              <a:rPr lang="en-US" sz="2400" b="1" dirty="0" smtClean="0"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type):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type;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12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Describe </a:t>
            </a:r>
            <a:r>
              <a:rPr lang="en-US" dirty="0"/>
              <a:t>function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760412" y="1463276"/>
            <a:ext cx="10439400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latin typeface="Consolas" panose="020B0609020204030204" pitchFamily="49" charset="0"/>
              </a:rPr>
              <a:t> Calculator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(numOne: number, numTwo: number, operation: string): number;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/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let calc: Calculator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200" b="1" dirty="0">
                <a:latin typeface="Consolas" panose="020B0609020204030204" pitchFamily="49" charset="0"/>
              </a:rPr>
              <a:t> (a: number, b: number, operation: string): number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let result: number = 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addition = () =&gt;  result = a + b; 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r>
              <a:rPr lang="en-US" sz="2200" b="1" dirty="0">
                <a:latin typeface="Consolas" panose="020B0609020204030204" pitchFamily="49" charset="0"/>
              </a:rPr>
              <a:t/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    const parser =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'addition': addition,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parser[operation]();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612" y="1219200"/>
            <a:ext cx="11917497" cy="5201066"/>
          </a:xfrm>
        </p:spPr>
        <p:txBody>
          <a:bodyPr/>
          <a:lstStyle/>
          <a:p>
            <a:pPr latinLnBrk="0"/>
            <a:r>
              <a:rPr lang="af-ZA" dirty="0" smtClean="0"/>
              <a:t>Interfaces can be implemented by classes using the keyword </a:t>
            </a:r>
            <a:r>
              <a:rPr lang="af-ZA" b="1" dirty="0" smtClean="0">
                <a:solidFill>
                  <a:schemeClr val="bg1"/>
                </a:solidFill>
              </a:rPr>
              <a:t>implement</a:t>
            </a:r>
            <a:endParaRPr lang="af-ZA" dirty="0">
              <a:solidFill>
                <a:schemeClr val="bg1"/>
              </a:solidFill>
            </a:endParaRPr>
          </a:p>
          <a:p>
            <a:pPr latinLnBrk="0"/>
            <a:r>
              <a:rPr lang="af-ZA" dirty="0" smtClean="0"/>
              <a:t>A class that implements an interface </a:t>
            </a:r>
            <a:r>
              <a:rPr lang="af-ZA" b="1" dirty="0" smtClean="0">
                <a:solidFill>
                  <a:schemeClr val="bg1"/>
                </a:solidFill>
              </a:rPr>
              <a:t>must have</a:t>
            </a:r>
            <a:r>
              <a:rPr lang="af-ZA" dirty="0" smtClean="0"/>
              <a:t> all the properties defined in the interface</a:t>
            </a:r>
            <a:endParaRPr lang="bg-BG" dirty="0" smtClean="0"/>
          </a:p>
          <a:p>
            <a:pPr lvl="1" latinLnBrk="0"/>
            <a:r>
              <a:rPr lang="en-US" dirty="0" smtClean="0"/>
              <a:t>Describes the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/>
              <a:t> side of the class</a:t>
            </a:r>
            <a:endParaRPr lang="af-Z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by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92096" y="4432829"/>
            <a:ext cx="11085659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interface </a:t>
            </a:r>
            <a:r>
              <a:rPr lang="en-US" sz="2800" b="1" dirty="0" smtClean="0">
                <a:latin typeface="Consolas" panose="020B0609020204030204" pitchFamily="49" charset="0"/>
              </a:rPr>
              <a:t>Person { ... }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class Teacher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 smtClean="0">
                <a:latin typeface="Consolas" panose="020B0609020204030204" pitchFamily="49" charset="0"/>
              </a:rPr>
              <a:t> Person { ... }</a:t>
            </a:r>
          </a:p>
        </p:txBody>
      </p:sp>
    </p:spTree>
    <p:extLst>
      <p:ext uri="{BB962C8B-B14F-4D97-AF65-F5344CB8AC3E}">
        <p14:creationId xmlns:p14="http://schemas.microsoft.com/office/powerpoint/2010/main" val="39659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108000" tIns="36000" rIns="108000" bIns="36000" rtlCol="0">
        <a:normAutofit lnSpcReduction="10000"/>
      </a:bodyPr>
      <a:lstStyle>
        <a:defPPr>
          <a:defRPr sz="3200" b="1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1430</Words>
  <Application>Microsoft Office PowerPoint</Application>
  <PresentationFormat>Custom</PresentationFormat>
  <Paragraphs>321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TypeScript Generics</vt:lpstr>
      <vt:lpstr>Table of Content</vt:lpstr>
      <vt:lpstr>Have a Question?</vt:lpstr>
      <vt:lpstr>PowerPoint Presentation</vt:lpstr>
      <vt:lpstr>Definition</vt:lpstr>
      <vt:lpstr>Example: Basic interface</vt:lpstr>
      <vt:lpstr>Describe function types</vt:lpstr>
      <vt:lpstr>Example: Describe function types</vt:lpstr>
      <vt:lpstr>Implemented by classes</vt:lpstr>
      <vt:lpstr>Example: Implemented by class</vt:lpstr>
      <vt:lpstr>Extending interfaces</vt:lpstr>
      <vt:lpstr>Example: Extending interfaces</vt:lpstr>
      <vt:lpstr>PowerPoint Presentation</vt:lpstr>
      <vt:lpstr>Definition</vt:lpstr>
      <vt:lpstr>Example: Generic vs Non-generic</vt:lpstr>
      <vt:lpstr>Generic functions</vt:lpstr>
      <vt:lpstr>Example: Generic functions</vt:lpstr>
      <vt:lpstr>Generic interfaces</vt:lpstr>
      <vt:lpstr>Generic classes</vt:lpstr>
      <vt:lpstr>Example: Generic class using single parameter</vt:lpstr>
      <vt:lpstr>Example: Generic class using multiple parameters</vt:lpstr>
      <vt:lpstr>Example: Generic class implements interface</vt:lpstr>
      <vt:lpstr>Generic type constraints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2019-11-27T21:27:32Z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