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29"/>
  </p:notesMasterIdLst>
  <p:handoutMasterIdLst>
    <p:handoutMasterId r:id="rId30"/>
  </p:handoutMasterIdLst>
  <p:sldIdLst>
    <p:sldId id="681" r:id="rId3"/>
    <p:sldId id="495" r:id="rId4"/>
    <p:sldId id="548" r:id="rId5"/>
    <p:sldId id="615" r:id="rId6"/>
    <p:sldId id="672" r:id="rId7"/>
    <p:sldId id="673" r:id="rId8"/>
    <p:sldId id="680" r:id="rId9"/>
    <p:sldId id="616" r:id="rId10"/>
    <p:sldId id="674" r:id="rId11"/>
    <p:sldId id="676" r:id="rId12"/>
    <p:sldId id="678" r:id="rId13"/>
    <p:sldId id="679" r:id="rId14"/>
    <p:sldId id="671" r:id="rId15"/>
    <p:sldId id="686" r:id="rId16"/>
    <p:sldId id="688" r:id="rId17"/>
    <p:sldId id="683" r:id="rId18"/>
    <p:sldId id="684" r:id="rId19"/>
    <p:sldId id="689" r:id="rId20"/>
    <p:sldId id="690" r:id="rId21"/>
    <p:sldId id="285" r:id="rId22"/>
    <p:sldId id="547" r:id="rId23"/>
    <p:sldId id="667" r:id="rId24"/>
    <p:sldId id="668" r:id="rId25"/>
    <p:sldId id="549" r:id="rId26"/>
    <p:sldId id="553" r:id="rId27"/>
    <p:sldId id="552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681"/>
            <p14:sldId id="495"/>
            <p14:sldId id="548"/>
          </p14:sldIdLst>
        </p14:section>
        <p14:section name="TS Introduction" id="{F5DE2825-A34C-4400-8861-D4EB30A223B2}">
          <p14:sldIdLst>
            <p14:sldId id="615"/>
            <p14:sldId id="672"/>
            <p14:sldId id="673"/>
          </p14:sldIdLst>
        </p14:section>
        <p14:section name="TS installation" id="{6434564A-21EE-4157-8FD8-19C8FB968AAF}">
          <p14:sldIdLst>
            <p14:sldId id="680"/>
            <p14:sldId id="616"/>
          </p14:sldIdLst>
        </p14:section>
        <p14:section name="Basic data types" id="{BFCFED3A-9395-442B-B2E0-BBDF0CDB722D}">
          <p14:sldIdLst>
            <p14:sldId id="674"/>
            <p14:sldId id="676"/>
            <p14:sldId id="678"/>
            <p14:sldId id="679"/>
            <p14:sldId id="671"/>
          </p14:sldIdLst>
        </p14:section>
        <p14:section name="Optional and return types" id="{7E5C2624-6C8D-479A-A645-E765FBB2C438}">
          <p14:sldIdLst>
            <p14:sldId id="686"/>
            <p14:sldId id="688"/>
          </p14:sldIdLst>
        </p14:section>
        <p14:section name="Advanced types" id="{D6A0AB49-069A-4ABA-9DBB-CE037FB01F75}">
          <p14:sldIdLst>
            <p14:sldId id="683"/>
            <p14:sldId id="684"/>
          </p14:sldIdLst>
        </p14:section>
        <p14:section name="Problem and solution" id="{B3985353-9A61-48D2-932D-B50F1E8C6477}">
          <p14:sldIdLst>
            <p14:sldId id="689"/>
            <p14:sldId id="690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A981CCA3-1C38-4EEF-BF0D-6C182B2F8F65}">
          <p14:sldIdLst>
            <p14:sldId id="547"/>
            <p14:sldId id="667"/>
            <p14:sldId id="668"/>
            <p14:sldId id="549"/>
            <p14:sldId id="553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15171C"/>
    <a:srgbClr val="A6325C"/>
    <a:srgbClr val="E24956"/>
    <a:srgbClr val="FA9302"/>
    <a:srgbClr val="C11F2D"/>
    <a:srgbClr val="BB6502"/>
    <a:srgbClr val="67748E"/>
    <a:srgbClr val="0097CC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5" autoAdjust="0"/>
    <p:restoredTop sz="94533" autoAdjust="0"/>
  </p:normalViewPr>
  <p:slideViewPr>
    <p:cSldViewPr>
      <p:cViewPr varScale="1">
        <p:scale>
          <a:sx n="66" d="100"/>
          <a:sy n="66" d="100"/>
        </p:scale>
        <p:origin x="792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Виж твоите примери са много големи и не се събират - кутийките</a:t>
            </a:r>
            <a:r>
              <a:rPr lang="bg-BG" baseline="0" dirty="0"/>
              <a:t> застъпват кръгчето. Най- най- малкия шрифт в презентацията ти трябва да е 20  и това е в краен скучай иначе 24. На булетите шрифта е 34-36 и на всеки вътрешен булет с 2 по-малко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17DE6-F818-4D42-8476-174B531476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696/typescript-advanced-december-20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72" y="1219832"/>
            <a:ext cx="10962447" cy="882424"/>
          </a:xfrm>
        </p:spPr>
        <p:txBody>
          <a:bodyPr/>
          <a:lstStyle/>
          <a:p>
            <a:r>
              <a:rPr lang="en-US" dirty="0"/>
              <a:t>Basic and Advanced data types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5684"/>
            <a:ext cx="12188824" cy="882424"/>
          </a:xfrm>
        </p:spPr>
        <p:txBody>
          <a:bodyPr/>
          <a:lstStyle/>
          <a:p>
            <a:r>
              <a:rPr lang="en-US" dirty="0"/>
              <a:t>TypeScript Type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260042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1045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33C71-635B-4FE3-A47E-15205889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11" y="2395023"/>
            <a:ext cx="2180001" cy="21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8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90355" y="110063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52299" y="1130457"/>
            <a:ext cx="10033549" cy="5276048"/>
          </a:xfrm>
        </p:spPr>
        <p:txBody>
          <a:bodyPr>
            <a:normAutofit/>
          </a:bodyPr>
          <a:lstStyle/>
          <a:p>
            <a:pPr marL="571500" lvl="1" indent="-571500" latinLnBrk="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Boolean </a:t>
            </a:r>
            <a:r>
              <a:rPr lang="bg-BG" sz="3600" b="1" dirty="0"/>
              <a:t>-</a:t>
            </a:r>
            <a:r>
              <a:rPr lang="en-US" sz="3600" b="1" dirty="0"/>
              <a:t> </a:t>
            </a:r>
            <a:r>
              <a:rPr lang="en-US" sz="3600" dirty="0"/>
              <a:t>only </a:t>
            </a:r>
            <a:r>
              <a:rPr lang="en-US" sz="3600" b="1" dirty="0">
                <a:solidFill>
                  <a:schemeClr val="bg1"/>
                </a:solidFill>
              </a:rPr>
              <a:t>true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false </a:t>
            </a:r>
            <a:r>
              <a:rPr lang="en-US" sz="3600" dirty="0"/>
              <a:t>values </a:t>
            </a:r>
          </a:p>
          <a:p>
            <a:pPr marL="990267" lvl="2" indent="-457200">
              <a:buClr>
                <a:schemeClr val="tx1"/>
              </a:buClr>
            </a:pPr>
            <a:r>
              <a:rPr lang="en-US" sz="3400" dirty="0"/>
              <a:t>Functions or expressions that return true or false values may also be assigned to Boolean data type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Текстово поле 10"/>
          <p:cNvSpPr txBox="1"/>
          <p:nvPr/>
        </p:nvSpPr>
        <p:spPr>
          <a:xfrm>
            <a:off x="1456237" y="3290339"/>
            <a:ext cx="5482285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isBool: boolean = true;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isBool</a:t>
            </a:r>
            <a:r>
              <a:rPr lang="en-US" sz="2400" b="1" dirty="0">
                <a:latin typeface="Consolas" panose="020B0609020204030204" pitchFamily="49" charset="0"/>
              </a:rPr>
              <a:t> = 5 &lt; 2;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 numbers = [1, 2, 3, 4];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isBool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numbers.includes</a:t>
            </a:r>
            <a:r>
              <a:rPr lang="en-US" sz="2400" b="1" dirty="0">
                <a:latin typeface="Consolas" panose="020B0609020204030204" pitchFamily="49" charset="0"/>
              </a:rPr>
              <a:t>(100)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isBool</a:t>
            </a:r>
            <a:r>
              <a:rPr lang="en-US" sz="2400" b="1" dirty="0">
                <a:latin typeface="Consolas" panose="020B0609020204030204" pitchFamily="49" charset="0"/>
              </a:rPr>
              <a:t> = 11;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//invalid</a:t>
            </a:r>
          </a:p>
        </p:txBody>
      </p:sp>
    </p:spTree>
    <p:extLst>
      <p:ext uri="{BB962C8B-B14F-4D97-AF65-F5344CB8AC3E}">
        <p14:creationId xmlns:p14="http://schemas.microsoft.com/office/powerpoint/2010/main" val="40390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128475"/>
          </a:xfrm>
        </p:spPr>
        <p:txBody>
          <a:bodyPr>
            <a:normAutofit/>
          </a:bodyPr>
          <a:lstStyle/>
          <a:p>
            <a:pPr marL="571500" lvl="1" indent="-571500" latinLnBrk="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Array </a:t>
            </a:r>
            <a:r>
              <a:rPr lang="en-US" sz="3600" dirty="0"/>
              <a:t>- use any valid data type (String, Boolean, Number) and postfix []</a:t>
            </a:r>
          </a:p>
          <a:p>
            <a:pPr marL="571500" lvl="1" indent="-571500" latinLnBrk="0">
              <a:buClr>
                <a:schemeClr val="tx1"/>
              </a:buClr>
            </a:pPr>
            <a:endParaRPr lang="en-US" sz="3600" dirty="0"/>
          </a:p>
          <a:p>
            <a:pPr marL="571500" lvl="1" indent="-571500" latinLnBrk="0">
              <a:buClr>
                <a:schemeClr val="tx1"/>
              </a:buClr>
            </a:pPr>
            <a:endParaRPr lang="en-US" sz="3600" dirty="0"/>
          </a:p>
          <a:p>
            <a:pPr marL="171450" lvl="1" indent="-171450" latinLnBrk="0">
              <a:buClr>
                <a:schemeClr val="tx1"/>
              </a:buClr>
            </a:pPr>
            <a:endParaRPr lang="en-US" sz="100" dirty="0"/>
          </a:p>
          <a:p>
            <a:pPr marL="571500" lvl="1" indent="-571500" latinLnBrk="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 </a:t>
            </a:r>
            <a:r>
              <a:rPr lang="en-US" sz="3600" dirty="0"/>
              <a:t>-</a:t>
            </a:r>
            <a:r>
              <a:rPr lang="en-US" sz="3600" b="1" dirty="0"/>
              <a:t> </a:t>
            </a:r>
            <a:r>
              <a:rPr lang="en-US" sz="3600" dirty="0"/>
              <a:t>array with fixed number of elements whose types are known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Текстово поле 10"/>
          <p:cNvSpPr txBox="1"/>
          <p:nvPr/>
        </p:nvSpPr>
        <p:spPr>
          <a:xfrm>
            <a:off x="912812" y="5257800"/>
            <a:ext cx="7696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tuple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:[string, number]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tuple = [`Hello`, 11];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 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tuple = [11, `Hello`];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//invalid</a:t>
            </a: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912812" y="2419363"/>
            <a:ext cx="76962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arrayOfStr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arrayOfStr.push(`Hello`);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arrayOfStr.push(`World`);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arrayOfStr.push(11);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//invalid</a:t>
            </a:r>
          </a:p>
        </p:txBody>
      </p:sp>
    </p:spTree>
    <p:extLst>
      <p:ext uri="{BB962C8B-B14F-4D97-AF65-F5344CB8AC3E}">
        <p14:creationId xmlns:p14="http://schemas.microsoft.com/office/powerpoint/2010/main" val="37037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370012" y="71002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5204" y="819952"/>
            <a:ext cx="9349241" cy="5276048"/>
          </a:xfrm>
        </p:spPr>
        <p:txBody>
          <a:bodyPr>
            <a:normAutofit/>
          </a:bodyPr>
          <a:lstStyle/>
          <a:p>
            <a:pPr marL="571500" lvl="1" indent="-571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Enum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 </a:t>
            </a:r>
            <a:r>
              <a:rPr lang="en-US" sz="3600" dirty="0"/>
              <a:t>Gives sets of numeric values more readable names</a:t>
            </a:r>
          </a:p>
          <a:p>
            <a:pPr marL="1104567" lvl="2" indent="-571500" latinLnBrk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400" dirty="0"/>
              <a:t>By default each enum starts at 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27539" y="2647141"/>
            <a:ext cx="894389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sz="2200" b="1" dirty="0">
                <a:latin typeface="Consolas" panose="020B0609020204030204" pitchFamily="49" charset="0"/>
              </a:rPr>
              <a:t> DaysOfTheWeek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Monday,</a:t>
            </a:r>
            <a:r>
              <a:rPr lang="en-US" sz="22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  //0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Tuesday,</a:t>
            </a:r>
            <a:r>
              <a:rPr lang="en-US" sz="22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 //1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};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dirty="0">
                <a:latin typeface="Consolas" panose="020B0609020204030204" pitchFamily="49" charset="0"/>
              </a:rPr>
              <a:t>let day: DaysOfTheWeek;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day = DaysOfTheWeek.Monday;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console.log(day); </a:t>
            </a:r>
            <a:r>
              <a:rPr lang="en-US" sz="22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//0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dirty="0">
                <a:latin typeface="Consolas" panose="020B0609020204030204" pitchFamily="49" charset="0"/>
              </a:rPr>
              <a:t>if (day === DaysOfTheWeek.Monday)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console.log(`I hope you all had a great weekend!`);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  <a:r>
              <a:rPr lang="en-US" sz="22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 //It will print the message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0933259" cy="5201070"/>
          </a:xfrm>
        </p:spPr>
        <p:txBody>
          <a:bodyPr>
            <a:normAutofit/>
          </a:bodyPr>
          <a:lstStyle/>
          <a:p>
            <a:pPr marL="571500" lvl="1" indent="-5715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Any </a:t>
            </a:r>
            <a:r>
              <a:rPr lang="en-US" sz="3600" dirty="0"/>
              <a:t>-</a:t>
            </a:r>
            <a:r>
              <a:rPr lang="en-US" sz="3600" b="1" dirty="0"/>
              <a:t> </a:t>
            </a:r>
            <a:r>
              <a:rPr lang="en-US" sz="3600" dirty="0"/>
              <a:t>takes any and all values. It`s a way to escape the strong types</a:t>
            </a:r>
          </a:p>
          <a:p>
            <a:pPr marL="571500" lvl="1" indent="-571500">
              <a:buClr>
                <a:schemeClr val="tx1"/>
              </a:buClr>
            </a:pPr>
            <a:endParaRPr lang="en-US" sz="3600" dirty="0"/>
          </a:p>
          <a:p>
            <a:pPr marL="571500" lvl="1" indent="-571500">
              <a:buClr>
                <a:schemeClr val="tx1"/>
              </a:buClr>
            </a:pPr>
            <a:endParaRPr lang="en-US" sz="3600" dirty="0"/>
          </a:p>
          <a:p>
            <a:pPr marL="571500" lvl="1" indent="-5715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Void </a:t>
            </a:r>
            <a:r>
              <a:rPr lang="en-US" sz="3600" dirty="0"/>
              <a:t>-</a:t>
            </a:r>
            <a:r>
              <a:rPr lang="en-US" sz="3600" b="1" dirty="0"/>
              <a:t> </a:t>
            </a:r>
            <a:r>
              <a:rPr lang="en-US" sz="3600" dirty="0"/>
              <a:t>mainly used in functions that return no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Текстово поле 10"/>
          <p:cNvSpPr txBox="1"/>
          <p:nvPr/>
        </p:nvSpPr>
        <p:spPr>
          <a:xfrm>
            <a:off x="912813" y="4647645"/>
            <a:ext cx="7696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greet(message: string):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console.log(message);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912812" y="2438400"/>
            <a:ext cx="7696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example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any</a:t>
            </a:r>
            <a:r>
              <a:rPr lang="en-US" sz="2400" b="1" dirty="0">
                <a:latin typeface="Consolas" panose="020B0609020204030204" pitchFamily="49" charset="0"/>
              </a:rPr>
              <a:t> = `hello`;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example = true;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example = 11 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3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0933259" cy="5201070"/>
          </a:xfrm>
        </p:spPr>
        <p:txBody>
          <a:bodyPr>
            <a:normAutofit/>
          </a:bodyPr>
          <a:lstStyle/>
          <a:p>
            <a:pPr marL="571500" lvl="1" indent="-571500">
              <a:buClr>
                <a:schemeClr val="tx1"/>
              </a:buClr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optional</a:t>
            </a:r>
            <a:r>
              <a:rPr lang="en-US" sz="3600" dirty="0"/>
              <a:t> data types are marked with </a:t>
            </a:r>
            <a:r>
              <a:rPr lang="en-US" sz="3600" b="1" dirty="0">
                <a:solidFill>
                  <a:schemeClr val="bg1"/>
                </a:solidFill>
              </a:rPr>
              <a:t>?</a:t>
            </a:r>
          </a:p>
          <a:p>
            <a:pPr marL="1104567" lvl="2" indent="-571500">
              <a:buClr>
                <a:schemeClr val="tx1"/>
              </a:buClr>
            </a:pPr>
            <a:r>
              <a:rPr lang="en-US" sz="3400" dirty="0"/>
              <a:t>Required parameters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sz="3400" dirty="0"/>
              <a:t> follow optional 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437506" y="2819400"/>
            <a:ext cx="9906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optionalParams</a:t>
            </a:r>
            <a:r>
              <a:rPr lang="en-US" sz="2400" b="1" dirty="0">
                <a:latin typeface="Consolas" panose="020B0609020204030204" pitchFamily="49" charset="0"/>
              </a:rPr>
              <a:t>(name: string,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mail?: string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//some logic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  <a:br>
              <a:rPr lang="en-US" sz="2400" b="1" dirty="0">
                <a:latin typeface="Consolas" panose="020B0609020204030204" pitchFamily="49" charset="0"/>
              </a:rPr>
            </a:b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optionalParams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name?: string</a:t>
            </a:r>
            <a:r>
              <a:rPr lang="en-US" sz="2400" b="1" dirty="0">
                <a:latin typeface="Consolas" panose="020B0609020204030204" pitchFamily="49" charset="0"/>
              </a:rPr>
              <a:t>, mail: string)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//some logic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//invalid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498428" cy="5276048"/>
          </a:xfrm>
        </p:spPr>
        <p:txBody>
          <a:bodyPr>
            <a:normAutofit/>
          </a:bodyPr>
          <a:lstStyle/>
          <a:p>
            <a:pPr marL="571500" lvl="1" indent="-571500" latinLnBrk="0">
              <a:buClr>
                <a:schemeClr val="tx1"/>
              </a:buClr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return data types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are marked with </a:t>
            </a:r>
            <a:r>
              <a:rPr lang="en-US" sz="3600" b="1" dirty="0">
                <a:solidFill>
                  <a:schemeClr val="bg1"/>
                </a:solidFill>
              </a:rPr>
              <a:t>: </a:t>
            </a:r>
            <a:r>
              <a:rPr lang="en-US" sz="3600" dirty="0"/>
              <a:t>after the braces</a:t>
            </a:r>
            <a:r>
              <a:rPr lang="bg-BG" sz="3600" dirty="0"/>
              <a:t> </a:t>
            </a:r>
            <a:r>
              <a:rPr lang="en-US" sz="3600" dirty="0"/>
              <a:t>in function declaration</a:t>
            </a:r>
          </a:p>
          <a:p>
            <a:pPr marL="1104567" lvl="2" indent="-571500" latinLnBrk="0"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return value type</a:t>
            </a:r>
            <a:r>
              <a:rPr lang="en-US" sz="3400" dirty="0"/>
              <a:t> should match the </a:t>
            </a:r>
            <a:r>
              <a:rPr lang="en-US" sz="3400" b="1" dirty="0">
                <a:solidFill>
                  <a:schemeClr val="bg1"/>
                </a:solidFill>
              </a:rPr>
              <a:t>return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741612" y="3759168"/>
            <a:ext cx="83058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function greet (name: string)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: string</a:t>
            </a:r>
            <a:r>
              <a:rPr lang="en-US" sz="28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    return name;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console.log(greet('Hello'));</a:t>
            </a:r>
          </a:p>
        </p:txBody>
      </p:sp>
    </p:spTree>
    <p:extLst>
      <p:ext uri="{BB962C8B-B14F-4D97-AF65-F5344CB8AC3E}">
        <p14:creationId xmlns:p14="http://schemas.microsoft.com/office/powerpoint/2010/main" val="20162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370012" y="71002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Advanced Data Types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lvl="1" indent="-5715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Union type </a:t>
            </a:r>
            <a:r>
              <a:rPr lang="en-US" sz="3600" b="1" dirty="0"/>
              <a:t>- </a:t>
            </a:r>
            <a:r>
              <a:rPr lang="en-US" sz="3600" dirty="0"/>
              <a:t>combine multiple types in one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65412" y="2057400"/>
            <a:ext cx="89916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greet(message: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 | string[]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if (typeof message === "string")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message;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message.join(' ');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greeting = 'Hello world';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greetingArray = ['Dear', 'Sir/Madam'];</a:t>
            </a:r>
          </a:p>
          <a:p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console.log(greet(greetingArray));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//Dear Sir/Madam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1370012" y="71002"/>
            <a:ext cx="839730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Advanced Data Types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6570" y="838200"/>
            <a:ext cx="9372600" cy="5276048"/>
          </a:xfrm>
        </p:spPr>
        <p:txBody>
          <a:bodyPr>
            <a:normAutofit/>
          </a:bodyPr>
          <a:lstStyle/>
          <a:p>
            <a:pPr marL="571500" lvl="1" indent="-5715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Intersection types </a:t>
            </a:r>
            <a:r>
              <a:rPr lang="en-US" sz="3600" b="1" dirty="0"/>
              <a:t>- </a:t>
            </a:r>
            <a:r>
              <a:rPr lang="en-US" sz="3600" dirty="0"/>
              <a:t>combine multiple types in one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38924" y="2057400"/>
            <a:ext cx="9616804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interface Person { </a:t>
            </a:r>
            <a:r>
              <a:rPr lang="en-US" sz="2400" b="1" dirty="0" err="1"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: string | string[];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interface Contact { email: string;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function showContact(</a:t>
            </a:r>
            <a:r>
              <a:rPr lang="en-US" sz="2400" b="1" dirty="0" err="1">
                <a:latin typeface="Consolas" panose="020B0609020204030204" pitchFamily="49" charset="0"/>
              </a:rPr>
              <a:t>contactPerson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 &amp; Contact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return contactPerson;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contactPerson: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 &amp; Contact</a:t>
            </a:r>
            <a:r>
              <a:rPr lang="en-US" sz="2400" b="1" dirty="0">
                <a:latin typeface="Consolas" panose="020B0609020204030204" pitchFamily="49" charset="0"/>
              </a:rPr>
              <a:t> =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fullName: 'Svetoslav Dimitrov',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email: 'test@test.com'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showContact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contactPerson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5289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708"/>
            <a:ext cx="11998374" cy="5184275"/>
          </a:xfrm>
        </p:spPr>
        <p:txBody>
          <a:bodyPr>
            <a:normAutofit/>
          </a:bodyPr>
          <a:lstStyle/>
          <a:p>
            <a:pPr marL="457063" indent="-457063" latinLnBrk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noProof="1">
                <a:latin typeface="+mj-lt"/>
              </a:rPr>
              <a:t>Write a </a:t>
            </a:r>
            <a:r>
              <a:rPr lang="en-US" sz="3600" b="1" noProof="1">
                <a:solidFill>
                  <a:schemeClr val="bg1"/>
                </a:solidFill>
                <a:latin typeface="+mj-lt"/>
              </a:rPr>
              <a:t>TypeScript function</a:t>
            </a:r>
            <a:r>
              <a:rPr lang="en-US" sz="3600" noProof="1">
                <a:latin typeface="+mj-lt"/>
              </a:rPr>
              <a:t> that makes </a:t>
            </a:r>
            <a:r>
              <a:rPr lang="en-US" sz="3600" b="1" noProof="1">
                <a:solidFill>
                  <a:schemeClr val="bg1"/>
                </a:solidFill>
                <a:latin typeface="+mj-lt"/>
              </a:rPr>
              <a:t>simple mathematical operations</a:t>
            </a:r>
            <a:r>
              <a:rPr lang="en-US" sz="3600" noProof="1">
                <a:latin typeface="+mj-lt"/>
              </a:rPr>
              <a:t> over an array of numbers</a:t>
            </a:r>
          </a:p>
          <a:p>
            <a:pPr marL="1066282" lvl="1" indent="-457063" latinLnBrk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noProof="1">
                <a:latin typeface="+mj-lt"/>
              </a:rPr>
              <a:t>It will receive two parameters: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array of numbers and operation</a:t>
            </a:r>
          </a:p>
          <a:p>
            <a:pPr marL="1980111" lvl="2" indent="-457063" latinLnBrk="0">
              <a:lnSpc>
                <a:spcPct val="100000"/>
              </a:lnSpc>
              <a:buClr>
                <a:schemeClr val="tx1"/>
              </a:buClr>
            </a:pPr>
            <a:r>
              <a:rPr lang="en-US" sz="3200" noProof="1">
                <a:latin typeface="+mj-lt"/>
              </a:rPr>
              <a:t>The operations might be: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addition</a:t>
            </a:r>
            <a:r>
              <a:rPr lang="en-US" sz="3200" noProof="1">
                <a:latin typeface="+mj-lt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multiplication </a:t>
            </a:r>
            <a:r>
              <a:rPr lang="en-US" sz="3200" b="1" noProof="1">
                <a:latin typeface="+mj-lt"/>
              </a:rPr>
              <a:t>or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 finding the largest number 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Mathematical operations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15808" y="1132675"/>
            <a:ext cx="11566576" cy="55733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function solve(</a:t>
            </a:r>
            <a:r>
              <a:rPr lang="en-US" sz="2200" dirty="0" err="1"/>
              <a:t>arrOfNums</a:t>
            </a:r>
            <a:r>
              <a:rPr lang="en-US" sz="2200" dirty="0"/>
              <a:t>: number[], operation: string): number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let result: number = 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const addition = () =&gt; result = arrOfNums.reduce((a, b) =&gt; a + b, 0);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const multiplication = () =&gt; result = arrOfNums.reduce((a, b) =&gt; a * b, 1);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const largestNumber = () =&gt; result = Math.max(...arrOfNums);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const actions =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    'Addition': addition,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    'Multiplication': multiplication,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    'Largest number': largestNumber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actions[operation]();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    return result;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Mathematical operations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4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336097" cy="4876797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Install TypeScript to Visual Studio Code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tsconfig.json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TypeScript and JavaScript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Basic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Optional and return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Advanced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99" dirty="0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8" y="714961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256844" cy="5300339"/>
            <a:chOff x="472011" y="1508786"/>
            <a:chExt cx="3799787" cy="4865562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2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2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56086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6" y="1498282"/>
            <a:ext cx="7545635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200" b="1" dirty="0">
                <a:solidFill>
                  <a:schemeClr val="bg2"/>
                </a:solidFill>
              </a:rPr>
              <a:t>TypeScript presents </a:t>
            </a:r>
            <a:r>
              <a:rPr lang="en-US" sz="3200" b="1" dirty="0">
                <a:solidFill>
                  <a:schemeClr val="bg1"/>
                </a:solidFill>
              </a:rPr>
              <a:t>strong typing</a:t>
            </a:r>
            <a:r>
              <a:rPr lang="en-US" sz="3200" b="1" dirty="0">
                <a:solidFill>
                  <a:schemeClr val="bg2"/>
                </a:solidFill>
              </a:rPr>
              <a:t> to your JavaScript code</a:t>
            </a:r>
            <a:endParaRPr lang="en-US" sz="32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 lvl="1" latinLnBrk="0">
              <a:buClr>
                <a:schemeClr val="bg2"/>
              </a:buClr>
            </a:pPr>
            <a:r>
              <a:rPr lang="en-US" sz="3000" b="1" dirty="0">
                <a:solidFill>
                  <a:schemeClr val="bg2"/>
                </a:solidFill>
              </a:rPr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basic </a:t>
            </a:r>
            <a:r>
              <a:rPr lang="en-US" sz="3000" b="1" dirty="0">
                <a:solidFill>
                  <a:schemeClr val="bg2"/>
                </a:solidFill>
              </a:rPr>
              <a:t>(Number, String, Boolean, etc.)</a:t>
            </a:r>
            <a:r>
              <a:rPr lang="en-US" sz="3000" b="1" dirty="0">
                <a:solidFill>
                  <a:schemeClr val="bg1"/>
                </a:solidFill>
              </a:rPr>
              <a:t> and more advanced data types</a:t>
            </a:r>
            <a:r>
              <a:rPr lang="en-US" sz="3000" b="1" dirty="0">
                <a:solidFill>
                  <a:schemeClr val="bg2"/>
                </a:solidFill>
              </a:rPr>
              <a:t> like union or intersection</a:t>
            </a:r>
          </a:p>
          <a:p>
            <a:pPr latinLnBrk="0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 latinLnBrk="0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optional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required parameters  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  <a:endParaRPr lang="en-US" sz="3200" b="1" dirty="0">
              <a:solidFill>
                <a:schemeClr val="bg2"/>
              </a:solidFill>
            </a:endParaRPr>
          </a:p>
          <a:p>
            <a:pPr algn="just" latinLnBrk="0"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 algn="just" latinLnBrk="0"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algn="just" latinLnBrk="0"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 algn="just" latinLnBrk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pPr algn="just" latinLnBrk="0"/>
            <a:endParaRPr lang="en-US" sz="2400" b="1" dirty="0">
              <a:solidFill>
                <a:schemeClr val="bg2"/>
              </a:solidFill>
            </a:endParaRPr>
          </a:p>
          <a:p>
            <a:pPr lvl="1" algn="just" latinLnBrk="0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9628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https://softuni.bg/courses/typescript-advanced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#typescript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TypeScript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8561" y="1524000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74638" y="1596942"/>
            <a:ext cx="9402503" cy="49987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TypeScript is a </a:t>
            </a:r>
            <a:r>
              <a:rPr lang="en-US" sz="3600" b="1" dirty="0">
                <a:solidFill>
                  <a:schemeClr val="bg1"/>
                </a:solidFill>
              </a:rPr>
              <a:t>superset</a:t>
            </a:r>
            <a:r>
              <a:rPr lang="en-US" sz="3600" dirty="0"/>
              <a:t> of JavaScript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Created by Microsoft Corporation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All JavaScript code is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 TypeScript too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TypeScript </a:t>
            </a:r>
            <a:r>
              <a:rPr lang="en-US" sz="3600" b="1" dirty="0">
                <a:solidFill>
                  <a:schemeClr val="bg1"/>
                </a:solidFill>
              </a:rPr>
              <a:t>compiles to </a:t>
            </a:r>
            <a:r>
              <a:rPr lang="en-US" sz="3600" dirty="0"/>
              <a:t>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34799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/>
              <a:t>TypeScript vs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f-ZA" dirty="0"/>
              <a:t>TypeScript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f-ZA" dirty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768387" y="1806184"/>
            <a:ext cx="5035435" cy="29880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"use strict";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class Person 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constructor(f) 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this.firstName</a:t>
            </a:r>
            <a:r>
              <a:rPr lang="en-US" sz="2000" dirty="0">
                <a:solidFill>
                  <a:schemeClr val="tx1"/>
                </a:solidFill>
                <a:effectLst/>
              </a:rPr>
              <a:t> = f;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greeting() 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  return  `${this.firstName} `;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}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2072" y="1806184"/>
            <a:ext cx="4921294" cy="29880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class Person 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000" dirty="0">
                <a:solidFill>
                  <a:schemeClr val="tx1"/>
                </a:solidFill>
                <a:effectLst/>
              </a:rPr>
              <a:t> firstName</a:t>
            </a:r>
            <a:r>
              <a:rPr lang="en-US" sz="2000" dirty="0">
                <a:solidFill>
                  <a:schemeClr val="bg1"/>
                </a:solidFill>
                <a:effectLst/>
              </a:rPr>
              <a:t>: 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  constructor(</a:t>
            </a:r>
            <a:r>
              <a:rPr lang="en-US" sz="2000" dirty="0">
                <a:solidFill>
                  <a:schemeClr val="bg1"/>
                </a:solidFill>
                <a:effectLst/>
              </a:rPr>
              <a:t>f:</a:t>
            </a:r>
            <a:r>
              <a:rPr lang="en-US" sz="2000" dirty="0">
                <a:solidFill>
                  <a:schemeClr val="tx1"/>
                </a:solidFill>
                <a:effectLst/>
              </a:rPr>
              <a:t> </a:t>
            </a:r>
            <a:r>
              <a:rPr lang="en-US" sz="20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this.firstName</a:t>
            </a:r>
            <a:r>
              <a:rPr lang="en-US" sz="2000" dirty="0">
                <a:solidFill>
                  <a:schemeClr val="tx1"/>
                </a:solidFill>
                <a:effectLst/>
              </a:rPr>
              <a:t> = f;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}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  greeting() { 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return `${this.firstName} `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7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Install TypeScript to Visual Studio Code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505478" y="5514651"/>
            <a:ext cx="9296400" cy="9567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tsc</a:t>
            </a:r>
            <a:r>
              <a:rPr lang="en-US" sz="2400" dirty="0">
                <a:solidFill>
                  <a:schemeClr val="tx1"/>
                </a:solidFill>
                <a:effectLst/>
              </a:rPr>
              <a:t> --init – This command will create a new tsconfig.json file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98489" y="2016885"/>
            <a:ext cx="929640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tx1"/>
                </a:solidFill>
                <a:effectLst/>
              </a:rPr>
              <a:t> install -g typescript (latest stable build)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501117" y="3561577"/>
            <a:ext cx="9296400" cy="9567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tsc</a:t>
            </a:r>
            <a:r>
              <a:rPr lang="en-US" sz="2400" dirty="0">
                <a:solidFill>
                  <a:schemeClr val="tx1"/>
                </a:solidFill>
                <a:effectLst/>
              </a:rPr>
              <a:t> --version //Should return a message ‘Version 3.x.x’.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497449" y="1209756"/>
            <a:ext cx="9296400" cy="76525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Install </a:t>
            </a:r>
            <a:r>
              <a:rPr lang="en-US" sz="3600" b="1" dirty="0">
                <a:solidFill>
                  <a:schemeClr val="bg1"/>
                </a:solidFill>
              </a:rPr>
              <a:t>TypeScript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</a:rPr>
              <a:t>npm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501117" y="2800306"/>
            <a:ext cx="9296400" cy="76525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Test if </a:t>
            </a:r>
            <a:r>
              <a:rPr lang="en-US" sz="3600" b="1" dirty="0">
                <a:solidFill>
                  <a:schemeClr val="bg1"/>
                </a:solidFill>
              </a:rPr>
              <a:t>TypeScript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installed properly</a:t>
            </a: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1492902" y="4749393"/>
            <a:ext cx="9296400" cy="76525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Create the </a:t>
            </a:r>
            <a:r>
              <a:rPr lang="en-US" sz="3600" b="1" dirty="0">
                <a:solidFill>
                  <a:schemeClr val="bg1"/>
                </a:solidFill>
              </a:rPr>
              <a:t>tsconfig.json</a:t>
            </a:r>
            <a:r>
              <a:rPr lang="en-US" sz="3600" dirty="0"/>
              <a:t> file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tsconfig.json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989012" y="2819400"/>
            <a:ext cx="10972800" cy="3542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"compilerOptions" :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"target": "esnext",  </a:t>
            </a:r>
            <a:r>
              <a:rPr lang="en-US" sz="2400" i="1" dirty="0">
                <a:solidFill>
                  <a:schemeClr val="accent3"/>
                </a:solidFill>
                <a:effectLst/>
              </a:rPr>
              <a:t>//ECMAScript target version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"module": "esnext",  </a:t>
            </a:r>
            <a:r>
              <a:rPr lang="en-US" sz="2400" i="1" dirty="0">
                <a:solidFill>
                  <a:schemeClr val="accent3"/>
                </a:solidFill>
                <a:effectLst/>
              </a:rPr>
              <a:t>//module code generation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"sourceMap": true,   </a:t>
            </a:r>
            <a:r>
              <a:rPr lang="en-US" sz="2400" i="1" dirty="0">
                <a:solidFill>
                  <a:schemeClr val="accent3"/>
                </a:solidFill>
                <a:effectLst/>
              </a:rPr>
              <a:t>//Generates corresponding .map file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"strict": true,      </a:t>
            </a:r>
            <a:r>
              <a:rPr lang="en-US" sz="2400" i="1" dirty="0">
                <a:solidFill>
                  <a:schemeClr val="accent3"/>
                </a:solidFill>
                <a:effectLst/>
              </a:rPr>
              <a:t>//strict type-checking options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"outDir": "out",</a:t>
            </a:r>
            <a:r>
              <a:rPr lang="en-US" sz="2400" i="1" dirty="0">
                <a:solidFill>
                  <a:schemeClr val="accent3"/>
                </a:solidFill>
                <a:effectLst/>
              </a:rPr>
              <a:t>     //redirect output to the directory.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4212" y="1368341"/>
            <a:ext cx="10744200" cy="1132755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In the tsconfig.json file, please </a:t>
            </a:r>
            <a:r>
              <a:rPr lang="en-US" sz="3600" b="1" dirty="0">
                <a:solidFill>
                  <a:schemeClr val="bg1"/>
                </a:solidFill>
              </a:rPr>
              <a:t>remove the comments </a:t>
            </a:r>
            <a:r>
              <a:rPr lang="en-US" sz="3600" dirty="0"/>
              <a:t>from the following: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567646"/>
          </a:xfrm>
        </p:spPr>
        <p:txBody>
          <a:bodyPr>
            <a:normAutofit/>
          </a:bodyPr>
          <a:lstStyle/>
          <a:p>
            <a:pPr marL="571500" lvl="1" indent="-571500"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String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used to represent </a:t>
            </a:r>
            <a:r>
              <a:rPr lang="en-US" sz="3600" b="1" dirty="0">
                <a:solidFill>
                  <a:schemeClr val="bg1"/>
                </a:solidFill>
              </a:rPr>
              <a:t>textual</a:t>
            </a:r>
            <a:r>
              <a:rPr lang="en-US" sz="3600" dirty="0"/>
              <a:t> data</a:t>
            </a: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</a:pPr>
            <a:endParaRPr lang="af-ZA" sz="3400" dirty="0"/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</a:pPr>
            <a:endParaRPr lang="af-ZA" sz="2800" dirty="0"/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</a:pPr>
            <a:endParaRPr lang="en-US" sz="2800" dirty="0"/>
          </a:p>
          <a:p>
            <a:pPr marL="571500" lvl="1" indent="-571500"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Number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 </a:t>
            </a:r>
            <a:r>
              <a:rPr lang="en-US" sz="3600" dirty="0"/>
              <a:t>a numeric data type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25257" y="1828800"/>
            <a:ext cx="7174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str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</a:rPr>
              <a:t> = `hello`;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str = </a:t>
            </a:r>
            <a:r>
              <a:rPr lang="bg-BG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latin typeface="Consolas" panose="020B0609020204030204" pitchFamily="49" charset="0"/>
              </a:rPr>
              <a:t>singleQuotes</a:t>
            </a:r>
            <a:r>
              <a:rPr lang="bg-BG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latin typeface="Consolas" panose="020B0609020204030204" pitchFamily="49" charset="0"/>
              </a:rPr>
              <a:t> 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str = 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latin typeface="Consolas" panose="020B0609020204030204" pitchFamily="49" charset="0"/>
              </a:rPr>
              <a:t>doubleQuotes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 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str = 11;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//invalid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825257" y="4295584"/>
            <a:ext cx="717415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decimal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latin typeface="Consolas" panose="020B0609020204030204" pitchFamily="49" charset="0"/>
              </a:rPr>
              <a:t> = 11;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 hex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latin typeface="Consolas" panose="020B0609020204030204" pitchFamily="49" charset="0"/>
              </a:rPr>
              <a:t> = 7E3;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 binary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latin typeface="Consolas" panose="020B0609020204030204" pitchFamily="49" charset="0"/>
              </a:rPr>
              <a:t> = 11111100011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 float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 number </a:t>
            </a:r>
            <a:r>
              <a:rPr lang="en-US" sz="2400" b="1" dirty="0">
                <a:latin typeface="Consolas" panose="020B0609020204030204" pitchFamily="49" charset="0"/>
              </a:rPr>
              <a:t>= 3.14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//valid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decimal = `hello`; </a:t>
            </a:r>
            <a:r>
              <a:rPr lang="en-US" sz="2400" b="1" i="1" dirty="0">
                <a:solidFill>
                  <a:schemeClr val="accent3"/>
                </a:solidFill>
                <a:latin typeface="Consolas" panose="020B0609020204030204" pitchFamily="49" charset="0"/>
              </a:rPr>
              <a:t>//invalid</a:t>
            </a:r>
          </a:p>
        </p:txBody>
      </p:sp>
    </p:spTree>
    <p:extLst>
      <p:ext uri="{BB962C8B-B14F-4D97-AF65-F5344CB8AC3E}">
        <p14:creationId xmlns:p14="http://schemas.microsoft.com/office/powerpoint/2010/main" val="35554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108000" tIns="36000" rIns="108000" bIns="36000" rtlCol="0">
        <a:normAutofit lnSpcReduction="10000"/>
      </a:bodyPr>
      <a:lstStyle>
        <a:defPPr>
          <a:defRPr sz="3200" b="1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1555</Words>
  <Application>Microsoft Office PowerPoint</Application>
  <PresentationFormat>Custom</PresentationFormat>
  <Paragraphs>239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SoftUni3_1</vt:lpstr>
      <vt:lpstr>TypeScript Type System</vt:lpstr>
      <vt:lpstr>Table of Content</vt:lpstr>
      <vt:lpstr>Have a Question?</vt:lpstr>
      <vt:lpstr>PowerPoint Presentation</vt:lpstr>
      <vt:lpstr>TypeScript and JavaScript</vt:lpstr>
      <vt:lpstr>TypeScript vs JavaScript</vt:lpstr>
      <vt:lpstr>Install TypeScript to Visual Studio Code</vt:lpstr>
      <vt:lpstr>tsconfig.json</vt:lpstr>
      <vt:lpstr>Basic Data Types</vt:lpstr>
      <vt:lpstr>PowerPoint Presentation</vt:lpstr>
      <vt:lpstr>Basic Data Types</vt:lpstr>
      <vt:lpstr>PowerPoint Presentation</vt:lpstr>
      <vt:lpstr>Basic Data Types</vt:lpstr>
      <vt:lpstr>Optional data types</vt:lpstr>
      <vt:lpstr>Return data types</vt:lpstr>
      <vt:lpstr>PowerPoint Presentation</vt:lpstr>
      <vt:lpstr>PowerPoint Presentation</vt:lpstr>
      <vt:lpstr>Problem: Mathematical operations</vt:lpstr>
      <vt:lpstr>Solution: Mathematical operations</vt:lpstr>
      <vt:lpstr>PowerPoint Presentation</vt:lpstr>
      <vt:lpstr>Summary</vt:lpstr>
      <vt:lpstr>SoftUni Diamond Partners</vt:lpstr>
      <vt:lpstr>SoftUni Organizational Partners</vt:lpstr>
      <vt:lpstr>PowerPoint Presentation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2019-12-09T11:59:10Z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