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9" r:id="rId2"/>
  </p:sldMasterIdLst>
  <p:notesMasterIdLst>
    <p:notesMasterId r:id="rId33"/>
  </p:notesMasterIdLst>
  <p:handoutMasterIdLst>
    <p:handoutMasterId r:id="rId34"/>
  </p:handoutMasterIdLst>
  <p:sldIdLst>
    <p:sldId id="681" r:id="rId3"/>
    <p:sldId id="495" r:id="rId4"/>
    <p:sldId id="548" r:id="rId5"/>
    <p:sldId id="615" r:id="rId6"/>
    <p:sldId id="691" r:id="rId7"/>
    <p:sldId id="672" r:id="rId8"/>
    <p:sldId id="673" r:id="rId9"/>
    <p:sldId id="692" r:id="rId10"/>
    <p:sldId id="693" r:id="rId11"/>
    <p:sldId id="680" r:id="rId12"/>
    <p:sldId id="694" r:id="rId13"/>
    <p:sldId id="695" r:id="rId14"/>
    <p:sldId id="697" r:id="rId15"/>
    <p:sldId id="696" r:id="rId16"/>
    <p:sldId id="698" r:id="rId17"/>
    <p:sldId id="676" r:id="rId18"/>
    <p:sldId id="674" r:id="rId19"/>
    <p:sldId id="699" r:id="rId20"/>
    <p:sldId id="700" r:id="rId21"/>
    <p:sldId id="701" r:id="rId22"/>
    <p:sldId id="702" r:id="rId23"/>
    <p:sldId id="703" r:id="rId24"/>
    <p:sldId id="704" r:id="rId25"/>
    <p:sldId id="285" r:id="rId26"/>
    <p:sldId id="547" r:id="rId27"/>
    <p:sldId id="667" r:id="rId28"/>
    <p:sldId id="668" r:id="rId29"/>
    <p:sldId id="549" r:id="rId30"/>
    <p:sldId id="553" r:id="rId31"/>
    <p:sldId id="552" r:id="rId32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34298657-51AB-41AC-8479-B41D5E09D71C}">
          <p14:sldIdLst>
            <p14:sldId id="681"/>
            <p14:sldId id="495"/>
            <p14:sldId id="548"/>
          </p14:sldIdLst>
        </p14:section>
        <p14:section name="TS Classes" id="{F5DE2825-A34C-4400-8861-D4EB30A223B2}">
          <p14:sldIdLst>
            <p14:sldId id="615"/>
            <p14:sldId id="691"/>
            <p14:sldId id="672"/>
            <p14:sldId id="673"/>
            <p14:sldId id="692"/>
            <p14:sldId id="693"/>
          </p14:sldIdLst>
        </p14:section>
        <p14:section name="Access modifiers" id="{6434564A-21EE-4157-8FD8-19C8FB968AAF}">
          <p14:sldIdLst>
            <p14:sldId id="680"/>
            <p14:sldId id="694"/>
            <p14:sldId id="695"/>
            <p14:sldId id="697"/>
            <p14:sldId id="696"/>
          </p14:sldIdLst>
        </p14:section>
        <p14:section name="Inheritance" id="{BFCFED3A-9395-442B-B2E0-BBDF0CDB722D}">
          <p14:sldIdLst>
            <p14:sldId id="698"/>
            <p14:sldId id="676"/>
            <p14:sldId id="674"/>
          </p14:sldIdLst>
        </p14:section>
        <p14:section name="Accessors" id="{FD5E6EDB-04A3-409D-848A-6EBF24392B1B}">
          <p14:sldIdLst>
            <p14:sldId id="699"/>
            <p14:sldId id="700"/>
          </p14:sldIdLst>
        </p14:section>
        <p14:section name="Abstract classes" id="{69F8425E-0FED-40FA-A753-D18DBD84BD5D}">
          <p14:sldIdLst>
            <p14:sldId id="701"/>
            <p14:sldId id="702"/>
          </p14:sldIdLst>
        </p14:section>
        <p14:section name="Static properties" id="{3319D420-14D1-4273-B747-D55FFC987A45}">
          <p14:sldIdLst>
            <p14:sldId id="703"/>
            <p14:sldId id="704"/>
          </p14:sldIdLst>
        </p14:section>
        <p14:section name="Live Exercises" id="{359CFE97-C702-4628-987E-935AEA8F8BC2}">
          <p14:sldIdLst>
            <p14:sldId id="285"/>
          </p14:sldIdLst>
        </p14:section>
        <p14:section name="Summary" id="{A981CCA3-1C38-4EEF-BF0D-6C182B2F8F65}">
          <p14:sldIdLst>
            <p14:sldId id="547"/>
            <p14:sldId id="667"/>
            <p14:sldId id="668"/>
            <p14:sldId id="549"/>
            <p14:sldId id="553"/>
            <p14:sldId id="55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15171C"/>
    <a:srgbClr val="A6325C"/>
    <a:srgbClr val="E24956"/>
    <a:srgbClr val="FA9302"/>
    <a:srgbClr val="C11F2D"/>
    <a:srgbClr val="BB6502"/>
    <a:srgbClr val="67748E"/>
    <a:srgbClr val="0097CC"/>
    <a:srgbClr val="FFF0D9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4411BD8-93EE-4542-BD65-7BB74443B05B}" v="996" dt="2018-05-31T15:01:20.714"/>
    <p1510:client id="{787742FD-BA81-4FC7-B31C-878D9E22990E}" v="190" dt="2018-05-31T15:26:48.61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55" autoAdjust="0"/>
    <p:restoredTop sz="94533" autoAdjust="0"/>
  </p:normalViewPr>
  <p:slideViewPr>
    <p:cSldViewPr>
      <p:cViewPr varScale="1">
        <p:scale>
          <a:sx n="70" d="100"/>
          <a:sy n="70" d="100"/>
        </p:scale>
        <p:origin x="76" y="60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6" d="100"/>
          <a:sy n="66" d="100"/>
        </p:scale>
        <p:origin x="2280" y="43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61" Type="http://schemas.microsoft.com/office/2015/10/relationships/revisionInfo" Target="revisionInfo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12/13/2019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-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12/13/2019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-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-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1546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-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2522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-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99244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B17DE6-F818-4D42-8476-174B5314765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3477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dirty="0" smtClean="0"/>
              <a:t>Виж твоите примери са много големи и не се събират - кутийките</a:t>
            </a:r>
            <a:r>
              <a:rPr lang="bg-BG" baseline="0" dirty="0" smtClean="0"/>
              <a:t> застъпват кръгчето. Най- най- малкия шрифт в презентацията ти трябва да е 20  и това е в краен скучай иначе 24. На булетите шрифта е 34-36 и на всеки вътрешен булет с 2 по-малко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B17DE6-F818-4D42-8476-174B5314765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8044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dirty="0" smtClean="0"/>
              <a:t>Виж твоите примери са много големи и не се събират - кутийките</a:t>
            </a:r>
            <a:r>
              <a:rPr lang="bg-BG" baseline="0" dirty="0" smtClean="0"/>
              <a:t> застъпват кръгчето. Най- най- малкия шрифт в презентацията ти трябва да е 20  и това е в краен скучай иначе 24. На булетите шрифта е 34-36 и на всеки вътрешен булет с 2 по-малко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B17DE6-F818-4D42-8476-174B5314765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6369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dirty="0" smtClean="0"/>
              <a:t>Виж твоите примери са много големи и не се събират - кутийките</a:t>
            </a:r>
            <a:r>
              <a:rPr lang="bg-BG" baseline="0" dirty="0" smtClean="0"/>
              <a:t> застъпват кръгчето. Най- най- малкия шрифт в презентацията ти трябва да е 20  и това е в краен скучай иначе 24. На булетите шрифта е 34-36 и на всеки вътрешен булет с 2 по-малко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B17DE6-F818-4D42-8476-174B5314765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7854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-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5662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109346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779036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-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42154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25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24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xmlns="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xmlns="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7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xmlns="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5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xmlns="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4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59" y="6035663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89" y="6035663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5" y="254857"/>
            <a:ext cx="10962447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xmlns="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4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xmlns="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16124"/>
            <a:ext cx="2950749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xmlns="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40279"/>
            <a:ext cx="2950749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xmlns="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76800"/>
            <a:ext cx="2950749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xmlns="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8739"/>
            <a:ext cx="2950749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6854D183-0374-4B3E-B2CE-32F308A81591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7941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5" y="1355076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2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E9B994EC-35A8-4A11-98CB-25DC28852F94}"/>
              </a:ext>
            </a:extLst>
          </p:cNvPr>
          <p:cNvSpPr/>
          <p:nvPr/>
        </p:nvSpPr>
        <p:spPr>
          <a:xfrm>
            <a:off x="1" y="6721481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xmlns="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7" y="1353867"/>
            <a:ext cx="7197424" cy="5027884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12/13/2019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xmlns="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xmlns="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2FE050E4-DC54-4CF4-A8D3-DC8B8DA04EC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431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5">
            <a:extLst>
              <a:ext uri="{FF2B5EF4-FFF2-40B4-BE49-F238E27FC236}">
                <a16:creationId xmlns:a16="http://schemas.microsoft.com/office/drawing/2014/main" xmlns="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7CFDBB16-985C-4CC7-B6DB-B81B36037922}"/>
              </a:ext>
            </a:extLst>
          </p:cNvPr>
          <p:cNvSpPr/>
          <p:nvPr/>
        </p:nvSpPr>
        <p:spPr>
          <a:xfrm>
            <a:off x="-1051027" y="703243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xmlns="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7" y="314259"/>
            <a:ext cx="2125527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12/13/2019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xmlns="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xmlns="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xmlns="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xmlns="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xmlns="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xmlns="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xmlns="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xmlns="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xmlns="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xmlns="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xmlns="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xmlns="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550A59F9-9A9D-4956-95B4-F78CC0DB1D59}"/>
              </a:ext>
            </a:extLst>
          </p:cNvPr>
          <p:cNvSpPr/>
          <p:nvPr userDrawn="1"/>
        </p:nvSpPr>
        <p:spPr>
          <a:xfrm>
            <a:off x="-1588" y="6371330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56364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xmlns="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0" y="1186306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xmlns="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xmlns="" id="{A584039C-C3B0-4714-A6D0-181CA3D2DD26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4" y="5017461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xmlns="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59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8" y="1319422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86646B95-5E3B-4DE8-9118-031C2C296D8C}"/>
              </a:ext>
            </a:extLst>
          </p:cNvPr>
          <p:cNvSpPr/>
          <p:nvPr userDrawn="1"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xmlns="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1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643297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7ECF49BE-911D-4AA9-ACBB-00FF28322ABD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4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24" tIns="60912" rIns="121824" bIns="6091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6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4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xmlns="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1"/>
            <a:ext cx="5424735" cy="482410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xmlns="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1"/>
            <a:ext cx="5424734" cy="482410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8" y="6390561"/>
            <a:ext cx="808502" cy="308845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12/13/2019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xmlns="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010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xmlns="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7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xmlns="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xmlns="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3"/>
            <a:ext cx="8180332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xmlns="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12/13/2019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xmlns="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xmlns="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064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7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0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0409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xmlns="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12/13/2019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xmlns="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xmlns="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722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1" y="3314703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xmlns="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xmlns="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3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12/13/2019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A1E6AED5-8603-4881-90EA-963A2A5A2C0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200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12/13/2019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0991B60F-461F-45D1-A35C-8AC3D83E7AD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635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893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" y="6184672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4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2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xmlns="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0"/>
            <a:ext cx="5424735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xmlns="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0"/>
            <a:ext cx="5424734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7" y="6390559"/>
            <a:ext cx="808502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12/13/2019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xmlns="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23AACB49-5E4F-4436-9D82-E83B52A7FCB8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048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xmlns="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1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4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12/13/2019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2EB003D1-D2F8-474E-9E8E-075BE60E927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667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xmlns="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7" y="6397195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12/13/2019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xmlns="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69" y="6397195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xmlns="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xmlns="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5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xmlns="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88969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://softuni.b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37.png"/><Relationship Id="rId26" Type="http://schemas.openxmlformats.org/officeDocument/2006/relationships/image" Target="../media/image41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motion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34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www.superhosting.bg/?gclid=CjwKCAjw5fzrBRASEiwAD2OSV2HM9vD3KXFwexq_hE27VNo1Gx0yBWBbYg7Ef677GKVaQu7Vn2bX7hoCIkoQAvD_BwE" TargetMode="External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36.png"/><Relationship Id="rId20" Type="http://schemas.openxmlformats.org/officeDocument/2006/relationships/image" Target="../media/image3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1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40.jpe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stemo.bg/en/" TargetMode="External"/><Relationship Id="rId10" Type="http://schemas.openxmlformats.org/officeDocument/2006/relationships/image" Target="../media/image33.png"/><Relationship Id="rId19" Type="http://schemas.openxmlformats.org/officeDocument/2006/relationships/hyperlink" Target="http://smartit.bg/" TargetMode="External"/><Relationship Id="rId4" Type="http://schemas.openxmlformats.org/officeDocument/2006/relationships/image" Target="../media/image30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35.png"/><Relationship Id="rId22" Type="http://schemas.openxmlformats.org/officeDocument/2006/relationships/image" Target="../media/image39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42.jpeg"/><Relationship Id="rId7" Type="http://schemas.openxmlformats.org/officeDocument/2006/relationships/image" Target="../media/image4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43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45.gif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li.do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4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7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0972" y="1219832"/>
            <a:ext cx="10962447" cy="882424"/>
          </a:xfrm>
        </p:spPr>
        <p:txBody>
          <a:bodyPr/>
          <a:lstStyle/>
          <a:p>
            <a:r>
              <a:rPr lang="en-US" dirty="0" smtClean="0"/>
              <a:t>Classes, inheritance, abstraction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255684"/>
            <a:ext cx="12188824" cy="882424"/>
          </a:xfrm>
        </p:spPr>
        <p:txBody>
          <a:bodyPr/>
          <a:lstStyle/>
          <a:p>
            <a:r>
              <a:rPr lang="en-US" dirty="0" smtClean="0"/>
              <a:t>TypeScript OOP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8641602" y="5909744"/>
            <a:ext cx="2950749" cy="395548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8"/>
          </p:nvPr>
        </p:nvSpPr>
        <p:spPr>
          <a:xfrm>
            <a:off x="8641602" y="6260042"/>
            <a:ext cx="2950749" cy="363232"/>
          </a:xfrm>
        </p:spPr>
        <p:txBody>
          <a:bodyPr/>
          <a:lstStyle/>
          <a:p>
            <a:r>
              <a:rPr lang="en-US" dirty="0">
                <a:hlinkClick r:id="rId2"/>
              </a:rPr>
              <a:t>http://softuni.bg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9"/>
          </p:nvPr>
        </p:nvSpPr>
        <p:spPr>
          <a:xfrm>
            <a:off x="670972" y="4867791"/>
            <a:ext cx="2950749" cy="524815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670972" y="5361045"/>
            <a:ext cx="2950749" cy="460181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4556A046-9CE4-47F7-B1EE-04A3798684E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172" y="2595510"/>
            <a:ext cx="2154591" cy="2176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682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4000" dirty="0" smtClean="0"/>
              <a:t>Access modifiers</a:t>
            </a:r>
            <a:endParaRPr lang="en-US" sz="400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58563" y="1121144"/>
            <a:ext cx="10230262" cy="5276048"/>
          </a:xfrm>
        </p:spPr>
        <p:txBody>
          <a:bodyPr>
            <a:normAutofit/>
          </a:bodyPr>
          <a:lstStyle/>
          <a:p>
            <a:r>
              <a:rPr lang="en-US" dirty="0" smtClean="0"/>
              <a:t>Unlike JavaScript, TypeScript has </a:t>
            </a:r>
            <a:r>
              <a:rPr lang="en-US" b="1" dirty="0" smtClean="0">
                <a:solidFill>
                  <a:schemeClr val="bg1"/>
                </a:solidFill>
              </a:rPr>
              <a:t>access modifiers</a:t>
            </a:r>
          </a:p>
          <a:p>
            <a:r>
              <a:rPr lang="en-US" dirty="0" smtClean="0"/>
              <a:t>Used to </a:t>
            </a:r>
            <a:r>
              <a:rPr lang="en-US" b="1" dirty="0" smtClean="0">
                <a:solidFill>
                  <a:schemeClr val="bg1"/>
                </a:solidFill>
              </a:rPr>
              <a:t>define</a:t>
            </a:r>
            <a:r>
              <a:rPr lang="en-US" dirty="0" smtClean="0"/>
              <a:t> who can </a:t>
            </a:r>
            <a:r>
              <a:rPr lang="en-US" b="1" dirty="0" smtClean="0">
                <a:solidFill>
                  <a:schemeClr val="bg1"/>
                </a:solidFill>
              </a:rPr>
              <a:t>use</a:t>
            </a:r>
            <a:r>
              <a:rPr lang="en-US" dirty="0" smtClean="0"/>
              <a:t> the class elements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Types</a:t>
            </a:r>
            <a:r>
              <a:rPr lang="en-US" dirty="0" smtClean="0"/>
              <a:t> of access modifiers:</a:t>
            </a:r>
          </a:p>
          <a:p>
            <a:pPr lvl="1"/>
            <a:r>
              <a:rPr lang="en-US" dirty="0" smtClean="0"/>
              <a:t>Public</a:t>
            </a:r>
          </a:p>
          <a:p>
            <a:pPr lvl="1"/>
            <a:r>
              <a:rPr lang="en-US" dirty="0" smtClean="0"/>
              <a:t>Private</a:t>
            </a:r>
          </a:p>
          <a:p>
            <a:pPr lvl="1"/>
            <a:r>
              <a:rPr lang="en-US" dirty="0" smtClean="0"/>
              <a:t>Readonly</a:t>
            </a:r>
          </a:p>
          <a:p>
            <a:pPr lvl="1"/>
            <a:r>
              <a:rPr lang="en-US" dirty="0" smtClean="0"/>
              <a:t>Protected</a:t>
            </a:r>
          </a:p>
        </p:txBody>
      </p:sp>
    </p:spTree>
    <p:extLst>
      <p:ext uri="{BB962C8B-B14F-4D97-AF65-F5344CB8AC3E}">
        <p14:creationId xmlns:p14="http://schemas.microsoft.com/office/powerpoint/2010/main" val="1715642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2"/>
          <p:cNvSpPr txBox="1">
            <a:spLocks/>
          </p:cNvSpPr>
          <p:nvPr/>
        </p:nvSpPr>
        <p:spPr>
          <a:xfrm>
            <a:off x="190355" y="110063"/>
            <a:ext cx="8397308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438" rtl="0" eaLnBrk="1" latinLnBrk="1" hangingPunct="1">
              <a:spcBef>
                <a:spcPct val="0"/>
              </a:spcBef>
              <a:buNone/>
              <a:defRPr sz="3998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Public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0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23589" y="1263100"/>
            <a:ext cx="11690623" cy="5276048"/>
          </a:xfrm>
        </p:spPr>
        <p:txBody>
          <a:bodyPr>
            <a:normAutofit/>
          </a:bodyPr>
          <a:lstStyle/>
          <a:p>
            <a:pPr marL="571500" lvl="1" indent="-571500" latinLnBrk="0">
              <a:buClr>
                <a:schemeClr val="tx1"/>
              </a:buClr>
            </a:pPr>
            <a:r>
              <a:rPr lang="en-US" sz="3400" dirty="0"/>
              <a:t>By </a:t>
            </a:r>
            <a:r>
              <a:rPr lang="en-US" sz="3400" b="1" dirty="0">
                <a:solidFill>
                  <a:schemeClr val="bg1"/>
                </a:solidFill>
              </a:rPr>
              <a:t>default</a:t>
            </a:r>
            <a:r>
              <a:rPr lang="en-US" sz="3400" dirty="0"/>
              <a:t> each </a:t>
            </a:r>
            <a:r>
              <a:rPr lang="en-US" sz="3400" dirty="0" smtClean="0"/>
              <a:t>element</a:t>
            </a:r>
            <a:r>
              <a:rPr lang="en-US" sz="3400" b="1" dirty="0" smtClean="0">
                <a:solidFill>
                  <a:schemeClr val="bg1"/>
                </a:solidFill>
              </a:rPr>
              <a:t> </a:t>
            </a:r>
            <a:r>
              <a:rPr lang="en-US" sz="3400" dirty="0"/>
              <a:t>is defined </a:t>
            </a:r>
            <a:r>
              <a:rPr lang="en-US" sz="3400" b="1" dirty="0">
                <a:solidFill>
                  <a:schemeClr val="bg1"/>
                </a:solidFill>
              </a:rPr>
              <a:t>as public</a:t>
            </a:r>
          </a:p>
          <a:p>
            <a:pPr marL="571500" lvl="1" indent="-571500" latinLnBrk="0">
              <a:buClr>
                <a:schemeClr val="tx1"/>
              </a:buClr>
            </a:pPr>
            <a:r>
              <a:rPr lang="en-US" sz="3400" dirty="0" smtClean="0"/>
              <a:t>Gives </a:t>
            </a:r>
            <a:r>
              <a:rPr lang="en-US" sz="3400" b="1" dirty="0">
                <a:solidFill>
                  <a:schemeClr val="bg1"/>
                </a:solidFill>
              </a:rPr>
              <a:t>access</a:t>
            </a:r>
            <a:r>
              <a:rPr lang="en-US" sz="3400" dirty="0"/>
              <a:t> to the </a:t>
            </a:r>
            <a:r>
              <a:rPr lang="en-US" sz="3400" dirty="0" smtClean="0"/>
              <a:t>element</a:t>
            </a:r>
            <a:endParaRPr lang="en-US" sz="3400" dirty="0"/>
          </a:p>
          <a:p>
            <a:pPr marL="571500" lvl="1" indent="-571500" latinLnBrk="0">
              <a:buClr>
                <a:schemeClr val="tx1"/>
              </a:buClr>
            </a:pPr>
            <a:r>
              <a:rPr lang="en-US" sz="3400" dirty="0"/>
              <a:t>Not only </a:t>
            </a:r>
            <a:r>
              <a:rPr lang="en-US" sz="3400" b="1" dirty="0">
                <a:solidFill>
                  <a:schemeClr val="bg1"/>
                </a:solidFill>
              </a:rPr>
              <a:t>properties</a:t>
            </a:r>
            <a:r>
              <a:rPr lang="en-US" sz="3400" dirty="0"/>
              <a:t> may be public, but </a:t>
            </a:r>
            <a:r>
              <a:rPr lang="en-US" sz="3400" b="1" dirty="0">
                <a:solidFill>
                  <a:schemeClr val="bg1"/>
                </a:solidFill>
              </a:rPr>
              <a:t>constructors</a:t>
            </a:r>
            <a:r>
              <a:rPr lang="en-US" sz="3400" dirty="0"/>
              <a:t> </a:t>
            </a:r>
            <a:r>
              <a:rPr lang="en-US" sz="3400" dirty="0" smtClean="0"/>
              <a:t>as well</a:t>
            </a:r>
            <a:endParaRPr lang="en-US" sz="3400" dirty="0"/>
          </a:p>
        </p:txBody>
      </p:sp>
      <p:sp>
        <p:nvSpPr>
          <p:cNvPr id="12" name="Текстово поле 10"/>
          <p:cNvSpPr txBox="1"/>
          <p:nvPr/>
        </p:nvSpPr>
        <p:spPr>
          <a:xfrm>
            <a:off x="2225549" y="3429000"/>
            <a:ext cx="7543800" cy="32650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200" b="1" dirty="0">
                <a:latin typeface="Consolas" panose="020B0609020204030204" pitchFamily="49" charset="0"/>
              </a:rPr>
              <a:t>class Zoo {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    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public</a:t>
            </a:r>
            <a:r>
              <a:rPr lang="en-US" sz="2200" b="1" dirty="0">
                <a:latin typeface="Consolas" panose="020B0609020204030204" pitchFamily="49" charset="0"/>
              </a:rPr>
              <a:t> type: string;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    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public</a:t>
            </a:r>
            <a:r>
              <a:rPr lang="en-US" sz="2200" b="1" dirty="0">
                <a:latin typeface="Consolas" panose="020B0609020204030204" pitchFamily="49" charset="0"/>
              </a:rPr>
              <a:t> name: string</a:t>
            </a:r>
            <a:r>
              <a:rPr lang="en-US" sz="2200" b="1" dirty="0" smtClean="0">
                <a:latin typeface="Consolas" panose="020B0609020204030204" pitchFamily="49" charset="0"/>
              </a:rPr>
              <a:t>;</a:t>
            </a:r>
          </a:p>
          <a:p>
            <a:endParaRPr lang="en-US" sz="2200" b="1" dirty="0">
              <a:latin typeface="Consolas" panose="020B0609020204030204" pitchFamily="49" charset="0"/>
            </a:endParaRPr>
          </a:p>
          <a:p>
            <a:r>
              <a:rPr lang="en-US" sz="2200" b="1" dirty="0">
                <a:latin typeface="Consolas" panose="020B0609020204030204" pitchFamily="49" charset="0"/>
              </a:rPr>
              <a:t>    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public</a:t>
            </a:r>
            <a:r>
              <a:rPr lang="en-US" sz="2200" b="1" dirty="0">
                <a:latin typeface="Consolas" panose="020B0609020204030204" pitchFamily="49" charset="0"/>
              </a:rPr>
              <a:t> constructor(t: string, n: </a:t>
            </a:r>
            <a:r>
              <a:rPr lang="en-US" sz="2200" b="1" dirty="0" smtClean="0">
                <a:latin typeface="Consolas" panose="020B0609020204030204" pitchFamily="49" charset="0"/>
              </a:rPr>
              <a:t>string) </a:t>
            </a:r>
            <a:r>
              <a:rPr lang="en-US" sz="2200" b="1" dirty="0">
                <a:latin typeface="Consolas" panose="020B0609020204030204" pitchFamily="49" charset="0"/>
              </a:rPr>
              <a:t>{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        this.type = t;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        this.name = n</a:t>
            </a:r>
            <a:r>
              <a:rPr lang="en-US" sz="2200" b="1" dirty="0" smtClean="0">
                <a:latin typeface="Consolas" panose="020B0609020204030204" pitchFamily="49" charset="0"/>
              </a:rPr>
              <a:t>;</a:t>
            </a:r>
          </a:p>
          <a:p>
            <a:r>
              <a:rPr lang="en-US" sz="2200" b="1" dirty="0" smtClean="0">
                <a:latin typeface="Consolas" panose="020B0609020204030204" pitchFamily="49" charset="0"/>
              </a:rPr>
              <a:t>    }</a:t>
            </a:r>
          </a:p>
          <a:p>
            <a:r>
              <a:rPr lang="en-US" sz="2200" b="1" dirty="0" smtClean="0">
                <a:latin typeface="Consolas" panose="020B0609020204030204" pitchFamily="49" charset="0"/>
              </a:rPr>
              <a:t>}</a:t>
            </a:r>
            <a:endParaRPr lang="en-US" sz="2200" b="1" i="1" dirty="0">
              <a:solidFill>
                <a:schemeClr val="accent3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326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2"/>
          <p:cNvSpPr txBox="1">
            <a:spLocks/>
          </p:cNvSpPr>
          <p:nvPr/>
        </p:nvSpPr>
        <p:spPr>
          <a:xfrm>
            <a:off x="190355" y="110063"/>
            <a:ext cx="8397308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438" rtl="0" eaLnBrk="1" latinLnBrk="1" hangingPunct="1">
              <a:spcBef>
                <a:spcPct val="0"/>
              </a:spcBef>
              <a:buNone/>
              <a:defRPr sz="3998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Private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0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23589" y="1263100"/>
            <a:ext cx="11139811" cy="5276048"/>
          </a:xfrm>
        </p:spPr>
        <p:txBody>
          <a:bodyPr>
            <a:normAutofit/>
          </a:bodyPr>
          <a:lstStyle/>
          <a:p>
            <a:pPr marL="571500" lvl="1" indent="-571500" latinLnBrk="0">
              <a:buClr>
                <a:schemeClr val="tx1"/>
              </a:buClr>
            </a:pPr>
            <a:r>
              <a:rPr lang="en-US" sz="3400" dirty="0" smtClean="0"/>
              <a:t>Element marked as </a:t>
            </a:r>
            <a:r>
              <a:rPr lang="en-US" sz="3400" b="1" dirty="0" smtClean="0">
                <a:solidFill>
                  <a:schemeClr val="bg1"/>
                </a:solidFill>
              </a:rPr>
              <a:t>private</a:t>
            </a:r>
            <a:r>
              <a:rPr lang="en-US" sz="3400" dirty="0" smtClean="0"/>
              <a:t> cannot be accessed </a:t>
            </a:r>
            <a:r>
              <a:rPr lang="en-US" sz="3400" b="1" dirty="0" smtClean="0">
                <a:solidFill>
                  <a:schemeClr val="bg1"/>
                </a:solidFill>
              </a:rPr>
              <a:t>outside</a:t>
            </a:r>
            <a:r>
              <a:rPr lang="en-US" sz="3400" dirty="0" smtClean="0"/>
              <a:t> the declaration</a:t>
            </a:r>
            <a:endParaRPr lang="en-US" sz="3400" b="1" dirty="0">
              <a:solidFill>
                <a:schemeClr val="bg1"/>
              </a:solidFill>
            </a:endParaRPr>
          </a:p>
        </p:txBody>
      </p:sp>
      <p:sp>
        <p:nvSpPr>
          <p:cNvPr id="12" name="Текстово поле 10"/>
          <p:cNvSpPr txBox="1"/>
          <p:nvPr/>
        </p:nvSpPr>
        <p:spPr>
          <a:xfrm>
            <a:off x="996855" y="2769990"/>
            <a:ext cx="9993278" cy="360365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class Zoo 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 </a:t>
            </a: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private</a:t>
            </a:r>
            <a:r>
              <a:rPr lang="en-US" sz="2000" b="1" dirty="0" smtClean="0">
                <a:latin typeface="Consolas" panose="020B0609020204030204" pitchFamily="49" charset="0"/>
              </a:rPr>
              <a:t> </a:t>
            </a:r>
            <a:r>
              <a:rPr lang="en-US" sz="2000" b="1" dirty="0">
                <a:latin typeface="Consolas" panose="020B0609020204030204" pitchFamily="49" charset="0"/>
              </a:rPr>
              <a:t>type: string;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 </a:t>
            </a: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private</a:t>
            </a:r>
            <a:r>
              <a:rPr lang="en-US" sz="2000" b="1" dirty="0" smtClean="0">
                <a:latin typeface="Consolas" panose="020B0609020204030204" pitchFamily="49" charset="0"/>
              </a:rPr>
              <a:t> </a:t>
            </a:r>
            <a:r>
              <a:rPr lang="en-US" sz="2000" b="1" dirty="0">
                <a:latin typeface="Consolas" panose="020B0609020204030204" pitchFamily="49" charset="0"/>
              </a:rPr>
              <a:t>name: string</a:t>
            </a:r>
            <a:r>
              <a:rPr lang="en-US" sz="2000" b="1" dirty="0" smtClean="0">
                <a:latin typeface="Consolas" panose="020B0609020204030204" pitchFamily="49" charset="0"/>
              </a:rPr>
              <a:t>;</a:t>
            </a:r>
          </a:p>
          <a:p>
            <a:endParaRPr lang="en-US" sz="2000" b="1" dirty="0">
              <a:latin typeface="Consolas" panose="020B0609020204030204" pitchFamily="49" charset="0"/>
            </a:endParaRPr>
          </a:p>
          <a:p>
            <a:r>
              <a:rPr lang="en-US" sz="2000" b="1" dirty="0">
                <a:latin typeface="Consolas" panose="020B0609020204030204" pitchFamily="49" charset="0"/>
              </a:rPr>
              <a:t> </a:t>
            </a:r>
            <a:r>
              <a:rPr lang="en-US" sz="2000" b="1" dirty="0" smtClean="0">
                <a:latin typeface="Consolas" panose="020B0609020204030204" pitchFamily="49" charset="0"/>
              </a:rPr>
              <a:t>   constructor(t</a:t>
            </a:r>
            <a:r>
              <a:rPr lang="en-US" sz="2000" b="1" dirty="0">
                <a:latin typeface="Consolas" panose="020B0609020204030204" pitchFamily="49" charset="0"/>
              </a:rPr>
              <a:t>: string, n: </a:t>
            </a:r>
            <a:r>
              <a:rPr lang="en-US" sz="2000" b="1" dirty="0" smtClean="0">
                <a:latin typeface="Consolas" panose="020B0609020204030204" pitchFamily="49" charset="0"/>
              </a:rPr>
              <a:t>string) </a:t>
            </a:r>
            <a:r>
              <a:rPr lang="en-US" sz="2000" b="1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     this.type = t;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     this.name = n</a:t>
            </a:r>
            <a:r>
              <a:rPr lang="en-US" sz="2000" b="1" dirty="0" smtClean="0">
                <a:latin typeface="Consolas" panose="020B0609020204030204" pitchFamily="49" charset="0"/>
              </a:rPr>
              <a:t>;</a:t>
            </a:r>
          </a:p>
          <a:p>
            <a:r>
              <a:rPr lang="en-US" sz="2000" b="1" dirty="0" smtClean="0">
                <a:latin typeface="Consolas" panose="020B0609020204030204" pitchFamily="49" charset="0"/>
              </a:rPr>
              <a:t>    }</a:t>
            </a:r>
          </a:p>
          <a:p>
            <a:r>
              <a:rPr lang="en-US" sz="2000" b="1" dirty="0" smtClean="0">
                <a:latin typeface="Consolas" panose="020B0609020204030204" pitchFamily="49" charset="0"/>
              </a:rPr>
              <a:t>}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let animal = new Zoo('bear', 'Martha');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console.log(animal.name</a:t>
            </a:r>
            <a:r>
              <a:rPr lang="en-US" sz="2000" b="1" dirty="0" smtClean="0">
                <a:latin typeface="Consolas" panose="020B0609020204030204" pitchFamily="49" charset="0"/>
              </a:rPr>
              <a:t>); </a:t>
            </a:r>
            <a:r>
              <a:rPr lang="en-US" sz="2000" b="1" i="1" dirty="0" smtClean="0">
                <a:solidFill>
                  <a:schemeClr val="accent3"/>
                </a:solidFill>
                <a:latin typeface="Consolas" panose="020B0609020204030204" pitchFamily="49" charset="0"/>
              </a:rPr>
              <a:t>//Error: name is private.</a:t>
            </a:r>
            <a:endParaRPr lang="en-US" sz="20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3129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2"/>
          <p:cNvSpPr txBox="1">
            <a:spLocks/>
          </p:cNvSpPr>
          <p:nvPr/>
        </p:nvSpPr>
        <p:spPr>
          <a:xfrm>
            <a:off x="190355" y="110063"/>
            <a:ext cx="8397308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438" rtl="0" eaLnBrk="1" latinLnBrk="1" hangingPunct="1">
              <a:spcBef>
                <a:spcPct val="0"/>
              </a:spcBef>
              <a:buNone/>
              <a:defRPr sz="3998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Readonly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10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23589" y="1263100"/>
            <a:ext cx="11139811" cy="5276048"/>
          </a:xfrm>
        </p:spPr>
        <p:txBody>
          <a:bodyPr>
            <a:normAutofit/>
          </a:bodyPr>
          <a:lstStyle/>
          <a:p>
            <a:pPr marL="571500" lvl="1" indent="-571500" latinLnBrk="0">
              <a:buClr>
                <a:schemeClr val="tx1"/>
              </a:buClr>
            </a:pPr>
            <a:r>
              <a:rPr lang="en-US" sz="3400" b="1" dirty="0" smtClean="0">
                <a:solidFill>
                  <a:schemeClr val="bg1"/>
                </a:solidFill>
              </a:rPr>
              <a:t>Readonly</a:t>
            </a:r>
            <a:r>
              <a:rPr lang="en-US" sz="3400" dirty="0" smtClean="0"/>
              <a:t> protects the value </a:t>
            </a:r>
            <a:r>
              <a:rPr lang="en-US" sz="3400" dirty="0" smtClean="0"/>
              <a:t>from being </a:t>
            </a:r>
            <a:r>
              <a:rPr lang="en-US" sz="3400" b="1" dirty="0" smtClean="0">
                <a:solidFill>
                  <a:schemeClr val="bg1"/>
                </a:solidFill>
              </a:rPr>
              <a:t>modified</a:t>
            </a:r>
            <a:endParaRPr lang="en-US" sz="3400" b="1" dirty="0" smtClean="0">
              <a:solidFill>
                <a:schemeClr val="bg1"/>
              </a:solidFill>
            </a:endParaRPr>
          </a:p>
          <a:p>
            <a:pPr marL="571500" lvl="1" indent="-571500" latinLnBrk="0">
              <a:buClr>
                <a:schemeClr val="tx1"/>
              </a:buClr>
            </a:pPr>
            <a:r>
              <a:rPr lang="en-US" sz="3400" dirty="0" smtClean="0"/>
              <a:t>No unexpected data mutation</a:t>
            </a:r>
            <a:endParaRPr lang="en-US" sz="3400" dirty="0"/>
          </a:p>
        </p:txBody>
      </p:sp>
      <p:sp>
        <p:nvSpPr>
          <p:cNvPr id="12" name="Текстово поле 10"/>
          <p:cNvSpPr txBox="1"/>
          <p:nvPr/>
        </p:nvSpPr>
        <p:spPr>
          <a:xfrm>
            <a:off x="996855" y="2604167"/>
            <a:ext cx="9993278" cy="354209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class Zoo 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readonly</a:t>
            </a:r>
            <a:r>
              <a:rPr lang="en-US" sz="2400" b="1" dirty="0">
                <a:latin typeface="Consolas" panose="020B0609020204030204" pitchFamily="49" charset="0"/>
              </a:rPr>
              <a:t> name: string;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/>
            </a:r>
            <a:br>
              <a:rPr lang="en-US" sz="2400" b="1" dirty="0">
                <a:latin typeface="Consolas" panose="020B0609020204030204" pitchFamily="49" charset="0"/>
              </a:rPr>
            </a:br>
            <a:r>
              <a:rPr lang="en-US" sz="2400" b="1" dirty="0">
                <a:latin typeface="Consolas" panose="020B0609020204030204" pitchFamily="49" charset="0"/>
              </a:rPr>
              <a:t>    constructor(n: string) 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    this.name = n;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}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}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let animal = new Zoo('Martha');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animal.name = 'Thomas</a:t>
            </a:r>
            <a:r>
              <a:rPr lang="en-US" sz="2400" b="1" dirty="0" smtClean="0">
                <a:latin typeface="Consolas" panose="020B0609020204030204" pitchFamily="49" charset="0"/>
              </a:rPr>
              <a:t>'; </a:t>
            </a:r>
            <a:r>
              <a:rPr lang="en-US" sz="2400" b="1" i="1" dirty="0">
                <a:solidFill>
                  <a:schemeClr val="accent3"/>
                </a:solidFill>
                <a:latin typeface="Consolas" panose="020B0609020204030204" pitchFamily="49" charset="0"/>
              </a:rPr>
              <a:t>//Error: name is </a:t>
            </a:r>
            <a:r>
              <a:rPr lang="en-US" sz="2400" b="1" i="1" dirty="0" smtClean="0">
                <a:solidFill>
                  <a:schemeClr val="accent3"/>
                </a:solidFill>
                <a:latin typeface="Consolas" panose="020B0609020204030204" pitchFamily="49" charset="0"/>
              </a:rPr>
              <a:t>read-only.</a:t>
            </a:r>
            <a:endParaRPr lang="en-US" sz="24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5763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2"/>
          <p:cNvSpPr txBox="1">
            <a:spLocks/>
          </p:cNvSpPr>
          <p:nvPr/>
        </p:nvSpPr>
        <p:spPr>
          <a:xfrm>
            <a:off x="190355" y="110063"/>
            <a:ext cx="8397308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438" rtl="0" eaLnBrk="1" latinLnBrk="1" hangingPunct="1">
              <a:spcBef>
                <a:spcPct val="0"/>
              </a:spcBef>
              <a:buNone/>
              <a:defRPr sz="3998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Protected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10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23589" y="1263100"/>
            <a:ext cx="11139811" cy="5276048"/>
          </a:xfrm>
        </p:spPr>
        <p:txBody>
          <a:bodyPr>
            <a:normAutofit/>
          </a:bodyPr>
          <a:lstStyle/>
          <a:p>
            <a:pPr marL="571500" lvl="1" indent="-571500" latinLnBrk="0">
              <a:buClr>
                <a:schemeClr val="tx1"/>
              </a:buClr>
            </a:pPr>
            <a:r>
              <a:rPr lang="en-US" sz="3400" dirty="0" smtClean="0"/>
              <a:t>Element marked as </a:t>
            </a:r>
            <a:r>
              <a:rPr lang="en-US" sz="3400" b="1" dirty="0" smtClean="0">
                <a:solidFill>
                  <a:schemeClr val="bg1"/>
                </a:solidFill>
              </a:rPr>
              <a:t>protected</a:t>
            </a:r>
            <a:r>
              <a:rPr lang="en-US" sz="3400" dirty="0" smtClean="0"/>
              <a:t> can be accessed </a:t>
            </a:r>
            <a:r>
              <a:rPr lang="en-US" sz="3400" b="1" dirty="0" smtClean="0">
                <a:solidFill>
                  <a:schemeClr val="bg1"/>
                </a:solidFill>
              </a:rPr>
              <a:t>only</a:t>
            </a:r>
            <a:r>
              <a:rPr lang="en-US" sz="3400" dirty="0" smtClean="0"/>
              <a:t> within the </a:t>
            </a:r>
            <a:r>
              <a:rPr lang="en-US" sz="3400" b="1" dirty="0" smtClean="0">
                <a:solidFill>
                  <a:schemeClr val="bg1"/>
                </a:solidFill>
              </a:rPr>
              <a:t>declaration class </a:t>
            </a:r>
            <a:r>
              <a:rPr lang="en-US" sz="3400" dirty="0" smtClean="0"/>
              <a:t>and </a:t>
            </a:r>
            <a:r>
              <a:rPr lang="en-US" sz="3400" b="1" dirty="0" smtClean="0">
                <a:solidFill>
                  <a:schemeClr val="bg1"/>
                </a:solidFill>
              </a:rPr>
              <a:t>the subclasses</a:t>
            </a:r>
            <a:endParaRPr lang="en-US" sz="3400" b="1" dirty="0">
              <a:solidFill>
                <a:schemeClr val="bg1"/>
              </a:solidFill>
            </a:endParaRPr>
          </a:p>
        </p:txBody>
      </p:sp>
      <p:sp>
        <p:nvSpPr>
          <p:cNvPr id="12" name="Текстово поле 10"/>
          <p:cNvSpPr txBox="1"/>
          <p:nvPr/>
        </p:nvSpPr>
        <p:spPr>
          <a:xfrm>
            <a:off x="996855" y="2604167"/>
            <a:ext cx="9993278" cy="391142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class Zoo 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protected</a:t>
            </a:r>
            <a:r>
              <a:rPr lang="en-US" sz="2000" b="1" dirty="0">
                <a:latin typeface="Consolas" panose="020B0609020204030204" pitchFamily="49" charset="0"/>
              </a:rPr>
              <a:t> name: string</a:t>
            </a:r>
            <a:r>
              <a:rPr lang="en-US" sz="2000" b="1" dirty="0" smtClean="0">
                <a:latin typeface="Consolas" panose="020B0609020204030204" pitchFamily="49" charset="0"/>
              </a:rPr>
              <a:t>;</a:t>
            </a:r>
            <a:endParaRPr lang="en-US" sz="2000" b="1" dirty="0">
              <a:latin typeface="Consolas" panose="020B0609020204030204" pitchFamily="49" charset="0"/>
            </a:endParaRPr>
          </a:p>
          <a:p>
            <a:r>
              <a:rPr lang="en-US" sz="2000" b="1" dirty="0">
                <a:latin typeface="Consolas" panose="020B0609020204030204" pitchFamily="49" charset="0"/>
              </a:rPr>
              <a:t>    constructor(n: string) </a:t>
            </a:r>
            <a:r>
              <a:rPr lang="en-US" sz="2000" b="1" dirty="0" smtClean="0">
                <a:latin typeface="Consolas" panose="020B0609020204030204" pitchFamily="49" charset="0"/>
              </a:rPr>
              <a:t>{ this.name </a:t>
            </a:r>
            <a:r>
              <a:rPr lang="en-US" sz="2000" b="1" dirty="0">
                <a:latin typeface="Consolas" panose="020B0609020204030204" pitchFamily="49" charset="0"/>
              </a:rPr>
              <a:t>= n</a:t>
            </a:r>
            <a:r>
              <a:rPr lang="en-US" sz="2000" b="1" dirty="0" smtClean="0">
                <a:latin typeface="Consolas" panose="020B0609020204030204" pitchFamily="49" charset="0"/>
              </a:rPr>
              <a:t>; }</a:t>
            </a:r>
            <a:endParaRPr lang="en-US" sz="2000" b="1" dirty="0">
              <a:latin typeface="Consolas" panose="020B0609020204030204" pitchFamily="49" charset="0"/>
            </a:endParaRPr>
          </a:p>
          <a:p>
            <a:r>
              <a:rPr lang="en-US" sz="2000" b="1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class Bear extends Zoo 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 private color: string;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 constructor (name, c: string) 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     super(name);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     this.color = </a:t>
            </a:r>
            <a:r>
              <a:rPr lang="en-US" sz="2000" b="1" dirty="0" smtClean="0">
                <a:latin typeface="Consolas" panose="020B0609020204030204" pitchFamily="49" charset="0"/>
              </a:rPr>
              <a:t>c;</a:t>
            </a:r>
            <a:endParaRPr lang="en-US" sz="2000" b="1" dirty="0">
              <a:latin typeface="Consolas" panose="020B0609020204030204" pitchFamily="49" charset="0"/>
            </a:endParaRPr>
          </a:p>
          <a:p>
            <a:r>
              <a:rPr lang="en-US" sz="2000" b="1" dirty="0">
                <a:latin typeface="Consolas" panose="020B0609020204030204" pitchFamily="49" charset="0"/>
              </a:rPr>
              <a:t>    }</a:t>
            </a:r>
          </a:p>
          <a:p>
            <a:r>
              <a:rPr lang="en-US" sz="2000" b="1" dirty="0" smtClean="0">
                <a:latin typeface="Consolas" panose="020B0609020204030204" pitchFamily="49" charset="0"/>
              </a:rPr>
              <a:t>}</a:t>
            </a:r>
            <a:endParaRPr lang="en-US" sz="2000" b="1" dirty="0">
              <a:latin typeface="Consolas" panose="020B0609020204030204" pitchFamily="49" charset="0"/>
            </a:endParaRPr>
          </a:p>
          <a:p>
            <a:r>
              <a:rPr lang="en-US" sz="2000" b="1" dirty="0">
                <a:latin typeface="Consolas" panose="020B0609020204030204" pitchFamily="49" charset="0"/>
              </a:rPr>
              <a:t>let martha = new Bear('Martha', 'Brown');</a:t>
            </a:r>
          </a:p>
        </p:txBody>
      </p:sp>
    </p:spTree>
    <p:extLst>
      <p:ext uri="{BB962C8B-B14F-4D97-AF65-F5344CB8AC3E}">
        <p14:creationId xmlns:p14="http://schemas.microsoft.com/office/powerpoint/2010/main" val="2671064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79439" y="1290354"/>
            <a:ext cx="11498316" cy="5567646"/>
          </a:xfrm>
        </p:spPr>
        <p:txBody>
          <a:bodyPr>
            <a:normAutofit/>
          </a:bodyPr>
          <a:lstStyle/>
          <a:p>
            <a:pPr marL="571500" lvl="1" indent="-571500">
              <a:spcBef>
                <a:spcPts val="0"/>
              </a:spcBef>
              <a:buClr>
                <a:schemeClr val="tx1"/>
              </a:buClr>
            </a:pPr>
            <a:r>
              <a:rPr lang="en-US" sz="3400" dirty="0" smtClean="0"/>
              <a:t>Used to </a:t>
            </a:r>
            <a:r>
              <a:rPr lang="en-US" sz="3400" b="1" dirty="0" smtClean="0">
                <a:solidFill>
                  <a:schemeClr val="bg1"/>
                </a:solidFill>
              </a:rPr>
              <a:t>extend</a:t>
            </a:r>
            <a:r>
              <a:rPr lang="en-US" sz="3400" dirty="0" smtClean="0"/>
              <a:t> existing classes to </a:t>
            </a:r>
            <a:r>
              <a:rPr lang="en-US" sz="3400" b="1" dirty="0" smtClean="0">
                <a:solidFill>
                  <a:schemeClr val="bg1"/>
                </a:solidFill>
              </a:rPr>
              <a:t>new ones</a:t>
            </a:r>
          </a:p>
          <a:p>
            <a:pPr marL="571500" lvl="1" indent="-571500">
              <a:spcBef>
                <a:spcPts val="0"/>
              </a:spcBef>
              <a:buClr>
                <a:schemeClr val="tx1"/>
              </a:buClr>
            </a:pPr>
            <a:r>
              <a:rPr lang="en-US" sz="3400" dirty="0" smtClean="0"/>
              <a:t>To do so we use the </a:t>
            </a:r>
            <a:r>
              <a:rPr lang="en-US" sz="3400" b="1" dirty="0" smtClean="0">
                <a:solidFill>
                  <a:schemeClr val="bg1"/>
                </a:solidFill>
              </a:rPr>
              <a:t>extend</a:t>
            </a:r>
            <a:r>
              <a:rPr lang="en-US" sz="3400" dirty="0" smtClean="0"/>
              <a:t> key word</a:t>
            </a:r>
          </a:p>
          <a:p>
            <a:pPr marL="571500" lvl="1" indent="-571500">
              <a:spcBef>
                <a:spcPts val="0"/>
              </a:spcBef>
              <a:buClr>
                <a:schemeClr val="tx1"/>
              </a:buClr>
            </a:pPr>
            <a:r>
              <a:rPr lang="en-US" sz="3400" dirty="0" smtClean="0"/>
              <a:t>The "basic" class is often called </a:t>
            </a:r>
            <a:r>
              <a:rPr lang="en-US" sz="3400" b="1" dirty="0" smtClean="0">
                <a:solidFill>
                  <a:schemeClr val="bg1"/>
                </a:solidFill>
              </a:rPr>
              <a:t>superclass</a:t>
            </a:r>
            <a:r>
              <a:rPr lang="en-US" sz="3400" dirty="0" smtClean="0"/>
              <a:t> and the extended - </a:t>
            </a:r>
            <a:r>
              <a:rPr lang="en-US" sz="3400" b="1" dirty="0" smtClean="0">
                <a:solidFill>
                  <a:schemeClr val="bg1"/>
                </a:solidFill>
              </a:rPr>
              <a:t>subclasses</a:t>
            </a:r>
            <a:r>
              <a:rPr lang="en-US" sz="3400" dirty="0" smtClean="0"/>
              <a:t> </a:t>
            </a:r>
          </a:p>
          <a:p>
            <a:pPr marL="571500" lvl="1" indent="-571500">
              <a:spcBef>
                <a:spcPts val="0"/>
              </a:spcBef>
              <a:buClr>
                <a:schemeClr val="tx1"/>
              </a:buClr>
            </a:pPr>
            <a:r>
              <a:rPr lang="en-US" sz="3400" dirty="0" smtClean="0"/>
              <a:t>To inherit the </a:t>
            </a:r>
            <a:r>
              <a:rPr lang="en-US" sz="3400" dirty="0" smtClean="0"/>
              <a:t>superclass's </a:t>
            </a:r>
            <a:r>
              <a:rPr lang="en-US" sz="3400" b="1" dirty="0" smtClean="0">
                <a:solidFill>
                  <a:schemeClr val="bg1"/>
                </a:solidFill>
              </a:rPr>
              <a:t>constructor</a:t>
            </a:r>
            <a:r>
              <a:rPr lang="en-US" sz="3400" dirty="0" smtClean="0"/>
              <a:t> to the subclass we use the keyword </a:t>
            </a:r>
            <a:r>
              <a:rPr lang="en-US" sz="3400" b="1" dirty="0" smtClean="0">
                <a:solidFill>
                  <a:schemeClr val="bg1"/>
                </a:solidFill>
              </a:rPr>
              <a:t>super</a:t>
            </a:r>
            <a:endParaRPr lang="en-US" sz="3400" b="1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5209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2"/>
          <p:cNvSpPr txBox="1">
            <a:spLocks/>
          </p:cNvSpPr>
          <p:nvPr/>
        </p:nvSpPr>
        <p:spPr>
          <a:xfrm>
            <a:off x="190355" y="110063"/>
            <a:ext cx="8397308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438" rtl="0" eaLnBrk="1" latinLnBrk="1" hangingPunct="1">
              <a:spcBef>
                <a:spcPct val="0"/>
              </a:spcBef>
              <a:buNone/>
              <a:defRPr sz="3998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Example</a:t>
            </a:r>
            <a:r>
              <a:rPr lang="bg-BG" dirty="0" smtClean="0"/>
              <a:t> </a:t>
            </a:r>
            <a:r>
              <a:rPr lang="en-US" dirty="0" smtClean="0"/>
              <a:t>of inheritance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7" name="Текстово поле 10"/>
          <p:cNvSpPr txBox="1"/>
          <p:nvPr/>
        </p:nvSpPr>
        <p:spPr>
          <a:xfrm>
            <a:off x="473030" y="1676400"/>
            <a:ext cx="11260182" cy="452698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class Company 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public name: string</a:t>
            </a:r>
            <a:r>
              <a:rPr lang="en-US" sz="2000" b="1" dirty="0" smtClean="0">
                <a:latin typeface="Consolas" panose="020B0609020204030204" pitchFamily="49" charset="0"/>
              </a:rPr>
              <a:t>;</a:t>
            </a:r>
            <a:r>
              <a:rPr lang="en-US" sz="2000" b="1" dirty="0">
                <a:latin typeface="Consolas" panose="020B0609020204030204" pitchFamily="49" charset="0"/>
              </a:rPr>
              <a:t/>
            </a:r>
            <a:br>
              <a:rPr lang="en-US" sz="2000" b="1" dirty="0">
                <a:latin typeface="Consolas" panose="020B0609020204030204" pitchFamily="49" charset="0"/>
              </a:rPr>
            </a:br>
            <a:r>
              <a:rPr lang="en-US" sz="2000" b="1" dirty="0">
                <a:latin typeface="Consolas" panose="020B0609020204030204" pitchFamily="49" charset="0"/>
              </a:rPr>
              <a:t>    constructor(n: string) { this.name = n; }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class Department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extends</a:t>
            </a:r>
            <a:r>
              <a:rPr lang="en-US" sz="2000" b="1" dirty="0">
                <a:latin typeface="Consolas" panose="020B0609020204030204" pitchFamily="49" charset="0"/>
              </a:rPr>
              <a:t> Company 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private depName: string</a:t>
            </a:r>
            <a:r>
              <a:rPr lang="en-US" sz="2000" b="1" dirty="0" smtClean="0">
                <a:latin typeface="Consolas" panose="020B0609020204030204" pitchFamily="49" charset="0"/>
              </a:rPr>
              <a:t>;</a:t>
            </a:r>
            <a:r>
              <a:rPr lang="en-US" sz="2000" b="1" dirty="0">
                <a:latin typeface="Consolas" panose="020B0609020204030204" pitchFamily="49" charset="0"/>
              </a:rPr>
              <a:t/>
            </a:r>
            <a:br>
              <a:rPr lang="en-US" sz="2000" b="1" dirty="0">
                <a:latin typeface="Consolas" panose="020B0609020204030204" pitchFamily="49" charset="0"/>
              </a:rPr>
            </a:br>
            <a:r>
              <a:rPr lang="en-US" sz="2000" b="1" dirty="0">
                <a:latin typeface="Consolas" panose="020B0609020204030204" pitchFamily="49" charset="0"/>
              </a:rPr>
              <a:t>    constructor(name, dN) 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    super(name);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    this.depName = dN;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}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class Employee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extends</a:t>
            </a:r>
            <a:r>
              <a:rPr lang="en-US" sz="2000" b="1" dirty="0">
                <a:latin typeface="Consolas" panose="020B0609020204030204" pitchFamily="49" charset="0"/>
              </a:rPr>
              <a:t> Department 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</a:t>
            </a:r>
            <a:r>
              <a:rPr lang="en-US" sz="2000" b="1" i="1" dirty="0">
                <a:solidFill>
                  <a:schemeClr val="accent3"/>
                </a:solidFill>
                <a:latin typeface="Consolas" panose="020B0609020204030204" pitchFamily="49" charset="0"/>
              </a:rPr>
              <a:t> </a:t>
            </a:r>
            <a:r>
              <a:rPr lang="en-US" sz="2000" b="1" i="1" dirty="0" smtClean="0">
                <a:solidFill>
                  <a:schemeClr val="accent3"/>
                </a:solidFill>
                <a:latin typeface="Consolas" panose="020B0609020204030204" pitchFamily="49" charset="0"/>
              </a:rPr>
              <a:t>//Some code logic</a:t>
            </a:r>
          </a:p>
          <a:p>
            <a:r>
              <a:rPr lang="en-US" sz="2000" b="1" dirty="0" smtClean="0">
                <a:latin typeface="Consolas" panose="020B0609020204030204" pitchFamily="49" charset="0"/>
              </a:rPr>
              <a:t>}</a:t>
            </a:r>
            <a:endParaRPr lang="en-US" sz="2000" b="1" dirty="0">
              <a:latin typeface="Consolas" panose="020B0609020204030204" pitchFamily="49" charset="0"/>
            </a:endParaRPr>
          </a:p>
        </p:txBody>
      </p:sp>
      <p:sp>
        <p:nvSpPr>
          <p:cNvPr id="11" name="Curved Left Arrow 10"/>
          <p:cNvSpPr/>
          <p:nvPr/>
        </p:nvSpPr>
        <p:spPr bwMode="auto">
          <a:xfrm>
            <a:off x="7226126" y="4035670"/>
            <a:ext cx="762000" cy="1447800"/>
          </a:xfrm>
          <a:prstGeom prst="curvedLeftArrow">
            <a:avLst/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457635" y="2379628"/>
            <a:ext cx="2971800" cy="995646"/>
          </a:xfrm>
        </p:spPr>
        <p:txBody>
          <a:bodyPr>
            <a:noAutofit/>
          </a:bodyPr>
          <a:lstStyle/>
          <a:p>
            <a:pPr marL="0" lvl="1" indent="0">
              <a:spcBef>
                <a:spcPts val="0"/>
              </a:spcBef>
              <a:buClr>
                <a:schemeClr val="tx1"/>
              </a:buClr>
              <a:buNone/>
            </a:pPr>
            <a:r>
              <a:rPr lang="en-US" sz="2000" b="1" dirty="0" smtClean="0"/>
              <a:t>Class </a:t>
            </a:r>
            <a:r>
              <a:rPr lang="en-US" sz="2000" b="1" dirty="0" smtClean="0">
                <a:solidFill>
                  <a:schemeClr val="bg1"/>
                </a:solidFill>
              </a:rPr>
              <a:t>Department</a:t>
            </a:r>
            <a:r>
              <a:rPr lang="en-US" sz="2000" b="1" dirty="0" smtClean="0"/>
              <a:t> inherits the </a:t>
            </a:r>
            <a:r>
              <a:rPr lang="en-US" sz="2000" b="1" dirty="0" smtClean="0">
                <a:solidFill>
                  <a:schemeClr val="bg1"/>
                </a:solidFill>
              </a:rPr>
              <a:t>Company</a:t>
            </a:r>
            <a:r>
              <a:rPr lang="en-US" sz="2000" b="1" dirty="0" smtClean="0"/>
              <a:t> class</a:t>
            </a:r>
            <a:endParaRPr lang="en-US" sz="2000" b="1" dirty="0"/>
          </a:p>
        </p:txBody>
      </p:sp>
      <p:sp>
        <p:nvSpPr>
          <p:cNvPr id="14" name="Text Placeholder 1"/>
          <p:cNvSpPr txBox="1">
            <a:spLocks/>
          </p:cNvSpPr>
          <p:nvPr/>
        </p:nvSpPr>
        <p:spPr>
          <a:xfrm>
            <a:off x="8484161" y="4385598"/>
            <a:ext cx="3150726" cy="995646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sz="2000" b="1" dirty="0" smtClean="0"/>
              <a:t>Class </a:t>
            </a:r>
            <a:r>
              <a:rPr lang="en-US" sz="2000" b="1" dirty="0" smtClean="0">
                <a:solidFill>
                  <a:schemeClr val="bg1"/>
                </a:solidFill>
              </a:rPr>
              <a:t>Employee</a:t>
            </a:r>
            <a:r>
              <a:rPr lang="en-US" sz="2000" b="1" dirty="0" smtClean="0"/>
              <a:t> inherits the </a:t>
            </a:r>
            <a:r>
              <a:rPr lang="en-US" sz="2000" b="1" dirty="0" smtClean="0">
                <a:solidFill>
                  <a:schemeClr val="bg1"/>
                </a:solidFill>
              </a:rPr>
              <a:t>Department</a:t>
            </a:r>
            <a:r>
              <a:rPr lang="en-US" sz="2000" b="1" dirty="0" smtClean="0"/>
              <a:t> class</a:t>
            </a:r>
            <a:endParaRPr lang="en-US" sz="2000" b="1" dirty="0"/>
          </a:p>
        </p:txBody>
      </p:sp>
      <p:sp>
        <p:nvSpPr>
          <p:cNvPr id="15" name="Curved Left Arrow 14"/>
          <p:cNvSpPr/>
          <p:nvPr/>
        </p:nvSpPr>
        <p:spPr bwMode="auto">
          <a:xfrm>
            <a:off x="7226126" y="2153551"/>
            <a:ext cx="762000" cy="1447800"/>
          </a:xfrm>
          <a:prstGeom prst="curvedLeftArrow">
            <a:avLst/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39030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  <p:bldP spid="13" grpId="0" build="p"/>
      <p:bldP spid="14" grpId="0"/>
      <p:bldP spid="1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79439" y="1290354"/>
            <a:ext cx="11498316" cy="3967446"/>
          </a:xfrm>
        </p:spPr>
        <p:txBody>
          <a:bodyPr>
            <a:normAutofit/>
          </a:bodyPr>
          <a:lstStyle/>
          <a:p>
            <a:pPr marL="571500" lvl="1" indent="-571500">
              <a:spcBef>
                <a:spcPts val="0"/>
              </a:spcBef>
              <a:buClr>
                <a:schemeClr val="tx1"/>
              </a:buClr>
            </a:pPr>
            <a:r>
              <a:rPr lang="en-US" sz="3400" dirty="0" smtClean="0"/>
              <a:t>Not only </a:t>
            </a:r>
            <a:r>
              <a:rPr lang="en-US" sz="3400" b="1" dirty="0" smtClean="0">
                <a:solidFill>
                  <a:schemeClr val="bg1"/>
                </a:solidFill>
              </a:rPr>
              <a:t>properties</a:t>
            </a:r>
            <a:r>
              <a:rPr lang="en-US" sz="3400" dirty="0" smtClean="0"/>
              <a:t> might be inherited, but </a:t>
            </a:r>
            <a:r>
              <a:rPr lang="en-US" sz="3400" b="1" dirty="0" smtClean="0">
                <a:solidFill>
                  <a:schemeClr val="bg1"/>
                </a:solidFill>
              </a:rPr>
              <a:t>methods</a:t>
            </a:r>
            <a:r>
              <a:rPr lang="en-US" sz="3400" dirty="0" smtClean="0"/>
              <a:t> as well.</a:t>
            </a:r>
            <a:endParaRPr lang="en-US" sz="3400" b="1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7" name="Текстово поле 10"/>
          <p:cNvSpPr txBox="1"/>
          <p:nvPr/>
        </p:nvSpPr>
        <p:spPr>
          <a:xfrm>
            <a:off x="402196" y="1901620"/>
            <a:ext cx="11596639" cy="480398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class Vehicle 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public color: string;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constructor(c: string) { this.color = c; }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showColor() { return `The car is ${this.color}`; }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class PassengerCar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extends</a:t>
            </a:r>
            <a:r>
              <a:rPr lang="en-US" sz="2000" b="1" dirty="0">
                <a:latin typeface="Consolas" panose="020B0609020204030204" pitchFamily="49" charset="0"/>
              </a:rPr>
              <a:t> Vehicle 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public model: string;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constructor(color, m: string) 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    super(color);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    this.model = m;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}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details() 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    return `${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super.showColor()</a:t>
            </a:r>
            <a:r>
              <a:rPr lang="en-US" sz="2000" b="1" dirty="0">
                <a:latin typeface="Consolas" panose="020B0609020204030204" pitchFamily="49" charset="0"/>
              </a:rPr>
              <a:t>} and is ${this.model}`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}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55473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4000" dirty="0" smtClean="0"/>
              <a:t>Accessors</a:t>
            </a:r>
            <a:endParaRPr lang="en-US" sz="400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58563" y="1121144"/>
            <a:ext cx="10230262" cy="5276048"/>
          </a:xfrm>
        </p:spPr>
        <p:txBody>
          <a:bodyPr>
            <a:normAutofit/>
          </a:bodyPr>
          <a:lstStyle/>
          <a:p>
            <a:r>
              <a:rPr lang="en-US" dirty="0" smtClean="0"/>
              <a:t>In order to use accessors your compiler output should be set to </a:t>
            </a:r>
            <a:r>
              <a:rPr lang="en-US" b="1" dirty="0" smtClean="0">
                <a:solidFill>
                  <a:schemeClr val="bg1"/>
                </a:solidFill>
              </a:rPr>
              <a:t>ES6</a:t>
            </a:r>
            <a:r>
              <a:rPr lang="en-US" dirty="0" smtClean="0"/>
              <a:t> or higher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Get</a:t>
            </a:r>
            <a:r>
              <a:rPr lang="en-US" dirty="0" smtClean="0"/>
              <a:t> and </a:t>
            </a:r>
            <a:r>
              <a:rPr lang="en-US" b="1" dirty="0" smtClean="0">
                <a:solidFill>
                  <a:schemeClr val="bg1"/>
                </a:solidFill>
              </a:rPr>
              <a:t>Set</a:t>
            </a:r>
          </a:p>
          <a:p>
            <a:pPr lvl="1"/>
            <a:r>
              <a:rPr lang="en-US" dirty="0" smtClean="0"/>
              <a:t>Get </a:t>
            </a:r>
            <a:r>
              <a:rPr lang="en-US" dirty="0"/>
              <a:t>method comes when you want to </a:t>
            </a:r>
            <a:r>
              <a:rPr lang="en-US" b="1" dirty="0">
                <a:solidFill>
                  <a:schemeClr val="bg1"/>
                </a:solidFill>
              </a:rPr>
              <a:t>access</a:t>
            </a:r>
            <a:r>
              <a:rPr lang="en-US" dirty="0"/>
              <a:t> any </a:t>
            </a:r>
            <a:r>
              <a:rPr lang="en-US" dirty="0" smtClean="0"/>
              <a:t>class property</a:t>
            </a:r>
          </a:p>
          <a:p>
            <a:pPr lvl="1"/>
            <a:r>
              <a:rPr lang="en-US" dirty="0" smtClean="0"/>
              <a:t>Set method </a:t>
            </a:r>
            <a:r>
              <a:rPr lang="en-US" dirty="0"/>
              <a:t>comes when you want to </a:t>
            </a:r>
            <a:r>
              <a:rPr lang="en-US" b="1" dirty="0">
                <a:solidFill>
                  <a:schemeClr val="bg1"/>
                </a:solidFill>
              </a:rPr>
              <a:t>change</a:t>
            </a:r>
            <a:r>
              <a:rPr lang="en-US" dirty="0"/>
              <a:t> any </a:t>
            </a:r>
            <a:r>
              <a:rPr lang="en-US" dirty="0" smtClean="0"/>
              <a:t>class property</a:t>
            </a:r>
          </a:p>
        </p:txBody>
      </p:sp>
    </p:spTree>
    <p:extLst>
      <p:ext uri="{BB962C8B-B14F-4D97-AF65-F5344CB8AC3E}">
        <p14:creationId xmlns:p14="http://schemas.microsoft.com/office/powerpoint/2010/main" val="31403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2"/>
          <p:cNvSpPr txBox="1">
            <a:spLocks/>
          </p:cNvSpPr>
          <p:nvPr/>
        </p:nvSpPr>
        <p:spPr>
          <a:xfrm>
            <a:off x="190355" y="110063"/>
            <a:ext cx="8397308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438" rtl="0" eaLnBrk="1" latinLnBrk="1" hangingPunct="1">
              <a:spcBef>
                <a:spcPct val="0"/>
              </a:spcBef>
              <a:buNone/>
              <a:defRPr sz="3998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Example</a:t>
            </a:r>
            <a:r>
              <a:rPr lang="bg-BG" dirty="0" smtClean="0"/>
              <a:t> </a:t>
            </a:r>
            <a:r>
              <a:rPr lang="en-US" dirty="0" smtClean="0"/>
              <a:t>of accessors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7" name="Текстово поле 10"/>
          <p:cNvSpPr txBox="1"/>
          <p:nvPr/>
        </p:nvSpPr>
        <p:spPr>
          <a:xfrm>
            <a:off x="326568" y="1475646"/>
            <a:ext cx="11260182" cy="492709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b="1" dirty="0" err="1">
                <a:latin typeface="Consolas" panose="020B0609020204030204" pitchFamily="49" charset="0"/>
              </a:rPr>
              <a:t>const</a:t>
            </a:r>
            <a:r>
              <a:rPr lang="en-US" b="1" dirty="0">
                <a:latin typeface="Consolas" panose="020B0609020204030204" pitchFamily="49" charset="0"/>
              </a:rPr>
              <a:t> fullNameMaxLength = 10;</a:t>
            </a:r>
          </a:p>
          <a:p>
            <a:r>
              <a:rPr lang="en-US" b="1" dirty="0">
                <a:latin typeface="Consolas" panose="020B0609020204030204" pitchFamily="49" charset="0"/>
              </a:rPr>
              <a:t/>
            </a:r>
            <a:br>
              <a:rPr lang="en-US" b="1" dirty="0">
                <a:latin typeface="Consolas" panose="020B0609020204030204" pitchFamily="49" charset="0"/>
              </a:rPr>
            </a:br>
            <a:r>
              <a:rPr lang="en-US" b="1" dirty="0">
                <a:latin typeface="Consolas" panose="020B0609020204030204" pitchFamily="49" charset="0"/>
              </a:rPr>
              <a:t>class Employee {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  private _fullName: string;</a:t>
            </a:r>
          </a:p>
          <a:p>
            <a:r>
              <a:rPr lang="en-US" b="1" dirty="0">
                <a:latin typeface="Consolas" panose="020B0609020204030204" pitchFamily="49" charset="0"/>
              </a:rPr>
              <a:t/>
            </a:r>
            <a:br>
              <a:rPr lang="en-US" b="1" dirty="0">
                <a:latin typeface="Consolas" panose="020B0609020204030204" pitchFamily="49" charset="0"/>
              </a:rPr>
            </a:br>
            <a:r>
              <a:rPr lang="en-US" b="1" dirty="0">
                <a:latin typeface="Consolas" panose="020B0609020204030204" pitchFamily="49" charset="0"/>
              </a:rPr>
              <a:t>    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get</a:t>
            </a:r>
            <a:r>
              <a:rPr lang="en-US" b="1" dirty="0">
                <a:latin typeface="Consolas" panose="020B0609020204030204" pitchFamily="49" charset="0"/>
              </a:rPr>
              <a:t> fullName(): string {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      return this._fullName;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  }</a:t>
            </a:r>
          </a:p>
          <a:p>
            <a:r>
              <a:rPr lang="en-US" b="1" dirty="0">
                <a:latin typeface="Consolas" panose="020B0609020204030204" pitchFamily="49" charset="0"/>
              </a:rPr>
              <a:t/>
            </a:r>
            <a:br>
              <a:rPr lang="en-US" b="1" dirty="0">
                <a:latin typeface="Consolas" panose="020B0609020204030204" pitchFamily="49" charset="0"/>
              </a:rPr>
            </a:br>
            <a:r>
              <a:rPr lang="en-US" b="1" dirty="0">
                <a:latin typeface="Consolas" panose="020B0609020204030204" pitchFamily="49" charset="0"/>
              </a:rPr>
              <a:t>    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set</a:t>
            </a:r>
            <a:r>
              <a:rPr lang="en-US" b="1" dirty="0">
                <a:latin typeface="Consolas" panose="020B0609020204030204" pitchFamily="49" charset="0"/>
              </a:rPr>
              <a:t> fullName(newName: string) {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      if (newName &amp;&amp; newName.length &gt; fullNameMaxLength) {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          throw new Error("fullName has a max length of " + fullNameMaxLength);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      }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      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      this._fullName = newName;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  }</a:t>
            </a:r>
          </a:p>
          <a:p>
            <a:r>
              <a:rPr lang="en-US" b="1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8939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6D96873-73CA-48E9-B154-B37E16C60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99DEBEB-1172-47D0-B257-62B7B10221B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96714" y="1371603"/>
            <a:ext cx="8336097" cy="4876797"/>
          </a:xfrm>
        </p:spPr>
        <p:txBody>
          <a:bodyPr>
            <a:noAutofit/>
          </a:bodyPr>
          <a:lstStyle/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sz="3200" dirty="0" smtClean="0"/>
              <a:t>Classes in TypeScript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sz="3200" dirty="0" smtClean="0"/>
              <a:t>Properties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sz="3200" dirty="0" smtClean="0"/>
              <a:t>Methods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sz="3200" dirty="0"/>
              <a:t>Access modifiers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sz="3200" dirty="0" smtClean="0"/>
              <a:t>Inheritance</a:t>
            </a:r>
            <a:endParaRPr lang="bg-BG" sz="3200" dirty="0" smtClean="0"/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sz="3200" dirty="0" smtClean="0"/>
              <a:t>Accessors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sz="3200" dirty="0" smtClean="0"/>
              <a:t>Abstraction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sz="3200" dirty="0" smtClean="0"/>
              <a:t>Static properties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BAEB95F-30E8-4A35-BA97-A469793809E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601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4000" dirty="0" smtClean="0"/>
              <a:t>Abstract class</a:t>
            </a:r>
            <a:endParaRPr lang="en-US" sz="400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827213" y="1066800"/>
            <a:ext cx="9448800" cy="5276048"/>
          </a:xfrm>
        </p:spPr>
        <p:txBody>
          <a:bodyPr>
            <a:normAutofit/>
          </a:bodyPr>
          <a:lstStyle/>
          <a:p>
            <a:r>
              <a:rPr lang="en-US" sz="3200" dirty="0" smtClean="0"/>
              <a:t>Defined by keyword </a:t>
            </a:r>
            <a:r>
              <a:rPr lang="en-US" sz="3200" b="1" dirty="0" smtClean="0">
                <a:solidFill>
                  <a:schemeClr val="bg1"/>
                </a:solidFill>
              </a:rPr>
              <a:t>abstract</a:t>
            </a:r>
          </a:p>
          <a:p>
            <a:r>
              <a:rPr lang="en-US" sz="3200" dirty="0" smtClean="0"/>
              <a:t>They are </a:t>
            </a:r>
            <a:r>
              <a:rPr lang="en-US" sz="3200" b="1" dirty="0" smtClean="0">
                <a:solidFill>
                  <a:schemeClr val="bg1"/>
                </a:solidFill>
              </a:rPr>
              <a:t>superclasses</a:t>
            </a:r>
            <a:r>
              <a:rPr lang="en-US" sz="3200" dirty="0" smtClean="0"/>
              <a:t> but </a:t>
            </a:r>
            <a:r>
              <a:rPr lang="en-US" sz="3200" b="1" dirty="0" smtClean="0">
                <a:solidFill>
                  <a:schemeClr val="bg1"/>
                </a:solidFill>
              </a:rPr>
              <a:t>cannot</a:t>
            </a:r>
            <a:r>
              <a:rPr lang="en-US" sz="3200" dirty="0" smtClean="0"/>
              <a:t> be </a:t>
            </a:r>
            <a:r>
              <a:rPr lang="en-US" sz="3200" b="1" dirty="0" smtClean="0">
                <a:solidFill>
                  <a:schemeClr val="bg1"/>
                </a:solidFill>
              </a:rPr>
              <a:t>instantiated</a:t>
            </a:r>
            <a:r>
              <a:rPr lang="en-US" sz="3200" dirty="0" smtClean="0"/>
              <a:t>     </a:t>
            </a:r>
            <a:r>
              <a:rPr lang="en-US" sz="3200" b="1" dirty="0" smtClean="0">
                <a:solidFill>
                  <a:schemeClr val="bg1"/>
                </a:solidFill>
              </a:rPr>
              <a:t>directly</a:t>
            </a:r>
            <a:endParaRPr lang="en-US" sz="3200" dirty="0" smtClean="0"/>
          </a:p>
          <a:p>
            <a:r>
              <a:rPr lang="en-US" sz="3200" dirty="0" smtClean="0"/>
              <a:t>Methods inside abstract classes and marked as such </a:t>
            </a:r>
            <a:r>
              <a:rPr lang="en-US" sz="3200" b="1" dirty="0" smtClean="0">
                <a:solidFill>
                  <a:schemeClr val="bg1"/>
                </a:solidFill>
              </a:rPr>
              <a:t>do not contain implementations </a:t>
            </a:r>
            <a:r>
              <a:rPr lang="en-US" sz="3200" dirty="0" smtClean="0"/>
              <a:t>but </a:t>
            </a:r>
            <a:r>
              <a:rPr lang="en-US" sz="3200" b="1" dirty="0" smtClean="0">
                <a:solidFill>
                  <a:schemeClr val="bg1"/>
                </a:solidFill>
              </a:rPr>
              <a:t>must be</a:t>
            </a:r>
            <a:r>
              <a:rPr lang="en-US" sz="3200" dirty="0" smtClean="0"/>
              <a:t>              implemented </a:t>
            </a:r>
            <a:r>
              <a:rPr lang="en-US" sz="3200" b="1" dirty="0" smtClean="0">
                <a:solidFill>
                  <a:schemeClr val="bg1"/>
                </a:solidFill>
              </a:rPr>
              <a:t>in derived classes</a:t>
            </a:r>
          </a:p>
        </p:txBody>
      </p:sp>
    </p:spTree>
    <p:extLst>
      <p:ext uri="{BB962C8B-B14F-4D97-AF65-F5344CB8AC3E}">
        <p14:creationId xmlns:p14="http://schemas.microsoft.com/office/powerpoint/2010/main" val="2158530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2"/>
          <p:cNvSpPr txBox="1">
            <a:spLocks/>
          </p:cNvSpPr>
          <p:nvPr/>
        </p:nvSpPr>
        <p:spPr>
          <a:xfrm>
            <a:off x="190355" y="110063"/>
            <a:ext cx="8397308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438" rtl="0" eaLnBrk="1" latinLnBrk="1" hangingPunct="1">
              <a:spcBef>
                <a:spcPct val="0"/>
              </a:spcBef>
              <a:buNone/>
              <a:defRPr sz="3998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Example</a:t>
            </a:r>
            <a:r>
              <a:rPr lang="bg-BG" dirty="0" smtClean="0"/>
              <a:t> </a:t>
            </a:r>
            <a:r>
              <a:rPr lang="en-US" dirty="0" smtClean="0"/>
              <a:t>of abstract class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7" name="Текстово поле 10"/>
          <p:cNvSpPr txBox="1"/>
          <p:nvPr/>
        </p:nvSpPr>
        <p:spPr>
          <a:xfrm>
            <a:off x="666800" y="1255729"/>
            <a:ext cx="10896600" cy="514253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abstract</a:t>
            </a:r>
            <a:r>
              <a:rPr lang="en-US" sz="2000" b="1" dirty="0">
                <a:latin typeface="Consolas" panose="020B0609020204030204" pitchFamily="49" charset="0"/>
              </a:rPr>
              <a:t> class Department 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public depName: string;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constructor(n: string) { this.depName = n; }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abstract sayHello(): void;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class Engineering extends Department 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public employee: string;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constructor (depName: string, e:string) 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    super(depName)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    this.employee = e;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</a:t>
            </a:r>
            <a:r>
              <a:rPr lang="en-US" sz="2000" b="1" dirty="0" smtClean="0">
                <a:latin typeface="Consolas" panose="020B0609020204030204" pitchFamily="49" charset="0"/>
              </a:rPr>
              <a:t>}</a:t>
            </a:r>
            <a:r>
              <a:rPr lang="en-US" sz="2000" b="1" dirty="0">
                <a:latin typeface="Consolas" panose="020B0609020204030204" pitchFamily="49" charset="0"/>
              </a:rPr>
              <a:t/>
            </a:r>
            <a:br>
              <a:rPr lang="en-US" sz="2000" b="1" dirty="0">
                <a:latin typeface="Consolas" panose="020B0609020204030204" pitchFamily="49" charset="0"/>
              </a:rPr>
            </a:br>
            <a:r>
              <a:rPr lang="en-US" sz="2000" b="1" dirty="0">
                <a:latin typeface="Consolas" panose="020B0609020204030204" pitchFamily="49" charset="0"/>
              </a:rPr>
              <a:t>    sayHello() 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    return `${this.employee} of ${this.depName} department says hi!`;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}</a:t>
            </a:r>
          </a:p>
          <a:p>
            <a:r>
              <a:rPr lang="en-US" sz="2000" b="1" dirty="0" smtClean="0">
                <a:latin typeface="Consolas" panose="020B0609020204030204" pitchFamily="49" charset="0"/>
              </a:rPr>
              <a:t>}</a:t>
            </a:r>
            <a:r>
              <a:rPr lang="en-US" sz="2000" b="1" dirty="0">
                <a:latin typeface="Consolas" panose="020B0609020204030204" pitchFamily="49" charset="0"/>
              </a:rPr>
              <a:t/>
            </a:r>
            <a:br>
              <a:rPr lang="en-US" sz="2000" b="1" dirty="0">
                <a:latin typeface="Consolas" panose="020B0609020204030204" pitchFamily="49" charset="0"/>
              </a:rPr>
            </a:br>
            <a:r>
              <a:rPr lang="en-US" sz="2000" b="1" dirty="0">
                <a:latin typeface="Consolas" panose="020B0609020204030204" pitchFamily="49" charset="0"/>
              </a:rPr>
              <a:t>let dep = new Department('Test</a:t>
            </a:r>
            <a:r>
              <a:rPr lang="en-US" sz="2000" b="1" dirty="0" smtClean="0">
                <a:latin typeface="Consolas" panose="020B0609020204030204" pitchFamily="49" charset="0"/>
              </a:rPr>
              <a:t>') </a:t>
            </a:r>
            <a:r>
              <a:rPr lang="en-US" sz="2000" b="1" i="1" dirty="0" smtClean="0">
                <a:solidFill>
                  <a:schemeClr val="accent3"/>
                </a:solidFill>
                <a:latin typeface="Consolas" panose="020B0609020204030204" pitchFamily="49" charset="0"/>
              </a:rPr>
              <a:t>//Cannot create instance of abstract class</a:t>
            </a:r>
            <a:endParaRPr lang="en-US" sz="20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4982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4000" dirty="0" smtClean="0"/>
              <a:t>Static properties</a:t>
            </a:r>
            <a:endParaRPr lang="en-US" sz="400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827213" y="1066800"/>
            <a:ext cx="9372599" cy="5276048"/>
          </a:xfrm>
        </p:spPr>
        <p:txBody>
          <a:bodyPr>
            <a:normAutofit/>
          </a:bodyPr>
          <a:lstStyle/>
          <a:p>
            <a:r>
              <a:rPr lang="en-US" sz="3200" dirty="0" smtClean="0"/>
              <a:t>Defined by keyword </a:t>
            </a:r>
            <a:r>
              <a:rPr lang="en-US" sz="3200" b="1" dirty="0" smtClean="0">
                <a:solidFill>
                  <a:schemeClr val="bg1"/>
                </a:solidFill>
              </a:rPr>
              <a:t>static</a:t>
            </a:r>
          </a:p>
          <a:p>
            <a:r>
              <a:rPr lang="en-US" sz="3200" dirty="0" smtClean="0"/>
              <a:t>The </a:t>
            </a:r>
            <a:r>
              <a:rPr lang="en-US" sz="3200" b="1" dirty="0" smtClean="0">
                <a:solidFill>
                  <a:schemeClr val="bg1"/>
                </a:solidFill>
              </a:rPr>
              <a:t>property</a:t>
            </a:r>
            <a:r>
              <a:rPr lang="en-US" sz="3200" dirty="0" smtClean="0"/>
              <a:t> belongs to the class itself, so it </a:t>
            </a:r>
            <a:r>
              <a:rPr lang="en-US" sz="3200" b="1" dirty="0" smtClean="0">
                <a:solidFill>
                  <a:schemeClr val="bg1"/>
                </a:solidFill>
              </a:rPr>
              <a:t>cannot be accessed</a:t>
            </a:r>
            <a:r>
              <a:rPr lang="en-US" sz="3200" dirty="0" smtClean="0"/>
              <a:t> outside of the class</a:t>
            </a:r>
          </a:p>
          <a:p>
            <a:r>
              <a:rPr lang="en-US" sz="3200" dirty="0"/>
              <a:t>We can only access the properties directly </a:t>
            </a:r>
            <a:r>
              <a:rPr lang="en-US" sz="3200" b="1" dirty="0" smtClean="0">
                <a:solidFill>
                  <a:schemeClr val="bg1"/>
                </a:solidFill>
              </a:rPr>
              <a:t>by</a:t>
            </a:r>
            <a:r>
              <a:rPr lang="en-US" sz="3200" dirty="0" smtClean="0"/>
              <a:t>             </a:t>
            </a:r>
            <a:r>
              <a:rPr lang="en-US" sz="3200" b="1" dirty="0" smtClean="0">
                <a:solidFill>
                  <a:schemeClr val="bg1"/>
                </a:solidFill>
              </a:rPr>
              <a:t>referencing</a:t>
            </a:r>
            <a:r>
              <a:rPr lang="en-US" sz="3200" dirty="0" smtClean="0"/>
              <a:t> </a:t>
            </a:r>
            <a:r>
              <a:rPr lang="en-US" sz="3200" dirty="0"/>
              <a:t>the class itself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1459877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2"/>
          <p:cNvSpPr txBox="1">
            <a:spLocks/>
          </p:cNvSpPr>
          <p:nvPr/>
        </p:nvSpPr>
        <p:spPr>
          <a:xfrm>
            <a:off x="190355" y="110063"/>
            <a:ext cx="8397308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438" rtl="0" eaLnBrk="1" latinLnBrk="1" hangingPunct="1">
              <a:spcBef>
                <a:spcPct val="0"/>
              </a:spcBef>
              <a:buNone/>
              <a:defRPr sz="3998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Example</a:t>
            </a:r>
            <a:r>
              <a:rPr lang="bg-BG" dirty="0" smtClean="0"/>
              <a:t> </a:t>
            </a:r>
            <a:r>
              <a:rPr lang="en-US" dirty="0" smtClean="0"/>
              <a:t>of abstract class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7" name="Текстово поле 10"/>
          <p:cNvSpPr txBox="1"/>
          <p:nvPr/>
        </p:nvSpPr>
        <p:spPr>
          <a:xfrm>
            <a:off x="912812" y="1371600"/>
            <a:ext cx="9677400" cy="483475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class Manufacturing 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public maker: string;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public model: string;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public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static</a:t>
            </a:r>
            <a:r>
              <a:rPr lang="en-US" sz="2000" b="1" dirty="0">
                <a:latin typeface="Consolas" panose="020B0609020204030204" pitchFamily="49" charset="0"/>
              </a:rPr>
              <a:t> </a:t>
            </a:r>
            <a:r>
              <a:rPr lang="en-US" sz="2000" b="1" dirty="0" err="1">
                <a:latin typeface="Consolas" panose="020B0609020204030204" pitchFamily="49" charset="0"/>
              </a:rPr>
              <a:t>vehiclesCount</a:t>
            </a:r>
            <a:r>
              <a:rPr lang="en-US" sz="2000" b="1" dirty="0">
                <a:latin typeface="Consolas" panose="020B0609020204030204" pitchFamily="49" charset="0"/>
              </a:rPr>
              <a:t> = 0;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/>
            </a:r>
            <a:br>
              <a:rPr lang="en-US" sz="2000" b="1" dirty="0">
                <a:latin typeface="Consolas" panose="020B0609020204030204" pitchFamily="49" charset="0"/>
              </a:rPr>
            </a:br>
            <a:r>
              <a:rPr lang="en-US" sz="2000" b="1" dirty="0">
                <a:latin typeface="Consolas" panose="020B0609020204030204" pitchFamily="49" charset="0"/>
              </a:rPr>
              <a:t>    constructor(maker: string, model: string, ) 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    </a:t>
            </a:r>
            <a:r>
              <a:rPr lang="en-US" sz="2000" b="1" dirty="0" err="1">
                <a:latin typeface="Consolas" panose="020B0609020204030204" pitchFamily="49" charset="0"/>
              </a:rPr>
              <a:t>this.maker</a:t>
            </a:r>
            <a:r>
              <a:rPr lang="en-US" sz="2000" b="1" dirty="0">
                <a:latin typeface="Consolas" panose="020B0609020204030204" pitchFamily="49" charset="0"/>
              </a:rPr>
              <a:t> = maker;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    this.model = model</a:t>
            </a:r>
            <a:r>
              <a:rPr lang="en-US" sz="2000" b="1" dirty="0" smtClean="0">
                <a:latin typeface="Consolas" panose="020B0609020204030204" pitchFamily="49" charset="0"/>
              </a:rPr>
              <a:t>;</a:t>
            </a:r>
            <a:r>
              <a:rPr lang="en-US" sz="2000" b="1" dirty="0">
                <a:latin typeface="Consolas" panose="020B0609020204030204" pitchFamily="49" charset="0"/>
              </a:rPr>
              <a:t/>
            </a:r>
            <a:br>
              <a:rPr lang="en-US" sz="2000" b="1" dirty="0">
                <a:latin typeface="Consolas" panose="020B0609020204030204" pitchFamily="49" charset="0"/>
              </a:rPr>
            </a:br>
            <a:r>
              <a:rPr lang="en-US" sz="2000" b="1" dirty="0">
                <a:latin typeface="Consolas" panose="020B0609020204030204" pitchFamily="49" charset="0"/>
              </a:rPr>
              <a:t>    </a:t>
            </a:r>
            <a:r>
              <a:rPr lang="en-US" sz="2000" b="1" dirty="0" smtClean="0">
                <a:latin typeface="Consolas" panose="020B0609020204030204" pitchFamily="49" charset="0"/>
              </a:rPr>
              <a:t>}</a:t>
            </a:r>
            <a:r>
              <a:rPr lang="en-US" sz="2000" b="1" dirty="0">
                <a:latin typeface="Consolas" panose="020B0609020204030204" pitchFamily="49" charset="0"/>
              </a:rPr>
              <a:t/>
            </a:r>
            <a:br>
              <a:rPr lang="en-US" sz="2000" b="1" dirty="0">
                <a:latin typeface="Consolas" panose="020B0609020204030204" pitchFamily="49" charset="0"/>
              </a:rPr>
            </a:br>
            <a:r>
              <a:rPr lang="en-US" sz="2000" b="1" dirty="0">
                <a:latin typeface="Consolas" panose="020B0609020204030204" pitchFamily="49" charset="0"/>
              </a:rPr>
              <a:t>    </a:t>
            </a:r>
            <a:r>
              <a:rPr lang="en-US" sz="2000" b="1" dirty="0" err="1">
                <a:latin typeface="Consolas" panose="020B0609020204030204" pitchFamily="49" charset="0"/>
              </a:rPr>
              <a:t>createVehicle</a:t>
            </a:r>
            <a:r>
              <a:rPr lang="en-US" sz="2000" b="1" dirty="0">
                <a:latin typeface="Consolas" panose="020B0609020204030204" pitchFamily="49" charset="0"/>
              </a:rPr>
              <a:t>() 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    </a:t>
            </a:r>
            <a:r>
              <a:rPr lang="en-US" sz="2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Manufacturing.vehiclesCount</a:t>
            </a:r>
            <a:r>
              <a:rPr lang="en-US" sz="2000" b="1" dirty="0">
                <a:latin typeface="Consolas" panose="020B0609020204030204" pitchFamily="49" charset="0"/>
              </a:rPr>
              <a:t>++;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    return `Created cars: ${</a:t>
            </a:r>
            <a:r>
              <a:rPr lang="en-US" sz="2000" b="1" dirty="0" err="1">
                <a:latin typeface="Consolas" panose="020B0609020204030204" pitchFamily="49" charset="0"/>
              </a:rPr>
              <a:t>Manufacturing.vehiclesCount</a:t>
            </a:r>
            <a:r>
              <a:rPr lang="en-US" sz="2000" b="1" dirty="0">
                <a:latin typeface="Consolas" panose="020B0609020204030204" pitchFamily="49" charset="0"/>
              </a:rPr>
              <a:t>} of </a:t>
            </a:r>
            <a:endParaRPr lang="en-US" sz="2000" b="1" dirty="0" smtClean="0">
              <a:latin typeface="Consolas" panose="020B0609020204030204" pitchFamily="49" charset="0"/>
            </a:endParaRPr>
          </a:p>
          <a:p>
            <a:r>
              <a:rPr lang="en-US" sz="2000" b="1" dirty="0">
                <a:latin typeface="Consolas" panose="020B0609020204030204" pitchFamily="49" charset="0"/>
              </a:rPr>
              <a:t> </a:t>
            </a:r>
            <a:r>
              <a:rPr lang="en-US" sz="2000" b="1" dirty="0" smtClean="0">
                <a:latin typeface="Consolas" panose="020B0609020204030204" pitchFamily="49" charset="0"/>
              </a:rPr>
              <a:t>       ${</a:t>
            </a:r>
            <a:r>
              <a:rPr lang="en-US" sz="2000" b="1" dirty="0" err="1">
                <a:latin typeface="Consolas" panose="020B0609020204030204" pitchFamily="49" charset="0"/>
              </a:rPr>
              <a:t>this.maker</a:t>
            </a:r>
            <a:r>
              <a:rPr lang="en-US" sz="2000" b="1" dirty="0">
                <a:latin typeface="Consolas" panose="020B0609020204030204" pitchFamily="49" charset="0"/>
              </a:rPr>
              <a:t>} ${this.model}`;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}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23781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799" dirty="0"/>
              <a:t>Live Exercises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4501" y="794196"/>
            <a:ext cx="3675250" cy="36752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5978" y="714961"/>
            <a:ext cx="3120610" cy="3833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847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xmlns="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498" y="1656227"/>
            <a:ext cx="7579238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EBAFE522-EB7D-4931-A015-9A7E8A98517D}"/>
              </a:ext>
            </a:extLst>
          </p:cNvPr>
          <p:cNvGrpSpPr/>
          <p:nvPr/>
        </p:nvGrpSpPr>
        <p:grpSpPr>
          <a:xfrm>
            <a:off x="162148" y="1443264"/>
            <a:ext cx="8256844" cy="5300339"/>
            <a:chOff x="472011" y="1508786"/>
            <a:chExt cx="3799787" cy="4865562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xmlns="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2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xmlns="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2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xmlns="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156086" y="3276642"/>
            <a:ext cx="2881926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xmlns="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578287" y="1780455"/>
            <a:ext cx="7545635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r>
              <a:rPr lang="en-US" sz="3200" b="1" dirty="0" smtClean="0">
                <a:solidFill>
                  <a:schemeClr val="bg1"/>
                </a:solidFill>
              </a:rPr>
              <a:t>Classes</a:t>
            </a:r>
            <a:r>
              <a:rPr lang="en-US" sz="3200" b="1" dirty="0" smtClean="0">
                <a:solidFill>
                  <a:schemeClr val="bg2"/>
                </a:solidFill>
              </a:rPr>
              <a:t> in TypeScript consist of</a:t>
            </a:r>
            <a:endParaRPr lang="en-US" sz="3200" b="1" dirty="0">
              <a:solidFill>
                <a:schemeClr val="bg1"/>
              </a:solidFill>
            </a:endParaRPr>
          </a:p>
          <a:p>
            <a:pPr lvl="1" latinLnBrk="0">
              <a:buClr>
                <a:schemeClr val="bg2"/>
              </a:buClr>
            </a:pPr>
            <a:r>
              <a:rPr lang="en-US" sz="3000" b="1" dirty="0" smtClean="0">
                <a:solidFill>
                  <a:schemeClr val="bg1"/>
                </a:solidFill>
              </a:rPr>
              <a:t>Properties</a:t>
            </a:r>
          </a:p>
          <a:p>
            <a:pPr lvl="1" latinLnBrk="0">
              <a:buClr>
                <a:schemeClr val="bg2"/>
              </a:buClr>
            </a:pPr>
            <a:r>
              <a:rPr lang="en-US" sz="3000" b="1" dirty="0" smtClean="0">
                <a:solidFill>
                  <a:schemeClr val="bg1"/>
                </a:solidFill>
              </a:rPr>
              <a:t>Constructor</a:t>
            </a:r>
          </a:p>
          <a:p>
            <a:pPr lvl="1" latinLnBrk="0">
              <a:buClr>
                <a:schemeClr val="bg2"/>
              </a:buClr>
            </a:pPr>
            <a:r>
              <a:rPr lang="en-US" sz="3000" b="1" dirty="0" smtClean="0">
                <a:solidFill>
                  <a:schemeClr val="bg1"/>
                </a:solidFill>
              </a:rPr>
              <a:t>Methods</a:t>
            </a:r>
          </a:p>
          <a:p>
            <a:pPr latinLnBrk="0">
              <a:buClr>
                <a:schemeClr val="bg2"/>
              </a:buClr>
            </a:pPr>
            <a:r>
              <a:rPr lang="en-US" sz="3200" b="1" dirty="0" smtClean="0">
                <a:solidFill>
                  <a:schemeClr val="bg2"/>
                </a:solidFill>
              </a:rPr>
              <a:t>You can </a:t>
            </a:r>
            <a:r>
              <a:rPr lang="en-US" sz="3200" b="1" dirty="0" smtClean="0">
                <a:solidFill>
                  <a:schemeClr val="bg1"/>
                </a:solidFill>
              </a:rPr>
              <a:t>restrict</a:t>
            </a:r>
            <a:r>
              <a:rPr lang="en-US" sz="3200" b="1" dirty="0" smtClean="0">
                <a:solidFill>
                  <a:schemeClr val="bg2"/>
                </a:solidFill>
              </a:rPr>
              <a:t> or </a:t>
            </a:r>
            <a:r>
              <a:rPr lang="en-US" sz="3200" b="1" dirty="0" smtClean="0">
                <a:solidFill>
                  <a:schemeClr val="bg1"/>
                </a:solidFill>
              </a:rPr>
              <a:t>allow</a:t>
            </a:r>
            <a:r>
              <a:rPr lang="en-US" sz="3200" b="1" dirty="0" smtClean="0">
                <a:solidFill>
                  <a:schemeClr val="bg2"/>
                </a:solidFill>
              </a:rPr>
              <a:t> access to properties</a:t>
            </a:r>
            <a:r>
              <a:rPr lang="en-US" sz="3200" b="1" dirty="0">
                <a:solidFill>
                  <a:schemeClr val="bg2"/>
                </a:solidFill>
              </a:rPr>
              <a:t> </a:t>
            </a:r>
            <a:r>
              <a:rPr lang="en-US" sz="3200" b="1" dirty="0" smtClean="0">
                <a:solidFill>
                  <a:schemeClr val="bg2"/>
                </a:solidFill>
              </a:rPr>
              <a:t>by using access modifiers</a:t>
            </a:r>
          </a:p>
          <a:p>
            <a:pPr latinLnBrk="0">
              <a:buClr>
                <a:schemeClr val="bg2"/>
              </a:buClr>
            </a:pPr>
            <a:r>
              <a:rPr lang="en-US" sz="3200" b="1" dirty="0" smtClean="0">
                <a:solidFill>
                  <a:schemeClr val="bg2"/>
                </a:solidFill>
              </a:rPr>
              <a:t>Using </a:t>
            </a:r>
            <a:r>
              <a:rPr lang="en-US" sz="3200" b="1" dirty="0" smtClean="0">
                <a:solidFill>
                  <a:schemeClr val="bg1"/>
                </a:solidFill>
              </a:rPr>
              <a:t>get</a:t>
            </a:r>
            <a:r>
              <a:rPr lang="en-US" sz="3200" b="1" dirty="0" smtClean="0">
                <a:solidFill>
                  <a:schemeClr val="bg2"/>
                </a:solidFill>
              </a:rPr>
              <a:t> and </a:t>
            </a:r>
            <a:r>
              <a:rPr lang="en-US" sz="3200" b="1" dirty="0" smtClean="0">
                <a:solidFill>
                  <a:schemeClr val="bg1"/>
                </a:solidFill>
              </a:rPr>
              <a:t>set</a:t>
            </a:r>
            <a:r>
              <a:rPr lang="en-US" sz="3200" b="1" dirty="0" smtClean="0">
                <a:solidFill>
                  <a:schemeClr val="bg2"/>
                </a:solidFill>
              </a:rPr>
              <a:t> methods</a:t>
            </a:r>
            <a:endParaRPr lang="en-US" sz="3200" b="1" dirty="0">
              <a:solidFill>
                <a:schemeClr val="bg2"/>
              </a:solidFill>
            </a:endParaRPr>
          </a:p>
          <a:p>
            <a:pPr marL="0" indent="0" algn="just" latinLnBrk="0">
              <a:buClr>
                <a:schemeClr val="bg2"/>
              </a:buClr>
              <a:buNone/>
            </a:pPr>
            <a:endParaRPr lang="en-US" sz="3200" b="1" dirty="0">
              <a:solidFill>
                <a:schemeClr val="bg2"/>
              </a:solidFill>
            </a:endParaRPr>
          </a:p>
          <a:p>
            <a:pPr algn="just" latinLnBrk="0">
              <a:buClr>
                <a:schemeClr val="bg2"/>
              </a:buClr>
            </a:pPr>
            <a:endParaRPr lang="en-US" sz="3200" b="1" dirty="0">
              <a:solidFill>
                <a:schemeClr val="bg1"/>
              </a:solidFill>
            </a:endParaRPr>
          </a:p>
          <a:p>
            <a:pPr algn="just" latinLnBrk="0">
              <a:buClr>
                <a:schemeClr val="bg2"/>
              </a:buClr>
            </a:pPr>
            <a:endParaRPr lang="en-US" sz="3200" b="1" dirty="0">
              <a:solidFill>
                <a:schemeClr val="bg1"/>
              </a:solidFill>
            </a:endParaRPr>
          </a:p>
          <a:p>
            <a:pPr marL="0" indent="0" algn="just" latinLnBrk="0">
              <a:buNone/>
            </a:pPr>
            <a:endParaRPr lang="en-US" sz="2400" b="1" dirty="0">
              <a:solidFill>
                <a:schemeClr val="bg2"/>
              </a:solidFill>
            </a:endParaRPr>
          </a:p>
          <a:p>
            <a:pPr algn="just" latinLnBrk="0"/>
            <a:endParaRPr lang="en-US" sz="2400" b="1" dirty="0">
              <a:solidFill>
                <a:schemeClr val="bg2"/>
              </a:solidFill>
            </a:endParaRPr>
          </a:p>
          <a:p>
            <a:pPr lvl="1" algn="just" latinLnBrk="0"/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5347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4526" y="4535261"/>
            <a:ext cx="566588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8418" y="4535261"/>
            <a:ext cx="396008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29586" y="2475274"/>
            <a:ext cx="579082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8419" y="2475274"/>
            <a:ext cx="3856369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3505" y="1445280"/>
            <a:ext cx="2446901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8418" y="1445280"/>
            <a:ext cx="418361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6617" y="1445280"/>
            <a:ext cx="271230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6235679" y="3505268"/>
            <a:ext cx="2518346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8419" y="3505268"/>
            <a:ext cx="4539290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2216" y="3505268"/>
            <a:ext cx="174819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3"/>
            <a:extLst>
              <a:ext uri="{FF2B5EF4-FFF2-40B4-BE49-F238E27FC236}">
                <a16:creationId xmlns:a16="http://schemas.microsoft.com/office/drawing/2014/main" xmlns="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1111419" y="5565254"/>
            <a:ext cx="2872298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18" name="Picture 17">
            <a:hlinkClick r:id="rId25"/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683385" y="5654316"/>
            <a:ext cx="6472875" cy="77409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215292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8F94737B-4698-41F8-AC81-9324F12880B9}"/>
              </a:ext>
            </a:extLst>
          </p:cNvPr>
          <p:cNvGrpSpPr/>
          <p:nvPr/>
        </p:nvGrpSpPr>
        <p:grpSpPr>
          <a:xfrm>
            <a:off x="1981757" y="1711221"/>
            <a:ext cx="8225314" cy="4149116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7128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2429070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0" y="6459628"/>
            <a:ext cx="12114212" cy="363538"/>
          </a:xfrm>
        </p:spPr>
        <p:txBody>
          <a:bodyPr>
            <a:normAutofit fontScale="62500" lnSpcReduction="20000"/>
          </a:bodyPr>
          <a:lstStyle/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https://</a:t>
            </a:r>
            <a:r>
              <a:rPr lang="en-US" dirty="0" smtClean="0">
                <a:solidFill>
                  <a:schemeClr val="bg1"/>
                </a:solidFill>
              </a:rPr>
              <a:t>softuni.bg/courses/tbd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220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br>
              <a:rPr lang="en-US" dirty="0">
                <a:hlinkClick r:id="rId3"/>
              </a:rPr>
            </a:b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</a:t>
            </a:r>
            <a:br>
              <a:rPr lang="en-US" dirty="0"/>
            </a:br>
            <a:r>
              <a:rPr lang="en-US" dirty="0"/>
              <a:t>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859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7310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  <a:hlinkClick r:id="rId3"/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 smtClean="0"/>
              <a:t>#</a:t>
            </a:r>
            <a:r>
              <a:rPr lang="en-US" sz="11500" b="1" dirty="0" err="1" smtClean="0"/>
              <a:t>tbd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7460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-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xmlns="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2538112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xmlns="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1140" y="2057400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xmlns="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2612" y="3654371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xmlns="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535966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978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TypeScript Classes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4165" y="1256094"/>
            <a:ext cx="2543669" cy="2772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225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51" y="1196708"/>
            <a:ext cx="11998374" cy="5184275"/>
          </a:xfrm>
        </p:spPr>
        <p:txBody>
          <a:bodyPr>
            <a:normAutofit/>
          </a:bodyPr>
          <a:lstStyle/>
          <a:p>
            <a:pPr marL="457063" indent="-457063" latinLnBrk="0">
              <a:lnSpc>
                <a:spcPct val="10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b="1" dirty="0" smtClean="0">
                <a:solidFill>
                  <a:schemeClr val="bg1"/>
                </a:solidFill>
                <a:latin typeface="+mj-lt"/>
              </a:rPr>
              <a:t>Classes</a:t>
            </a:r>
            <a:r>
              <a:rPr lang="en-US" sz="3200" dirty="0" smtClean="0">
                <a:latin typeface="+mj-lt"/>
              </a:rPr>
              <a:t> in TypeScript can contain:</a:t>
            </a:r>
          </a:p>
          <a:p>
            <a:pPr marL="1066282" lvl="1" indent="-457063" latinLnBrk="0">
              <a:lnSpc>
                <a:spcPct val="10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000" b="1" dirty="0" smtClean="0">
                <a:solidFill>
                  <a:schemeClr val="bg1"/>
                </a:solidFill>
                <a:latin typeface="+mj-lt"/>
              </a:rPr>
              <a:t>Data</a:t>
            </a:r>
            <a:r>
              <a:rPr lang="en-US" sz="3000" dirty="0" smtClean="0">
                <a:latin typeface="+mj-lt"/>
              </a:rPr>
              <a:t>, defined by its </a:t>
            </a:r>
            <a:r>
              <a:rPr lang="en-US" sz="3000" b="1" dirty="0" smtClean="0">
                <a:solidFill>
                  <a:schemeClr val="bg1"/>
                </a:solidFill>
                <a:latin typeface="+mj-lt"/>
              </a:rPr>
              <a:t>properties</a:t>
            </a:r>
          </a:p>
          <a:p>
            <a:pPr marL="1066282" lvl="1" indent="-457063" latinLnBrk="0">
              <a:lnSpc>
                <a:spcPct val="10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000" dirty="0" smtClean="0">
                <a:latin typeface="+mj-lt"/>
              </a:rPr>
              <a:t>Who can use the data - </a:t>
            </a:r>
            <a:r>
              <a:rPr lang="en-US" sz="3000" b="1" dirty="0" smtClean="0">
                <a:solidFill>
                  <a:schemeClr val="bg1"/>
                </a:solidFill>
                <a:latin typeface="+mj-lt"/>
              </a:rPr>
              <a:t>access</a:t>
            </a:r>
            <a:r>
              <a:rPr lang="en-US" sz="30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000" b="1" dirty="0" smtClean="0">
                <a:solidFill>
                  <a:schemeClr val="bg1"/>
                </a:solidFill>
                <a:latin typeface="+mj-lt"/>
              </a:rPr>
              <a:t>modifiers</a:t>
            </a:r>
          </a:p>
          <a:p>
            <a:pPr marL="1066282" lvl="1" indent="-457063" latinLnBrk="0">
              <a:lnSpc>
                <a:spcPct val="10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000" dirty="0" smtClean="0">
                <a:latin typeface="+mj-lt"/>
              </a:rPr>
              <a:t>Some </a:t>
            </a:r>
            <a:r>
              <a:rPr lang="en-US" sz="3000" b="1" dirty="0" smtClean="0">
                <a:solidFill>
                  <a:schemeClr val="bg1"/>
                </a:solidFill>
                <a:latin typeface="+mj-lt"/>
              </a:rPr>
              <a:t>actions</a:t>
            </a:r>
            <a:r>
              <a:rPr lang="en-US" sz="3000" dirty="0" smtClean="0">
                <a:latin typeface="+mj-lt"/>
              </a:rPr>
              <a:t> by using </a:t>
            </a:r>
            <a:r>
              <a:rPr lang="en-US" sz="3000" b="1" dirty="0" smtClean="0">
                <a:solidFill>
                  <a:schemeClr val="bg1"/>
                </a:solidFill>
                <a:latin typeface="+mj-lt"/>
              </a:rPr>
              <a:t>methods</a:t>
            </a:r>
          </a:p>
          <a:p>
            <a:pPr marL="457063" indent="-457063" latinLnBrk="0">
              <a:lnSpc>
                <a:spcPct val="10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b="1" dirty="0" smtClean="0">
                <a:solidFill>
                  <a:schemeClr val="bg1"/>
                </a:solidFill>
                <a:latin typeface="+mj-lt"/>
              </a:rPr>
              <a:t>One</a:t>
            </a:r>
            <a:r>
              <a:rPr lang="en-US" sz="32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200" b="1" dirty="0" smtClean="0">
                <a:solidFill>
                  <a:schemeClr val="bg1"/>
                </a:solidFill>
                <a:latin typeface="+mj-lt"/>
              </a:rPr>
              <a:t>class</a:t>
            </a:r>
            <a:r>
              <a:rPr lang="en-US" sz="32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200" dirty="0" smtClean="0">
                <a:latin typeface="+mj-lt"/>
              </a:rPr>
              <a:t>may have </a:t>
            </a:r>
            <a:r>
              <a:rPr lang="en-US" sz="3200" b="1" dirty="0" smtClean="0">
                <a:solidFill>
                  <a:schemeClr val="bg1"/>
                </a:solidFill>
                <a:latin typeface="+mj-lt"/>
              </a:rPr>
              <a:t>many</a:t>
            </a:r>
            <a:r>
              <a:rPr lang="en-US" sz="32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200" b="1" dirty="0" smtClean="0">
                <a:solidFill>
                  <a:schemeClr val="bg1"/>
                </a:solidFill>
                <a:latin typeface="+mj-lt"/>
              </a:rPr>
              <a:t>heirs</a:t>
            </a:r>
            <a:r>
              <a:rPr lang="en-US" sz="32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200" dirty="0" smtClean="0">
                <a:latin typeface="+mj-lt"/>
              </a:rPr>
              <a:t>– </a:t>
            </a:r>
            <a:r>
              <a:rPr lang="en-US" sz="3200" b="1" dirty="0" smtClean="0">
                <a:solidFill>
                  <a:schemeClr val="bg1"/>
                </a:solidFill>
                <a:latin typeface="+mj-lt"/>
              </a:rPr>
              <a:t>inheritance</a:t>
            </a:r>
            <a:endParaRPr lang="bg-BG" sz="3200" b="1" dirty="0" smtClean="0">
              <a:solidFill>
                <a:schemeClr val="bg1"/>
              </a:solidFill>
              <a:latin typeface="+mj-lt"/>
            </a:endParaRPr>
          </a:p>
          <a:p>
            <a:pPr marL="457063" indent="-457063" latinLnBrk="0">
              <a:lnSpc>
                <a:spcPct val="10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b="1" dirty="0" smtClean="0">
                <a:solidFill>
                  <a:schemeClr val="bg1"/>
                </a:solidFill>
                <a:latin typeface="+mj-lt"/>
              </a:rPr>
              <a:t>Abstract</a:t>
            </a:r>
            <a:r>
              <a:rPr lang="en-US" sz="32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200" b="1" dirty="0" smtClean="0">
                <a:solidFill>
                  <a:schemeClr val="bg1"/>
                </a:solidFill>
                <a:latin typeface="+mj-lt"/>
              </a:rPr>
              <a:t>classes</a:t>
            </a:r>
            <a:r>
              <a:rPr lang="en-US" sz="3200" dirty="0" smtClean="0">
                <a:latin typeface="+mj-lt"/>
              </a:rPr>
              <a:t> cannot be instantiated directly. They are the </a:t>
            </a:r>
            <a:r>
              <a:rPr lang="en-US" sz="3200" b="1" dirty="0" smtClean="0">
                <a:solidFill>
                  <a:schemeClr val="bg1"/>
                </a:solidFill>
                <a:latin typeface="+mj-lt"/>
              </a:rPr>
              <a:t>ancestor</a:t>
            </a:r>
            <a:r>
              <a:rPr lang="en-US" sz="3200" dirty="0" smtClean="0">
                <a:latin typeface="+mj-lt"/>
              </a:rPr>
              <a:t> class which starts the </a:t>
            </a:r>
            <a:r>
              <a:rPr lang="en-US" sz="3200" b="1" dirty="0" smtClean="0">
                <a:solidFill>
                  <a:schemeClr val="bg1"/>
                </a:solidFill>
                <a:latin typeface="+mj-lt"/>
              </a:rPr>
              <a:t>inheritance</a:t>
            </a:r>
            <a:r>
              <a:rPr lang="en-US" sz="32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200" b="1" dirty="0" smtClean="0">
                <a:solidFill>
                  <a:schemeClr val="bg1"/>
                </a:solidFill>
                <a:latin typeface="+mj-lt"/>
              </a:rPr>
              <a:t>chain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194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208212" y="1066800"/>
            <a:ext cx="8305800" cy="56041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endParaRPr lang="en-US" sz="2000" dirty="0" smtClean="0">
              <a:solidFill>
                <a:schemeClr val="tx1"/>
              </a:solidFill>
              <a:effectLst/>
            </a:endParaRPr>
          </a:p>
          <a:p>
            <a:r>
              <a:rPr lang="en-US" dirty="0">
                <a:solidFill>
                  <a:schemeClr val="bg1"/>
                </a:solidFill>
                <a:effectLst/>
              </a:rPr>
              <a:t>class</a:t>
            </a:r>
            <a:r>
              <a:rPr lang="en-US" dirty="0">
                <a:solidFill>
                  <a:schemeClr val="tx1"/>
                </a:solidFill>
                <a:effectLst/>
              </a:rPr>
              <a:t> Dog {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    </a:t>
            </a:r>
            <a:r>
              <a:rPr lang="en-US" dirty="0" smtClean="0">
                <a:solidFill>
                  <a:schemeClr val="tx1"/>
                </a:solidFill>
                <a:effectLst/>
              </a:rPr>
              <a:t>private</a:t>
            </a:r>
            <a:r>
              <a:rPr lang="en-US" dirty="0">
                <a:solidFill>
                  <a:schemeClr val="tx1"/>
                </a:solidFill>
                <a:effectLst/>
              </a:rPr>
              <a:t> name: string;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    </a:t>
            </a:r>
            <a:r>
              <a:rPr lang="en-US" dirty="0" smtClean="0">
                <a:solidFill>
                  <a:schemeClr val="tx1"/>
                </a:solidFill>
                <a:effectLst/>
              </a:rPr>
              <a:t>private</a:t>
            </a:r>
            <a:r>
              <a:rPr lang="en-US" dirty="0">
                <a:solidFill>
                  <a:schemeClr val="tx1"/>
                </a:solidFill>
                <a:effectLst/>
              </a:rPr>
              <a:t> age: number;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/>
            </a:r>
            <a:br>
              <a:rPr lang="en-US" dirty="0">
                <a:solidFill>
                  <a:schemeClr val="tx1"/>
                </a:solidFill>
                <a:effectLst/>
              </a:rPr>
            </a:br>
            <a:r>
              <a:rPr lang="en-US" dirty="0">
                <a:solidFill>
                  <a:schemeClr val="tx1"/>
                </a:solidFill>
                <a:effectLst/>
              </a:rPr>
              <a:t>    constructor(n: string, a: number) {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        this.name = n;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        this.age = a;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    }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/>
            </a:r>
            <a:br>
              <a:rPr lang="en-US" dirty="0">
                <a:solidFill>
                  <a:schemeClr val="tx1"/>
                </a:solidFill>
                <a:effectLst/>
              </a:rPr>
            </a:br>
            <a:r>
              <a:rPr lang="en-US" dirty="0">
                <a:solidFill>
                  <a:schemeClr val="tx1"/>
                </a:solidFill>
                <a:effectLst/>
              </a:rPr>
              <a:t>    bark() {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        </a:t>
            </a:r>
            <a:r>
              <a:rPr lang="en-US" dirty="0" smtClean="0">
                <a:solidFill>
                  <a:schemeClr val="tx1"/>
                </a:solidFill>
                <a:effectLst/>
              </a:rPr>
              <a:t>return `${</a:t>
            </a:r>
            <a:r>
              <a:rPr lang="en-US" dirty="0">
                <a:solidFill>
                  <a:schemeClr val="tx1"/>
                </a:solidFill>
                <a:effectLst/>
              </a:rPr>
              <a:t>this.name} woofed friendly</a:t>
            </a:r>
            <a:r>
              <a:rPr lang="en-US" dirty="0" smtClean="0">
                <a:solidFill>
                  <a:schemeClr val="tx1"/>
                </a:solidFill>
                <a:effectLst/>
              </a:rPr>
              <a:t>`;</a:t>
            </a:r>
            <a:endParaRPr lang="en-US" dirty="0">
              <a:solidFill>
                <a:schemeClr val="tx1"/>
              </a:solidFill>
              <a:effectLst/>
            </a:endParaRPr>
          </a:p>
          <a:p>
            <a:r>
              <a:rPr lang="en-US" dirty="0">
                <a:solidFill>
                  <a:schemeClr val="tx1"/>
                </a:solidFill>
                <a:effectLst/>
              </a:rPr>
              <a:t>    }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}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/>
            </a:r>
            <a:br>
              <a:rPr lang="en-US" dirty="0">
                <a:solidFill>
                  <a:schemeClr val="tx1"/>
                </a:solidFill>
                <a:effectLst/>
              </a:rPr>
            </a:br>
            <a:r>
              <a:rPr lang="en-US" dirty="0">
                <a:solidFill>
                  <a:schemeClr val="tx1"/>
                </a:solidFill>
                <a:effectLst/>
              </a:rPr>
              <a:t>let tommy = new Dog('Tommy', 6);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/>
            </a:r>
            <a:br>
              <a:rPr lang="en-US" dirty="0">
                <a:solidFill>
                  <a:schemeClr val="tx1"/>
                </a:solidFill>
                <a:effectLst/>
              </a:rPr>
            </a:br>
            <a:r>
              <a:rPr lang="en-US" dirty="0">
                <a:solidFill>
                  <a:schemeClr val="tx1"/>
                </a:solidFill>
                <a:effectLst/>
              </a:rPr>
              <a:t>console.log(tommy</a:t>
            </a:r>
            <a:r>
              <a:rPr lang="en-US" dirty="0" smtClean="0">
                <a:solidFill>
                  <a:schemeClr val="tx1"/>
                </a:solidFill>
                <a:effectLst/>
              </a:rPr>
              <a:t>);</a:t>
            </a:r>
            <a:r>
              <a:rPr lang="en-US" i="1" dirty="0">
                <a:solidFill>
                  <a:schemeClr val="accent3"/>
                </a:solidFill>
                <a:effectLst/>
              </a:rPr>
              <a:t> //Dog { name: 'Tommy', age: </a:t>
            </a:r>
            <a:r>
              <a:rPr lang="en-US" i="1" dirty="0" smtClean="0">
                <a:solidFill>
                  <a:schemeClr val="accent3"/>
                </a:solidFill>
                <a:effectLst/>
              </a:rPr>
              <a:t>6 } </a:t>
            </a:r>
            <a:r>
              <a:rPr lang="en-US" dirty="0" smtClean="0">
                <a:solidFill>
                  <a:schemeClr val="tx1"/>
                </a:solidFill>
                <a:effectLst/>
              </a:rPr>
              <a:t>console.log(</a:t>
            </a:r>
            <a:r>
              <a:rPr lang="en-US" dirty="0" err="1" smtClean="0">
                <a:solidFill>
                  <a:schemeClr val="tx1"/>
                </a:solidFill>
                <a:effectLst/>
              </a:rPr>
              <a:t>tommy.bark</a:t>
            </a:r>
            <a:r>
              <a:rPr lang="en-US" dirty="0" smtClean="0">
                <a:solidFill>
                  <a:schemeClr val="tx1"/>
                </a:solidFill>
                <a:effectLst/>
              </a:rPr>
              <a:t>()); </a:t>
            </a:r>
            <a:r>
              <a:rPr lang="en-US" i="1" dirty="0" smtClean="0">
                <a:solidFill>
                  <a:schemeClr val="accent3"/>
                </a:solidFill>
                <a:effectLst/>
              </a:rPr>
              <a:t>//Tommy </a:t>
            </a:r>
            <a:r>
              <a:rPr lang="en-US" i="1" dirty="0">
                <a:solidFill>
                  <a:schemeClr val="accent3"/>
                </a:solidFill>
                <a:effectLst/>
              </a:rPr>
              <a:t>woofed friendly</a:t>
            </a:r>
            <a:endParaRPr lang="en-US" dirty="0">
              <a:solidFill>
                <a:schemeClr val="tx1"/>
              </a:solidFill>
              <a:effectLst/>
            </a:endParaRP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 flipH="1">
            <a:off x="4341812" y="1225831"/>
            <a:ext cx="2117441" cy="431838"/>
          </a:xfrm>
          <a:prstGeom prst="wedgeRoundRectCallout">
            <a:avLst>
              <a:gd name="adj1" fmla="val 64238"/>
              <a:gd name="adj2" fmla="val 3164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 smtClean="0">
                <a:solidFill>
                  <a:schemeClr val="bg2"/>
                </a:solidFill>
              </a:rPr>
              <a:t>Class</a:t>
            </a:r>
            <a:r>
              <a:rPr lang="en-US" sz="2000" b="1" dirty="0" smtClean="0">
                <a:solidFill>
                  <a:schemeClr val="bg1"/>
                </a:solidFill>
              </a:rPr>
              <a:t> initialization</a:t>
            </a:r>
            <a:endParaRPr lang="bg-BG" sz="2000" b="1" dirty="0">
              <a:solidFill>
                <a:schemeClr val="bg1"/>
              </a:solidFill>
            </a:endParaRP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 flipH="1">
            <a:off x="6170612" y="1816700"/>
            <a:ext cx="2117441" cy="431838"/>
          </a:xfrm>
          <a:prstGeom prst="wedgeRoundRectCallout">
            <a:avLst>
              <a:gd name="adj1" fmla="val 64238"/>
              <a:gd name="adj2" fmla="val 3164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 smtClean="0">
                <a:solidFill>
                  <a:schemeClr val="bg2"/>
                </a:solidFill>
              </a:rPr>
              <a:t>Class</a:t>
            </a:r>
            <a:r>
              <a:rPr lang="en-US" sz="2000" b="1" dirty="0" smtClean="0">
                <a:solidFill>
                  <a:schemeClr val="bg1"/>
                </a:solidFill>
              </a:rPr>
              <a:t> properties</a:t>
            </a:r>
            <a:endParaRPr lang="bg-BG" sz="2000" b="1" dirty="0">
              <a:solidFill>
                <a:schemeClr val="bg1"/>
              </a:solidFill>
            </a:endParaRP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 flipH="1">
            <a:off x="8178006" y="2623488"/>
            <a:ext cx="2117441" cy="431838"/>
          </a:xfrm>
          <a:prstGeom prst="wedgeRoundRectCallout">
            <a:avLst>
              <a:gd name="adj1" fmla="val 64238"/>
              <a:gd name="adj2" fmla="val 3164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 smtClean="0">
                <a:solidFill>
                  <a:schemeClr val="bg2"/>
                </a:solidFill>
              </a:rPr>
              <a:t>Class</a:t>
            </a:r>
            <a:r>
              <a:rPr lang="en-US" sz="2000" b="1" dirty="0" smtClean="0">
                <a:solidFill>
                  <a:schemeClr val="bg1"/>
                </a:solidFill>
              </a:rPr>
              <a:t> constructor</a:t>
            </a:r>
            <a:endParaRPr lang="bg-BG" sz="2000" b="1" dirty="0">
              <a:solidFill>
                <a:schemeClr val="bg1"/>
              </a:solidFill>
            </a:endParaRP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 flipH="1">
            <a:off x="7389812" y="3765817"/>
            <a:ext cx="2117441" cy="431838"/>
          </a:xfrm>
          <a:prstGeom prst="wedgeRoundRectCallout">
            <a:avLst>
              <a:gd name="adj1" fmla="val 64238"/>
              <a:gd name="adj2" fmla="val 3164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 smtClean="0">
                <a:solidFill>
                  <a:schemeClr val="bg2"/>
                </a:solidFill>
              </a:rPr>
              <a:t>Class</a:t>
            </a:r>
            <a:r>
              <a:rPr lang="en-US" sz="2000" b="1" dirty="0" smtClean="0">
                <a:solidFill>
                  <a:schemeClr val="bg1"/>
                </a:solidFill>
              </a:rPr>
              <a:t> method</a:t>
            </a:r>
            <a:endParaRPr lang="bg-BG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9945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af-ZA" dirty="0" smtClean="0"/>
              <a:t>The </a:t>
            </a:r>
            <a:r>
              <a:rPr lang="af-ZA" b="1" dirty="0" smtClean="0">
                <a:solidFill>
                  <a:schemeClr val="bg1"/>
                </a:solidFill>
              </a:rPr>
              <a:t>properties</a:t>
            </a:r>
            <a:r>
              <a:rPr lang="af-ZA" dirty="0" smtClean="0"/>
              <a:t> in TypeScript are used to </a:t>
            </a:r>
            <a:r>
              <a:rPr lang="af-ZA" b="1" dirty="0" smtClean="0">
                <a:solidFill>
                  <a:schemeClr val="bg1"/>
                </a:solidFill>
              </a:rPr>
              <a:t>store data</a:t>
            </a:r>
          </a:p>
          <a:p>
            <a:pPr lvl="1"/>
            <a:r>
              <a:rPr lang="af-ZA" dirty="0" smtClean="0"/>
              <a:t>They are defined </a:t>
            </a:r>
            <a:r>
              <a:rPr lang="af-ZA" b="1" dirty="0" smtClean="0">
                <a:solidFill>
                  <a:schemeClr val="bg1"/>
                </a:solidFill>
              </a:rPr>
              <a:t>before</a:t>
            </a:r>
            <a:r>
              <a:rPr lang="af-ZA" dirty="0" smtClean="0"/>
              <a:t> the constructor in the </a:t>
            </a:r>
            <a:r>
              <a:rPr lang="af-ZA" b="1" dirty="0" smtClean="0">
                <a:solidFill>
                  <a:schemeClr val="bg1"/>
                </a:solidFill>
              </a:rPr>
              <a:t>body</a:t>
            </a:r>
            <a:r>
              <a:rPr lang="af-ZA" dirty="0" smtClean="0"/>
              <a:t> of the class</a:t>
            </a:r>
          </a:p>
          <a:p>
            <a:pPr lvl="1"/>
            <a:r>
              <a:rPr lang="af-ZA" dirty="0" smtClean="0"/>
              <a:t>The </a:t>
            </a:r>
            <a:r>
              <a:rPr lang="af-ZA" b="1" dirty="0" smtClean="0">
                <a:solidFill>
                  <a:schemeClr val="bg1"/>
                </a:solidFill>
              </a:rPr>
              <a:t>data is passed</a:t>
            </a:r>
            <a:r>
              <a:rPr lang="af-ZA" dirty="0" smtClean="0"/>
              <a:t> to them </a:t>
            </a:r>
            <a:r>
              <a:rPr lang="af-ZA" b="1" dirty="0" smtClean="0">
                <a:solidFill>
                  <a:schemeClr val="bg1"/>
                </a:solidFill>
              </a:rPr>
              <a:t>afterwards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f-ZA" dirty="0" smtClean="0"/>
              <a:t>Breakdown: Properties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0" name="Текстово поле 10"/>
          <p:cNvSpPr txBox="1"/>
          <p:nvPr/>
        </p:nvSpPr>
        <p:spPr>
          <a:xfrm>
            <a:off x="1751012" y="3429000"/>
            <a:ext cx="8829175" cy="206476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class ContactList 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private</a:t>
            </a:r>
            <a:r>
              <a:rPr lang="en-US" sz="2400" b="1" dirty="0">
                <a:latin typeface="Consolas" panose="020B0609020204030204" pitchFamily="49" charset="0"/>
              </a:rPr>
              <a:t> name: string;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private</a:t>
            </a:r>
            <a:r>
              <a:rPr lang="en-US" sz="2400" b="1" dirty="0">
                <a:latin typeface="Consolas" panose="020B0609020204030204" pitchFamily="49" charset="0"/>
              </a:rPr>
              <a:t> email: string;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private</a:t>
            </a:r>
            <a:r>
              <a:rPr lang="en-US" sz="2400" b="1" dirty="0">
                <a:latin typeface="Consolas" panose="020B0609020204030204" pitchFamily="49" charset="0"/>
              </a:rPr>
              <a:t> </a:t>
            </a:r>
            <a:r>
              <a:rPr lang="en-US" sz="2400" b="1" dirty="0" smtClean="0">
                <a:latin typeface="Consolas" panose="020B0609020204030204" pitchFamily="49" charset="0"/>
              </a:rPr>
              <a:t>phone:</a:t>
            </a:r>
            <a:r>
              <a:rPr lang="en-US" sz="2400" b="1" dirty="0">
                <a:latin typeface="Consolas" panose="020B0609020204030204" pitchFamily="49" charset="0"/>
              </a:rPr>
              <a:t> number</a:t>
            </a:r>
            <a:r>
              <a:rPr lang="en-US" sz="2400" b="1" dirty="0" smtClean="0">
                <a:latin typeface="Consolas" panose="020B0609020204030204" pitchFamily="49" charset="0"/>
              </a:rPr>
              <a:t>;</a:t>
            </a:r>
            <a:r>
              <a:rPr lang="en-US" sz="2400" b="1" dirty="0">
                <a:latin typeface="Consolas" panose="020B0609020204030204" pitchFamily="49" charset="0"/>
              </a:rPr>
              <a:t/>
            </a:r>
            <a:br>
              <a:rPr lang="en-US" sz="2400" b="1" dirty="0">
                <a:latin typeface="Consolas" panose="020B0609020204030204" pitchFamily="49" charset="0"/>
              </a:rPr>
            </a:br>
            <a:r>
              <a:rPr lang="en-US" sz="2400" b="1" dirty="0" smtClean="0">
                <a:latin typeface="Consolas" panose="020B0609020204030204" pitchFamily="49" charset="0"/>
              </a:rPr>
              <a:t>}</a:t>
            </a:r>
            <a:endParaRPr lang="en-US" sz="2400" b="1" u="sng" dirty="0">
              <a:latin typeface="Consolas" panose="020B0609020204030204" pitchFamily="49" charset="0"/>
            </a:endParaRPr>
          </a:p>
        </p:txBody>
      </p:sp>
      <p:sp>
        <p:nvSpPr>
          <p:cNvPr id="11" name="AutoShape 6"/>
          <p:cNvSpPr>
            <a:spLocks noChangeArrowheads="1"/>
          </p:cNvSpPr>
          <p:nvPr/>
        </p:nvSpPr>
        <p:spPr bwMode="auto">
          <a:xfrm flipH="1">
            <a:off x="7331726" y="3940523"/>
            <a:ext cx="2895600" cy="431838"/>
          </a:xfrm>
          <a:prstGeom prst="wedgeRoundRectCallout">
            <a:avLst>
              <a:gd name="adj1" fmla="val 64238"/>
              <a:gd name="adj2" fmla="val 3164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Property </a:t>
            </a:r>
            <a:r>
              <a:rPr lang="en-US" sz="2000" b="1" dirty="0" smtClean="0">
                <a:solidFill>
                  <a:schemeClr val="bg2"/>
                </a:solidFill>
              </a:rPr>
              <a:t>declarations</a:t>
            </a:r>
            <a:endParaRPr lang="bg-BG" sz="20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476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af-ZA" dirty="0" smtClean="0"/>
              <a:t>The </a:t>
            </a:r>
            <a:r>
              <a:rPr lang="af-ZA" b="1" dirty="0" smtClean="0">
                <a:solidFill>
                  <a:schemeClr val="bg1"/>
                </a:solidFill>
              </a:rPr>
              <a:t>constructor</a:t>
            </a:r>
            <a:r>
              <a:rPr lang="af-ZA" dirty="0" smtClean="0"/>
              <a:t> is used to give properties </a:t>
            </a:r>
            <a:r>
              <a:rPr lang="af-ZA" b="1" dirty="0" smtClean="0">
                <a:solidFill>
                  <a:schemeClr val="bg1"/>
                </a:solidFill>
              </a:rPr>
              <a:t>values</a:t>
            </a:r>
          </a:p>
          <a:p>
            <a:pPr lvl="1"/>
            <a:r>
              <a:rPr lang="af-ZA" dirty="0" smtClean="0"/>
              <a:t>Each </a:t>
            </a:r>
            <a:r>
              <a:rPr lang="af-ZA" b="1" dirty="0" smtClean="0">
                <a:solidFill>
                  <a:schemeClr val="bg1"/>
                </a:solidFill>
              </a:rPr>
              <a:t>class</a:t>
            </a:r>
            <a:r>
              <a:rPr lang="af-ZA" dirty="0" smtClean="0"/>
              <a:t> can have only </a:t>
            </a:r>
            <a:r>
              <a:rPr lang="af-ZA" b="1" dirty="0" smtClean="0">
                <a:solidFill>
                  <a:schemeClr val="bg1"/>
                </a:solidFill>
              </a:rPr>
              <a:t>one constructor</a:t>
            </a:r>
          </a:p>
          <a:p>
            <a:pPr lvl="1"/>
            <a:r>
              <a:rPr lang="af-ZA" dirty="0" smtClean="0"/>
              <a:t>The constructor creates </a:t>
            </a:r>
            <a:r>
              <a:rPr lang="af-ZA" b="1" dirty="0" smtClean="0">
                <a:solidFill>
                  <a:schemeClr val="bg1"/>
                </a:solidFill>
              </a:rPr>
              <a:t>new object </a:t>
            </a:r>
            <a:r>
              <a:rPr lang="af-ZA" dirty="0" smtClean="0"/>
              <a:t>with the defined properties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f-ZA" dirty="0" smtClean="0"/>
              <a:t>Breakdown: Constructor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0" name="Текстово поле 10"/>
          <p:cNvSpPr txBox="1"/>
          <p:nvPr/>
        </p:nvSpPr>
        <p:spPr>
          <a:xfrm>
            <a:off x="1598612" y="3429000"/>
            <a:ext cx="8829175" cy="274187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class ContactList 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</a:t>
            </a:r>
            <a:r>
              <a:rPr lang="en-US" sz="2000" i="1" dirty="0">
                <a:solidFill>
                  <a:schemeClr val="accent3"/>
                </a:solidFill>
              </a:rPr>
              <a:t> </a:t>
            </a:r>
            <a:r>
              <a:rPr lang="en-US" sz="2000" b="1" i="1" dirty="0" smtClean="0">
                <a:solidFill>
                  <a:schemeClr val="accent3"/>
                </a:solidFill>
                <a:latin typeface="Consolas" panose="020B0609020204030204" pitchFamily="49" charset="0"/>
              </a:rPr>
              <a:t>//property declarations</a:t>
            </a:r>
            <a:r>
              <a:rPr lang="en-US" sz="2000" b="1" dirty="0">
                <a:latin typeface="Consolas" panose="020B0609020204030204" pitchFamily="49" charset="0"/>
              </a:rPr>
              <a:t/>
            </a:r>
            <a:br>
              <a:rPr lang="en-US" sz="2000" b="1" dirty="0">
                <a:latin typeface="Consolas" panose="020B0609020204030204" pitchFamily="49" charset="0"/>
              </a:rPr>
            </a:br>
            <a:r>
              <a:rPr lang="en-US" sz="2000" b="1" dirty="0">
                <a:latin typeface="Consolas" panose="020B0609020204030204" pitchFamily="49" charset="0"/>
              </a:rPr>
              <a:t>    constructor(n: string, e: string, </a:t>
            </a:r>
            <a:r>
              <a:rPr lang="en-US" sz="2000" b="1" dirty="0" smtClean="0">
                <a:latin typeface="Consolas" panose="020B0609020204030204" pitchFamily="49" charset="0"/>
              </a:rPr>
              <a:t>p:</a:t>
            </a:r>
            <a:r>
              <a:rPr lang="en-US" sz="2000" b="1" dirty="0">
                <a:latin typeface="Consolas" panose="020B0609020204030204" pitchFamily="49" charset="0"/>
              </a:rPr>
              <a:t> number) 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    this.name = n;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    this.email = e;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    </a:t>
            </a:r>
            <a:r>
              <a:rPr lang="en-US" sz="2000" b="1" dirty="0" smtClean="0">
                <a:latin typeface="Consolas" panose="020B0609020204030204" pitchFamily="49" charset="0"/>
              </a:rPr>
              <a:t>this.phone</a:t>
            </a:r>
            <a:r>
              <a:rPr lang="en-US" sz="2000" b="1" dirty="0">
                <a:latin typeface="Consolas" panose="020B0609020204030204" pitchFamily="49" charset="0"/>
              </a:rPr>
              <a:t> = </a:t>
            </a:r>
            <a:r>
              <a:rPr lang="en-US" sz="2000" b="1" dirty="0" smtClean="0">
                <a:latin typeface="Consolas" panose="020B0609020204030204" pitchFamily="49" charset="0"/>
              </a:rPr>
              <a:t>p;</a:t>
            </a:r>
            <a:endParaRPr lang="en-US" sz="2000" b="1" dirty="0">
              <a:latin typeface="Consolas" panose="020B0609020204030204" pitchFamily="49" charset="0"/>
            </a:endParaRPr>
          </a:p>
          <a:p>
            <a:r>
              <a:rPr lang="en-US" sz="2000" b="1" dirty="0">
                <a:latin typeface="Consolas" panose="020B0609020204030204" pitchFamily="49" charset="0"/>
              </a:rPr>
              <a:t>    }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1" name="AutoShape 6"/>
          <p:cNvSpPr>
            <a:spLocks noChangeArrowheads="1"/>
          </p:cNvSpPr>
          <p:nvPr/>
        </p:nvSpPr>
        <p:spPr bwMode="auto">
          <a:xfrm flipH="1">
            <a:off x="7389812" y="4572000"/>
            <a:ext cx="2895600" cy="431838"/>
          </a:xfrm>
          <a:prstGeom prst="wedgeRoundRectCallout">
            <a:avLst>
              <a:gd name="adj1" fmla="val 64238"/>
              <a:gd name="adj2" fmla="val 3164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 smtClean="0">
                <a:solidFill>
                  <a:schemeClr val="bg2"/>
                </a:solidFill>
              </a:rPr>
              <a:t>Constructor</a:t>
            </a:r>
            <a:endParaRPr lang="bg-BG" sz="20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4443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af-ZA" dirty="0" smtClean="0"/>
              <a:t>The </a:t>
            </a:r>
            <a:r>
              <a:rPr lang="af-ZA" b="1" dirty="0" smtClean="0">
                <a:solidFill>
                  <a:schemeClr val="bg1"/>
                </a:solidFill>
              </a:rPr>
              <a:t>methods</a:t>
            </a:r>
            <a:r>
              <a:rPr lang="af-ZA" dirty="0" smtClean="0"/>
              <a:t> are </a:t>
            </a:r>
            <a:r>
              <a:rPr lang="af-ZA" dirty="0" smtClean="0"/>
              <a:t>used to define functionalities</a:t>
            </a:r>
            <a:endParaRPr lang="af-ZA" b="1" dirty="0" smtClean="0">
              <a:solidFill>
                <a:schemeClr val="bg1"/>
              </a:solidFill>
            </a:endParaRPr>
          </a:p>
          <a:p>
            <a:pPr lvl="1"/>
            <a:r>
              <a:rPr lang="af-ZA" dirty="0" smtClean="0"/>
              <a:t>Each </a:t>
            </a:r>
            <a:r>
              <a:rPr lang="af-ZA" b="1" dirty="0" smtClean="0">
                <a:solidFill>
                  <a:schemeClr val="bg1"/>
                </a:solidFill>
              </a:rPr>
              <a:t>class</a:t>
            </a:r>
            <a:r>
              <a:rPr lang="af-ZA" dirty="0" smtClean="0"/>
              <a:t> can have </a:t>
            </a:r>
            <a:r>
              <a:rPr lang="af-ZA" b="1" dirty="0" smtClean="0">
                <a:solidFill>
                  <a:schemeClr val="bg1"/>
                </a:solidFill>
              </a:rPr>
              <a:t>lots of methods</a:t>
            </a:r>
          </a:p>
          <a:p>
            <a:pPr lvl="1"/>
            <a:r>
              <a:rPr lang="af-ZA" dirty="0" smtClean="0"/>
              <a:t>Generally speaking, each </a:t>
            </a:r>
            <a:r>
              <a:rPr lang="af-ZA" b="1" dirty="0" smtClean="0">
                <a:solidFill>
                  <a:schemeClr val="bg1"/>
                </a:solidFill>
              </a:rPr>
              <a:t>method</a:t>
            </a:r>
            <a:r>
              <a:rPr lang="af-ZA" dirty="0" smtClean="0"/>
              <a:t> should do </a:t>
            </a:r>
            <a:r>
              <a:rPr lang="af-ZA" b="1" dirty="0" smtClean="0">
                <a:solidFill>
                  <a:schemeClr val="bg1"/>
                </a:solidFill>
              </a:rPr>
              <a:t>one thing </a:t>
            </a:r>
            <a:r>
              <a:rPr lang="af-ZA" dirty="0" smtClean="0"/>
              <a:t>only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f-ZA" dirty="0" smtClean="0"/>
              <a:t>Breakdown: Methods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0" name="Текстово поле 10"/>
          <p:cNvSpPr txBox="1"/>
          <p:nvPr/>
        </p:nvSpPr>
        <p:spPr>
          <a:xfrm>
            <a:off x="646173" y="3200400"/>
            <a:ext cx="11161859" cy="329587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class ContactList 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</a:t>
            </a:r>
            <a:r>
              <a:rPr lang="en-US" sz="2000" i="1" dirty="0">
                <a:solidFill>
                  <a:schemeClr val="accent3"/>
                </a:solidFill>
              </a:rPr>
              <a:t> </a:t>
            </a:r>
            <a:r>
              <a:rPr lang="en-US" sz="2000" b="1" i="1" dirty="0" smtClean="0">
                <a:solidFill>
                  <a:schemeClr val="accent3"/>
                </a:solidFill>
                <a:latin typeface="Consolas" panose="020B0609020204030204" pitchFamily="49" charset="0"/>
              </a:rPr>
              <a:t>//property declarations</a:t>
            </a:r>
          </a:p>
          <a:p>
            <a:r>
              <a:rPr lang="en-US" sz="2000" b="1" i="1" dirty="0" smtClean="0">
                <a:solidFill>
                  <a:schemeClr val="accent3"/>
                </a:solidFill>
                <a:latin typeface="Consolas" panose="020B0609020204030204" pitchFamily="49" charset="0"/>
              </a:rPr>
              <a:t>    //constructor</a:t>
            </a:r>
            <a:r>
              <a:rPr lang="en-US" sz="2000" b="1" dirty="0">
                <a:latin typeface="Consolas" panose="020B0609020204030204" pitchFamily="49" charset="0"/>
              </a:rPr>
              <a:t/>
            </a:r>
            <a:br>
              <a:rPr lang="en-US" sz="2000" b="1" dirty="0">
                <a:latin typeface="Consolas" panose="020B0609020204030204" pitchFamily="49" charset="0"/>
              </a:rPr>
            </a:br>
            <a:r>
              <a:rPr lang="en-US" sz="2000" b="1" dirty="0">
                <a:latin typeface="Consolas" panose="020B0609020204030204" pitchFamily="49" charset="0"/>
              </a:rPr>
              <a:t> 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call()</a:t>
            </a:r>
            <a:r>
              <a:rPr lang="en-US" sz="2000" b="1" dirty="0">
                <a:latin typeface="Consolas" panose="020B0609020204030204" pitchFamily="49" charset="0"/>
              </a:rPr>
              <a:t> 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</a:t>
            </a:r>
            <a:r>
              <a:rPr lang="en-US" sz="2000" b="1" dirty="0" smtClean="0">
                <a:latin typeface="Consolas" panose="020B0609020204030204" pitchFamily="49" charset="0"/>
              </a:rPr>
              <a:t>return</a:t>
            </a:r>
            <a:r>
              <a:rPr lang="en-US" sz="2000" b="1" dirty="0">
                <a:latin typeface="Consolas" panose="020B0609020204030204" pitchFamily="49" charset="0"/>
              </a:rPr>
              <a:t> `Calling Mr. ${this.name}`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</a:t>
            </a:r>
            <a:r>
              <a:rPr lang="en-US" sz="2000" b="1" dirty="0" smtClean="0">
                <a:latin typeface="Consolas" panose="020B0609020204030204" pitchFamily="49" charset="0"/>
              </a:rPr>
              <a:t>}</a:t>
            </a:r>
            <a:endParaRPr lang="en-US" sz="2000" b="1" dirty="0">
              <a:latin typeface="Consolas" panose="020B0609020204030204" pitchFamily="49" charset="0"/>
            </a:endParaRPr>
          </a:p>
          <a:p>
            <a:r>
              <a:rPr lang="en-US" sz="2000" b="1" dirty="0">
                <a:latin typeface="Consolas" panose="020B0609020204030204" pitchFamily="49" charset="0"/>
              </a:rPr>
              <a:t>  </a:t>
            </a:r>
            <a:r>
              <a:rPr lang="en-US" sz="2000" b="1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showContact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2000" b="1" dirty="0">
                <a:latin typeface="Consolas" panose="020B0609020204030204" pitchFamily="49" charset="0"/>
              </a:rPr>
              <a:t> 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</a:t>
            </a:r>
            <a:r>
              <a:rPr lang="en-US" sz="2000" b="1" dirty="0" smtClean="0">
                <a:latin typeface="Consolas" panose="020B0609020204030204" pitchFamily="49" charset="0"/>
              </a:rPr>
              <a:t>return</a:t>
            </a:r>
            <a:r>
              <a:rPr lang="en-US" sz="2000" b="1" dirty="0">
                <a:latin typeface="Consolas" panose="020B0609020204030204" pitchFamily="49" charset="0"/>
              </a:rPr>
              <a:t> `Name: ${</a:t>
            </a:r>
            <a:r>
              <a:rPr lang="en-US" sz="2000" b="1" dirty="0" smtClean="0">
                <a:latin typeface="Consolas" panose="020B0609020204030204" pitchFamily="49" charset="0"/>
              </a:rPr>
              <a:t>this.name} Email</a:t>
            </a:r>
            <a:r>
              <a:rPr lang="en-US" sz="2000" b="1" dirty="0">
                <a:latin typeface="Consolas" panose="020B0609020204030204" pitchFamily="49" charset="0"/>
              </a:rPr>
              <a:t>: ${</a:t>
            </a:r>
            <a:r>
              <a:rPr lang="en-US" sz="2000" b="1" dirty="0" smtClean="0">
                <a:latin typeface="Consolas" panose="020B0609020204030204" pitchFamily="49" charset="0"/>
              </a:rPr>
              <a:t>this.email} Number</a:t>
            </a:r>
            <a:r>
              <a:rPr lang="en-US" sz="2000" b="1" dirty="0">
                <a:latin typeface="Consolas" panose="020B0609020204030204" pitchFamily="49" charset="0"/>
              </a:rPr>
              <a:t>: ${</a:t>
            </a:r>
            <a:r>
              <a:rPr lang="en-US" sz="2000" b="1" dirty="0" smtClean="0">
                <a:latin typeface="Consolas" panose="020B0609020204030204" pitchFamily="49" charset="0"/>
              </a:rPr>
              <a:t>this.phone}`</a:t>
            </a:r>
          </a:p>
          <a:p>
            <a:r>
              <a:rPr lang="en-US" sz="2000" b="1" dirty="0" smtClean="0">
                <a:latin typeface="Consolas" panose="020B0609020204030204" pitchFamily="49" charset="0"/>
              </a:rPr>
              <a:t>  </a:t>
            </a:r>
            <a:r>
              <a:rPr lang="en-US" sz="2000" b="1" dirty="0" smtClean="0">
                <a:latin typeface="Consolas" panose="020B0609020204030204" pitchFamily="49" charset="0"/>
              </a:rPr>
              <a:t>}</a:t>
            </a:r>
            <a:endParaRPr lang="en-US" sz="2000" b="1" dirty="0" smtClean="0">
              <a:latin typeface="Consolas" panose="020B0609020204030204" pitchFamily="49" charset="0"/>
            </a:endParaRPr>
          </a:p>
          <a:p>
            <a:r>
              <a:rPr lang="en-US" sz="2000" b="1" dirty="0" smtClean="0">
                <a:latin typeface="Consolas" panose="020B0609020204030204" pitchFamily="49" charset="0"/>
              </a:rPr>
              <a:t>}</a:t>
            </a:r>
            <a:endParaRPr lang="en-US" sz="2000" b="1" dirty="0">
              <a:latin typeface="Consolas" panose="020B0609020204030204" pitchFamily="49" charset="0"/>
            </a:endParaRPr>
          </a:p>
        </p:txBody>
      </p:sp>
      <p:sp>
        <p:nvSpPr>
          <p:cNvPr id="11" name="AutoShape 6"/>
          <p:cNvSpPr>
            <a:spLocks noChangeArrowheads="1"/>
          </p:cNvSpPr>
          <p:nvPr/>
        </p:nvSpPr>
        <p:spPr bwMode="auto">
          <a:xfrm flipH="1">
            <a:off x="7008812" y="4525232"/>
            <a:ext cx="2895600" cy="431838"/>
          </a:xfrm>
          <a:prstGeom prst="wedgeRoundRectCallout">
            <a:avLst>
              <a:gd name="adj1" fmla="val 64238"/>
              <a:gd name="adj2" fmla="val 3164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 smtClean="0">
                <a:solidFill>
                  <a:schemeClr val="bg2"/>
                </a:solidFill>
              </a:rPr>
              <a:t>Methods</a:t>
            </a:r>
            <a:endParaRPr lang="bg-BG" sz="20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1065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theme/theme1.xml><?xml version="1.0" encoding="utf-8"?>
<a:theme xmlns:a="http://schemas.openxmlformats.org/drawingml/2006/main" name="SoftUni3_1">
  <a:themeElements>
    <a:clrScheme name="SoftUni Cello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vert="horz" lIns="108000" tIns="36000" rIns="108000" bIns="36000" rtlCol="0">
        <a:normAutofit lnSpcReduction="10000"/>
      </a:bodyPr>
      <a:lstStyle>
        <a:defPPr>
          <a:defRPr sz="3200" b="1" dirty="0" smtClean="0">
            <a:solidFill>
              <a:schemeClr val="bg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SoftUni-PowerPoint-Template-3-1</Template>
  <TotalTime>0</TotalTime>
  <Words>960</Words>
  <Application>Microsoft Office PowerPoint</Application>
  <PresentationFormat>Custom</PresentationFormat>
  <Paragraphs>303</Paragraphs>
  <Slides>30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맑은 고딕</vt:lpstr>
      <vt:lpstr>Arial</vt:lpstr>
      <vt:lpstr>Calibri</vt:lpstr>
      <vt:lpstr>Consolas</vt:lpstr>
      <vt:lpstr>Wingdings</vt:lpstr>
      <vt:lpstr>Wingdings 2</vt:lpstr>
      <vt:lpstr>SoftUni3_1</vt:lpstr>
      <vt:lpstr>TypeScript OOP</vt:lpstr>
      <vt:lpstr>Table of Content</vt:lpstr>
      <vt:lpstr>Have a Question?</vt:lpstr>
      <vt:lpstr>PowerPoint Presentation</vt:lpstr>
      <vt:lpstr>Definition</vt:lpstr>
      <vt:lpstr>Overview</vt:lpstr>
      <vt:lpstr>Breakdown: Properties</vt:lpstr>
      <vt:lpstr>Breakdown: Constructor</vt:lpstr>
      <vt:lpstr>Breakdown: Methods</vt:lpstr>
      <vt:lpstr>Access modifiers</vt:lpstr>
      <vt:lpstr>PowerPoint Presentation</vt:lpstr>
      <vt:lpstr>PowerPoint Presentation</vt:lpstr>
      <vt:lpstr>PowerPoint Presentation</vt:lpstr>
      <vt:lpstr>PowerPoint Presentation</vt:lpstr>
      <vt:lpstr>Inheritance</vt:lpstr>
      <vt:lpstr>PowerPoint Presentation</vt:lpstr>
      <vt:lpstr>Inheritance</vt:lpstr>
      <vt:lpstr>Accessors</vt:lpstr>
      <vt:lpstr>PowerPoint Presentation</vt:lpstr>
      <vt:lpstr>Abstract class</vt:lpstr>
      <vt:lpstr>PowerPoint Presentation</vt:lpstr>
      <vt:lpstr>Static properties</vt:lpstr>
      <vt:lpstr>PowerPoint Presentation</vt:lpstr>
      <vt:lpstr>PowerPoint Presentation</vt:lpstr>
      <vt:lpstr>Summary</vt:lpstr>
      <vt:lpstr>SoftUni Diamond Partners</vt:lpstr>
      <vt:lpstr>SoftUni Organizational Partners</vt:lpstr>
      <vt:lpstr>PowerPoint Presentation</vt:lpstr>
      <vt:lpstr>License</vt:lpstr>
      <vt:lpstr>Trainings @ Software University (SoftUni)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 Fundamentas - JavaScript-Syntax</dc:title>
  <dc:subject/>
  <dc:creator/>
  <cp:keywords>JS Fundamentals, Software University, SoftUni, programming, coding, software development, education, training, course</cp:keywords>
  <dc:description>https://softuni.bg/courses</dc:description>
  <cp:lastModifiedBy/>
  <cp:revision>1</cp:revision>
  <dcterms:created xsi:type="dcterms:W3CDTF">2014-01-02T17:00:34Z</dcterms:created>
  <dcterms:modified xsi:type="dcterms:W3CDTF">2019-12-12T22:48:36Z</dcterms:modified>
  <cp:category>programming;computer programming;software development;web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  <property fmtid="{D5CDD505-2E9C-101B-9397-08002B2CF9AE}" pid="3" name="Tfs.IsStoryboard">
    <vt:bool>true</vt:bool>
  </property>
</Properties>
</file>