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56" r:id="rId2"/>
    <p:sldId id="257" r:id="rId3"/>
    <p:sldId id="258" r:id="rId4"/>
    <p:sldId id="259" r:id="rId5"/>
    <p:sldId id="263" r:id="rId6"/>
    <p:sldId id="264" r:id="rId7"/>
    <p:sldId id="265" r:id="rId8"/>
    <p:sldId id="260" r:id="rId9"/>
    <p:sldId id="262" r:id="rId10"/>
    <p:sldId id="266" r:id="rId11"/>
    <p:sldId id="261"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979827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324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265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5643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2294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49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245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2"/>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1" name="Google Shape;41;p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1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2"/>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12"/>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13"/>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3"/>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1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1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 name="Google Shape;48;p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5" name="Google Shape;55;p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8" name="Google Shape;68;p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9" name="Google Shape;69;p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8" name="Google Shape;78;p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9" name="Google Shape;79;p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9"/>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a:spLocks noGrp="1"/>
          </p:cNvSpPr>
          <p:nvPr>
            <p:ph type="pic" idx="2"/>
          </p:nvPr>
        </p:nvSpPr>
        <p:spPr>
          <a:xfrm>
            <a:off x="2589212" y="634965"/>
            <a:ext cx="8915400" cy="3854970"/>
          </a:xfrm>
          <a:prstGeom prst="rect">
            <a:avLst/>
          </a:prstGeom>
          <a:noFill/>
          <a:ln>
            <a:noFill/>
          </a:ln>
        </p:spPr>
      </p:sp>
      <p:sp>
        <p:nvSpPr>
          <p:cNvPr id="99" name="Google Shape;99;p10"/>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
          <p:cNvGrpSpPr/>
          <p:nvPr/>
        </p:nvGrpSpPr>
        <p:grpSpPr>
          <a:xfrm>
            <a:off x="27222" y="-786"/>
            <a:ext cx="2356674" cy="6854039"/>
            <a:chOff x="6627813" y="194833"/>
            <a:chExt cx="1952625" cy="5678918"/>
          </a:xfrm>
        </p:grpSpPr>
        <p:sp>
          <p:nvSpPr>
            <p:cNvPr id="20" name="Google Shape;20;p1"/>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science/article/abs/pii/S095006182101545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hindawi.com/journals/mpe/2020/8515213/" TargetMode="External"/><Relationship Id="rId5" Type="http://schemas.openxmlformats.org/officeDocument/2006/relationships/hyperlink" Target="https://onlinelibrary.wiley.com/doi/abs/10.1111/mice.12622" TargetMode="External"/><Relationship Id="rId4" Type="http://schemas.openxmlformats.org/officeDocument/2006/relationships/hyperlink" Target="https://research.hanze.nl/nl/publications/deep-learning-with-python-for-crack-detection-using-artificial-i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xfrm>
            <a:off x="2298656" y="1198547"/>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6000"/>
              <a:buFont typeface="Century Gothic"/>
              <a:buNone/>
            </a:pPr>
            <a:r>
              <a:rPr lang="en-US" sz="6000">
                <a:solidFill>
                  <a:schemeClr val="accent1"/>
                </a:solidFill>
              </a:rPr>
              <a:t>CRACK DETECTION AND SEGMENTATION</a:t>
            </a:r>
            <a:endParaRPr sz="6000">
              <a:solidFill>
                <a:schemeClr val="accent1"/>
              </a:solidFill>
            </a:endParaRPr>
          </a:p>
        </p:txBody>
      </p:sp>
      <p:sp>
        <p:nvSpPr>
          <p:cNvPr id="165" name="Google Shape;165;p1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2400"/>
              <a:buNone/>
            </a:pPr>
            <a:r>
              <a:rPr lang="en-US" sz="2400" dirty="0">
                <a:solidFill>
                  <a:schemeClr val="dk1"/>
                </a:solidFill>
              </a:rPr>
              <a:t>Guided By: Dr. Geetha S</a:t>
            </a:r>
            <a:endParaRPr sz="24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small" dirty="0"/>
              <a:t>CONCLUSION</a:t>
            </a:r>
            <a:endParaRPr lang="en-US" b="1" i="1" dirty="0"/>
          </a:p>
        </p:txBody>
      </p:sp>
      <p:sp>
        <p:nvSpPr>
          <p:cNvPr id="3" name="Text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In this project, we have explored different ways for crack detection. We have done </a:t>
            </a:r>
            <a:r>
              <a:rPr lang="en-US" sz="1800" b="0" i="0" u="none" strike="noStrike" dirty="0" err="1">
                <a:solidFill>
                  <a:srgbClr val="000000"/>
                </a:solidFill>
                <a:effectLst/>
                <a:latin typeface="Times New Roman" panose="02020603050405020304" pitchFamily="18" charset="0"/>
              </a:rPr>
              <a:t>LeNet</a:t>
            </a:r>
            <a:r>
              <a:rPr lang="en-US" sz="1800" b="0" i="0" u="none" strike="noStrike" dirty="0">
                <a:solidFill>
                  <a:srgbClr val="000000"/>
                </a:solidFill>
                <a:effectLst/>
                <a:latin typeface="Times New Roman" panose="02020603050405020304" pitchFamily="18" charset="0"/>
              </a:rPr>
              <a:t> and CNN models and calculated the accuracy of different models. We also found precision recall, f1-score and support. </a:t>
            </a:r>
            <a:endParaRPr lang="en-US" dirty="0"/>
          </a:p>
        </p:txBody>
      </p:sp>
    </p:spTree>
    <p:extLst>
      <p:ext uri="{BB962C8B-B14F-4D97-AF65-F5344CB8AC3E}">
        <p14:creationId xmlns:p14="http://schemas.microsoft.com/office/powerpoint/2010/main" val="233830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2208363" y="2435818"/>
            <a:ext cx="8911687" cy="128089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8000"/>
              <a:buFont typeface="Century Gothic"/>
              <a:buNone/>
            </a:pPr>
            <a:r>
              <a:rPr lang="en-US" sz="8000">
                <a:solidFill>
                  <a:schemeClr val="dk1"/>
                </a:solidFill>
              </a:rPr>
              <a:t>THANK YOU</a:t>
            </a:r>
            <a:endParaRPr sz="8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262626"/>
              </a:buClr>
              <a:buSzPts val="4000"/>
              <a:buFont typeface="Century Gothic"/>
              <a:buNone/>
            </a:pPr>
            <a:r>
              <a:rPr lang="en-US"/>
              <a:t>Team Number: 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2592925" y="624110"/>
            <a:ext cx="8911687" cy="100813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b="1" i="1" dirty="0"/>
              <a:t>TEAM MEMBERS</a:t>
            </a:r>
            <a:endParaRPr b="1" i="1" dirty="0"/>
          </a:p>
        </p:txBody>
      </p:sp>
      <p:sp>
        <p:nvSpPr>
          <p:cNvPr id="176" name="Google Shape;176;p2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000"/>
              <a:buChar char="🠶"/>
            </a:pPr>
            <a:r>
              <a:rPr lang="en-US" sz="2000" dirty="0"/>
              <a:t>MUHAMMED ANSHAD P– 19BCE1393</a:t>
            </a:r>
            <a:endParaRPr dirty="0"/>
          </a:p>
          <a:p>
            <a:pPr marL="342900" lvl="0" indent="-342900" algn="l" rtl="0">
              <a:spcBef>
                <a:spcPts val="1000"/>
              </a:spcBef>
              <a:spcAft>
                <a:spcPts val="0"/>
              </a:spcAft>
              <a:buSzPts val="2000"/>
              <a:buChar char="🠶"/>
            </a:pPr>
            <a:r>
              <a:rPr lang="en-US" sz="2000" dirty="0"/>
              <a:t>ANAGHA SRIRAM – 19BCE1592</a:t>
            </a:r>
            <a:endParaRPr dirty="0"/>
          </a:p>
          <a:p>
            <a:pPr marL="342900" lvl="0" indent="-342900" algn="l" rtl="0">
              <a:spcBef>
                <a:spcPts val="1000"/>
              </a:spcBef>
              <a:spcAft>
                <a:spcPts val="0"/>
              </a:spcAft>
              <a:buSzPts val="2000"/>
              <a:buChar char="🠶"/>
            </a:pPr>
            <a:r>
              <a:rPr lang="en-US" sz="2000" dirty="0"/>
              <a:t>ARJUN ABRAHAM KURIAN – 19BCE1662</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b="1" i="1" dirty="0"/>
              <a:t>ABSTRACT</a:t>
            </a:r>
            <a:endParaRPr b="1" i="1" dirty="0"/>
          </a:p>
        </p:txBody>
      </p:sp>
      <p:sp>
        <p:nvSpPr>
          <p:cNvPr id="182" name="Google Shape;182;p21"/>
          <p:cNvSpPr txBox="1">
            <a:spLocks noGrp="1"/>
          </p:cNvSpPr>
          <p:nvPr>
            <p:ph type="body" idx="1"/>
          </p:nvPr>
        </p:nvSpPr>
        <p:spPr>
          <a:xfrm>
            <a:off x="2392822" y="1538243"/>
            <a:ext cx="9111790" cy="437297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dirty="0">
                <a:solidFill>
                  <a:schemeClr val="dk1"/>
                </a:solidFill>
              </a:rPr>
              <a:t>Surface crack is the main factor affecting road performance. Pavement cracking, a common type of road damage, is a key challenge in road maintenance. The crack segmentation network is applied to accurately segment the pavement cracks. By improving the feature extraction structure and optimizing the hyper parameters of the model, pavement crack classification and segmentation accuracy were improved. </a:t>
            </a:r>
            <a:endParaRPr dirty="0"/>
          </a:p>
          <a:p>
            <a:pPr marL="0" lvl="0" indent="0" algn="l" rtl="0">
              <a:spcBef>
                <a:spcPts val="1000"/>
              </a:spcBef>
              <a:spcAft>
                <a:spcPts val="0"/>
              </a:spcAft>
              <a:buSzPts val="1800"/>
              <a:buNone/>
            </a:pPr>
            <a:r>
              <a:rPr lang="en-US" dirty="0">
                <a:solidFill>
                  <a:schemeClr val="dk1"/>
                </a:solidFill>
              </a:rPr>
              <a:t>Automated crack detection and segmentation using deep learning are more efficient and accurate. A crack identification method based on a deep CNN fusion model. </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small" dirty="0"/>
              <a:t>Introduction </a:t>
            </a:r>
            <a:endParaRPr lang="en-US" b="1" i="1" dirty="0"/>
          </a:p>
        </p:txBody>
      </p:sp>
      <p:sp>
        <p:nvSpPr>
          <p:cNvPr id="3" name="Text Placeholder 2"/>
          <p:cNvSpPr>
            <a:spLocks noGrp="1"/>
          </p:cNvSpPr>
          <p:nvPr>
            <p:ph type="body" idx="1"/>
          </p:nvPr>
        </p:nvSpPr>
        <p:spPr/>
        <p:txBody>
          <a:bodyPr/>
          <a:lstStyle/>
          <a:p>
            <a:r>
              <a:rPr lang="en-US" dirty="0"/>
              <a:t>Cracks are of central issue for guaranteeing the security, sturdiness, and functionality of constructions. The explanation is that when brakes are created and spread, they will quite often cause the decrease in the successful stacking region which aches the expansion of stress and therefore disappointment of the substantial or different constructions . Since there consistently exist requirements in supported substantial designs and structures decay additional time, breaking appears to be unavoidable and shows up in a wide range of constructions, for instance, substantial divider, pillar, section, and block facades.</a:t>
            </a:r>
          </a:p>
        </p:txBody>
      </p:sp>
    </p:spTree>
    <p:extLst>
      <p:ext uri="{BB962C8B-B14F-4D97-AF65-F5344CB8AC3E}">
        <p14:creationId xmlns:p14="http://schemas.microsoft.com/office/powerpoint/2010/main" val="530207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LITERATURE SURVEY</a:t>
            </a:r>
            <a:br>
              <a:rPr lang="en-US" b="1" i="1" dirty="0"/>
            </a:br>
            <a:endParaRPr lang="en-US" b="1" dirty="0"/>
          </a:p>
        </p:txBody>
      </p:sp>
      <p:sp>
        <p:nvSpPr>
          <p:cNvPr id="3" name="Text Placeholder 2"/>
          <p:cNvSpPr>
            <a:spLocks noGrp="1"/>
          </p:cNvSpPr>
          <p:nvPr>
            <p:ph type="body" idx="1"/>
          </p:nvPr>
        </p:nvSpPr>
        <p:spPr/>
        <p:txBody>
          <a:bodyPr/>
          <a:lstStyle/>
          <a:p>
            <a:r>
              <a:rPr lang="en-US" dirty="0"/>
              <a:t>Machine learning model for predicting the crack detection and pattern recognition of geopolymer concrete beams</a:t>
            </a:r>
          </a:p>
          <a:p>
            <a:r>
              <a:rPr lang="en-US" dirty="0"/>
              <a:t>Detection of Surface Crack in Building Structures Using Image Processing Technique with an Improved Otsu Method for Image Thresholding</a:t>
            </a:r>
          </a:p>
          <a:p>
            <a:r>
              <a:rPr lang="en-US" dirty="0"/>
              <a:t>Automated pavement crack detection and segmentation based on two-step convolutional neural network</a:t>
            </a:r>
          </a:p>
          <a:p>
            <a:r>
              <a:rPr lang="en-US" dirty="0"/>
              <a:t>Deep learning with Python for crack detection: using Artificial Intelligence to bring the inspection of structures to the 21st century</a:t>
            </a:r>
          </a:p>
          <a:p>
            <a:pPr marL="114300" indent="0">
              <a:buNone/>
            </a:pPr>
            <a:endParaRPr lang="en-US" dirty="0"/>
          </a:p>
        </p:txBody>
      </p:sp>
    </p:spTree>
    <p:extLst>
      <p:ext uri="{BB962C8B-B14F-4D97-AF65-F5344CB8AC3E}">
        <p14:creationId xmlns:p14="http://schemas.microsoft.com/office/powerpoint/2010/main" val="385465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ALGORITHM</a:t>
            </a:r>
          </a:p>
        </p:txBody>
      </p:sp>
      <p:sp>
        <p:nvSpPr>
          <p:cNvPr id="3" name="Text Placeholder 2"/>
          <p:cNvSpPr>
            <a:spLocks noGrp="1"/>
          </p:cNvSpPr>
          <p:nvPr>
            <p:ph type="body" idx="1"/>
          </p:nvPr>
        </p:nvSpPr>
        <p:spPr/>
        <p:txBody>
          <a:bodyPr>
            <a:normAutofit lnSpcReduction="10000"/>
          </a:bodyPr>
          <a:lstStyle/>
          <a:p>
            <a:pPr algn="just" rtl="0">
              <a:spcBef>
                <a:spcPts val="0"/>
              </a:spcBef>
              <a:spcAft>
                <a:spcPts val="600"/>
              </a:spcAft>
            </a:pPr>
            <a:r>
              <a:rPr lang="en-US" sz="1800" b="0" i="0" u="none" strike="noStrike" dirty="0">
                <a:solidFill>
                  <a:srgbClr val="000000"/>
                </a:solidFill>
                <a:effectLst/>
                <a:latin typeface="Times New Roman" panose="02020603050405020304" pitchFamily="18" charset="0"/>
              </a:rPr>
              <a:t>In this paper, we have implemented crack detection using different DL models. Firstly we loaded the dataset and checked if the surface was cracked or not. Using libraries like </a:t>
            </a:r>
            <a:r>
              <a:rPr lang="en-US" sz="1800" b="0" i="0" u="none" strike="noStrike" dirty="0" err="1">
                <a:solidFill>
                  <a:srgbClr val="000000"/>
                </a:solidFill>
                <a:effectLst/>
                <a:latin typeface="Times New Roman" panose="02020603050405020304" pitchFamily="18" charset="0"/>
              </a:rPr>
              <a:t>keras</a:t>
            </a:r>
            <a:r>
              <a:rPr lang="en-US" sz="1800" b="0" i="0" u="none" strike="noStrike" dirty="0">
                <a:solidFill>
                  <a:srgbClr val="000000"/>
                </a:solidFill>
                <a:effectLst/>
                <a:latin typeface="Times New Roman" panose="02020603050405020304" pitchFamily="18" charset="0"/>
              </a:rPr>
              <a:t>,</a:t>
            </a:r>
            <a:endParaRPr lang="en-US" b="0" dirty="0">
              <a:effectLst/>
            </a:endParaRPr>
          </a:p>
          <a:p>
            <a:pPr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Load the dataset</a:t>
            </a:r>
          </a:p>
          <a:p>
            <a:pPr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Train the dataset.</a:t>
            </a:r>
          </a:p>
          <a:p>
            <a:pPr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We developed the model using </a:t>
            </a:r>
            <a:r>
              <a:rPr lang="en-US" sz="1800" b="0" i="0" u="none" strike="noStrike" dirty="0" err="1">
                <a:solidFill>
                  <a:srgbClr val="000000"/>
                </a:solidFill>
                <a:effectLst/>
                <a:latin typeface="Times New Roman" panose="02020603050405020304" pitchFamily="18" charset="0"/>
              </a:rPr>
              <a:t>keras</a:t>
            </a:r>
            <a:r>
              <a:rPr lang="en-US" sz="1800" b="0" i="0" u="none" strike="noStrike" dirty="0">
                <a:solidFill>
                  <a:srgbClr val="000000"/>
                </a:solidFill>
                <a:effectLst/>
                <a:latin typeface="Times New Roman" panose="02020603050405020304" pitchFamily="18" charset="0"/>
              </a:rPr>
              <a:t>.</a:t>
            </a:r>
          </a:p>
          <a:p>
            <a:pPr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optimizer="</a:t>
            </a:r>
            <a:r>
              <a:rPr lang="en-US" sz="1800" b="0" i="0" u="none" strike="noStrike" dirty="0" err="1">
                <a:solidFill>
                  <a:srgbClr val="000000"/>
                </a:solidFill>
                <a:effectLst/>
                <a:latin typeface="Times New Roman" panose="02020603050405020304" pitchFamily="18" charset="0"/>
              </a:rPr>
              <a:t>adam</a:t>
            </a:r>
            <a:r>
              <a:rPr lang="en-US" sz="1800" b="0" i="0" u="none" strike="noStrike" dirty="0">
                <a:solidFill>
                  <a:srgbClr val="000000"/>
                </a:solidFill>
                <a:effectLst/>
                <a:latin typeface="Times New Roman" panose="02020603050405020304" pitchFamily="18" charset="0"/>
              </a:rPr>
              <a:t>", loss = '</a:t>
            </a:r>
            <a:r>
              <a:rPr lang="en-US" sz="1800" b="0" i="0" u="none" strike="noStrike" dirty="0" err="1">
                <a:solidFill>
                  <a:srgbClr val="000000"/>
                </a:solidFill>
                <a:effectLst/>
                <a:latin typeface="Times New Roman" panose="02020603050405020304" pitchFamily="18" charset="0"/>
              </a:rPr>
              <a:t>binary_crossentropy</a:t>
            </a:r>
            <a:r>
              <a:rPr lang="en-US" sz="1800" b="0" i="0" u="none" strike="noStrike" dirty="0">
                <a:solidFill>
                  <a:srgbClr val="000000"/>
                </a:solidFill>
                <a:effectLst/>
                <a:latin typeface="Times New Roman" panose="02020603050405020304" pitchFamily="18" charset="0"/>
              </a:rPr>
              <a:t>', metrics = ['accuracy']) -We fitted the model.</a:t>
            </a:r>
          </a:p>
          <a:p>
            <a:pPr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Epoch is part of </a:t>
            </a:r>
            <a:r>
              <a:rPr lang="en-US" sz="1800" b="0" i="0" u="none" strike="noStrike" dirty="0" err="1">
                <a:solidFill>
                  <a:srgbClr val="000000"/>
                </a:solidFill>
                <a:effectLst/>
                <a:latin typeface="Times New Roman" panose="02020603050405020304" pitchFamily="18" charset="0"/>
              </a:rPr>
              <a:t>keras</a:t>
            </a:r>
            <a:r>
              <a:rPr lang="en-US" sz="1800" b="0" i="0" u="none" strike="noStrike" dirty="0">
                <a:solidFill>
                  <a:srgbClr val="000000"/>
                </a:solidFill>
                <a:effectLst/>
                <a:latin typeface="Times New Roman" panose="02020603050405020304" pitchFamily="18" charset="0"/>
              </a:rPr>
              <a:t> preprocessing library and it is a step by step process to increase accuracy.</a:t>
            </a:r>
          </a:p>
          <a:p>
            <a:pPr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Prepare the classification report to show final accuracy.(precision, recall, f1 score and support.</a:t>
            </a:r>
          </a:p>
          <a:p>
            <a:pPr algn="just" rtl="0" fontAlgn="base">
              <a:spcBef>
                <a:spcPts val="0"/>
              </a:spcBef>
              <a:spcAft>
                <a:spcPts val="600"/>
              </a:spcAft>
              <a:buFont typeface="+mj-lt"/>
              <a:buAutoNum type="arabicPeriod"/>
            </a:pPr>
            <a:r>
              <a:rPr lang="en-US" sz="1800" b="0" i="0" u="none" strike="noStrike" dirty="0">
                <a:solidFill>
                  <a:srgbClr val="000000"/>
                </a:solidFill>
                <a:effectLst/>
                <a:latin typeface="Times New Roman" panose="02020603050405020304" pitchFamily="18" charset="0"/>
              </a:rPr>
              <a:t>In the alternative code, we tried to test 2 to 4 images and checked if it was cracked or not.</a:t>
            </a:r>
          </a:p>
          <a:p>
            <a:endParaRPr lang="en-US" dirty="0"/>
          </a:p>
        </p:txBody>
      </p:sp>
    </p:spTree>
    <p:extLst>
      <p:ext uri="{BB962C8B-B14F-4D97-AF65-F5344CB8AC3E}">
        <p14:creationId xmlns:p14="http://schemas.microsoft.com/office/powerpoint/2010/main" val="284524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b="1" i="1" dirty="0"/>
              <a:t>RESEARCH PAPER URL</a:t>
            </a:r>
            <a:endParaRPr b="1" i="1" dirty="0"/>
          </a:p>
        </p:txBody>
      </p:sp>
      <p:sp>
        <p:nvSpPr>
          <p:cNvPr id="188" name="Google Shape;188;p2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u="sng">
                <a:solidFill>
                  <a:schemeClr val="hlink"/>
                </a:solidFill>
                <a:hlinkClick r:id="rId3"/>
              </a:rPr>
              <a:t>https://www.sciencedirect.com/science/article/abs/pii/S0950061821015452</a:t>
            </a:r>
            <a:endParaRPr/>
          </a:p>
          <a:p>
            <a:pPr marL="342900" lvl="0" indent="-342900" algn="l" rtl="0">
              <a:spcBef>
                <a:spcPts val="1000"/>
              </a:spcBef>
              <a:spcAft>
                <a:spcPts val="0"/>
              </a:spcAft>
              <a:buSzPts val="1800"/>
              <a:buChar char="🠶"/>
            </a:pPr>
            <a:r>
              <a:rPr lang="en-US" u="sng">
                <a:solidFill>
                  <a:schemeClr val="hlink"/>
                </a:solidFill>
                <a:hlinkClick r:id="rId4"/>
              </a:rPr>
              <a:t>https://research.hanze.nl/nl/publications/deep-learning-with-python-for-crack-detection-using-artificial-in</a:t>
            </a:r>
            <a:endParaRPr/>
          </a:p>
          <a:p>
            <a:pPr marL="342900" lvl="0" indent="-342900" algn="l" rtl="0">
              <a:spcBef>
                <a:spcPts val="1000"/>
              </a:spcBef>
              <a:spcAft>
                <a:spcPts val="0"/>
              </a:spcAft>
              <a:buSzPts val="1800"/>
              <a:buChar char="🠶"/>
            </a:pPr>
            <a:r>
              <a:rPr lang="en-US" u="sng">
                <a:solidFill>
                  <a:schemeClr val="hlink"/>
                </a:solidFill>
                <a:hlinkClick r:id="rId5"/>
              </a:rPr>
              <a:t>https://onlinelibrary.wiley.com/doi/abs/10.1111/mice.12622</a:t>
            </a:r>
            <a:endParaRPr/>
          </a:p>
          <a:p>
            <a:pPr marL="342900" lvl="0" indent="-342900" algn="l" rtl="0">
              <a:spcBef>
                <a:spcPts val="1000"/>
              </a:spcBef>
              <a:spcAft>
                <a:spcPts val="0"/>
              </a:spcAft>
              <a:buSzPts val="1800"/>
              <a:buChar char="🠶"/>
            </a:pPr>
            <a:r>
              <a:rPr lang="en-US" u="sng">
                <a:solidFill>
                  <a:schemeClr val="hlink"/>
                </a:solidFill>
                <a:hlinkClick r:id="rId6"/>
              </a:rPr>
              <a:t>https://www.hindawi.com/journals/mpe/2020/8515213/</a:t>
            </a:r>
            <a:endParaRPr/>
          </a:p>
          <a:p>
            <a:pPr marL="342900" lvl="0" indent="-342900" algn="l" rtl="0">
              <a:spcBef>
                <a:spcPts val="1000"/>
              </a:spcBef>
              <a:spcAft>
                <a:spcPts val="0"/>
              </a:spcAft>
              <a:buSzPts val="1800"/>
              <a:buChar char="🠶"/>
            </a:pPr>
            <a:endParaRPr/>
          </a:p>
          <a:p>
            <a:pPr marL="342900" lvl="0" indent="0" algn="l" rtl="0">
              <a:spcBef>
                <a:spcPts val="1000"/>
              </a:spcBef>
              <a:spcAft>
                <a:spcPts val="0"/>
              </a:spcAft>
              <a:buNone/>
            </a:pPr>
            <a:endParaRPr/>
          </a:p>
          <a:p>
            <a:pPr marL="0" lvl="0" indent="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ack detection using image processing: A critical review and analysis -  ScienceDir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517" y="1922761"/>
            <a:ext cx="512445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737062"/>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528</Words>
  <Application>Microsoft Office PowerPoint</Application>
  <PresentationFormat>Widescreen</PresentationFormat>
  <Paragraphs>37</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Arial</vt:lpstr>
      <vt:lpstr>Times New Roman</vt:lpstr>
      <vt:lpstr>Noto Sans Symbols</vt:lpstr>
      <vt:lpstr>Wisp</vt:lpstr>
      <vt:lpstr>CRACK DETECTION AND SEGMENTATION</vt:lpstr>
      <vt:lpstr>Team Number: 6</vt:lpstr>
      <vt:lpstr>TEAM MEMBERS</vt:lpstr>
      <vt:lpstr>ABSTRACT</vt:lpstr>
      <vt:lpstr>Introduction </vt:lpstr>
      <vt:lpstr>LITERATURE SURVEY </vt:lpstr>
      <vt:lpstr>ALGORITHM</vt:lpstr>
      <vt:lpstr>RESEARCH PAPER URL</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CRACK DETECTION AND SEGMENTATION</dc:title>
  <dc:creator>lenovo</dc:creator>
  <cp:lastModifiedBy>Anagha Sriram</cp:lastModifiedBy>
  <cp:revision>6</cp:revision>
  <dcterms:modified xsi:type="dcterms:W3CDTF">2021-12-29T14:30:21Z</dcterms:modified>
</cp:coreProperties>
</file>