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20" r:id="rId4"/>
  </p:sldMasterIdLst>
  <p:notesMasterIdLst>
    <p:notesMasterId r:id="rId11"/>
  </p:notesMasterIdLst>
  <p:sldIdLst>
    <p:sldId id="9001" r:id="rId5"/>
    <p:sldId id="9000" r:id="rId6"/>
    <p:sldId id="9003" r:id="rId7"/>
    <p:sldId id="8998" r:id="rId8"/>
    <p:sldId id="8995" r:id="rId9"/>
    <p:sldId id="900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86" userDrawn="1">
          <p15:clr>
            <a:srgbClr val="A4A3A4"/>
          </p15:clr>
        </p15:guide>
        <p15:guide id="4" pos="597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5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00"/>
    <a:srgbClr val="595959"/>
    <a:srgbClr val="B43C14"/>
    <a:srgbClr val="890078"/>
    <a:srgbClr val="970032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3BDE8-B672-41A3-84D4-398462247095}" v="446" dt="2020-02-05T07:21:27.034"/>
    <p1510:client id="{35110F47-116D-4F08-9731-76F28CDB4964}" v="15" vWet="94" dt="2020-02-05T08:56:40.368"/>
    <p1510:client id="{6DA8A69B-66BE-4C86-8CE0-42066C466BC3}" v="139" dt="2020-02-05T15:46:03.420"/>
    <p1510:client id="{C6338F3C-CBF8-47DE-8A79-1B1C24C868F2}" v="111" dt="2020-02-05T08:56:48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76496" autoAdjust="0"/>
  </p:normalViewPr>
  <p:slideViewPr>
    <p:cSldViewPr snapToGrid="0" snapToObjects="1">
      <p:cViewPr varScale="1">
        <p:scale>
          <a:sx n="110" d="100"/>
          <a:sy n="110" d="100"/>
        </p:scale>
        <p:origin x="906" y="78"/>
      </p:cViewPr>
      <p:guideLst>
        <p:guide orient="horz" pos="1480"/>
        <p:guide pos="3840"/>
        <p:guide orient="horz" pos="686"/>
        <p:guide pos="597"/>
        <p:guide orient="horz" pos="822"/>
        <p:guide orient="horz" pos="5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0">
              <a:buFont typeface="Wingdings" panose="05000000000000000000" pitchFamily="2" charset="2"/>
              <a:buNone/>
            </a:pPr>
            <a:r>
              <a:rPr lang="de-DE" dirty="0"/>
              <a:t>Analysts tend to concentrate on voluntary churn because it typically occures due to factors of the company-customer relationship which companies control such as how billing interactions are handled or how after-sales help is provided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2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0">
              <a:buFont typeface="Wingdings" panose="05000000000000000000" pitchFamily="2" charset="2"/>
              <a:buNone/>
            </a:pPr>
            <a:r>
              <a:rPr lang="de-DE" dirty="0"/>
              <a:t>Analysts tend to concentrate on voluntary churn because it typically occures due to factors of the company-customer relationship which companies control such as how billing interactions are handled or how after-sales help is provided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17171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Image Recognition/Autonomous Driving -&gt; Tesla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srgbClr val="17171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 Personalization -&gt; Facebook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z="2000" dirty="0">
                <a:solidFill>
                  <a:srgbClr val="17171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Recommendation Engines -&gt; Netflix, Amazon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z="2000" dirty="0">
                <a:solidFill>
                  <a:srgbClr val="17171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Spam Filters -&gt; Google, Microsoft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z="2000" dirty="0">
                <a:solidFill>
                  <a:srgbClr val="17171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Forecasting, Price Optimization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z="2000" dirty="0">
                <a:solidFill>
                  <a:srgbClr val="17171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Fraud Detection (Credit Cards)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17171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 Engines (Google, Microsoft...)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71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Chatbots</a:t>
            </a:r>
          </a:p>
          <a:p>
            <a:pPr marL="0" lvl="0" indent="0">
              <a:buFont typeface="Wingdings" panose="05000000000000000000" pitchFamily="2" charset="2"/>
              <a:buNone/>
            </a:pPr>
            <a:endParaRPr lang="en-US" sz="2000" dirty="0">
              <a:solidFill>
                <a:srgbClr val="17171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0">
              <a:buFont typeface="Wingdings" panose="05000000000000000000" pitchFamily="2" charset="2"/>
              <a:buNone/>
            </a:pPr>
            <a:r>
              <a:rPr lang="de-DE" dirty="0"/>
              <a:t>Analysts tend to concentrate on voluntary churn because it typically occures due to factors of the company-customer relationship which companies control such as how billing interactions are handled or how after-sales help is provided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21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3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1200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65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85" r:id="rId2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6E8F070-6994-449A-904E-3D761F25B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B9BE040-9619-4F21-850E-42B715162C78}"/>
              </a:ext>
            </a:extLst>
          </p:cNvPr>
          <p:cNvSpPr txBox="1">
            <a:spLocks/>
          </p:cNvSpPr>
          <p:nvPr/>
        </p:nvSpPr>
        <p:spPr>
          <a:xfrm>
            <a:off x="6982314" y="1463065"/>
            <a:ext cx="5209684" cy="5770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0D7AE-AC8B-41CE-AB6B-4BE4B499B3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9015" y="1367300"/>
            <a:ext cx="9301162" cy="1331913"/>
          </a:xfrm>
          <a:prstGeom prst="rect">
            <a:avLst/>
          </a:prstGeom>
        </p:spPr>
        <p:txBody>
          <a:bodyPr/>
          <a:lstStyle/>
          <a:p>
            <a:r>
              <a:rPr lang="de-DE" sz="8000" b="1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ML Demo</a:t>
            </a:r>
            <a:br>
              <a:rPr lang="de-DE" sz="4400" b="1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de-DE" sz="4400" b="1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Analyzing Customer Churn</a:t>
            </a:r>
            <a:br>
              <a:rPr lang="de-DE" b="1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de-DE" b="1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de-DE" sz="4400" b="1" i="1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de-D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0B826-C7DD-48FC-8372-718B9651140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16952" y="4438704"/>
            <a:ext cx="9293225" cy="85566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de-DE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Sebastian Birk</a:t>
            </a:r>
          </a:p>
          <a:p>
            <a:pPr marL="0" indent="0">
              <a:buNone/>
            </a:pPr>
            <a:r>
              <a:rPr lang="de-DE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01.04.2020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7814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25B066-57C8-4798-ABEB-446E549AE1BC}"/>
              </a:ext>
            </a:extLst>
          </p:cNvPr>
          <p:cNvSpPr/>
          <p:nvPr/>
        </p:nvSpPr>
        <p:spPr>
          <a:xfrm>
            <a:off x="-2" y="-1"/>
            <a:ext cx="12192000" cy="914401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6E87E3-9BAF-474E-8850-DBB5DE1AE420}"/>
              </a:ext>
            </a:extLst>
          </p:cNvPr>
          <p:cNvSpPr/>
          <p:nvPr/>
        </p:nvSpPr>
        <p:spPr>
          <a:xfrm>
            <a:off x="-2" y="176548"/>
            <a:ext cx="121920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Use Case Overview</a:t>
            </a:r>
          </a:p>
        </p:txBody>
      </p:sp>
      <p:pic>
        <p:nvPicPr>
          <p:cNvPr id="3" name="Picture 2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700B7F43-E718-4D2A-AFEB-3142ACD8B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149" y="2899063"/>
            <a:ext cx="5985698" cy="3345355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8B6644D-4D44-4A02-88D4-F2CFAD5B455F}"/>
              </a:ext>
            </a:extLst>
          </p:cNvPr>
          <p:cNvSpPr txBox="1">
            <a:spLocks/>
          </p:cNvSpPr>
          <p:nvPr/>
        </p:nvSpPr>
        <p:spPr>
          <a:xfrm>
            <a:off x="536811" y="1272746"/>
            <a:ext cx="10938909" cy="47671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Value from knowing customer churn</a:t>
            </a:r>
          </a:p>
          <a:p>
            <a:r>
              <a:rPr lang="de-DE" sz="2200" dirty="0"/>
              <a:t>Customer retention cost &lt; Customer acquisition cost</a:t>
            </a:r>
          </a:p>
        </p:txBody>
      </p:sp>
      <p:sp>
        <p:nvSpPr>
          <p:cNvPr id="2" name="Callout: Bent Line 1">
            <a:extLst>
              <a:ext uri="{FF2B5EF4-FFF2-40B4-BE49-F238E27FC236}">
                <a16:creationId xmlns:a16="http://schemas.microsoft.com/office/drawing/2014/main" id="{F996EA39-0CAB-459A-951F-E478EEA2DBED}"/>
              </a:ext>
            </a:extLst>
          </p:cNvPr>
          <p:cNvSpPr/>
          <p:nvPr/>
        </p:nvSpPr>
        <p:spPr>
          <a:xfrm>
            <a:off x="8244840" y="1713010"/>
            <a:ext cx="2733040" cy="1186053"/>
          </a:xfrm>
          <a:prstGeom prst="borderCallout2">
            <a:avLst/>
          </a:prstGeom>
          <a:solidFill>
            <a:srgbClr val="0070C0"/>
          </a:solidFill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Customer retention programs &amp; customer service focus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609868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44182B-02C4-4B55-AD77-062A915E8AB3}"/>
              </a:ext>
            </a:extLst>
          </p:cNvPr>
          <p:cNvSpPr/>
          <p:nvPr/>
        </p:nvSpPr>
        <p:spPr>
          <a:xfrm>
            <a:off x="-2" y="-1"/>
            <a:ext cx="12192000" cy="914401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6E87E3-9BAF-474E-8850-DBB5DE1AE420}"/>
              </a:ext>
            </a:extLst>
          </p:cNvPr>
          <p:cNvSpPr/>
          <p:nvPr/>
        </p:nvSpPr>
        <p:spPr>
          <a:xfrm>
            <a:off x="-2" y="176548"/>
            <a:ext cx="121920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Dataset Overview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B9BE040-9619-4F21-850E-42B715162C78}"/>
              </a:ext>
            </a:extLst>
          </p:cNvPr>
          <p:cNvSpPr txBox="1">
            <a:spLocks/>
          </p:cNvSpPr>
          <p:nvPr/>
        </p:nvSpPr>
        <p:spPr>
          <a:xfrm>
            <a:off x="6982314" y="1463065"/>
            <a:ext cx="5209684" cy="5770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919B54-7335-455B-B89A-0925E3A7F76C}"/>
              </a:ext>
            </a:extLst>
          </p:cNvPr>
          <p:cNvSpPr/>
          <p:nvPr/>
        </p:nvSpPr>
        <p:spPr>
          <a:xfrm>
            <a:off x="1600200" y="2349500"/>
            <a:ext cx="1849120" cy="102108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Churn</a:t>
            </a:r>
            <a:endParaRPr lang="en-CH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2BEADB20-029E-46D1-9D26-FA9B23C59BC3}"/>
              </a:ext>
            </a:extLst>
          </p:cNvPr>
          <p:cNvSpPr/>
          <p:nvPr/>
        </p:nvSpPr>
        <p:spPr>
          <a:xfrm>
            <a:off x="3582125" y="2390140"/>
            <a:ext cx="527595" cy="944880"/>
          </a:xfrm>
          <a:prstGeom prst="leftArrow">
            <a:avLst>
              <a:gd name="adj1" fmla="val 80108"/>
              <a:gd name="adj2" fmla="val 50000"/>
            </a:avLst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B5051-F385-4831-A398-E97C76005C85}"/>
              </a:ext>
            </a:extLst>
          </p:cNvPr>
          <p:cNvSpPr/>
          <p:nvPr/>
        </p:nvSpPr>
        <p:spPr>
          <a:xfrm>
            <a:off x="4242525" y="2349500"/>
            <a:ext cx="1849120" cy="102108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Customer products</a:t>
            </a:r>
            <a:endParaRPr lang="en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6D0A2-4991-4B8A-902F-A93703F90316}"/>
              </a:ext>
            </a:extLst>
          </p:cNvPr>
          <p:cNvSpPr/>
          <p:nvPr/>
        </p:nvSpPr>
        <p:spPr>
          <a:xfrm>
            <a:off x="6224450" y="2349500"/>
            <a:ext cx="1849120" cy="102108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Customer account info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C20F18-339D-4821-A821-63F6233F04F5}"/>
              </a:ext>
            </a:extLst>
          </p:cNvPr>
          <p:cNvSpPr/>
          <p:nvPr/>
        </p:nvSpPr>
        <p:spPr>
          <a:xfrm>
            <a:off x="8206375" y="2349500"/>
            <a:ext cx="1849120" cy="102108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Customer demographic</a:t>
            </a:r>
            <a:endParaRPr lang="en-CH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3CC24CD-6D7D-4267-871E-31A22D67B650}"/>
              </a:ext>
            </a:extLst>
          </p:cNvPr>
          <p:cNvGrpSpPr/>
          <p:nvPr/>
        </p:nvGrpSpPr>
        <p:grpSpPr>
          <a:xfrm>
            <a:off x="4242525" y="3486991"/>
            <a:ext cx="5812970" cy="1756375"/>
            <a:chOff x="4242525" y="4055951"/>
            <a:chExt cx="5812970" cy="175637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5904846-CBE3-49AB-B228-A0236F19F7A8}"/>
                </a:ext>
              </a:extLst>
            </p:cNvPr>
            <p:cNvSpPr/>
            <p:nvPr/>
          </p:nvSpPr>
          <p:spPr>
            <a:xfrm>
              <a:off x="4242525" y="4055952"/>
              <a:ext cx="1849120" cy="175637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</a:t>
              </a:r>
              <a:r>
                <a:rPr lang="de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</a:t>
              </a: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</a:t>
              </a:r>
              <a:r>
                <a:rPr lang="de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</a:t>
              </a: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 </a:t>
              </a:r>
              <a:r>
                <a:rPr lang="de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</a:t>
              </a: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</a:t>
              </a:r>
              <a:r>
                <a:rPr lang="de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</a:t>
              </a: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</a:t>
              </a:r>
              <a:r>
                <a:rPr lang="de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</a:t>
              </a: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r>
                <a:rPr lang="de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</a:t>
              </a: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(flag)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Multiple lines (</a:t>
              </a:r>
              <a:r>
                <a:rPr lang="de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</a:t>
              </a: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</a:t>
              </a:r>
              <a:r>
                <a:rPr lang="de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</a:t>
              </a: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g)</a:t>
              </a:r>
            </a:p>
            <a:p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Internet service type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Online security (flag)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Online backup (flag)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Device protection (</a:t>
              </a:r>
              <a:r>
                <a:rPr lang="de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</a:t>
              </a: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</a:t>
              </a:r>
              <a:r>
                <a:rPr lang="de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</a:t>
              </a: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g)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Tech support (</a:t>
              </a:r>
              <a:r>
                <a:rPr lang="en-CH" sz="1100" dirty="0" err="1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fl</a:t>
              </a:r>
              <a:r>
                <a:rPr lang="de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</a:t>
              </a: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g)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Streaming TV (</a:t>
              </a:r>
              <a:r>
                <a:rPr lang="de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</a:t>
              </a: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</a:t>
              </a:r>
              <a:r>
                <a:rPr lang="de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</a:t>
              </a: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g)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Streaming movies (</a:t>
              </a:r>
              <a:r>
                <a:rPr lang="de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</a:t>
              </a: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</a:t>
              </a:r>
              <a:r>
                <a:rPr lang="de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</a:t>
              </a: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g)</a:t>
              </a:r>
            </a:p>
            <a:p>
              <a:endParaRPr lang="en-CH" sz="11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5CEC74D-CA3E-45D7-8671-2901C24AFBD9}"/>
                </a:ext>
              </a:extLst>
            </p:cNvPr>
            <p:cNvSpPr/>
            <p:nvPr/>
          </p:nvSpPr>
          <p:spPr>
            <a:xfrm>
              <a:off x="6224450" y="4055952"/>
              <a:ext cx="1849120" cy="175637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</a:t>
              </a:r>
              <a:r>
                <a:rPr lang="de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</a:t>
              </a: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</a:t>
              </a:r>
              <a:r>
                <a:rPr lang="de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</a:t>
              </a: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 (</a:t>
              </a:r>
              <a:r>
                <a:rPr lang="de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</a:t>
              </a: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</a:t>
              </a:r>
              <a:r>
                <a:rPr lang="de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</a:t>
              </a: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</a:t>
              </a:r>
              <a:r>
                <a:rPr lang="de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</a:t>
              </a: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s)</a:t>
              </a:r>
            </a:p>
            <a:p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Contract term</a:t>
              </a:r>
            </a:p>
            <a:p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Paperless bi</a:t>
              </a:r>
              <a:r>
                <a:rPr lang="de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</a:t>
              </a: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</a:t>
              </a:r>
              <a:r>
                <a:rPr lang="de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</a:t>
              </a: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</a:t>
              </a:r>
              <a:r>
                <a:rPr lang="de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</a:t>
              </a:r>
              <a:endParaRPr lang="en-CH" sz="11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Payment method</a:t>
              </a:r>
            </a:p>
            <a:p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Monthly charges</a:t>
              </a:r>
            </a:p>
            <a:p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Total charges</a:t>
              </a:r>
            </a:p>
            <a:p>
              <a:endParaRPr lang="en-CH" sz="11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42B6AD-8D9C-48BC-B9CF-2EAEE7D77B3B}"/>
                </a:ext>
              </a:extLst>
            </p:cNvPr>
            <p:cNvSpPr/>
            <p:nvPr/>
          </p:nvSpPr>
          <p:spPr>
            <a:xfrm>
              <a:off x="8206375" y="4055951"/>
              <a:ext cx="1849120" cy="175637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</a:t>
              </a:r>
              <a:r>
                <a:rPr lang="de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</a:t>
              </a: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</a:t>
              </a:r>
              <a:r>
                <a:rPr lang="de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</a:t>
              </a:r>
              <a:r>
                <a:rPr lang="de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</a:t>
              </a:r>
              <a:endParaRPr lang="en-CH" sz="11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Senior citizen (flag)</a:t>
              </a:r>
            </a:p>
            <a:p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....</a:t>
              </a:r>
            </a:p>
            <a:p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Partner (flag)</a:t>
              </a:r>
            </a:p>
            <a:p>
              <a:r>
                <a:rPr lang="en-CH" sz="11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Dependents (flag)</a:t>
              </a:r>
            </a:p>
            <a:p>
              <a:endParaRPr lang="en-CH" sz="11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F0361EF-41CC-42C4-8967-02926D91D94E}"/>
              </a:ext>
            </a:extLst>
          </p:cNvPr>
          <p:cNvSpPr/>
          <p:nvPr/>
        </p:nvSpPr>
        <p:spPr>
          <a:xfrm>
            <a:off x="1600200" y="3486992"/>
            <a:ext cx="1849120" cy="1756374"/>
          </a:xfrm>
          <a:prstGeom prst="rect">
            <a:avLst/>
          </a:prstGeom>
          <a:solidFill>
            <a:schemeClr val="bg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CH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</a:t>
            </a:r>
            <a:r>
              <a:rPr lang="de-CH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CH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de-CH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CH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vised learning</a:t>
            </a:r>
            <a:br>
              <a:rPr lang="en-CH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CH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CH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de-CH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  <a:r>
              <a:rPr lang="en-CH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de-CH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CH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de-CH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CH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de-CH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CH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de-CH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CH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de-CH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CH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</a:t>
            </a:r>
            <a:r>
              <a:rPr lang="de-CH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CH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CH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CH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</a:t>
            </a:r>
            <a:r>
              <a:rPr lang="de-CH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en-CH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de-CH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  <a:endParaRPr lang="en-CH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CH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381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D2C211C-3B9E-4F6D-B947-6BF4B66A480C}"/>
              </a:ext>
            </a:extLst>
          </p:cNvPr>
          <p:cNvGrpSpPr/>
          <p:nvPr/>
        </p:nvGrpSpPr>
        <p:grpSpPr>
          <a:xfrm>
            <a:off x="1910815" y="1837833"/>
            <a:ext cx="8067575" cy="4400247"/>
            <a:chOff x="1910815" y="1837833"/>
            <a:chExt cx="8067575" cy="440024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444E4B9-5B89-4F45-A142-D07CD2E9CBE2}"/>
                </a:ext>
              </a:extLst>
            </p:cNvPr>
            <p:cNvSpPr/>
            <p:nvPr/>
          </p:nvSpPr>
          <p:spPr>
            <a:xfrm>
              <a:off x="1910815" y="1837833"/>
              <a:ext cx="8067575" cy="44002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77C40-6E82-4AB5-AA05-CEAD66A10D0B}"/>
                </a:ext>
              </a:extLst>
            </p:cNvPr>
            <p:cNvSpPr/>
            <p:nvPr/>
          </p:nvSpPr>
          <p:spPr>
            <a:xfrm>
              <a:off x="2317639" y="5280338"/>
              <a:ext cx="7511377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Version Control &amp; ML Ops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A7826CB-1080-4D5C-BA19-F35351F17423}"/>
                </a:ext>
              </a:extLst>
            </p:cNvPr>
            <p:cNvSpPr/>
            <p:nvPr/>
          </p:nvSpPr>
          <p:spPr>
            <a:xfrm>
              <a:off x="2317639" y="5697839"/>
              <a:ext cx="7511378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Collaboration &amp; Documentation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A31C5A3-ED1A-46FE-B670-96ADF0D8170C}"/>
                </a:ext>
              </a:extLst>
            </p:cNvPr>
            <p:cNvSpPr/>
            <p:nvPr/>
          </p:nvSpPr>
          <p:spPr>
            <a:xfrm>
              <a:off x="2318696" y="4862837"/>
              <a:ext cx="7510319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Data and Model Management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50E54D3-99FF-4DE8-8F95-24D2A24DE733}"/>
              </a:ext>
            </a:extLst>
          </p:cNvPr>
          <p:cNvSpPr/>
          <p:nvPr/>
        </p:nvSpPr>
        <p:spPr>
          <a:xfrm>
            <a:off x="-2" y="-30479"/>
            <a:ext cx="12192000" cy="94488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6E87E3-9BAF-474E-8850-DBB5DE1AE420}"/>
              </a:ext>
            </a:extLst>
          </p:cNvPr>
          <p:cNvSpPr/>
          <p:nvPr/>
        </p:nvSpPr>
        <p:spPr>
          <a:xfrm>
            <a:off x="-2" y="176548"/>
            <a:ext cx="121920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Machine Learning Lifecycle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B9BE040-9619-4F21-850E-42B715162C78}"/>
              </a:ext>
            </a:extLst>
          </p:cNvPr>
          <p:cNvSpPr txBox="1">
            <a:spLocks/>
          </p:cNvSpPr>
          <p:nvPr/>
        </p:nvSpPr>
        <p:spPr>
          <a:xfrm>
            <a:off x="6982314" y="1463065"/>
            <a:ext cx="5209684" cy="5770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4F41D10F-C21F-4079-B558-ECAE96444FC9}"/>
              </a:ext>
            </a:extLst>
          </p:cNvPr>
          <p:cNvSpPr/>
          <p:nvPr/>
        </p:nvSpPr>
        <p:spPr>
          <a:xfrm>
            <a:off x="1936223" y="1074362"/>
            <a:ext cx="5724896" cy="60240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Build Model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A4B5B768-0BB8-46DB-B4D3-B8E631672F7B}"/>
              </a:ext>
            </a:extLst>
          </p:cNvPr>
          <p:cNvSpPr/>
          <p:nvPr/>
        </p:nvSpPr>
        <p:spPr>
          <a:xfrm>
            <a:off x="253684" y="1074362"/>
            <a:ext cx="1810505" cy="602409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Case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6B297DF5-4736-49BB-832C-8AF0FE770F57}"/>
              </a:ext>
            </a:extLst>
          </p:cNvPr>
          <p:cNvSpPr/>
          <p:nvPr/>
        </p:nvSpPr>
        <p:spPr>
          <a:xfrm>
            <a:off x="7533153" y="1074362"/>
            <a:ext cx="2573202" cy="60240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Operate Model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093B41B7-A4AA-4F5A-8090-524F875A7997}"/>
              </a:ext>
            </a:extLst>
          </p:cNvPr>
          <p:cNvSpPr/>
          <p:nvPr/>
        </p:nvSpPr>
        <p:spPr>
          <a:xfrm>
            <a:off x="9978390" y="1074362"/>
            <a:ext cx="1925529" cy="60240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Consume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311DE4-2698-40DF-A23D-DC68A25DE3D6}"/>
              </a:ext>
            </a:extLst>
          </p:cNvPr>
          <p:cNvSpPr/>
          <p:nvPr/>
        </p:nvSpPr>
        <p:spPr>
          <a:xfrm>
            <a:off x="253685" y="1953122"/>
            <a:ext cx="1512936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Understand Business Goals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C2975DD4-06F1-415F-8B12-5DAAE8BC809F}"/>
              </a:ext>
            </a:extLst>
          </p:cNvPr>
          <p:cNvGrpSpPr/>
          <p:nvPr/>
        </p:nvGrpSpPr>
        <p:grpSpPr>
          <a:xfrm>
            <a:off x="1766621" y="1953122"/>
            <a:ext cx="5689841" cy="540000"/>
            <a:chOff x="1766621" y="1953122"/>
            <a:chExt cx="5689841" cy="540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59C8B4F-3837-4530-A1A1-AD3273D1A06D}"/>
                </a:ext>
              </a:extLst>
            </p:cNvPr>
            <p:cNvSpPr/>
            <p:nvPr/>
          </p:nvSpPr>
          <p:spPr>
            <a:xfrm>
              <a:off x="2317639" y="1953122"/>
              <a:ext cx="1080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Discover/</a:t>
              </a:r>
            </a:p>
            <a:p>
              <a:pPr algn="ctr"/>
              <a:r>
                <a:rPr lang="de-DE" sz="1200" dirty="0"/>
                <a:t>Gather Data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7552C48-3250-4876-831B-7ABA115C2FF8}"/>
                </a:ext>
              </a:extLst>
            </p:cNvPr>
            <p:cNvSpPr/>
            <p:nvPr/>
          </p:nvSpPr>
          <p:spPr>
            <a:xfrm>
              <a:off x="3672695" y="1953122"/>
              <a:ext cx="1080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Ingest Data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2A74148-BEDA-4061-866F-B85B0AAD585C}"/>
                </a:ext>
              </a:extLst>
            </p:cNvPr>
            <p:cNvSpPr/>
            <p:nvPr/>
          </p:nvSpPr>
          <p:spPr>
            <a:xfrm>
              <a:off x="5027751" y="1953122"/>
              <a:ext cx="1080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Explore/</a:t>
              </a:r>
            </a:p>
            <a:p>
              <a:pPr algn="ctr"/>
              <a:r>
                <a:rPr lang="de-DE" sz="1200" dirty="0"/>
                <a:t>Understand</a:t>
              </a:r>
            </a:p>
            <a:p>
              <a:pPr algn="ctr"/>
              <a:r>
                <a:rPr lang="de-DE" sz="1200" dirty="0"/>
                <a:t>Data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A763433-0099-4CDF-8E5C-4A8C35D906AF}"/>
                </a:ext>
              </a:extLst>
            </p:cNvPr>
            <p:cNvSpPr/>
            <p:nvPr/>
          </p:nvSpPr>
          <p:spPr>
            <a:xfrm>
              <a:off x="6376462" y="1953122"/>
              <a:ext cx="1080000" cy="5350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Curate/</a:t>
              </a:r>
            </a:p>
            <a:p>
              <a:pPr algn="ctr"/>
              <a:r>
                <a:rPr lang="de-DE" sz="1200" dirty="0"/>
                <a:t>Transform</a:t>
              </a:r>
            </a:p>
            <a:p>
              <a:pPr algn="ctr"/>
              <a:r>
                <a:rPr lang="de-DE" sz="1200" dirty="0"/>
                <a:t>Data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655A9F8-1977-47DD-AFAF-7636E6DCDCC4}"/>
                </a:ext>
              </a:extLst>
            </p:cNvPr>
            <p:cNvCxnSpPr>
              <a:cxnSpLocks/>
              <a:stCxn id="19" idx="3"/>
              <a:endCxn id="21" idx="1"/>
            </p:cNvCxnSpPr>
            <p:nvPr/>
          </p:nvCxnSpPr>
          <p:spPr>
            <a:xfrm>
              <a:off x="3397639" y="2223122"/>
              <a:ext cx="275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70B379E-CE4A-45D3-9964-FA1ECDBC4F3A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4752695" y="2223122"/>
              <a:ext cx="275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8D7FF64-B9FE-45F4-9B87-D47706707C8D}"/>
                </a:ext>
              </a:extLst>
            </p:cNvPr>
            <p:cNvCxnSpPr>
              <a:cxnSpLocks/>
              <a:stCxn id="22" idx="3"/>
              <a:endCxn id="26" idx="1"/>
            </p:cNvCxnSpPr>
            <p:nvPr/>
          </p:nvCxnSpPr>
          <p:spPr>
            <a:xfrm flipV="1">
              <a:off x="6107751" y="2220640"/>
              <a:ext cx="268711" cy="24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C57CB71-305B-4260-BB87-3BE7C64F22A3}"/>
                </a:ext>
              </a:extLst>
            </p:cNvPr>
            <p:cNvCxnSpPr>
              <a:cxnSpLocks/>
            </p:cNvCxnSpPr>
            <p:nvPr/>
          </p:nvCxnSpPr>
          <p:spPr>
            <a:xfrm>
              <a:off x="1766621" y="2223122"/>
              <a:ext cx="551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A11F8B2-E762-4998-A1D4-A699E2AE35C0}"/>
              </a:ext>
            </a:extLst>
          </p:cNvPr>
          <p:cNvGrpSpPr/>
          <p:nvPr/>
        </p:nvGrpSpPr>
        <p:grpSpPr>
          <a:xfrm>
            <a:off x="5022642" y="2220640"/>
            <a:ext cx="2433820" cy="1292550"/>
            <a:chOff x="5022642" y="2220640"/>
            <a:chExt cx="2433820" cy="129255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017334-CEB3-4861-979D-EC9023584267}"/>
                </a:ext>
              </a:extLst>
            </p:cNvPr>
            <p:cNvSpPr/>
            <p:nvPr/>
          </p:nvSpPr>
          <p:spPr>
            <a:xfrm>
              <a:off x="5022642" y="2973190"/>
              <a:ext cx="1080000" cy="539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Train Model</a:t>
              </a:r>
            </a:p>
          </p:txBody>
        </p: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B947146D-1A6A-4F9A-A887-F3A7C0227D91}"/>
                </a:ext>
              </a:extLst>
            </p:cNvPr>
            <p:cNvCxnSpPr>
              <a:cxnSpLocks/>
              <a:stCxn id="26" idx="3"/>
              <a:endCxn id="24" idx="1"/>
            </p:cNvCxnSpPr>
            <p:nvPr/>
          </p:nvCxnSpPr>
          <p:spPr>
            <a:xfrm flipH="1">
              <a:off x="5022642" y="2220640"/>
              <a:ext cx="2433820" cy="1022549"/>
            </a:xfrm>
            <a:prstGeom prst="bentConnector5">
              <a:avLst>
                <a:gd name="adj1" fmla="val -9393"/>
                <a:gd name="adj2" fmla="val 49879"/>
                <a:gd name="adj3" fmla="val 109393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55D04B-C3D5-465F-8F3E-09721E284805}"/>
                </a:ext>
              </a:extLst>
            </p:cNvPr>
            <p:cNvSpPr/>
            <p:nvPr/>
          </p:nvSpPr>
          <p:spPr>
            <a:xfrm>
              <a:off x="6354518" y="2973190"/>
              <a:ext cx="1080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Model Evaluation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760C78F-DE58-4464-AD3C-1F4AFADD5299}"/>
                </a:ext>
              </a:extLst>
            </p:cNvPr>
            <p:cNvCxnSpPr>
              <a:cxnSpLocks/>
              <a:stCxn id="24" idx="3"/>
              <a:endCxn id="47" idx="1"/>
            </p:cNvCxnSpPr>
            <p:nvPr/>
          </p:nvCxnSpPr>
          <p:spPr>
            <a:xfrm>
              <a:off x="6102642" y="3243189"/>
              <a:ext cx="25187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5F54DBFC-B757-47A0-BD94-96FBC805070B}"/>
              </a:ext>
            </a:extLst>
          </p:cNvPr>
          <p:cNvGrpSpPr/>
          <p:nvPr/>
        </p:nvGrpSpPr>
        <p:grpSpPr>
          <a:xfrm>
            <a:off x="7434518" y="2971985"/>
            <a:ext cx="1333223" cy="1535840"/>
            <a:chOff x="7434518" y="2971985"/>
            <a:chExt cx="1333223" cy="153584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F3126E-5758-4C81-8A80-62060CE17451}"/>
                </a:ext>
              </a:extLst>
            </p:cNvPr>
            <p:cNvSpPr/>
            <p:nvPr/>
          </p:nvSpPr>
          <p:spPr>
            <a:xfrm>
              <a:off x="7710111" y="3967825"/>
              <a:ext cx="1057630" cy="54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Monitor/</a:t>
              </a:r>
            </a:p>
            <a:p>
              <a:pPr algn="ctr"/>
              <a:r>
                <a:rPr lang="de-DE" sz="1200" dirty="0"/>
                <a:t>Maintain Model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6CF978E-9B55-48B6-8237-13C563A85423}"/>
                </a:ext>
              </a:extLst>
            </p:cNvPr>
            <p:cNvSpPr/>
            <p:nvPr/>
          </p:nvSpPr>
          <p:spPr>
            <a:xfrm>
              <a:off x="7710111" y="2971985"/>
              <a:ext cx="1057630" cy="5412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Deploy Model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E9A376A-A815-4AF1-8DA7-DDCD4B21F3DC}"/>
                </a:ext>
              </a:extLst>
            </p:cNvPr>
            <p:cNvCxnSpPr>
              <a:cxnSpLocks/>
              <a:stCxn id="47" idx="3"/>
              <a:endCxn id="30" idx="1"/>
            </p:cNvCxnSpPr>
            <p:nvPr/>
          </p:nvCxnSpPr>
          <p:spPr>
            <a:xfrm flipV="1">
              <a:off x="7434518" y="3242587"/>
              <a:ext cx="275593" cy="6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DCC467E-87A8-49B6-BA65-28E48D1A5544}"/>
                </a:ext>
              </a:extLst>
            </p:cNvPr>
            <p:cNvCxnSpPr>
              <a:cxnSpLocks/>
              <a:stCxn id="30" idx="2"/>
              <a:endCxn id="29" idx="0"/>
            </p:cNvCxnSpPr>
            <p:nvPr/>
          </p:nvCxnSpPr>
          <p:spPr>
            <a:xfrm>
              <a:off x="8238926" y="3513188"/>
              <a:ext cx="0" cy="4546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DFE3FD9-64AB-4C4D-80C3-9EF9CB68F943}"/>
              </a:ext>
            </a:extLst>
          </p:cNvPr>
          <p:cNvCxnSpPr>
            <a:cxnSpLocks/>
            <a:stCxn id="47" idx="2"/>
            <a:endCxn id="19" idx="2"/>
          </p:cNvCxnSpPr>
          <p:nvPr/>
        </p:nvCxnSpPr>
        <p:spPr>
          <a:xfrm rot="5400000" flipH="1">
            <a:off x="4366045" y="984717"/>
            <a:ext cx="1020068" cy="4036879"/>
          </a:xfrm>
          <a:prstGeom prst="bentConnector3">
            <a:avLst>
              <a:gd name="adj1" fmla="val -2241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2CD5D44-0743-4966-8E22-BB5789493579}"/>
              </a:ext>
            </a:extLst>
          </p:cNvPr>
          <p:cNvGrpSpPr/>
          <p:nvPr/>
        </p:nvGrpSpPr>
        <p:grpSpPr>
          <a:xfrm>
            <a:off x="5562643" y="3513189"/>
            <a:ext cx="2147469" cy="1124046"/>
            <a:chOff x="5562643" y="3513189"/>
            <a:chExt cx="2147469" cy="1124046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2EC7AC8-81AC-40A5-A1E9-CBDDB617B70B}"/>
                </a:ext>
              </a:extLst>
            </p:cNvPr>
            <p:cNvCxnSpPr>
              <a:cxnSpLocks/>
              <a:stCxn id="29" idx="1"/>
              <a:endCxn id="24" idx="2"/>
            </p:cNvCxnSpPr>
            <p:nvPr/>
          </p:nvCxnSpPr>
          <p:spPr>
            <a:xfrm rot="10800000">
              <a:off x="5562643" y="3513189"/>
              <a:ext cx="2147469" cy="724637"/>
            </a:xfrm>
            <a:prstGeom prst="bentConnector2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A3FCC94-39E8-4CE7-87C9-F10581F173B8}"/>
                </a:ext>
              </a:extLst>
            </p:cNvPr>
            <p:cNvSpPr txBox="1"/>
            <p:nvPr/>
          </p:nvSpPr>
          <p:spPr>
            <a:xfrm>
              <a:off x="5723490" y="3867794"/>
              <a:ext cx="13664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de-DE" sz="1100" dirty="0"/>
                <a:t>Debug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de-DE" sz="1100" dirty="0"/>
                <a:t>Error Analysis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de-DE" sz="1100" dirty="0"/>
                <a:t>Respond to Model Drift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7465A84-FC1A-4CFC-B37A-C8F50FE818CD}"/>
              </a:ext>
            </a:extLst>
          </p:cNvPr>
          <p:cNvGrpSpPr/>
          <p:nvPr/>
        </p:nvGrpSpPr>
        <p:grpSpPr>
          <a:xfrm>
            <a:off x="10104393" y="5754515"/>
            <a:ext cx="1789172" cy="512825"/>
            <a:chOff x="10132937" y="4993456"/>
            <a:chExt cx="1789172" cy="51282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C99315E-39C7-4C5C-BA2D-BD80BB84BB54}"/>
                </a:ext>
              </a:extLst>
            </p:cNvPr>
            <p:cNvSpPr txBox="1"/>
            <p:nvPr/>
          </p:nvSpPr>
          <p:spPr>
            <a:xfrm>
              <a:off x="10725948" y="4993456"/>
              <a:ext cx="11240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50" dirty="0"/>
                <a:t>Primary process</a:t>
              </a:r>
              <a:endParaRPr lang="en-CH" sz="1050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284883D-9131-4EA0-ACDF-848149A896CC}"/>
                </a:ext>
              </a:extLst>
            </p:cNvPr>
            <p:cNvCxnSpPr/>
            <p:nvPr/>
          </p:nvCxnSpPr>
          <p:spPr>
            <a:xfrm>
              <a:off x="10132937" y="5124261"/>
              <a:ext cx="568259" cy="0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B098CB8-65BB-4575-A841-E513D37D886E}"/>
                </a:ext>
              </a:extLst>
            </p:cNvPr>
            <p:cNvCxnSpPr/>
            <p:nvPr/>
          </p:nvCxnSpPr>
          <p:spPr>
            <a:xfrm>
              <a:off x="10132937" y="5390385"/>
              <a:ext cx="568259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8DD5593-B1DB-482F-AAE0-640416AA0E50}"/>
                </a:ext>
              </a:extLst>
            </p:cNvPr>
            <p:cNvSpPr txBox="1"/>
            <p:nvPr/>
          </p:nvSpPr>
          <p:spPr>
            <a:xfrm>
              <a:off x="10725948" y="5252365"/>
              <a:ext cx="11961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50" dirty="0"/>
                <a:t>Iterative process</a:t>
              </a:r>
              <a:endParaRPr lang="en-CH" sz="1050" dirty="0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446E41E-18FC-48C8-816D-AB8528FA7BA7}"/>
              </a:ext>
            </a:extLst>
          </p:cNvPr>
          <p:cNvGrpSpPr/>
          <p:nvPr/>
        </p:nvGrpSpPr>
        <p:grpSpPr>
          <a:xfrm>
            <a:off x="8767741" y="2084989"/>
            <a:ext cx="3136177" cy="3411469"/>
            <a:chOff x="8767741" y="2084989"/>
            <a:chExt cx="3136177" cy="341146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5897D41-AC71-4363-AC82-0082295388F1}"/>
                </a:ext>
              </a:extLst>
            </p:cNvPr>
            <p:cNvSpPr/>
            <p:nvPr/>
          </p:nvSpPr>
          <p:spPr>
            <a:xfrm>
              <a:off x="10132937" y="4956458"/>
              <a:ext cx="1760628" cy="54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Share Results </a:t>
              </a:r>
              <a:br>
                <a:rPr lang="de-DE" sz="1200" dirty="0"/>
              </a:br>
              <a:r>
                <a:rPr lang="de-DE" sz="1200" dirty="0"/>
                <a:t>with Business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ACDD89E-C842-414F-BE34-A789FDB36B69}"/>
                </a:ext>
              </a:extLst>
            </p:cNvPr>
            <p:cNvSpPr/>
            <p:nvPr/>
          </p:nvSpPr>
          <p:spPr>
            <a:xfrm>
              <a:off x="10122584" y="2084989"/>
              <a:ext cx="1770981" cy="54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Apps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67C24BE-EDCA-433A-B214-5EF78FF98D53}"/>
                </a:ext>
              </a:extLst>
            </p:cNvPr>
            <p:cNvSpPr/>
            <p:nvPr/>
          </p:nvSpPr>
          <p:spPr>
            <a:xfrm>
              <a:off x="10132937" y="2979565"/>
              <a:ext cx="1770981" cy="54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Services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8FE663-617C-4576-AFF2-296061CF323F}"/>
                </a:ext>
              </a:extLst>
            </p:cNvPr>
            <p:cNvSpPr/>
            <p:nvPr/>
          </p:nvSpPr>
          <p:spPr>
            <a:xfrm>
              <a:off x="10132937" y="3867794"/>
              <a:ext cx="1770981" cy="54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Data Engines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7FC9473-FB99-4E1B-84C7-AAA95DDB4EE8}"/>
                </a:ext>
              </a:extLst>
            </p:cNvPr>
            <p:cNvCxnSpPr>
              <a:cxnSpLocks/>
              <a:stCxn id="30" idx="3"/>
              <a:endCxn id="39" idx="1"/>
            </p:cNvCxnSpPr>
            <p:nvPr/>
          </p:nvCxnSpPr>
          <p:spPr>
            <a:xfrm flipV="1">
              <a:off x="8767741" y="2354989"/>
              <a:ext cx="1354843" cy="8875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DD54C9F-A2FD-470F-9ECB-40FDE5E46CBB}"/>
                </a:ext>
              </a:extLst>
            </p:cNvPr>
            <p:cNvCxnSpPr>
              <a:cxnSpLocks/>
              <a:stCxn id="30" idx="3"/>
              <a:endCxn id="40" idx="1"/>
            </p:cNvCxnSpPr>
            <p:nvPr/>
          </p:nvCxnSpPr>
          <p:spPr>
            <a:xfrm>
              <a:off x="8767741" y="3242587"/>
              <a:ext cx="1365196" cy="69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A44814C-0209-48B8-80A3-EE3F8B106FEE}"/>
                </a:ext>
              </a:extLst>
            </p:cNvPr>
            <p:cNvCxnSpPr>
              <a:cxnSpLocks/>
              <a:stCxn id="30" idx="3"/>
              <a:endCxn id="41" idx="1"/>
            </p:cNvCxnSpPr>
            <p:nvPr/>
          </p:nvCxnSpPr>
          <p:spPr>
            <a:xfrm>
              <a:off x="8767741" y="3242587"/>
              <a:ext cx="1365196" cy="8952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5B91C2A9-883A-4BA7-9932-EDF57E6B229A}"/>
                </a:ext>
              </a:extLst>
            </p:cNvPr>
            <p:cNvSpPr/>
            <p:nvPr/>
          </p:nvSpPr>
          <p:spPr>
            <a:xfrm>
              <a:off x="10747736" y="4567596"/>
              <a:ext cx="520676" cy="29869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20885028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975872-1935-4293-88D6-5B59E54D6018}"/>
              </a:ext>
            </a:extLst>
          </p:cNvPr>
          <p:cNvSpPr/>
          <p:nvPr/>
        </p:nvSpPr>
        <p:spPr>
          <a:xfrm>
            <a:off x="-2" y="-1"/>
            <a:ext cx="12192000" cy="914401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6E87E3-9BAF-474E-8850-DBB5DE1AE420}"/>
              </a:ext>
            </a:extLst>
          </p:cNvPr>
          <p:cNvSpPr/>
          <p:nvPr/>
        </p:nvSpPr>
        <p:spPr>
          <a:xfrm>
            <a:off x="-2" y="176548"/>
            <a:ext cx="121920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What is Azure Machine Learning?</a:t>
            </a:r>
            <a:endParaRPr lang="de-DE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4A3CD94-291C-49EA-8A29-D17FA2ECFA19}"/>
              </a:ext>
            </a:extLst>
          </p:cNvPr>
          <p:cNvSpPr txBox="1">
            <a:spLocks/>
          </p:cNvSpPr>
          <p:nvPr/>
        </p:nvSpPr>
        <p:spPr>
          <a:xfrm>
            <a:off x="844629" y="1341438"/>
            <a:ext cx="5475960" cy="4345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H" sz="2400" dirty="0">
                <a:solidFill>
                  <a:srgbClr val="000000"/>
                </a:solidFill>
              </a:rPr>
              <a:t>U</a:t>
            </a:r>
            <a:r>
              <a:rPr lang="de-CH" sz="2400" dirty="0">
                <a:solidFill>
                  <a:srgbClr val="000000"/>
                </a:solidFill>
              </a:rPr>
              <a:t>n</a:t>
            </a:r>
            <a:r>
              <a:rPr lang="en-CH" sz="2400" dirty="0" err="1">
                <a:solidFill>
                  <a:srgbClr val="000000"/>
                </a:solidFill>
              </a:rPr>
              <a:t>i</a:t>
            </a:r>
            <a:r>
              <a:rPr lang="de-CH" sz="2400" dirty="0">
                <a:solidFill>
                  <a:srgbClr val="000000"/>
                </a:solidFill>
              </a:rPr>
              <a:t>f</a:t>
            </a:r>
            <a:r>
              <a:rPr lang="en-CH" sz="2400" dirty="0" err="1">
                <a:solidFill>
                  <a:srgbClr val="000000"/>
                </a:solidFill>
              </a:rPr>
              <a:t>i</a:t>
            </a:r>
            <a:r>
              <a:rPr lang="de-CH" sz="2400" dirty="0">
                <a:solidFill>
                  <a:srgbClr val="000000"/>
                </a:solidFill>
              </a:rPr>
              <a:t>e</a:t>
            </a:r>
            <a:r>
              <a:rPr lang="en-CH" sz="2400" dirty="0">
                <a:solidFill>
                  <a:srgbClr val="000000"/>
                </a:solidFill>
              </a:rPr>
              <a:t>d </a:t>
            </a:r>
            <a:r>
              <a:rPr lang="de-CH" sz="2400" dirty="0">
                <a:solidFill>
                  <a:srgbClr val="000000"/>
                </a:solidFill>
              </a:rPr>
              <a:t>p</a:t>
            </a:r>
            <a:r>
              <a:rPr lang="en-US" sz="2400" dirty="0" err="1">
                <a:solidFill>
                  <a:srgbClr val="000000"/>
                </a:solidFill>
              </a:rPr>
              <a:t>latform</a:t>
            </a:r>
            <a:r>
              <a:rPr lang="en-US" sz="2400" dirty="0">
                <a:solidFill>
                  <a:srgbClr val="000000"/>
                </a:solidFill>
              </a:rPr>
              <a:t> for </a:t>
            </a:r>
            <a:r>
              <a:rPr lang="en-US" sz="2400" b="1" dirty="0">
                <a:solidFill>
                  <a:srgbClr val="000000"/>
                </a:solidFill>
              </a:rPr>
              <a:t>creating, managing and operating machine learning solutions at scale</a:t>
            </a:r>
            <a:r>
              <a:rPr lang="en-US" sz="2400" dirty="0">
                <a:solidFill>
                  <a:srgbClr val="000000"/>
                </a:solidFill>
              </a:rPr>
              <a:t> in the cloud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00"/>
                </a:solidFill>
              </a:rPr>
              <a:t>Build end-to-end pipelines </a:t>
            </a:r>
            <a:r>
              <a:rPr lang="en-US" sz="2400" dirty="0">
                <a:solidFill>
                  <a:srgbClr val="000000"/>
                </a:solidFill>
              </a:rPr>
              <a:t>of continuously developing, managing and deploying models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00"/>
                </a:solidFill>
              </a:rPr>
              <a:t>Automate your data science workloads</a:t>
            </a:r>
            <a:r>
              <a:rPr lang="en-US" sz="2400" dirty="0">
                <a:solidFill>
                  <a:srgbClr val="000000"/>
                </a:solidFill>
              </a:rPr>
              <a:t>, resulting in better results in less time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92E927-0817-4951-8EE5-7A2BED1F6AC1}"/>
              </a:ext>
            </a:extLst>
          </p:cNvPr>
          <p:cNvSpPr/>
          <p:nvPr/>
        </p:nvSpPr>
        <p:spPr>
          <a:xfrm>
            <a:off x="7311649" y="1328420"/>
            <a:ext cx="1849120" cy="102108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Model </a:t>
            </a:r>
          </a:p>
          <a:p>
            <a:pPr algn="ctr"/>
            <a:r>
              <a:rPr lang="en-CH" dirty="0"/>
              <a:t>creat</a:t>
            </a:r>
            <a:r>
              <a:rPr lang="de-CH" dirty="0"/>
              <a:t>i</a:t>
            </a:r>
            <a:r>
              <a:rPr lang="en-CH" dirty="0"/>
              <a:t>o</a:t>
            </a:r>
            <a:r>
              <a:rPr lang="de-CH" dirty="0"/>
              <a:t>n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D06221-5825-43F1-B8F6-CA3C10C5EA93}"/>
              </a:ext>
            </a:extLst>
          </p:cNvPr>
          <p:cNvSpPr/>
          <p:nvPr/>
        </p:nvSpPr>
        <p:spPr>
          <a:xfrm>
            <a:off x="7311649" y="2493133"/>
            <a:ext cx="1849120" cy="102108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I</a:t>
            </a:r>
            <a:r>
              <a:rPr lang="en-CH"/>
              <a:t>t</a:t>
            </a:r>
            <a:r>
              <a:rPr lang="de-CH"/>
              <a:t>e</a:t>
            </a:r>
            <a:r>
              <a:rPr lang="en-CH"/>
              <a:t>r</a:t>
            </a:r>
            <a:r>
              <a:rPr lang="de-CH"/>
              <a:t>a</a:t>
            </a:r>
            <a:r>
              <a:rPr lang="en-CH"/>
              <a:t>t</a:t>
            </a:r>
            <a:r>
              <a:rPr lang="de-CH"/>
              <a:t>i</a:t>
            </a:r>
            <a:r>
              <a:rPr lang="en-CH"/>
              <a:t>v</a:t>
            </a:r>
            <a:r>
              <a:rPr lang="de-CH"/>
              <a:t>e</a:t>
            </a:r>
            <a:r>
              <a:rPr lang="en-CH"/>
              <a:t> </a:t>
            </a:r>
            <a:r>
              <a:rPr lang="de-CH"/>
              <a:t>i</a:t>
            </a:r>
            <a:r>
              <a:rPr lang="en-CH"/>
              <a:t>m</a:t>
            </a:r>
            <a:r>
              <a:rPr lang="de-CH"/>
              <a:t>p</a:t>
            </a:r>
            <a:r>
              <a:rPr lang="en-CH"/>
              <a:t>r</a:t>
            </a:r>
            <a:r>
              <a:rPr lang="de-CH"/>
              <a:t>o</a:t>
            </a:r>
            <a:r>
              <a:rPr lang="en-CH"/>
              <a:t>v</a:t>
            </a:r>
            <a:r>
              <a:rPr lang="de-CH"/>
              <a:t>e</a:t>
            </a:r>
            <a:r>
              <a:rPr lang="en-CH"/>
              <a:t>m</a:t>
            </a:r>
            <a:r>
              <a:rPr lang="de-CH"/>
              <a:t>e</a:t>
            </a:r>
            <a:r>
              <a:rPr lang="en-CH"/>
              <a:t>n</a:t>
            </a:r>
            <a:r>
              <a:rPr lang="de-CH"/>
              <a:t>t</a:t>
            </a:r>
            <a:r>
              <a:rPr lang="en-CH"/>
              <a:t>s</a:t>
            </a:r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BAC80C-104F-4E96-AFE5-30B6A2965918}"/>
              </a:ext>
            </a:extLst>
          </p:cNvPr>
          <p:cNvSpPr/>
          <p:nvPr/>
        </p:nvSpPr>
        <p:spPr>
          <a:xfrm>
            <a:off x="7311649" y="3657846"/>
            <a:ext cx="1849120" cy="102108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  <a:r>
              <a:rPr lang="en-CH" dirty="0"/>
              <a:t>u</a:t>
            </a:r>
            <a:r>
              <a:rPr lang="de-CH" dirty="0"/>
              <a:t>t</a:t>
            </a:r>
            <a:r>
              <a:rPr lang="en-CH" dirty="0"/>
              <a:t>o</a:t>
            </a:r>
            <a:r>
              <a:rPr lang="de-CH" dirty="0"/>
              <a:t>m</a:t>
            </a:r>
            <a:r>
              <a:rPr lang="en-CH" dirty="0"/>
              <a:t>a</a:t>
            </a:r>
            <a:r>
              <a:rPr lang="de-CH" dirty="0"/>
              <a:t>t</a:t>
            </a:r>
            <a:r>
              <a:rPr lang="en-CH" dirty="0"/>
              <a:t>i</a:t>
            </a:r>
            <a:r>
              <a:rPr lang="de-CH" dirty="0"/>
              <a:t>o</a:t>
            </a:r>
            <a:r>
              <a:rPr lang="en-CH" dirty="0"/>
              <a:t>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CB6AB4-1D66-4C95-845C-EDC391DF44D3}"/>
              </a:ext>
            </a:extLst>
          </p:cNvPr>
          <p:cNvSpPr/>
          <p:nvPr/>
        </p:nvSpPr>
        <p:spPr>
          <a:xfrm>
            <a:off x="8030423" y="2236206"/>
            <a:ext cx="407408" cy="398352"/>
          </a:xfrm>
          <a:prstGeom prst="ellipse">
            <a:avLst/>
          </a:prstGeom>
          <a:solidFill>
            <a:schemeClr val="bg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F0D477-0F44-4DEF-89C3-BB9FFDCDB564}"/>
              </a:ext>
            </a:extLst>
          </p:cNvPr>
          <p:cNvSpPr/>
          <p:nvPr/>
        </p:nvSpPr>
        <p:spPr>
          <a:xfrm>
            <a:off x="8030423" y="3386854"/>
            <a:ext cx="407408" cy="398352"/>
          </a:xfrm>
          <a:prstGeom prst="ellipse">
            <a:avLst/>
          </a:prstGeom>
          <a:solidFill>
            <a:schemeClr val="bg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9211977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5E915-5926-4FCC-B8E4-0CC8BAADBE5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6700" y="6356350"/>
            <a:ext cx="495300" cy="365125"/>
          </a:xfrm>
          <a:prstGeom prst="rect">
            <a:avLst/>
          </a:prstGeom>
        </p:spPr>
        <p:txBody>
          <a:bodyPr/>
          <a:lstStyle/>
          <a:p>
            <a:fld id="{3847DB54-D037-B84F-B6F1-2E8DA40D09A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6cf369b9-0d54-4971-952f-3ce8940f0f45" descr="Image">
            <a:extLst>
              <a:ext uri="{FF2B5EF4-FFF2-40B4-BE49-F238E27FC236}">
                <a16:creationId xmlns:a16="http://schemas.microsoft.com/office/drawing/2014/main" id="{CB9D5B46-2D31-46ED-BB4F-38462B78B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874" y="76200"/>
            <a:ext cx="5256252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01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Aurora - Ryan Version 4.potx" id="{14DF4735-0E9E-483A-859D-40FD2B2EF3E1}" vid="{B7685724-E483-4B57-A2D6-603855555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82A434F71DFC44BBF5B599E385C1ED" ma:contentTypeVersion="13" ma:contentTypeDescription="Create a new document." ma:contentTypeScope="" ma:versionID="2440edbe74f803f98a43e3bf7bdf1b12">
  <xsd:schema xmlns:xsd="http://www.w3.org/2001/XMLSchema" xmlns:xs="http://www.w3.org/2001/XMLSchema" xmlns:p="http://schemas.microsoft.com/office/2006/metadata/properties" xmlns:ns3="380c5a8e-77ce-41ba-964b-8879195dac90" xmlns:ns4="b75181b0-ce9f-49fd-9a0d-f469470d4243" targetNamespace="http://schemas.microsoft.com/office/2006/metadata/properties" ma:root="true" ma:fieldsID="43b7829aa09b138906eb55432ab8dec2" ns3:_="" ns4:_="">
    <xsd:import namespace="380c5a8e-77ce-41ba-964b-8879195dac90"/>
    <xsd:import namespace="b75181b0-ce9f-49fd-9a0d-f469470d42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0c5a8e-77ce-41ba-964b-8879195dac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5181b0-ce9f-49fd-9a0d-f469470d424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E55DBC-9ABA-4D89-99F9-E4FD2BF458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0c5a8e-77ce-41ba-964b-8879195dac90"/>
    <ds:schemaRef ds:uri="b75181b0-ce9f-49fd-9a0d-f469470d42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35E78A-96AD-4FC2-A634-2863715B5628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380c5a8e-77ce-41ba-964b-8879195dac90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b75181b0-ce9f-49fd-9a0d-f469470d424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66E25CA-3055-4875-99C0-BA166CBA5D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Avanade_Aurora_0717</Template>
  <TotalTime>0</TotalTime>
  <Words>465</Words>
  <Application>Microsoft Office PowerPoint</Application>
  <PresentationFormat>Widescreen</PresentationFormat>
  <Paragraphs>92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Wingdings</vt:lpstr>
      <vt:lpstr>Title Slides</vt:lpstr>
      <vt:lpstr>Azure ML Demo Analyzing Customer Churn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 Discovery Workshop Azure ML Demo: Analyzing Customer Churn  Data &amp; AI Community Event</dc:title>
  <dc:subject/>
  <dc:creator/>
  <cp:keywords/>
  <dc:description/>
  <cp:lastModifiedBy/>
  <cp:revision>2</cp:revision>
  <dcterms:created xsi:type="dcterms:W3CDTF">2020-01-08T07:46:40Z</dcterms:created>
  <dcterms:modified xsi:type="dcterms:W3CDTF">2020-04-04T13:55:10Z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kavita.chowdhary@avanade.com</vt:lpwstr>
  </property>
  <property fmtid="{D5CDD505-2E9C-101B-9397-08002B2CF9AE}" pid="5" name="MSIP_Label_236020b0-6d69-48c1-9bb5-c586c1062b70_SetDate">
    <vt:lpwstr>2020-01-08T10:51:16.8355675Z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ActionId">
    <vt:lpwstr>26777969-6ed5-40b5-968a-02e5ab82e551</vt:lpwstr>
  </property>
  <property fmtid="{D5CDD505-2E9C-101B-9397-08002B2CF9AE}" pid="9" name="MSIP_Label_236020b0-6d69-48c1-9bb5-c586c1062b70_Extended_MSFT_Method">
    <vt:lpwstr>Automatic</vt:lpwstr>
  </property>
  <property fmtid="{D5CDD505-2E9C-101B-9397-08002B2CF9AE}" pid="10" name="MSIP_Label_5fae8262-b78e-4366-8929-a5d6aac95320_Enabled">
    <vt:lpwstr>True</vt:lpwstr>
  </property>
  <property fmtid="{D5CDD505-2E9C-101B-9397-08002B2CF9AE}" pid="11" name="MSIP_Label_5fae8262-b78e-4366-8929-a5d6aac95320_SiteId">
    <vt:lpwstr>cf36141c-ddd7-45a7-b073-111f66d0b30c</vt:lpwstr>
  </property>
  <property fmtid="{D5CDD505-2E9C-101B-9397-08002B2CF9AE}" pid="12" name="MSIP_Label_5fae8262-b78e-4366-8929-a5d6aac95320_Owner">
    <vt:lpwstr>kavita.chowdhary@avanade.com</vt:lpwstr>
  </property>
  <property fmtid="{D5CDD505-2E9C-101B-9397-08002B2CF9AE}" pid="13" name="MSIP_Label_5fae8262-b78e-4366-8929-a5d6aac95320_SetDate">
    <vt:lpwstr>2020-01-08T10:51:16.8355675Z</vt:lpwstr>
  </property>
  <property fmtid="{D5CDD505-2E9C-101B-9397-08002B2CF9AE}" pid="14" name="MSIP_Label_5fae8262-b78e-4366-8929-a5d6aac95320_Name">
    <vt:lpwstr>Recipients Have Full Control</vt:lpwstr>
  </property>
  <property fmtid="{D5CDD505-2E9C-101B-9397-08002B2CF9AE}" pid="15" name="MSIP_Label_5fae8262-b78e-4366-8929-a5d6aac95320_Application">
    <vt:lpwstr>Microsoft Azure Information Protection</vt:lpwstr>
  </property>
  <property fmtid="{D5CDD505-2E9C-101B-9397-08002B2CF9AE}" pid="16" name="MSIP_Label_5fae8262-b78e-4366-8929-a5d6aac95320_ActionId">
    <vt:lpwstr>26777969-6ed5-40b5-968a-02e5ab82e551</vt:lpwstr>
  </property>
  <property fmtid="{D5CDD505-2E9C-101B-9397-08002B2CF9AE}" pid="17" name="MSIP_Label_5fae8262-b78e-4366-8929-a5d6aac95320_Parent">
    <vt:lpwstr>236020b0-6d69-48c1-9bb5-c586c1062b70</vt:lpwstr>
  </property>
  <property fmtid="{D5CDD505-2E9C-101B-9397-08002B2CF9AE}" pid="18" name="MSIP_Label_5fae8262-b78e-4366-8929-a5d6aac95320_Extended_MSFT_Method">
    <vt:lpwstr>Automatic</vt:lpwstr>
  </property>
  <property fmtid="{D5CDD505-2E9C-101B-9397-08002B2CF9AE}" pid="19" name="Sensitivity">
    <vt:lpwstr>Confidential Recipients Have Full Control</vt:lpwstr>
  </property>
  <property fmtid="{D5CDD505-2E9C-101B-9397-08002B2CF9AE}" pid="20" name="ContentTypeId">
    <vt:lpwstr>0x0101000F82A434F71DFC44BBF5B599E385C1ED</vt:lpwstr>
  </property>
</Properties>
</file>