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5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265" r:id="rId11"/>
    <p:sldId id="337" r:id="rId12"/>
    <p:sldId id="261" r:id="rId13"/>
    <p:sldId id="321" r:id="rId14"/>
    <p:sldId id="264" r:id="rId15"/>
    <p:sldId id="262" r:id="rId16"/>
    <p:sldId id="263" r:id="rId17"/>
    <p:sldId id="266" r:id="rId18"/>
    <p:sldId id="258" r:id="rId19"/>
    <p:sldId id="333" r:id="rId20"/>
    <p:sldId id="334" r:id="rId21"/>
    <p:sldId id="322" r:id="rId22"/>
    <p:sldId id="293" r:id="rId23"/>
    <p:sldId id="273" r:id="rId24"/>
    <p:sldId id="314" r:id="rId25"/>
    <p:sldId id="257" r:id="rId26"/>
    <p:sldId id="259" r:id="rId27"/>
    <p:sldId id="323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681F-ABB0-479C-8B9C-AF8FB1AAE1E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E442E-7E42-4CA3-A52D-30757F2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7998-6A59-4C81-A845-4557C04CF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25CF-6C65-4243-B83D-4350C920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2B49-A868-4652-8B45-30BD4421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7463-5FAE-4E39-BBA1-4F0B0A8D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90C8-5689-4B62-BC00-0618FA5F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455-9D19-4D94-895C-8EBCFD7E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3EA83-8AFE-4A33-B522-8C609C62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68B9-4BED-48FC-B50B-9FE32A3C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44DB-9B84-4401-9DDD-D632436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8FCA-6B0A-445F-8B3E-AABBD90D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2A26D-7B6C-4D0C-8B45-97740CB9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0629-F05F-4B28-A44B-14AE4890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FDB4-FDDC-4D50-B122-B03CBB9B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C4B1-BB52-4E91-A580-8A81D534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86AE-C886-45B9-B68D-9731BD53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A551-18CD-41F9-90E2-2D21774A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AE71-8EE6-4A71-9B90-01D3A558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6117-07D0-4543-8793-156A4BCD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A9B6-AB20-4E69-84FA-5DD5330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9F2F6-7904-4619-9647-37493E21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D145-3037-463D-A22D-D0F7CB03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D1A3-FFEF-499A-891A-52A20E5A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5DC4-D1A6-4420-A9A4-D2BC601D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F239-F472-4A44-9B4E-0E014A99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ABB4-E989-4D4A-8C15-BF60757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218E-5D76-476F-93F6-D2E60955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757E-2D9C-43D6-AED5-671CD516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6673-F1AB-431B-ABBE-786BDC68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0F004-5090-433E-BD02-685759A7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C881-04FC-4E68-91B9-91301F28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F66E-F7B1-4022-9336-F788CDB6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1964-A014-418A-83DC-4677FD90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5C35E-5315-40AA-BE3F-C7FCE76D6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D693-4CFD-4190-8275-2291A947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BF5E5-5FBE-4709-B9AF-8423224EA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8A92E-485B-4C7E-9C97-817F6D1D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1D21-94C5-4F6A-B4D7-D0E74CA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6F14D-DC57-4A1A-9295-73221FDA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42C1D-C188-4C40-8B04-EC64E113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276B-9939-450B-B0A0-B58447A6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44904-F738-4274-9EA7-B286D59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A4EBF-A3FD-467C-A584-2AAF611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69D4A-C26A-4F70-ACB8-2DE28524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0EBB-125F-4CD8-B71A-A174A775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65934-4C12-4D77-AAA8-28C7C717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94CE-333B-4BBD-B8C3-7C33A4F4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3DD0-7326-4959-94B2-E98BA672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6838-B91E-4E2F-ABAE-0170A8A8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44E2-CBEA-4EEC-AF09-31B86813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5C92-4C40-4828-AA12-251981EF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12787-FE16-40D3-A5E5-22C218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F17-0F2C-4F60-9EB9-18522800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2E02-FA41-42FF-BCA1-2A5314A3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EA0C9-80CA-4001-AF5B-321196FD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13F2-A72E-4A8C-B54B-EC5A6F35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E31D3-0B7B-4B03-A558-7F77328C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1433-508E-407D-AC1E-7430CA24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DA7A-1583-4BA8-8F75-E2040599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F37E2-88A5-4E5B-9474-E1D9518D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EE97-5346-4439-B923-B3EEE02E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D3F1-DA56-4B15-BF17-11D281B69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2734-D9B9-40ED-B0C1-DEACEC95D0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BE30-546C-485F-993F-4EFB798F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3093-1007-46A4-B0CE-14AF24960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C998-51B0-4228-8AF5-E62DB873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CABF-4925-49F1-A5BA-CEEF42177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338"/>
            <a:ext cx="9144000" cy="389613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b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b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Spell corrections – </a:t>
            </a:r>
            <a:b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N gram model and </a:t>
            </a:r>
            <a:b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Minimum Edit distance</a:t>
            </a:r>
            <a:b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AB68-7DBE-4C4D-9206-7A4744C08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65A-66E2-4FB9-8930-5C5CA139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Issue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6BC-8D6D-4182-B500-0D2D9A93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8" y="1282908"/>
            <a:ext cx="11926956" cy="557509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Basic issue:</a:t>
            </a:r>
          </a:p>
          <a:p>
            <a:pPr algn="l"/>
            <a:r>
              <a:rPr lang="en-US" dirty="0"/>
              <a:t>	- Lexicon (all wordforms including proper noun)</a:t>
            </a:r>
          </a:p>
          <a:p>
            <a:pPr algn="l"/>
            <a:r>
              <a:rPr lang="en-US" dirty="0"/>
              <a:t>	- Total no of entries  ~ </a:t>
            </a:r>
            <a:r>
              <a:rPr lang="en-US" b="1" dirty="0"/>
              <a:t>10</a:t>
            </a:r>
            <a:r>
              <a:rPr lang="en-US" b="1" baseline="30000" dirty="0"/>
              <a:t>5</a:t>
            </a:r>
            <a:r>
              <a:rPr lang="en-US" b="1" dirty="0"/>
              <a:t> to 10</a:t>
            </a:r>
            <a:r>
              <a:rPr lang="en-US" b="1" baseline="30000" dirty="0"/>
              <a:t>6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Solution:</a:t>
            </a:r>
          </a:p>
          <a:p>
            <a:pPr algn="l"/>
            <a:r>
              <a:rPr lang="en-US" dirty="0"/>
              <a:t>Filtering (fast algorithm to pick up most likely words)</a:t>
            </a:r>
          </a:p>
          <a:p>
            <a:pPr algn="l"/>
            <a:endParaRPr lang="en-US" dirty="0"/>
          </a:p>
          <a:p>
            <a:pPr marL="457200" indent="-457200" algn="l">
              <a:buFont typeface="Symbol" panose="05050102010706020507" pitchFamily="18" charset="2"/>
              <a:buChar char="Þ"/>
            </a:pPr>
            <a:r>
              <a:rPr lang="en-US" sz="2800" dirty="0"/>
              <a:t>Go for an algorithm for analyzing the most likely words and the output is the intended word.</a:t>
            </a:r>
          </a:p>
          <a:p>
            <a:pPr marL="857250" indent="-857250" algn="l">
              <a:buFont typeface="Symbol" panose="05050102010706020507" pitchFamily="18" charset="2"/>
              <a:buChar char="Þ"/>
            </a:pPr>
            <a:r>
              <a:rPr lang="en-US" sz="2800" dirty="0"/>
              <a:t>Complex algorithm – Minimum Edit distance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644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36A0-4BF6-4291-8740-1716639A1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" y="104741"/>
            <a:ext cx="9144000" cy="1220476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Unigram Frequencies to Maximize Likelihood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D912E-E662-45BB-BFB2-7A78FB38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073425"/>
            <a:ext cx="12019722" cy="56798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Suppose, the </a:t>
            </a:r>
            <a:r>
              <a:rPr lang="en-US" i="1" dirty="0"/>
              <a:t>word (typed) is “the”</a:t>
            </a:r>
          </a:p>
          <a:p>
            <a:pPr algn="l"/>
            <a:r>
              <a:rPr lang="en-US" i="1" dirty="0"/>
              <a:t>Intended Word?</a:t>
            </a:r>
          </a:p>
          <a:p>
            <a:pPr algn="l"/>
            <a:endParaRPr lang="en-US" i="1" dirty="0"/>
          </a:p>
          <a:p>
            <a:pPr algn="l"/>
            <a:r>
              <a:rPr lang="en-US" dirty="0"/>
              <a:t>Suppose, the </a:t>
            </a:r>
            <a:r>
              <a:rPr lang="en-US" i="1" dirty="0"/>
              <a:t>word (typed) is “thew”</a:t>
            </a:r>
          </a:p>
          <a:p>
            <a:pPr algn="l"/>
            <a:r>
              <a:rPr lang="en-US" i="1" dirty="0"/>
              <a:t>Intended word ?</a:t>
            </a:r>
          </a:p>
          <a:p>
            <a:pPr algn="l"/>
            <a:r>
              <a:rPr lang="en-US" i="1" dirty="0"/>
              <a:t>Anyone from this list:</a:t>
            </a:r>
          </a:p>
          <a:p>
            <a:pPr algn="l"/>
            <a:r>
              <a:rPr lang="en-US" i="1" dirty="0"/>
              <a:t>If no spelling error, how do you know that typed word is the correct word?</a:t>
            </a:r>
          </a:p>
          <a:p>
            <a:pPr algn="l"/>
            <a:endParaRPr lang="en-US" i="1" dirty="0"/>
          </a:p>
          <a:p>
            <a:pPr algn="l"/>
            <a:r>
              <a:rPr lang="en-US" i="1" dirty="0">
                <a:solidFill>
                  <a:srgbClr val="0070C0"/>
                </a:solidFill>
              </a:rPr>
              <a:t>Language Model</a:t>
            </a:r>
          </a:p>
          <a:p>
            <a:pPr algn="l"/>
            <a:r>
              <a:rPr lang="en-US" i="1" dirty="0"/>
              <a:t>	- </a:t>
            </a:r>
            <a:r>
              <a:rPr lang="en-US" dirty="0"/>
              <a:t>learns frequencies of word level </a:t>
            </a:r>
            <a:r>
              <a:rPr lang="en-US" i="1" dirty="0"/>
              <a:t>n-grams</a:t>
            </a:r>
            <a:r>
              <a:rPr lang="en-US" dirty="0"/>
              <a:t> from large text corpora of a language</a:t>
            </a:r>
          </a:p>
          <a:p>
            <a:pPr algn="l"/>
            <a:r>
              <a:rPr lang="en-US" i="1" dirty="0"/>
              <a:t>	</a:t>
            </a:r>
            <a:endParaRPr lang="en-US" dirty="0"/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E5020-1125-42D3-AA6D-8EB4663467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93" y="3429000"/>
            <a:ext cx="3957016" cy="294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8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C375-75E7-4C1A-9633-A51B682A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96505"/>
            <a:ext cx="10515600" cy="45651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Generate Candidate unigrams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E639-C3CC-410C-A1D5-CC48ED45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967408"/>
            <a:ext cx="11979965" cy="5890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an input unigram (n-gram with n = 1, a single word) </a:t>
            </a:r>
            <a:r>
              <a:rPr lang="en-US" i="1" dirty="0"/>
              <a:t>w, </a:t>
            </a:r>
            <a:r>
              <a:rPr lang="en-US" dirty="0"/>
              <a:t> generate a set of candidate unigrams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then choose a </a:t>
            </a:r>
          </a:p>
          <a:p>
            <a:pPr marL="0" indent="0">
              <a:buNone/>
            </a:pPr>
            <a:r>
              <a:rPr lang="en-US" dirty="0"/>
              <a:t>- that maximizes the probability using the language model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pick the most frequent word among the set of candidates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*Suppose the message is “Hey, I’m getting </a:t>
            </a:r>
            <a:r>
              <a:rPr lang="en-US" dirty="0" err="1"/>
              <a:t>lates</a:t>
            </a:r>
            <a:r>
              <a:rPr lang="en-US" dirty="0"/>
              <a:t>.” </a:t>
            </a:r>
          </a:p>
          <a:p>
            <a:pPr marL="0" indent="0">
              <a:buNone/>
            </a:pPr>
            <a:r>
              <a:rPr lang="en-US" dirty="0"/>
              <a:t>- assume that the person’s tardy as always, or anticipate a hot cup of coffee?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of candidate words: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22109-C567-467B-950A-8026DA1F33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21" y="1656522"/>
            <a:ext cx="468402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D460D-0B25-436B-BF25-4060761EBE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70" y="2226366"/>
            <a:ext cx="381000" cy="33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DC365-FCAF-4419-91EE-CE6A179042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19" y="2717523"/>
            <a:ext cx="1243219" cy="51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E16E4-4478-4072-93B2-A6B0E88B626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40" y="3550512"/>
            <a:ext cx="1762125" cy="52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49429-AB7B-4582-A942-C37000DC2BD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84" y="5935111"/>
            <a:ext cx="3953912" cy="39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3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87" y="1441311"/>
            <a:ext cx="11844130" cy="5280163"/>
          </a:xfrm>
        </p:spPr>
        <p:txBody>
          <a:bodyPr/>
          <a:lstStyle/>
          <a:p>
            <a:r>
              <a:rPr lang="en-US" dirty="0"/>
              <a:t>Use any of the language modeling algorithms we’ve learned</a:t>
            </a:r>
          </a:p>
          <a:p>
            <a:r>
              <a:rPr lang="en-US" dirty="0"/>
              <a:t>Unigram, bigram, trigram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7C59-ACC5-4DA6-A965-A1864154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E164-BBED-446F-BDAA-A548B0B8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123259"/>
            <a:ext cx="11680135" cy="5595593"/>
          </a:xfrm>
        </p:spPr>
        <p:txBody>
          <a:bodyPr>
            <a:normAutofit/>
          </a:bodyPr>
          <a:lstStyle/>
          <a:p>
            <a:r>
              <a:rPr lang="en-US" dirty="0"/>
              <a:t>n-grams are n-length subsequences of a string. </a:t>
            </a:r>
          </a:p>
          <a:p>
            <a:pPr marL="0" indent="0">
              <a:buNone/>
            </a:pPr>
            <a:r>
              <a:rPr lang="en-US" dirty="0"/>
              <a:t>For n=1, “unigram” </a:t>
            </a:r>
          </a:p>
          <a:p>
            <a:pPr marL="0" indent="0">
              <a:buNone/>
            </a:pPr>
            <a:r>
              <a:rPr lang="en-US" dirty="0"/>
              <a:t>for n=2, “bigram”</a:t>
            </a:r>
          </a:p>
          <a:p>
            <a:pPr marL="0" indent="0">
              <a:buNone/>
            </a:pPr>
            <a:r>
              <a:rPr lang="en-US" dirty="0"/>
              <a:t>for n=3, “trigram”. </a:t>
            </a:r>
          </a:p>
          <a:p>
            <a:pPr marL="0" indent="0">
              <a:buNone/>
            </a:pPr>
            <a:r>
              <a:rPr lang="en-US" dirty="0"/>
              <a:t>For example: “catastrophic”</a:t>
            </a: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Unigrams:</a:t>
            </a:r>
            <a:r>
              <a:rPr lang="en-US" b="1" dirty="0"/>
              <a:t> </a:t>
            </a:r>
            <a:r>
              <a:rPr lang="en-US" dirty="0"/>
              <a:t>[“c”, “</a:t>
            </a:r>
            <a:r>
              <a:rPr lang="en-US" dirty="0" err="1"/>
              <a:t>a”,“t</a:t>
            </a:r>
            <a:r>
              <a:rPr lang="en-US" dirty="0"/>
              <a:t>”, “a”, “s”, “t”, “r”, “o”, “p”, “h”, “</a:t>
            </a:r>
            <a:r>
              <a:rPr lang="en-US" dirty="0" err="1"/>
              <a:t>i</a:t>
            </a:r>
            <a:r>
              <a:rPr lang="en-US" dirty="0"/>
              <a:t>”, “c”]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Bigrams:</a:t>
            </a:r>
            <a:r>
              <a:rPr lang="en-US" b="1" dirty="0"/>
              <a:t> </a:t>
            </a:r>
            <a:r>
              <a:rPr lang="en-US" dirty="0"/>
              <a:t>[“ca”, “at”, “ta”, “as”, “</a:t>
            </a:r>
            <a:r>
              <a:rPr lang="en-US" dirty="0" err="1"/>
              <a:t>st</a:t>
            </a:r>
            <a:r>
              <a:rPr lang="en-US" dirty="0"/>
              <a:t>”, “tr”, “</a:t>
            </a:r>
            <a:r>
              <a:rPr lang="en-US" dirty="0" err="1"/>
              <a:t>ro</a:t>
            </a:r>
            <a:r>
              <a:rPr lang="en-US" dirty="0"/>
              <a:t>”, “op”, “</a:t>
            </a:r>
            <a:r>
              <a:rPr lang="en-US" dirty="0" err="1"/>
              <a:t>ph</a:t>
            </a:r>
            <a:r>
              <a:rPr lang="en-US" dirty="0"/>
              <a:t>”, “hi”, “</a:t>
            </a:r>
            <a:r>
              <a:rPr lang="en-US" dirty="0" err="1"/>
              <a:t>ic</a:t>
            </a:r>
            <a:r>
              <a:rPr lang="en-US" dirty="0"/>
              <a:t>”]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Trigrams:</a:t>
            </a:r>
            <a:r>
              <a:rPr lang="en-US" b="1" dirty="0"/>
              <a:t> </a:t>
            </a:r>
            <a:r>
              <a:rPr lang="en-US" dirty="0"/>
              <a:t>[“cat”, “</a:t>
            </a:r>
            <a:r>
              <a:rPr lang="en-US" dirty="0" err="1"/>
              <a:t>ata</a:t>
            </a:r>
            <a:r>
              <a:rPr lang="en-US" dirty="0"/>
              <a:t>”, “</a:t>
            </a:r>
            <a:r>
              <a:rPr lang="en-US" dirty="0" err="1"/>
              <a:t>tas</a:t>
            </a:r>
            <a:r>
              <a:rPr lang="en-US" dirty="0"/>
              <a:t>”, “</a:t>
            </a:r>
            <a:r>
              <a:rPr lang="en-US" dirty="0" err="1"/>
              <a:t>ast</a:t>
            </a:r>
            <a:r>
              <a:rPr lang="en-US" dirty="0"/>
              <a:t>”, “str”, “</a:t>
            </a:r>
            <a:r>
              <a:rPr lang="en-US" dirty="0" err="1"/>
              <a:t>tro</a:t>
            </a:r>
            <a:r>
              <a:rPr lang="en-US" dirty="0"/>
              <a:t>”, “</a:t>
            </a:r>
            <a:r>
              <a:rPr lang="en-US" dirty="0" err="1"/>
              <a:t>rop</a:t>
            </a:r>
            <a:r>
              <a:rPr lang="en-US" dirty="0"/>
              <a:t>”, “</a:t>
            </a:r>
            <a:r>
              <a:rPr lang="en-US" dirty="0" err="1"/>
              <a:t>oph</a:t>
            </a:r>
            <a:r>
              <a:rPr lang="en-US" dirty="0"/>
              <a:t>”, “phi”, “hic”]</a:t>
            </a: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833F-1991-4D24-BE28-88208306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6" y="0"/>
            <a:ext cx="11953461" cy="82163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Examples: Examination –w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1,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; execution – 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2, 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member -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3,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well -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mind - 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5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……..</a:t>
            </a:r>
            <a:b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endParaRPr lang="en-US" sz="2000" b="1" dirty="0">
              <a:solidFill>
                <a:srgbClr val="C0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B091C-1A95-4191-A167-C4807DEE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1635"/>
            <a:ext cx="11926957" cy="5579165"/>
          </a:xfrm>
        </p:spPr>
        <p:txBody>
          <a:bodyPr/>
          <a:lstStyle/>
          <a:p>
            <a:pPr algn="l"/>
            <a:r>
              <a:rPr lang="en-US" dirty="0"/>
              <a:t>aa</a:t>
            </a:r>
          </a:p>
          <a:p>
            <a:pPr algn="l"/>
            <a:r>
              <a:rPr lang="en-US" dirty="0"/>
              <a:t>ab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.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.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.</a:t>
            </a:r>
          </a:p>
          <a:p>
            <a:pPr algn="l"/>
            <a:r>
              <a:rPr lang="en-US" dirty="0" err="1"/>
              <a:t>ba</a:t>
            </a:r>
            <a:endParaRPr lang="en-US" dirty="0"/>
          </a:p>
          <a:p>
            <a:pPr algn="l"/>
            <a:r>
              <a:rPr lang="en-US" dirty="0"/>
              <a:t>bb</a:t>
            </a:r>
          </a:p>
          <a:p>
            <a:pPr algn="l"/>
            <a:r>
              <a:rPr lang="en-US" dirty="0"/>
              <a:t>.</a:t>
            </a:r>
          </a:p>
          <a:p>
            <a:pPr algn="l"/>
            <a:r>
              <a:rPr lang="en-US" dirty="0"/>
              <a:t>.</a:t>
            </a:r>
          </a:p>
          <a:p>
            <a:pPr algn="l"/>
            <a:r>
              <a:rPr lang="en-US" dirty="0"/>
              <a:t>.</a:t>
            </a:r>
          </a:p>
          <a:p>
            <a:pPr algn="l"/>
            <a:r>
              <a:rPr lang="en-US" dirty="0" err="1"/>
              <a:t>zz</a:t>
            </a:r>
            <a:endParaRPr lang="en-US" dirty="0"/>
          </a:p>
          <a:p>
            <a:pPr algn="l"/>
            <a:r>
              <a:rPr lang="en-US" dirty="0"/>
              <a:t>So, we have 26x26 bigrams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D8D0C-86D9-46EA-9E91-51AA74247A96}"/>
              </a:ext>
            </a:extLst>
          </p:cNvPr>
          <p:cNvSpPr txBox="1"/>
          <p:nvPr/>
        </p:nvSpPr>
        <p:spPr>
          <a:xfrm>
            <a:off x="5685182" y="28492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6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25EA-CC1E-46F7-994B-0162D782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913"/>
            <a:ext cx="11860696" cy="63610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Examples: Examination –w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1,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; execution – 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2, 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member -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3,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well -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mind - w</a:t>
            </a:r>
            <a:r>
              <a:rPr lang="en-US" sz="2000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5 </a:t>
            </a:r>
            <a:r>
              <a:rPr lang="en-US" sz="20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……..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898B3-3745-4973-8302-34DB6009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07165"/>
            <a:ext cx="12192000" cy="56189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ex,  </a:t>
            </a:r>
            <a:r>
              <a:rPr lang="en-US" dirty="0" err="1"/>
              <a:t>xa</a:t>
            </a:r>
            <a:r>
              <a:rPr lang="en-US" dirty="0"/>
              <a:t>,  am,  mi,  in,  </a:t>
            </a:r>
            <a:r>
              <a:rPr lang="en-US" dirty="0" err="1"/>
              <a:t>na</a:t>
            </a:r>
            <a:r>
              <a:rPr lang="en-US" dirty="0"/>
              <a:t>,  at,  </a:t>
            </a:r>
            <a:r>
              <a:rPr lang="en-US" dirty="0" err="1"/>
              <a:t>ti</a:t>
            </a:r>
            <a:r>
              <a:rPr lang="en-US" dirty="0"/>
              <a:t>,  </a:t>
            </a:r>
            <a:r>
              <a:rPr lang="en-US" dirty="0" err="1"/>
              <a:t>io</a:t>
            </a:r>
            <a:r>
              <a:rPr lang="en-US" dirty="0"/>
              <a:t>,  on</a:t>
            </a:r>
          </a:p>
          <a:p>
            <a:pPr algn="l"/>
            <a:r>
              <a:rPr lang="en-US" dirty="0"/>
              <a:t>ex→ </a:t>
            </a:r>
            <a:r>
              <a:rPr lang="en-US" b="1" dirty="0"/>
              <a:t>w</a:t>
            </a:r>
            <a:r>
              <a:rPr lang="en-US" b="1" baseline="-25000" dirty="0"/>
              <a:t>1 ; </a:t>
            </a:r>
            <a:r>
              <a:rPr lang="en-US" b="1" dirty="0"/>
              <a:t>w</a:t>
            </a:r>
            <a:r>
              <a:rPr lang="en-US" b="1" baseline="-25000" dirty="0"/>
              <a:t>2 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……..</a:t>
            </a:r>
            <a:endParaRPr lang="en-US" b="1" baseline="-25000" dirty="0"/>
          </a:p>
          <a:p>
            <a:pPr algn="l"/>
            <a:r>
              <a:rPr lang="en-US" dirty="0"/>
              <a:t>mi→</a:t>
            </a:r>
            <a:r>
              <a:rPr lang="en-US" b="1" dirty="0"/>
              <a:t> w</a:t>
            </a:r>
            <a:r>
              <a:rPr lang="en-US" b="1" baseline="-25000" dirty="0"/>
              <a:t>1 </a:t>
            </a:r>
            <a:r>
              <a:rPr lang="en-US" dirty="0"/>
              <a:t>; </a:t>
            </a:r>
            <a:r>
              <a:rPr lang="en-US" b="1" dirty="0"/>
              <a:t>w</a:t>
            </a:r>
            <a:r>
              <a:rPr lang="en-US" b="1" baseline="-25000" dirty="0"/>
              <a:t>5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 ……..</a:t>
            </a:r>
            <a:endParaRPr lang="en-US" b="1" baseline="-25000" dirty="0"/>
          </a:p>
          <a:p>
            <a:pPr algn="l"/>
            <a:r>
              <a:rPr lang="en-US" dirty="0" err="1"/>
              <a:t>xa</a:t>
            </a:r>
            <a:r>
              <a:rPr lang="en-US" dirty="0"/>
              <a:t> →</a:t>
            </a:r>
            <a:r>
              <a:rPr lang="en-US" b="1" dirty="0"/>
              <a:t> w</a:t>
            </a:r>
            <a:r>
              <a:rPr lang="en-US" b="1" baseline="-25000" dirty="0"/>
              <a:t>1 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……..</a:t>
            </a:r>
            <a:endParaRPr lang="en-US" b="1" baseline="-25000" dirty="0"/>
          </a:p>
          <a:p>
            <a:pPr algn="l"/>
            <a:r>
              <a:rPr lang="en-US" dirty="0" err="1"/>
              <a:t>xe</a:t>
            </a:r>
            <a:r>
              <a:rPr lang="en-US" dirty="0"/>
              <a:t>→ </a:t>
            </a:r>
            <a:r>
              <a:rPr lang="en-US" b="1" dirty="0"/>
              <a:t>w</a:t>
            </a:r>
            <a:r>
              <a:rPr lang="en-US" b="1" baseline="-25000" dirty="0"/>
              <a:t>2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 ……..</a:t>
            </a:r>
            <a:endParaRPr lang="en-US" b="1" baseline="-25000" dirty="0"/>
          </a:p>
          <a:p>
            <a:pPr algn="l"/>
            <a:r>
              <a:rPr lang="en-US" b="1" baseline="-25000" dirty="0"/>
              <a:t>.</a:t>
            </a:r>
          </a:p>
          <a:p>
            <a:pPr algn="l"/>
            <a:r>
              <a:rPr lang="en-US" b="1" baseline="-25000" dirty="0"/>
              <a:t>.</a:t>
            </a:r>
          </a:p>
          <a:p>
            <a:pPr algn="l"/>
            <a:r>
              <a:rPr lang="en-US" b="1" baseline="-25000" dirty="0"/>
              <a:t>.</a:t>
            </a:r>
          </a:p>
          <a:p>
            <a:pPr algn="l"/>
            <a:r>
              <a:rPr lang="en-US" dirty="0"/>
              <a:t>on → </a:t>
            </a:r>
            <a:r>
              <a:rPr lang="en-US" b="1" dirty="0"/>
              <a:t>w</a:t>
            </a:r>
            <a:r>
              <a:rPr lang="en-US" b="1" baseline="-25000" dirty="0"/>
              <a:t>1 ; </a:t>
            </a:r>
            <a:r>
              <a:rPr lang="en-US" b="1" dirty="0"/>
              <a:t>w</a:t>
            </a:r>
            <a:r>
              <a:rPr lang="en-US" b="1" baseline="-25000" dirty="0"/>
              <a:t>2 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……..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So, for each bigram, there is a possible linked list. </a:t>
            </a:r>
          </a:p>
          <a:p>
            <a:pPr algn="l"/>
            <a:r>
              <a:rPr lang="en-US" dirty="0"/>
              <a:t>-The node of the linked list will contain the index of the word which has that bigram.</a:t>
            </a:r>
          </a:p>
          <a:p>
            <a:pPr algn="l"/>
            <a:r>
              <a:rPr lang="en-US" dirty="0"/>
              <a:t>-This structure is known as </a:t>
            </a:r>
            <a:r>
              <a:rPr lang="en-US" b="1" dirty="0">
                <a:solidFill>
                  <a:srgbClr val="C00000"/>
                </a:solidFill>
              </a:rPr>
              <a:t>Inverted Index 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-Dictionary in Python</a:t>
            </a:r>
            <a:endParaRPr lang="en-US" b="1" baseline="-25000" dirty="0"/>
          </a:p>
          <a:p>
            <a:pPr algn="l"/>
            <a:endParaRPr lang="en-US" b="1" baseline="-25000" dirty="0"/>
          </a:p>
          <a:p>
            <a:pPr algn="l"/>
            <a:endParaRPr lang="en-US" b="1" baseline="-250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84EF-F858-4B08-8873-13173BE6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Calculation of frequency of occurrence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8CE9-A0DC-44A9-A3D9-214F831E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3182"/>
            <a:ext cx="12192000" cy="57448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Calculation of frequency of occurrence</a:t>
            </a:r>
            <a:endParaRPr lang="en-US" dirty="0"/>
          </a:p>
          <a:p>
            <a:r>
              <a:rPr lang="en-US" dirty="0"/>
              <a:t>Create bigrams of the mis-spelt word </a:t>
            </a:r>
          </a:p>
          <a:p>
            <a:pPr marL="0" indent="0">
              <a:buNone/>
            </a:pPr>
            <a:r>
              <a:rPr lang="en-US" dirty="0"/>
              <a:t>	- say 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3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4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5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 to the Dictionary created using the corpus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which words exist in the lists of 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3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4</a:t>
            </a:r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, b</a:t>
            </a:r>
            <a:r>
              <a:rPr lang="en-US" b="1" baseline="-25000" dirty="0">
                <a:solidFill>
                  <a:srgbClr val="C00000"/>
                </a:solidFill>
                <a:latin typeface="Lucida Calligraphy" panose="03010101010101010101" pitchFamily="66" charset="0"/>
              </a:rPr>
              <a:t>5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frequency of occurrence of each unique word in all these bigram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words with higher frequency are the more likely 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pick the top few words say 20 or so</a:t>
            </a:r>
          </a:p>
          <a:p>
            <a:endParaRPr lang="en-US" dirty="0"/>
          </a:p>
          <a:p>
            <a:pPr marL="0" indent="0">
              <a:buNone/>
            </a:pPr>
            <a:endParaRPr lang="en-US" sz="3600" baseline="-250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63CA-AF00-4D6E-94A0-FAB51FB6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11168270" cy="6155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The Minimum Edit Distance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7803-7615-4AE0-89AF-C2B7894E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980662"/>
            <a:ext cx="11168270" cy="5740980"/>
          </a:xfrm>
        </p:spPr>
        <p:txBody>
          <a:bodyPr/>
          <a:lstStyle/>
          <a:p>
            <a:r>
              <a:rPr lang="en-US" dirty="0"/>
              <a:t>Dynamic Programming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Dynamic programming is the name for a class of algorithms, first introduced by Bellman (1957), that apply a table-driven method to solve problems by combining solutions to sub-problems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Some of the most commonly used algorithms in natural language processing make use of dynamic programming, such as the Viterbi algorithm and the CKY (</a:t>
            </a:r>
            <a:r>
              <a:rPr lang="en-US" dirty="0" err="1"/>
              <a:t>Cocke</a:t>
            </a:r>
            <a:r>
              <a:rPr lang="en-US" dirty="0"/>
              <a:t>–Younger–</a:t>
            </a:r>
            <a:r>
              <a:rPr lang="en-US" dirty="0" err="1"/>
              <a:t>Kasami</a:t>
            </a:r>
            <a:r>
              <a:rPr lang="en-US" dirty="0"/>
              <a:t>) algorithm for parsing.</a:t>
            </a:r>
          </a:p>
        </p:txBody>
      </p:sp>
    </p:spTree>
    <p:extLst>
      <p:ext uri="{BB962C8B-B14F-4D97-AF65-F5344CB8AC3E}">
        <p14:creationId xmlns:p14="http://schemas.microsoft.com/office/powerpoint/2010/main" val="416437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86CB-560E-4527-A426-C5A0E16D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compute minimum edit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B3C9-46C0-4C2D-8083-98657095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6"/>
            <a:ext cx="10515600" cy="5430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we want to know how “similar” two strings are. </a:t>
            </a:r>
          </a:p>
          <a:p>
            <a:pPr marL="0" indent="0">
              <a:buNone/>
            </a:pPr>
            <a:r>
              <a:rPr lang="en-US" dirty="0"/>
              <a:t>• Could indicate morphological relationships: </a:t>
            </a:r>
          </a:p>
          <a:p>
            <a:pPr marL="0" indent="0">
              <a:buNone/>
            </a:pPr>
            <a:r>
              <a:rPr lang="en-US" dirty="0"/>
              <a:t>walk - walks, sleep - slept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Or possible spelling errors (and corrections): </a:t>
            </a:r>
          </a:p>
          <a:p>
            <a:pPr marL="0" indent="0">
              <a:buNone/>
            </a:pPr>
            <a:r>
              <a:rPr lang="en-US" dirty="0"/>
              <a:t>definition - </a:t>
            </a:r>
            <a:r>
              <a:rPr lang="en-US" dirty="0" err="1"/>
              <a:t>defintion</a:t>
            </a:r>
            <a:r>
              <a:rPr lang="en-US" dirty="0"/>
              <a:t>, separate - </a:t>
            </a:r>
            <a:r>
              <a:rPr lang="en-US" dirty="0" err="1"/>
              <a:t>seperate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Also used in other fields, e.g., bioinformatics (gene sequences): ACCGTA - ACCGATA</a:t>
            </a:r>
          </a:p>
        </p:txBody>
      </p:sp>
    </p:spTree>
    <p:extLst>
      <p:ext uri="{BB962C8B-B14F-4D97-AF65-F5344CB8AC3E}">
        <p14:creationId xmlns:p14="http://schemas.microsoft.com/office/powerpoint/2010/main" val="2315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D259-200B-4D1F-B79C-2DB93B94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903"/>
            <a:ext cx="9144000" cy="67830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Spell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9C0B3-A492-4F1C-9836-B27CFB354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97" y="823205"/>
            <a:ext cx="10456985" cy="56017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Frequency of spelling errors in human typed text varies</a:t>
            </a:r>
          </a:p>
          <a:p>
            <a:pPr algn="l"/>
            <a:r>
              <a:rPr lang="en-US" dirty="0"/>
              <a:t>– 0.05% of the words in carefully edited journals </a:t>
            </a:r>
          </a:p>
          <a:p>
            <a:pPr algn="l"/>
            <a:r>
              <a:rPr lang="en-US" dirty="0"/>
              <a:t>– 38% in difficult applications like telephone directory lookup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• </a:t>
            </a:r>
            <a:r>
              <a:rPr lang="en-US" dirty="0">
                <a:solidFill>
                  <a:srgbClr val="0070C0"/>
                </a:solidFill>
              </a:rPr>
              <a:t>Word-based spell correction checks each word in a dictionary/lexicon </a:t>
            </a:r>
          </a:p>
          <a:p>
            <a:pPr algn="l"/>
            <a:r>
              <a:rPr lang="en-US" dirty="0"/>
              <a:t>– Detecting spelling errors that result in non-words </a:t>
            </a:r>
          </a:p>
          <a:p>
            <a:pPr algn="l"/>
            <a:r>
              <a:rPr lang="en-US" dirty="0"/>
              <a:t>– </a:t>
            </a:r>
            <a:r>
              <a:rPr lang="en-US" dirty="0" err="1"/>
              <a:t>mesage</a:t>
            </a:r>
            <a:r>
              <a:rPr lang="en-US" dirty="0"/>
              <a:t> -&gt; message by looking only at the word in isolation </a:t>
            </a:r>
          </a:p>
          <a:p>
            <a:pPr algn="l"/>
            <a:r>
              <a:rPr lang="en-US" dirty="0"/>
              <a:t>– May fail to recognize an error (real-word errors)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</a:t>
            </a:r>
            <a:r>
              <a:rPr lang="en-US" dirty="0">
                <a:solidFill>
                  <a:srgbClr val="0070C0"/>
                </a:solidFill>
              </a:rPr>
              <a:t>Typographical errors e.g. there for three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• Homonym or near-homonym e.g. dessert for desert, or piece for peace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• Use context of preceding word and language model to choose correct word </a:t>
            </a:r>
          </a:p>
          <a:p>
            <a:pPr algn="l"/>
            <a:r>
              <a:rPr lang="en-US" dirty="0"/>
              <a:t>– Japanese Empirical Navy -&gt; Japanese Imperial Navy</a:t>
            </a:r>
          </a:p>
        </p:txBody>
      </p:sp>
    </p:spTree>
    <p:extLst>
      <p:ext uri="{BB962C8B-B14F-4D97-AF65-F5344CB8AC3E}">
        <p14:creationId xmlns:p14="http://schemas.microsoft.com/office/powerpoint/2010/main" val="3487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3A07-48CA-4E13-84FE-267EF092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6" y="47542"/>
            <a:ext cx="9144000" cy="995195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B276-CEE3-4794-B874-CE55324D0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463"/>
            <a:ext cx="9144000" cy="47805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•  if all changes count equally, MED(stall, table) is 3: </a:t>
            </a:r>
          </a:p>
          <a:p>
            <a:endParaRPr lang="en-US" dirty="0"/>
          </a:p>
          <a:p>
            <a:pPr algn="l"/>
            <a:r>
              <a:rPr lang="en-US" dirty="0"/>
              <a:t>S T A L </a:t>
            </a:r>
            <a:r>
              <a:rPr lang="en-US" dirty="0" err="1"/>
              <a:t>L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T A L </a:t>
            </a:r>
            <a:r>
              <a:rPr lang="en-US" dirty="0" err="1"/>
              <a:t>L</a:t>
            </a:r>
            <a:r>
              <a:rPr lang="en-US" dirty="0"/>
              <a:t> 	deletion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T A B L 	substitution </a:t>
            </a:r>
          </a:p>
          <a:p>
            <a:pPr algn="l"/>
            <a:r>
              <a:rPr lang="en-US" dirty="0"/>
              <a:t> T A B L E 	insertion </a:t>
            </a:r>
          </a:p>
          <a:p>
            <a:pPr algn="l"/>
            <a:r>
              <a:rPr lang="en-US" dirty="0"/>
              <a:t>• Written as an alignment:      S T A L </a:t>
            </a:r>
            <a:r>
              <a:rPr lang="en-US" dirty="0" err="1"/>
              <a:t>L</a:t>
            </a:r>
            <a:r>
              <a:rPr lang="en-US" dirty="0"/>
              <a:t> – </a:t>
            </a:r>
          </a:p>
          <a:p>
            <a:pPr algn="l"/>
            <a:r>
              <a:rPr lang="en-US" dirty="0"/>
              <a:t>				d | | s |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				- T A B L E</a:t>
            </a:r>
          </a:p>
        </p:txBody>
      </p:sp>
    </p:spTree>
    <p:extLst>
      <p:ext uri="{BB962C8B-B14F-4D97-AF65-F5344CB8AC3E}">
        <p14:creationId xmlns:p14="http://schemas.microsoft.com/office/powerpoint/2010/main" val="155145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98C4-017A-4F3D-B589-F790809D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1500"/>
            <a:ext cx="9144000" cy="6783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Minimum Edit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7A73-098E-482B-8E8C-4F9D5E11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5829"/>
            <a:ext cx="12027876" cy="599987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dirty="0"/>
              <a:t>• Minimum Edit Distance between two strings is defined as the minimum number of editing operations: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operations like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dirty="0"/>
              <a:t>Insertion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dirty="0"/>
              <a:t>Deletion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dirty="0"/>
              <a:t>substitution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7" y="1348547"/>
            <a:ext cx="11022496" cy="5277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Levenshtein</a:t>
            </a:r>
            <a:r>
              <a:rPr lang="en-US" dirty="0">
                <a:solidFill>
                  <a:srgbClr val="C00000"/>
                </a:solidFill>
              </a:rPr>
              <a:t> edit distance</a:t>
            </a:r>
          </a:p>
          <a:p>
            <a:r>
              <a:rPr lang="en-US" dirty="0"/>
              <a:t>Minimal edit distance between two strings, where edits are:</a:t>
            </a:r>
          </a:p>
          <a:p>
            <a:pPr lvl="1"/>
            <a:r>
              <a:rPr lang="en-US" sz="3200" dirty="0"/>
              <a:t>Insertion</a:t>
            </a:r>
          </a:p>
          <a:p>
            <a:pPr lvl="1"/>
            <a:r>
              <a:rPr lang="en-US" sz="3200" dirty="0"/>
              <a:t>Deletion</a:t>
            </a:r>
          </a:p>
          <a:p>
            <a:pPr lvl="1"/>
            <a:r>
              <a:rPr lang="en-US" sz="3200" dirty="0"/>
              <a:t>Substitution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Damerau-Levenshtein</a:t>
            </a:r>
            <a:r>
              <a:rPr lang="en-US" sz="3200" dirty="0">
                <a:solidFill>
                  <a:srgbClr val="C00000"/>
                </a:solidFill>
              </a:rPr>
              <a:t> edit distance</a:t>
            </a:r>
          </a:p>
          <a:p>
            <a:pPr lvl="1"/>
            <a:r>
              <a:rPr lang="en-US" sz="3200" dirty="0"/>
              <a:t>Insertion</a:t>
            </a:r>
          </a:p>
          <a:p>
            <a:pPr lvl="1"/>
            <a:r>
              <a:rPr lang="en-US" sz="3200" dirty="0"/>
              <a:t>Deletion</a:t>
            </a:r>
          </a:p>
          <a:p>
            <a:pPr lvl="1"/>
            <a:r>
              <a:rPr lang="en-US" sz="3200" dirty="0"/>
              <a:t>Substitution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>
                <a:solidFill>
                  <a:srgbClr val="0000FF"/>
                </a:solidFill>
              </a:rPr>
              <a:t>Transposition of two adjacent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9956800" cy="990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Words within 1 of </a:t>
            </a:r>
            <a:r>
              <a:rPr lang="en-US" dirty="0" err="1">
                <a:solidFill>
                  <a:srgbClr val="C00000"/>
                </a:solidFill>
                <a:latin typeface="Lucida Calligraphy" panose="03010101010101010101" pitchFamily="66" charset="0"/>
                <a:cs typeface="Courier"/>
              </a:rPr>
              <a:t>acress</a:t>
            </a:r>
            <a:endParaRPr lang="en-US" dirty="0">
              <a:solidFill>
                <a:srgbClr val="C00000"/>
              </a:solidFill>
              <a:latin typeface="Lucida Calligraphy" panose="03010101010101010101" pitchFamily="66" charset="0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4869"/>
              </p:ext>
            </p:extLst>
          </p:nvPr>
        </p:nvGraphicFramePr>
        <p:xfrm>
          <a:off x="1727200" y="1701800"/>
          <a:ext cx="8839200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4720">
                <a:tc>
                  <a:txBody>
                    <a:bodyPr/>
                    <a:lstStyle/>
                    <a:p>
                      <a:r>
                        <a:rPr lang="en-US" sz="2700" dirty="0"/>
                        <a:t>Error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Candidate Correction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Correct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Error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Type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actress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deletion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cress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insertion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caress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ca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ac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transposition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access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substitution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across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substitution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acres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ourier"/>
                        </a:rPr>
                        <a:t>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insertion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>
                        <a:latin typeface="Courie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80% of errors are within edit distance 1</a:t>
            </a:r>
          </a:p>
          <a:p>
            <a:r>
              <a:rPr lang="en-US" sz="3733" dirty="0"/>
              <a:t>Almost all errors within edit distance 2</a:t>
            </a:r>
          </a:p>
          <a:p>
            <a:endParaRPr lang="en-US" sz="3733" dirty="0"/>
          </a:p>
          <a:p>
            <a:r>
              <a:rPr lang="en-US" sz="3733" dirty="0">
                <a:solidFill>
                  <a:srgbClr val="00B050"/>
                </a:solidFill>
              </a:rPr>
              <a:t>Also allow insertion of </a:t>
            </a:r>
            <a:r>
              <a:rPr lang="en-US" sz="3733" b="1" dirty="0">
                <a:solidFill>
                  <a:srgbClr val="00B050"/>
                </a:solidFill>
              </a:rPr>
              <a:t>space</a:t>
            </a:r>
            <a:r>
              <a:rPr lang="en-US" sz="3733" dirty="0">
                <a:solidFill>
                  <a:srgbClr val="00B050"/>
                </a:solidFill>
              </a:rPr>
              <a:t> or </a:t>
            </a:r>
            <a:r>
              <a:rPr lang="en-US" sz="3733" b="1" dirty="0">
                <a:solidFill>
                  <a:srgbClr val="00B050"/>
                </a:solidFill>
              </a:rPr>
              <a:t>hyphen</a:t>
            </a:r>
          </a:p>
          <a:p>
            <a:pPr lvl="1"/>
            <a:r>
              <a:rPr lang="en-US" sz="3200" dirty="0" err="1">
                <a:latin typeface="Courier"/>
                <a:cs typeface="Courier"/>
              </a:rPr>
              <a:t>thisidea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>
                <a:sym typeface="Wingdings"/>
              </a:rPr>
              <a:t>  </a:t>
            </a:r>
            <a:r>
              <a:rPr lang="en-US" sz="3200" dirty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3200" dirty="0" err="1">
                <a:latin typeface="Courier"/>
                <a:cs typeface="Courier"/>
                <a:sym typeface="Wingdings"/>
              </a:rPr>
              <a:t>inlaw</a:t>
            </a:r>
            <a:r>
              <a:rPr lang="en-US" sz="3200" dirty="0">
                <a:latin typeface="Courier"/>
                <a:cs typeface="Courier"/>
                <a:sym typeface="Wingdings"/>
              </a:rPr>
              <a:t>  in-law</a:t>
            </a:r>
            <a:endParaRPr lang="en-US" sz="3200" dirty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D373-2ABA-4821-A1C2-0EC5801C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DB66-8295-4692-AFEE-CEDA94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58130"/>
            <a:ext cx="12085982" cy="582402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We can also assign a particular cost or weight to each of these operations </a:t>
            </a:r>
          </a:p>
          <a:p>
            <a:pPr marL="0" indent="0" algn="just">
              <a:buNone/>
            </a:pPr>
            <a:r>
              <a:rPr lang="en-US" dirty="0"/>
              <a:t>• The </a:t>
            </a:r>
            <a:r>
              <a:rPr lang="en-US" dirty="0" err="1"/>
              <a:t>Levenshtein</a:t>
            </a:r>
            <a:r>
              <a:rPr lang="en-US" dirty="0"/>
              <a:t> distance between two sequences is the simplest weighting factor in which each of the three operations has a cost of 1 </a:t>
            </a:r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err="1"/>
              <a:t>Levenshtein</a:t>
            </a:r>
            <a:r>
              <a:rPr lang="en-US" dirty="0"/>
              <a:t> also proposed an alternative version of his metric in which each insertion or deletion has a cost of 1 and substitutions are not allowed</a:t>
            </a:r>
          </a:p>
          <a:p>
            <a:pPr marL="0" indent="0" algn="just">
              <a:buNone/>
            </a:pPr>
            <a:r>
              <a:rPr lang="en-US" dirty="0" err="1"/>
              <a:t>acress</a:t>
            </a:r>
            <a:r>
              <a:rPr lang="en-US" dirty="0"/>
              <a:t>-caress </a:t>
            </a:r>
          </a:p>
          <a:p>
            <a:pPr marL="0" indent="0" algn="just">
              <a:buNone/>
            </a:pPr>
            <a:r>
              <a:rPr lang="en-US" dirty="0"/>
              <a:t>* Some works, cost of substitutions is 2, cost of transposition is 2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26" name="Picture 2" descr="Stanford NLP: Minimum Edit Distance - UnsupervisedLearning">
            <a:extLst>
              <a:ext uri="{FF2B5EF4-FFF2-40B4-BE49-F238E27FC236}">
                <a16:creationId xmlns:a16="http://schemas.microsoft.com/office/drawing/2014/main" id="{0723763F-1220-4748-900C-79A55A87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79" y="365127"/>
            <a:ext cx="7987747" cy="27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3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B478-5023-4918-837C-840DDD1E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31572-CFC5-418C-9690-6EC4E0D62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32012"/>
            <a:ext cx="11291446" cy="6277971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sz="2800" dirty="0"/>
              <a:t>Given two strings, the source string X of length n, and target string Y of length m, we’ll define 𝑫(𝒊,𝒋) as the edit distance between 𝑿[𝟏 … .𝒊] and 𝒀[𝟏 … .𝒋], i.e., the first 𝒊 characters of X and the first 𝒋 characters of 𝒀 </a:t>
            </a:r>
          </a:p>
          <a:p>
            <a:pPr algn="l">
              <a:lnSpc>
                <a:spcPct val="160000"/>
              </a:lnSpc>
            </a:pPr>
            <a:r>
              <a:rPr lang="en-US" sz="2800" dirty="0"/>
              <a:t>• The edit distance between X and Y is thus 𝑫(𝒏, 𝒎)</a:t>
            </a:r>
          </a:p>
          <a:p>
            <a:pPr algn="l">
              <a:lnSpc>
                <a:spcPct val="160000"/>
              </a:lnSpc>
            </a:pPr>
            <a:endParaRPr lang="en-US" dirty="0"/>
          </a:p>
          <a:p>
            <a:pPr algn="l"/>
            <a:r>
              <a:rPr lang="en-US" dirty="0">
                <a:sym typeface="Symbol" panose="05050102010706020507" pitchFamily="18" charset="2"/>
              </a:rPr>
              <a:t>		</a:t>
            </a:r>
          </a:p>
          <a:p>
            <a:pPr algn="l"/>
            <a:r>
              <a:rPr lang="en-US" dirty="0">
                <a:sym typeface="Symbol" panose="05050102010706020507" pitchFamily="18" charset="2"/>
              </a:rPr>
              <a:t>D[</a:t>
            </a:r>
            <a:r>
              <a:rPr lang="en-US" dirty="0" err="1">
                <a:sym typeface="Symbol" panose="05050102010706020507" pitchFamily="18" charset="2"/>
              </a:rPr>
              <a:t>i,j</a:t>
            </a:r>
            <a:r>
              <a:rPr lang="en-US" dirty="0">
                <a:sym typeface="Symbol" panose="05050102010706020507" pitchFamily="18" charset="2"/>
              </a:rPr>
              <a:t>] = min </a:t>
            </a:r>
            <a:r>
              <a:rPr lang="en-US" sz="27000" dirty="0">
                <a:sym typeface="Symbol" panose="05050102010706020507" pitchFamily="18" charset="2"/>
              </a:rPr>
              <a:t>{		 </a:t>
            </a:r>
            <a:r>
              <a:rPr lang="en-US" sz="2000" dirty="0">
                <a:sym typeface="Symbol" panose="05050102010706020507" pitchFamily="18" charset="2"/>
              </a:rPr>
              <a:t>D[i,j-1] +ins – cost(target [j]) </a:t>
            </a:r>
          </a:p>
          <a:p>
            <a:pPr algn="l"/>
            <a:r>
              <a:rPr lang="en-US" sz="2000" dirty="0">
                <a:sym typeface="Symbol" panose="05050102010706020507" pitchFamily="18" charset="2"/>
              </a:rPr>
              <a:t>					D[i-1,j-1] +sub – cost(source[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], target [j])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7C38BF-33A4-4B56-9E81-464CE639E467}"/>
                  </a:ext>
                </a:extLst>
              </p:cNvPr>
              <p:cNvSpPr txBox="1"/>
              <p:nvPr/>
            </p:nvSpPr>
            <p:spPr>
              <a:xfrm>
                <a:off x="4419754" y="3093998"/>
                <a:ext cx="2769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−1,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] +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del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 – 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cost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source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 [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dirty="0" smtClean="0">
                          <a:sym typeface="Symbol" panose="05050102010706020507" pitchFamily="18" charset="2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7C38BF-33A4-4B56-9E81-464CE639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54" y="3093998"/>
                <a:ext cx="2769989" cy="276999"/>
              </a:xfrm>
              <a:prstGeom prst="rect">
                <a:avLst/>
              </a:prstGeom>
              <a:blipFill>
                <a:blip r:embed="rId2"/>
                <a:stretch>
                  <a:fillRect l="-2203" t="-2222" r="-286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8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D2F3-2A60-43F0-BB5D-8607EC08E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8640"/>
            <a:ext cx="9144000" cy="3125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46989-C665-4CBE-AD25-19BA38BC6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883" y="60765"/>
            <a:ext cx="12209303" cy="59953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alculating Minimum Edit Distance for unequal strings python ...">
            <a:extLst>
              <a:ext uri="{FF2B5EF4-FFF2-40B4-BE49-F238E27FC236}">
                <a16:creationId xmlns:a16="http://schemas.microsoft.com/office/drawing/2014/main" id="{C0CC2ECB-AF50-4E44-95F1-692301C0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0"/>
            <a:ext cx="10339754" cy="66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8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A245-766A-4BCF-A5E1-D7AF578D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Minimum Edit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66C1-F780-4F7A-903A-B2A45DCB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1450" y="2063750"/>
            <a:ext cx="12192000" cy="4667250"/>
          </a:xfrm>
        </p:spPr>
        <p:txBody>
          <a:bodyPr/>
          <a:lstStyle/>
          <a:p>
            <a:pPr lvl="0" fontAlgn="base"/>
            <a:r>
              <a:rPr lang="en-US" dirty="0"/>
              <a:t>Knowing the minimum edit distance is useful for algorithms like finding potential spelling error corrections.</a:t>
            </a:r>
          </a:p>
          <a:p>
            <a:pPr lvl="0" fontAlgn="base"/>
            <a:r>
              <a:rPr lang="en-US" dirty="0"/>
              <a:t>But the edit distance algorithm is important in another way; with a small change, it can also provide the minimum cost alignment between two strings.</a:t>
            </a:r>
          </a:p>
          <a:p>
            <a:pPr lvl="0" fontAlgn="base"/>
            <a:r>
              <a:rPr lang="en-US" dirty="0"/>
              <a:t>In speech recognition, minimum edit distance alignment is used to compute the word error rate.</a:t>
            </a:r>
          </a:p>
          <a:p>
            <a:pPr lvl="0" fontAlgn="base"/>
            <a:r>
              <a:rPr lang="en-US" dirty="0"/>
              <a:t>Alignment plays a role in machine translation, in which sentences in a parallel corpus (a corpus with a text in two languages) need to be matched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1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8384-ED3D-4D18-A005-C5BBBAFE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" y="0"/>
            <a:ext cx="9793357" cy="71968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Different types of spelling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E747D-A6A8-469C-B821-713A3ACD7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719689"/>
            <a:ext cx="11860696" cy="59063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Non-word Errors</a:t>
            </a:r>
            <a:r>
              <a:rPr lang="en-US" dirty="0"/>
              <a:t>: miss a few keystrokes or let your fingers hurtle a bit longer. </a:t>
            </a:r>
          </a:p>
          <a:p>
            <a:pPr algn="l"/>
            <a:r>
              <a:rPr lang="en-US" dirty="0"/>
              <a:t>e.g., typing </a:t>
            </a:r>
            <a:r>
              <a:rPr lang="en-US" i="1" dirty="0" err="1"/>
              <a:t>langage</a:t>
            </a:r>
            <a:r>
              <a:rPr lang="en-US" dirty="0"/>
              <a:t> when you meant </a:t>
            </a:r>
            <a:r>
              <a:rPr lang="en-US" i="1" dirty="0"/>
              <a:t>language</a:t>
            </a:r>
            <a:r>
              <a:rPr lang="en-US" dirty="0"/>
              <a:t>; or </a:t>
            </a:r>
            <a:r>
              <a:rPr lang="en-US" i="1" dirty="0" err="1"/>
              <a:t>hurryu</a:t>
            </a:r>
            <a:r>
              <a:rPr lang="en-US" dirty="0"/>
              <a:t> when you meant </a:t>
            </a:r>
            <a:r>
              <a:rPr lang="en-US" i="1" dirty="0"/>
              <a:t>hurry</a:t>
            </a:r>
          </a:p>
          <a:p>
            <a:pPr algn="l"/>
            <a:endParaRPr lang="en-US" i="1" dirty="0"/>
          </a:p>
          <a:p>
            <a:pPr algn="l"/>
            <a:r>
              <a:rPr lang="en-US" b="1" dirty="0"/>
              <a:t>Real Word Errors</a:t>
            </a:r>
            <a:r>
              <a:rPr lang="en-US" dirty="0"/>
              <a:t>: end up creating a real word, but not intending for that word. </a:t>
            </a:r>
          </a:p>
          <a:p>
            <a:pPr algn="l"/>
            <a:r>
              <a:rPr lang="en-US" dirty="0"/>
              <a:t>e.g. typing </a:t>
            </a:r>
            <a:r>
              <a:rPr lang="en-US" i="1" dirty="0"/>
              <a:t>buckled</a:t>
            </a:r>
            <a:r>
              <a:rPr lang="en-US" dirty="0"/>
              <a:t> when you meant </a:t>
            </a:r>
            <a:r>
              <a:rPr lang="en-US" i="1" dirty="0"/>
              <a:t>bucked</a:t>
            </a:r>
            <a:r>
              <a:rPr lang="en-US" dirty="0"/>
              <a:t>. Or your fingers are a tad wonky, and you type in </a:t>
            </a:r>
            <a:r>
              <a:rPr lang="en-US" i="1" dirty="0"/>
              <a:t>three</a:t>
            </a:r>
            <a:r>
              <a:rPr lang="en-US" dirty="0"/>
              <a:t> when you meant </a:t>
            </a:r>
            <a:r>
              <a:rPr lang="en-US" i="1" dirty="0"/>
              <a:t>there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Cognitive Errors</a:t>
            </a:r>
            <a:r>
              <a:rPr lang="en-US" dirty="0"/>
              <a:t>: from ignorance of a word or its correct spelling. </a:t>
            </a:r>
          </a:p>
          <a:p>
            <a:pPr algn="l"/>
            <a:r>
              <a:rPr lang="en-US" dirty="0"/>
              <a:t>e.g. The words </a:t>
            </a:r>
            <a:r>
              <a:rPr lang="en-US" i="1" dirty="0"/>
              <a:t>piece</a:t>
            </a:r>
            <a:r>
              <a:rPr lang="en-US" dirty="0"/>
              <a:t> and </a:t>
            </a:r>
            <a:r>
              <a:rPr lang="en-US" i="1" dirty="0"/>
              <a:t>peace</a:t>
            </a:r>
            <a:r>
              <a:rPr lang="en-US" dirty="0"/>
              <a:t> are homophones (sound the same).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Short forms/Slang/Lingo</a:t>
            </a:r>
            <a:r>
              <a:rPr lang="en-US" dirty="0"/>
              <a:t>: These are possibly not even spelling errors. May be </a:t>
            </a:r>
            <a:r>
              <a:rPr lang="en-US" b="1" dirty="0">
                <a:solidFill>
                  <a:srgbClr val="C00000"/>
                </a:solidFill>
              </a:rPr>
              <a:t>u r</a:t>
            </a:r>
            <a:r>
              <a:rPr lang="en-US" dirty="0"/>
              <a:t> just being </a:t>
            </a:r>
            <a:r>
              <a:rPr lang="en-US" b="1" dirty="0" err="1">
                <a:solidFill>
                  <a:srgbClr val="C00000"/>
                </a:solidFill>
              </a:rPr>
              <a:t>kewl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or wants to write everything within a text message or a tweet.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Intentional Typos</a:t>
            </a:r>
            <a:r>
              <a:rPr lang="en-US" dirty="0"/>
              <a:t>: type in </a:t>
            </a:r>
            <a:r>
              <a:rPr lang="en-US" dirty="0" err="1"/>
              <a:t>teh</a:t>
            </a:r>
            <a:r>
              <a:rPr lang="en-US" dirty="0"/>
              <a:t> carefully and frown if it gets autocorrected. 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Spelling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Spelling Error Correction:</a:t>
            </a:r>
          </a:p>
          <a:p>
            <a:pPr lvl="1"/>
            <a:r>
              <a:rPr lang="en-US" sz="3200" dirty="0"/>
              <a:t>Autocorrect   </a:t>
            </a:r>
          </a:p>
          <a:p>
            <a:pPr lvl="2"/>
            <a:r>
              <a:rPr lang="en-US" sz="3200" dirty="0" err="1"/>
              <a:t>hte</a:t>
            </a:r>
            <a:r>
              <a:rPr lang="en-US" sz="3200" dirty="0">
                <a:latin typeface="Courier"/>
                <a:ea typeface="Wingdings"/>
                <a:cs typeface="Courier"/>
                <a:sym typeface="Wingdings"/>
              </a:rPr>
              <a:t> </a:t>
            </a:r>
            <a:r>
              <a:rPr lang="en-US" sz="3200" dirty="0"/>
              <a:t>the</a:t>
            </a:r>
          </a:p>
          <a:p>
            <a:pPr marL="914400" lvl="2" indent="0">
              <a:buNone/>
            </a:pPr>
            <a:endParaRPr lang="en-US" sz="3200" dirty="0"/>
          </a:p>
          <a:p>
            <a:pPr lvl="1"/>
            <a:r>
              <a:rPr lang="en-US" sz="3200" dirty="0"/>
              <a:t>Suggest a correction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Suggestion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Non-word spelling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Non-word spelling error detection:</a:t>
            </a:r>
          </a:p>
          <a:p>
            <a:pPr lvl="1"/>
            <a:r>
              <a:rPr lang="en-US" dirty="0"/>
              <a:t>Any word not in a </a:t>
            </a:r>
            <a:r>
              <a:rPr lang="en-US" b="1" i="1" dirty="0"/>
              <a:t>dictionary</a:t>
            </a:r>
            <a:r>
              <a:rPr lang="en-US" dirty="0"/>
              <a:t> is an error</a:t>
            </a:r>
          </a:p>
          <a:p>
            <a:endParaRPr lang="en-US" dirty="0"/>
          </a:p>
          <a:p>
            <a:r>
              <a:rPr lang="en-US" dirty="0"/>
              <a:t>Non-word spelling error correction:</a:t>
            </a:r>
          </a:p>
          <a:p>
            <a:pPr lvl="1"/>
            <a:r>
              <a:rPr lang="en-US" dirty="0"/>
              <a:t>Generate </a:t>
            </a:r>
            <a:r>
              <a:rPr lang="en-US" b="1" i="1" dirty="0"/>
              <a:t>candidates</a:t>
            </a:r>
            <a:r>
              <a:rPr lang="en-US" dirty="0"/>
              <a:t>: real words that are similar to the misspelled word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Choose the one which is best:</a:t>
            </a:r>
          </a:p>
          <a:p>
            <a:pPr lvl="2"/>
            <a:r>
              <a:rPr lang="en-US" dirty="0"/>
              <a:t>Shortest weighted edit distance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Highest noisy channel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Real word spelling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For each word </a:t>
            </a:r>
            <a:r>
              <a:rPr lang="en-US" i="1" dirty="0"/>
              <a:t>w</a:t>
            </a:r>
            <a:r>
              <a:rPr lang="en-US" dirty="0"/>
              <a:t>, generate candidate set: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Find candidate words with similar </a:t>
            </a:r>
            <a:r>
              <a:rPr lang="en-US" sz="2800" b="1" i="1" dirty="0"/>
              <a:t>pronunciations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Find candidate words with similar </a:t>
            </a:r>
            <a:r>
              <a:rPr lang="en-US" sz="2800" b="1" i="1" dirty="0"/>
              <a:t>spelling</a:t>
            </a:r>
            <a:endParaRPr lang="en-US" sz="2800" i="1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Include </a:t>
            </a:r>
            <a:r>
              <a:rPr lang="en-US" sz="2800" i="1" dirty="0"/>
              <a:t>w</a:t>
            </a:r>
            <a:r>
              <a:rPr lang="en-US" sz="2800" dirty="0"/>
              <a:t> in candidate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Non-word spelling error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311400"/>
            <a:ext cx="89408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5333" dirty="0" err="1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3733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Unigram Prior probability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27200" y="2609427"/>
          <a:ext cx="9042400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Frequency</a:t>
                      </a:r>
                      <a:r>
                        <a:rPr lang="en-US" sz="2400" baseline="0" dirty="0"/>
                        <a:t> of word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P(word)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actress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9,321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220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caress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686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37,038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across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120,844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acres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12,874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7600" y="1701801"/>
            <a:ext cx="9536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Unigram Prior probability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27200" y="2609427"/>
          <a:ext cx="9042400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Frequency</a:t>
                      </a:r>
                      <a:r>
                        <a:rPr lang="en-US" sz="2400" baseline="0" dirty="0"/>
                        <a:t> of word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P(word)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actress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9,321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.0000230573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220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caress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686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.0000016969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37,038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.0000916207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across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120,844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acres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"/>
                          <a:cs typeface="Courier"/>
                        </a:rPr>
                        <a:t>12,874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7600" y="1701801"/>
            <a:ext cx="9536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61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1795</Words>
  <Application>Microsoft Office PowerPoint</Application>
  <PresentationFormat>Widescreen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Lucida Calligraphy</vt:lpstr>
      <vt:lpstr>Symbol</vt:lpstr>
      <vt:lpstr>Office Theme</vt:lpstr>
      <vt:lpstr>   Spell corrections –  N gram model and  Minimum Edit distance </vt:lpstr>
      <vt:lpstr>Spell Correction</vt:lpstr>
      <vt:lpstr>Different types of spelling errors</vt:lpstr>
      <vt:lpstr>Spelling Tasks</vt:lpstr>
      <vt:lpstr>Non-word spelling errors</vt:lpstr>
      <vt:lpstr>Real word spelling errors</vt:lpstr>
      <vt:lpstr>Non-word spelling error example</vt:lpstr>
      <vt:lpstr>Unigram Prior probability</vt:lpstr>
      <vt:lpstr>Unigram Prior probability</vt:lpstr>
      <vt:lpstr>Issue and approach</vt:lpstr>
      <vt:lpstr>Unigram Frequencies to Maximize Likelihood </vt:lpstr>
      <vt:lpstr>Generate Candidate unigrams</vt:lpstr>
      <vt:lpstr>Language Model</vt:lpstr>
      <vt:lpstr>n gram</vt:lpstr>
      <vt:lpstr>Examples: Examination –w1,; execution – w2,  member - w3, well - w4, mind - w5 …….. </vt:lpstr>
      <vt:lpstr>Examples: Examination –w1,; execution – w2,  member - w3, well - w4, mind - w5 ……..</vt:lpstr>
      <vt:lpstr>Calculation of frequency of occurrence</vt:lpstr>
      <vt:lpstr>The Minimum Edit Distance Algorithm</vt:lpstr>
      <vt:lpstr>Why compute minimum edit distance?</vt:lpstr>
      <vt:lpstr>Example</vt:lpstr>
      <vt:lpstr>Minimum Edit Distance</vt:lpstr>
      <vt:lpstr>Minimum edit distance</vt:lpstr>
      <vt:lpstr>Words within 1 of acress</vt:lpstr>
      <vt:lpstr>Candidate generation</vt:lpstr>
      <vt:lpstr>PowerPoint Presentation</vt:lpstr>
      <vt:lpstr>PowerPoint Presentation</vt:lpstr>
      <vt:lpstr>PowerPoint Presentation</vt:lpstr>
      <vt:lpstr>Minimum Edit Distance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 Sanyal</dc:creator>
  <cp:lastModifiedBy>Ratna Sanyal</cp:lastModifiedBy>
  <cp:revision>36</cp:revision>
  <dcterms:created xsi:type="dcterms:W3CDTF">2020-06-16T02:49:35Z</dcterms:created>
  <dcterms:modified xsi:type="dcterms:W3CDTF">2021-09-11T04:48:37Z</dcterms:modified>
</cp:coreProperties>
</file>