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0" r:id="rId4"/>
    <p:sldId id="261" r:id="rId5"/>
    <p:sldId id="262" r:id="rId6"/>
    <p:sldId id="271" r:id="rId7"/>
    <p:sldId id="263" r:id="rId8"/>
    <p:sldId id="264" r:id="rId9"/>
    <p:sldId id="272" r:id="rId10"/>
    <p:sldId id="273" r:id="rId11"/>
    <p:sldId id="265" r:id="rId12"/>
    <p:sldId id="266" r:id="rId13"/>
    <p:sldId id="267" r:id="rId14"/>
    <p:sldId id="268" r:id="rId15"/>
    <p:sldId id="274" r:id="rId16"/>
    <p:sldId id="270"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87A0F80-F3DA-448E-9735-4F4E525497B6}" type="datetimeFigureOut">
              <a:rPr lang="en-IN" smtClean="0"/>
              <a:t>10-07-2021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DCBB0E6-F5EF-417E-B2DB-C3BC9C2041A8}"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27260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7A0F80-F3DA-448E-9735-4F4E525497B6}" type="datetimeFigureOut">
              <a:rPr lang="en-IN" smtClean="0"/>
              <a:t>10-07-2021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DCBB0E6-F5EF-417E-B2DB-C3BC9C2041A8}" type="slidenum">
              <a:rPr lang="en-IN" smtClean="0"/>
              <a:t>‹#›</a:t>
            </a:fld>
            <a:endParaRPr lang="en-IN"/>
          </a:p>
        </p:txBody>
      </p:sp>
    </p:spTree>
    <p:extLst>
      <p:ext uri="{BB962C8B-B14F-4D97-AF65-F5344CB8AC3E}">
        <p14:creationId xmlns:p14="http://schemas.microsoft.com/office/powerpoint/2010/main" val="39612687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7A0F80-F3DA-448E-9735-4F4E525497B6}" type="datetimeFigureOut">
              <a:rPr lang="en-IN" smtClean="0"/>
              <a:t>10-07-2021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DCBB0E6-F5EF-417E-B2DB-C3BC9C2041A8}" type="slidenum">
              <a:rPr lang="en-IN" smtClean="0"/>
              <a:t>‹#›</a:t>
            </a:fld>
            <a:endParaRPr lang="en-IN"/>
          </a:p>
        </p:txBody>
      </p:sp>
    </p:spTree>
    <p:extLst>
      <p:ext uri="{BB962C8B-B14F-4D97-AF65-F5344CB8AC3E}">
        <p14:creationId xmlns:p14="http://schemas.microsoft.com/office/powerpoint/2010/main" val="40218236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7A0F80-F3DA-448E-9735-4F4E525497B6}" type="datetimeFigureOut">
              <a:rPr lang="en-IN" smtClean="0"/>
              <a:t>10-07-2021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DCBB0E6-F5EF-417E-B2DB-C3BC9C2041A8}" type="slidenum">
              <a:rPr lang="en-IN" smtClean="0"/>
              <a:t>‹#›</a:t>
            </a:fld>
            <a:endParaRPr lang="en-IN"/>
          </a:p>
        </p:txBody>
      </p:sp>
    </p:spTree>
    <p:extLst>
      <p:ext uri="{BB962C8B-B14F-4D97-AF65-F5344CB8AC3E}">
        <p14:creationId xmlns:p14="http://schemas.microsoft.com/office/powerpoint/2010/main" val="801917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87A0F80-F3DA-448E-9735-4F4E525497B6}" type="datetimeFigureOut">
              <a:rPr lang="en-IN" smtClean="0"/>
              <a:t>10-07-2021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DCBB0E6-F5EF-417E-B2DB-C3BC9C2041A8}"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36528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87A0F80-F3DA-448E-9735-4F4E525497B6}" type="datetimeFigureOut">
              <a:rPr lang="en-IN" smtClean="0"/>
              <a:t>10-07-2021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DCBB0E6-F5EF-417E-B2DB-C3BC9C2041A8}" type="slidenum">
              <a:rPr lang="en-IN" smtClean="0"/>
              <a:t>‹#›</a:t>
            </a:fld>
            <a:endParaRPr lang="en-IN"/>
          </a:p>
        </p:txBody>
      </p:sp>
    </p:spTree>
    <p:extLst>
      <p:ext uri="{BB962C8B-B14F-4D97-AF65-F5344CB8AC3E}">
        <p14:creationId xmlns:p14="http://schemas.microsoft.com/office/powerpoint/2010/main" val="14230539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87A0F80-F3DA-448E-9735-4F4E525497B6}" type="datetimeFigureOut">
              <a:rPr lang="en-IN" smtClean="0"/>
              <a:t>10-07-2021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DCBB0E6-F5EF-417E-B2DB-C3BC9C2041A8}" type="slidenum">
              <a:rPr lang="en-IN" smtClean="0"/>
              <a:t>‹#›</a:t>
            </a:fld>
            <a:endParaRPr lang="en-IN"/>
          </a:p>
        </p:txBody>
      </p:sp>
    </p:spTree>
    <p:extLst>
      <p:ext uri="{BB962C8B-B14F-4D97-AF65-F5344CB8AC3E}">
        <p14:creationId xmlns:p14="http://schemas.microsoft.com/office/powerpoint/2010/main" val="2082547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87A0F80-F3DA-448E-9735-4F4E525497B6}" type="datetimeFigureOut">
              <a:rPr lang="en-IN" smtClean="0"/>
              <a:t>10-07-2021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DCBB0E6-F5EF-417E-B2DB-C3BC9C2041A8}" type="slidenum">
              <a:rPr lang="en-IN" smtClean="0"/>
              <a:t>‹#›</a:t>
            </a:fld>
            <a:endParaRPr lang="en-IN"/>
          </a:p>
        </p:txBody>
      </p:sp>
    </p:spTree>
    <p:extLst>
      <p:ext uri="{BB962C8B-B14F-4D97-AF65-F5344CB8AC3E}">
        <p14:creationId xmlns:p14="http://schemas.microsoft.com/office/powerpoint/2010/main" val="13875181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A87A0F80-F3DA-448E-9735-4F4E525497B6}" type="datetimeFigureOut">
              <a:rPr lang="en-IN" smtClean="0"/>
              <a:t>10-07-2021</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FDCBB0E6-F5EF-417E-B2DB-C3BC9C2041A8}" type="slidenum">
              <a:rPr lang="en-IN" smtClean="0"/>
              <a:t>‹#›</a:t>
            </a:fld>
            <a:endParaRPr lang="en-IN"/>
          </a:p>
        </p:txBody>
      </p:sp>
    </p:spTree>
    <p:extLst>
      <p:ext uri="{BB962C8B-B14F-4D97-AF65-F5344CB8AC3E}">
        <p14:creationId xmlns:p14="http://schemas.microsoft.com/office/powerpoint/2010/main" val="39324768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A87A0F80-F3DA-448E-9735-4F4E525497B6}" type="datetimeFigureOut">
              <a:rPr lang="en-IN" smtClean="0"/>
              <a:t>10-07-2021</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FDCBB0E6-F5EF-417E-B2DB-C3BC9C2041A8}" type="slidenum">
              <a:rPr lang="en-IN" smtClean="0"/>
              <a:t>‹#›</a:t>
            </a:fld>
            <a:endParaRPr lang="en-IN"/>
          </a:p>
        </p:txBody>
      </p:sp>
    </p:spTree>
    <p:extLst>
      <p:ext uri="{BB962C8B-B14F-4D97-AF65-F5344CB8AC3E}">
        <p14:creationId xmlns:p14="http://schemas.microsoft.com/office/powerpoint/2010/main" val="17546222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87A0F80-F3DA-448E-9735-4F4E525497B6}" type="datetimeFigureOut">
              <a:rPr lang="en-IN" smtClean="0"/>
              <a:t>10-07-2021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DCBB0E6-F5EF-417E-B2DB-C3BC9C2041A8}" type="slidenum">
              <a:rPr lang="en-IN" smtClean="0"/>
              <a:t>‹#›</a:t>
            </a:fld>
            <a:endParaRPr lang="en-IN"/>
          </a:p>
        </p:txBody>
      </p:sp>
    </p:spTree>
    <p:extLst>
      <p:ext uri="{BB962C8B-B14F-4D97-AF65-F5344CB8AC3E}">
        <p14:creationId xmlns:p14="http://schemas.microsoft.com/office/powerpoint/2010/main" val="23620734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A87A0F80-F3DA-448E-9735-4F4E525497B6}" type="datetimeFigureOut">
              <a:rPr lang="en-IN" smtClean="0"/>
              <a:t>10-07-2021</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FDCBB0E6-F5EF-417E-B2DB-C3BC9C2041A8}"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244673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2.xml"/><Relationship Id="rId4" Type="http://schemas.openxmlformats.org/officeDocument/2006/relationships/image" Target="../media/image1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078BE-E1CE-4B39-8BC5-1D80F4201720}"/>
              </a:ext>
            </a:extLst>
          </p:cNvPr>
          <p:cNvSpPr>
            <a:spLocks noGrp="1"/>
          </p:cNvSpPr>
          <p:nvPr>
            <p:ph type="ctrTitle"/>
          </p:nvPr>
        </p:nvSpPr>
        <p:spPr>
          <a:xfrm>
            <a:off x="2428875" y="2339077"/>
            <a:ext cx="6558483" cy="2150719"/>
          </a:xfrm>
          <a:noFill/>
        </p:spPr>
        <p:txBody>
          <a:bodyPr anchor="ctr">
            <a:normAutofit/>
          </a:bodyPr>
          <a:lstStyle/>
          <a:p>
            <a:r>
              <a:rPr lang="en-IN" sz="4800" b="1" dirty="0">
                <a:solidFill>
                  <a:srgbClr val="080808"/>
                </a:solidFill>
                <a:latin typeface="Times New Roman" panose="02020603050405020304" pitchFamily="18" charset="0"/>
                <a:cs typeface="Times New Roman" panose="02020603050405020304" pitchFamily="18" charset="0"/>
              </a:rPr>
              <a:t>ECE2006-DIGITAL SIGNAL PROCESSING</a:t>
            </a:r>
          </a:p>
        </p:txBody>
      </p:sp>
      <p:sp>
        <p:nvSpPr>
          <p:cNvPr id="3" name="Subtitle 2">
            <a:extLst>
              <a:ext uri="{FF2B5EF4-FFF2-40B4-BE49-F238E27FC236}">
                <a16:creationId xmlns:a16="http://schemas.microsoft.com/office/drawing/2014/main" id="{37EA6052-783B-4DC9-B86E-3E44620A6E38}"/>
              </a:ext>
            </a:extLst>
          </p:cNvPr>
          <p:cNvSpPr>
            <a:spLocks noGrp="1"/>
          </p:cNvSpPr>
          <p:nvPr>
            <p:ph type="subTitle" idx="1"/>
          </p:nvPr>
        </p:nvSpPr>
        <p:spPr>
          <a:xfrm>
            <a:off x="2028825" y="4518923"/>
            <a:ext cx="8610600" cy="1473504"/>
          </a:xfrm>
          <a:noFill/>
        </p:spPr>
        <p:txBody>
          <a:bodyPr>
            <a:normAutofit fontScale="25000" lnSpcReduction="20000"/>
          </a:bodyPr>
          <a:lstStyle/>
          <a:p>
            <a:r>
              <a:rPr lang="en-IN" sz="9600" b="1" dirty="0">
                <a:solidFill>
                  <a:srgbClr val="080808"/>
                </a:solidFill>
                <a:latin typeface="Times New Roman" panose="02020603050405020304" pitchFamily="18" charset="0"/>
                <a:cs typeface="Times New Roman" panose="02020603050405020304" pitchFamily="18" charset="0"/>
              </a:rPr>
              <a:t> </a:t>
            </a:r>
          </a:p>
          <a:p>
            <a:r>
              <a:rPr lang="en-IN" sz="9600" b="1" dirty="0">
                <a:solidFill>
                  <a:srgbClr val="080808"/>
                </a:solidFill>
                <a:latin typeface="Times New Roman" panose="02020603050405020304" pitchFamily="18" charset="0"/>
                <a:cs typeface="Times New Roman" panose="02020603050405020304" pitchFamily="18" charset="0"/>
              </a:rPr>
              <a:t>DATE: 14/10/2020</a:t>
            </a:r>
          </a:p>
          <a:p>
            <a:pPr algn="r"/>
            <a:r>
              <a:rPr lang="en-IN" sz="7200" dirty="0">
                <a:solidFill>
                  <a:srgbClr val="080808"/>
                </a:solidFill>
                <a:latin typeface="Times New Roman" panose="02020603050405020304" pitchFamily="18" charset="0"/>
                <a:cs typeface="Times New Roman" panose="02020603050405020304" pitchFamily="18" charset="0"/>
              </a:rPr>
              <a:t>JYOTIKA KATYAL-18BEC1265</a:t>
            </a:r>
          </a:p>
          <a:p>
            <a:pPr algn="r"/>
            <a:r>
              <a:rPr lang="en-IN" sz="7200" dirty="0">
                <a:solidFill>
                  <a:srgbClr val="080808"/>
                </a:solidFill>
                <a:latin typeface="Times New Roman" panose="02020603050405020304" pitchFamily="18" charset="0"/>
                <a:cs typeface="Times New Roman" panose="02020603050405020304" pitchFamily="18" charset="0"/>
              </a:rPr>
              <a:t>ARJUN BATHLA-18BEC1236</a:t>
            </a:r>
          </a:p>
        </p:txBody>
      </p:sp>
    </p:spTree>
    <p:extLst>
      <p:ext uri="{BB962C8B-B14F-4D97-AF65-F5344CB8AC3E}">
        <p14:creationId xmlns:p14="http://schemas.microsoft.com/office/powerpoint/2010/main" val="1877088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4AF58-2172-44ED-843E-88B6B04011FC}"/>
              </a:ext>
            </a:extLst>
          </p:cNvPr>
          <p:cNvSpPr>
            <a:spLocks noGrp="1"/>
          </p:cNvSpPr>
          <p:nvPr>
            <p:ph type="title"/>
          </p:nvPr>
        </p:nvSpPr>
        <p:spPr/>
        <p:txBody>
          <a:bodyPr>
            <a:normAutofit/>
          </a:bodyPr>
          <a:lstStyle/>
          <a:p>
            <a:r>
              <a:rPr lang="en-IN" sz="4000" b="1" dirty="0">
                <a:latin typeface="Times New Roman" panose="02020603050405020304" pitchFamily="18" charset="0"/>
                <a:cs typeface="Times New Roman" panose="02020603050405020304" pitchFamily="18" charset="0"/>
              </a:rPr>
              <a:t>CANNY EDGE DETECTION ALGORITHM</a:t>
            </a:r>
            <a:endParaRPr lang="en-IN" sz="4000" dirty="0"/>
          </a:p>
        </p:txBody>
      </p:sp>
      <p:sp>
        <p:nvSpPr>
          <p:cNvPr id="3" name="Content Placeholder 2">
            <a:extLst>
              <a:ext uri="{FF2B5EF4-FFF2-40B4-BE49-F238E27FC236}">
                <a16:creationId xmlns:a16="http://schemas.microsoft.com/office/drawing/2014/main" id="{482BBF64-9A58-4AB3-98CD-D8006C569E48}"/>
              </a:ext>
            </a:extLst>
          </p:cNvPr>
          <p:cNvSpPr>
            <a:spLocks noGrp="1"/>
          </p:cNvSpPr>
          <p:nvPr>
            <p:ph idx="1"/>
          </p:nvPr>
        </p:nvSpPr>
        <p:spPr/>
        <p:txBody>
          <a:bodyPr/>
          <a:lstStyle/>
          <a:p>
            <a:r>
              <a:rPr lang="en-US" dirty="0">
                <a:solidFill>
                  <a:schemeClr val="tx1"/>
                </a:solidFill>
                <a:latin typeface="Times New Roman" panose="02020603050405020304" pitchFamily="18" charset="0"/>
                <a:cs typeface="Times New Roman" panose="02020603050405020304" pitchFamily="18" charset="0"/>
              </a:rPr>
              <a:t>The Canny has three adjustable parameters:</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a:t>
            </a:r>
            <a:r>
              <a:rPr lang="en-US" dirty="0">
                <a:solidFill>
                  <a:schemeClr val="tx1"/>
                </a:solidFill>
                <a:latin typeface="Times New Roman" panose="02020603050405020304" pitchFamily="18" charset="0"/>
                <a:cs typeface="Times New Roman" panose="02020603050405020304" pitchFamily="18" charset="0"/>
              </a:rPr>
              <a:t>The Gaussian width (Greater noise corresponds to a greater width)</a:t>
            </a:r>
          </a:p>
          <a:p>
            <a:pPr>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 The low and high threshold for the hysteresis thresholding.</a:t>
            </a:r>
          </a:p>
          <a:p>
            <a:r>
              <a:rPr lang="en-US" dirty="0">
                <a:solidFill>
                  <a:schemeClr val="tx1"/>
                </a:solidFill>
                <a:latin typeface="Times New Roman" panose="02020603050405020304" pitchFamily="18" charset="0"/>
                <a:cs typeface="Times New Roman" panose="02020603050405020304" pitchFamily="18" charset="0"/>
              </a:rPr>
              <a:t>The criteria for edge detection are:</a:t>
            </a:r>
          </a:p>
          <a:p>
            <a:pPr>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Detecting edges  with  a low error rate in order to catch the maximum number of edges in the image.</a:t>
            </a:r>
          </a:p>
          <a:p>
            <a:pPr>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The edge point detected from the operator should accurately localize on the center of the edge.</a:t>
            </a:r>
          </a:p>
          <a:p>
            <a:pPr>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A given edge in the image should only be detected once</a:t>
            </a:r>
          </a:p>
          <a:p>
            <a:pPr>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 False edges should not be detected due to noise.</a:t>
            </a:r>
            <a:endParaRPr lang="en-IN" dirty="0">
              <a:solidFill>
                <a:schemeClr val="tx1"/>
              </a:solidFill>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2445721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48FF3-50D9-4956-BF17-E04671F865A7}"/>
              </a:ext>
            </a:extLst>
          </p:cNvPr>
          <p:cNvSpPr>
            <a:spLocks noGrp="1"/>
          </p:cNvSpPr>
          <p:nvPr>
            <p:ph type="title"/>
          </p:nvPr>
        </p:nvSpPr>
        <p:spPr/>
        <p:txBody>
          <a:bodyPr/>
          <a:lstStyle/>
          <a:p>
            <a:r>
              <a:rPr lang="en-IN" b="1" dirty="0">
                <a:solidFill>
                  <a:schemeClr val="tx1"/>
                </a:solidFill>
                <a:latin typeface="Times New Roman" panose="02020603050405020304" pitchFamily="18" charset="0"/>
                <a:cs typeface="Times New Roman" panose="02020603050405020304" pitchFamily="18" charset="0"/>
              </a:rPr>
              <a:t>EXPLANATION OF CODE:</a:t>
            </a:r>
            <a:endParaRPr lang="en-IN" dirty="0"/>
          </a:p>
        </p:txBody>
      </p:sp>
      <p:sp>
        <p:nvSpPr>
          <p:cNvPr id="3" name="Content Placeholder 2">
            <a:extLst>
              <a:ext uri="{FF2B5EF4-FFF2-40B4-BE49-F238E27FC236}">
                <a16:creationId xmlns:a16="http://schemas.microsoft.com/office/drawing/2014/main" id="{F80FB72A-936B-41B0-AAAF-015890BFB164}"/>
              </a:ext>
            </a:extLst>
          </p:cNvPr>
          <p:cNvSpPr>
            <a:spLocks noGrp="1"/>
          </p:cNvSpPr>
          <p:nvPr>
            <p:ph idx="1"/>
          </p:nvPr>
        </p:nvSpPr>
        <p:spPr>
          <a:xfrm>
            <a:off x="1097280" y="2521258"/>
            <a:ext cx="6359963" cy="2956264"/>
          </a:xfrm>
        </p:spPr>
        <p:txBody>
          <a:bodyPr/>
          <a:lstStyle/>
          <a:p>
            <a:r>
              <a:rPr lang="en-US" b="1" dirty="0">
                <a:solidFill>
                  <a:schemeClr val="tx1"/>
                </a:solidFill>
                <a:latin typeface="Times New Roman" panose="02020603050405020304" pitchFamily="18" charset="0"/>
                <a:cs typeface="Times New Roman" panose="02020603050405020304" pitchFamily="18" charset="0"/>
              </a:rPr>
              <a:t>edged = cv2.dilate(edged, None, iterations=1)</a:t>
            </a:r>
          </a:p>
          <a:p>
            <a:r>
              <a:rPr lang="en-IN" i="1" dirty="0">
                <a:solidFill>
                  <a:schemeClr val="tx1">
                    <a:lumMod val="50000"/>
                    <a:lumOff val="50000"/>
                  </a:schemeClr>
                </a:solidFill>
              </a:rPr>
              <a:t>This command is used to thicken the edges and close any gaps that were formed while performing edge detection.</a:t>
            </a:r>
          </a:p>
          <a:p>
            <a:endParaRPr lang="en-US" b="1" dirty="0">
              <a:solidFill>
                <a:schemeClr val="tx1"/>
              </a:solidFill>
            </a:endParaRPr>
          </a:p>
          <a:p>
            <a:r>
              <a:rPr lang="en-US" b="1" dirty="0">
                <a:solidFill>
                  <a:schemeClr val="tx1"/>
                </a:solidFill>
                <a:latin typeface="Times New Roman" panose="02020603050405020304" pitchFamily="18" charset="0"/>
                <a:cs typeface="Times New Roman" panose="02020603050405020304" pitchFamily="18" charset="0"/>
              </a:rPr>
              <a:t>edged = cv2.erode(edged, None, iterations=1)</a:t>
            </a:r>
          </a:p>
          <a:p>
            <a:r>
              <a:rPr lang="en-IN" i="1" dirty="0">
                <a:solidFill>
                  <a:schemeClr val="tx1">
                    <a:lumMod val="50000"/>
                    <a:lumOff val="50000"/>
                  </a:schemeClr>
                </a:solidFill>
              </a:rPr>
              <a:t>This command is used to make the edges thinner for more precise results. </a:t>
            </a:r>
          </a:p>
          <a:p>
            <a:endParaRPr lang="en-IN" dirty="0"/>
          </a:p>
        </p:txBody>
      </p:sp>
      <p:pic>
        <p:nvPicPr>
          <p:cNvPr id="5" name="Picture 4">
            <a:extLst>
              <a:ext uri="{FF2B5EF4-FFF2-40B4-BE49-F238E27FC236}">
                <a16:creationId xmlns:a16="http://schemas.microsoft.com/office/drawing/2014/main" id="{DB5BBC63-0001-43BC-8F6C-FC26083AB5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12908" y="4121662"/>
            <a:ext cx="2781812" cy="2097590"/>
          </a:xfrm>
          <a:prstGeom prst="rect">
            <a:avLst/>
          </a:prstGeom>
          <a:ln w="28575">
            <a:solidFill>
              <a:schemeClr val="tx1"/>
            </a:solidFill>
            <a:prstDash val="dashDot"/>
          </a:ln>
        </p:spPr>
      </p:pic>
      <p:pic>
        <p:nvPicPr>
          <p:cNvPr id="7" name="Picture 6">
            <a:extLst>
              <a:ext uri="{FF2B5EF4-FFF2-40B4-BE49-F238E27FC236}">
                <a16:creationId xmlns:a16="http://schemas.microsoft.com/office/drawing/2014/main" id="{77D947A8-63E6-4B2F-953E-244C5722A6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12908" y="2024072"/>
            <a:ext cx="2781812" cy="2097590"/>
          </a:xfrm>
          <a:prstGeom prst="rect">
            <a:avLst/>
          </a:prstGeom>
          <a:ln w="28575">
            <a:solidFill>
              <a:schemeClr val="tx1"/>
            </a:solidFill>
            <a:prstDash val="dashDot"/>
          </a:ln>
        </p:spPr>
      </p:pic>
    </p:spTree>
    <p:extLst>
      <p:ext uri="{BB962C8B-B14F-4D97-AF65-F5344CB8AC3E}">
        <p14:creationId xmlns:p14="http://schemas.microsoft.com/office/powerpoint/2010/main" val="12534756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EC553-5A84-46D2-A4A6-F6CC5B7CCE80}"/>
              </a:ext>
            </a:extLst>
          </p:cNvPr>
          <p:cNvSpPr>
            <a:spLocks noGrp="1"/>
          </p:cNvSpPr>
          <p:nvPr>
            <p:ph type="title"/>
          </p:nvPr>
        </p:nvSpPr>
        <p:spPr/>
        <p:txBody>
          <a:bodyPr/>
          <a:lstStyle/>
          <a:p>
            <a:r>
              <a:rPr lang="en-IN" b="1" dirty="0">
                <a:solidFill>
                  <a:schemeClr val="tx1"/>
                </a:solidFill>
                <a:latin typeface="Times New Roman" panose="02020603050405020304" pitchFamily="18" charset="0"/>
                <a:cs typeface="Times New Roman" panose="02020603050405020304" pitchFamily="18" charset="0"/>
              </a:rPr>
              <a:t>EXPLANATION OF CODE:</a:t>
            </a:r>
            <a:endParaRPr lang="en-IN" dirty="0"/>
          </a:p>
        </p:txBody>
      </p:sp>
      <p:sp>
        <p:nvSpPr>
          <p:cNvPr id="3" name="Content Placeholder 2">
            <a:extLst>
              <a:ext uri="{FF2B5EF4-FFF2-40B4-BE49-F238E27FC236}">
                <a16:creationId xmlns:a16="http://schemas.microsoft.com/office/drawing/2014/main" id="{CCEF30F0-85A5-4D4A-9FF6-4F9FCA4F4C2F}"/>
              </a:ext>
            </a:extLst>
          </p:cNvPr>
          <p:cNvSpPr>
            <a:spLocks noGrp="1"/>
          </p:cNvSpPr>
          <p:nvPr>
            <p:ph idx="1"/>
          </p:nvPr>
        </p:nvSpPr>
        <p:spPr>
          <a:xfrm>
            <a:off x="1097280" y="2157274"/>
            <a:ext cx="7008033" cy="3711820"/>
          </a:xfrm>
        </p:spPr>
        <p:txBody>
          <a:bodyPr>
            <a:normAutofit fontScale="92500" lnSpcReduction="10000"/>
          </a:bodyPr>
          <a:lstStyle/>
          <a:p>
            <a:r>
              <a:rPr lang="en-IN" b="1" dirty="0" err="1">
                <a:solidFill>
                  <a:schemeClr val="tx1"/>
                </a:solidFill>
                <a:latin typeface="Times New Roman" panose="02020603050405020304" pitchFamily="18" charset="0"/>
                <a:cs typeface="Times New Roman" panose="02020603050405020304" pitchFamily="18" charset="0"/>
              </a:rPr>
              <a:t>cnts</a:t>
            </a:r>
            <a:r>
              <a:rPr lang="en-IN" b="1" dirty="0">
                <a:solidFill>
                  <a:schemeClr val="tx1"/>
                </a:solidFill>
                <a:latin typeface="Times New Roman" panose="02020603050405020304" pitchFamily="18" charset="0"/>
                <a:cs typeface="Times New Roman" panose="02020603050405020304" pitchFamily="18" charset="0"/>
              </a:rPr>
              <a:t> = cv2.findContours(</a:t>
            </a:r>
            <a:r>
              <a:rPr lang="en-IN" b="1" dirty="0" err="1">
                <a:solidFill>
                  <a:schemeClr val="tx1"/>
                </a:solidFill>
                <a:latin typeface="Times New Roman" panose="02020603050405020304" pitchFamily="18" charset="0"/>
                <a:cs typeface="Times New Roman" panose="02020603050405020304" pitchFamily="18" charset="0"/>
              </a:rPr>
              <a:t>edged.copy</a:t>
            </a:r>
            <a:r>
              <a:rPr lang="en-IN" b="1" dirty="0">
                <a:solidFill>
                  <a:schemeClr val="tx1"/>
                </a:solidFill>
                <a:latin typeface="Times New Roman" panose="02020603050405020304" pitchFamily="18" charset="0"/>
                <a:cs typeface="Times New Roman" panose="02020603050405020304" pitchFamily="18" charset="0"/>
              </a:rPr>
              <a:t>(), cv2.RETR_EXTERNAL,	cv2.CHAIN_APPROX_SIMPLE)</a:t>
            </a:r>
          </a:p>
          <a:p>
            <a:r>
              <a:rPr lang="en-IN" b="1" dirty="0" err="1">
                <a:solidFill>
                  <a:schemeClr val="tx1"/>
                </a:solidFill>
                <a:latin typeface="Times New Roman" panose="02020603050405020304" pitchFamily="18" charset="0"/>
                <a:cs typeface="Times New Roman" panose="02020603050405020304" pitchFamily="18" charset="0"/>
              </a:rPr>
              <a:t>cnts</a:t>
            </a:r>
            <a:r>
              <a:rPr lang="en-IN" b="1" dirty="0">
                <a:solidFill>
                  <a:schemeClr val="tx1"/>
                </a:solidFill>
                <a:latin typeface="Times New Roman" panose="02020603050405020304" pitchFamily="18" charset="0"/>
                <a:cs typeface="Times New Roman" panose="02020603050405020304" pitchFamily="18" charset="0"/>
              </a:rPr>
              <a:t> = </a:t>
            </a:r>
            <a:r>
              <a:rPr lang="en-IN" b="1" dirty="0" err="1">
                <a:solidFill>
                  <a:schemeClr val="tx1"/>
                </a:solidFill>
                <a:latin typeface="Times New Roman" panose="02020603050405020304" pitchFamily="18" charset="0"/>
                <a:cs typeface="Times New Roman" panose="02020603050405020304" pitchFamily="18" charset="0"/>
              </a:rPr>
              <a:t>imutils.grab_contours</a:t>
            </a:r>
            <a:r>
              <a:rPr lang="en-IN" b="1" dirty="0">
                <a:solidFill>
                  <a:schemeClr val="tx1"/>
                </a:solidFill>
                <a:latin typeface="Times New Roman" panose="02020603050405020304" pitchFamily="18" charset="0"/>
                <a:cs typeface="Times New Roman" panose="02020603050405020304" pitchFamily="18" charset="0"/>
              </a:rPr>
              <a:t>(</a:t>
            </a:r>
            <a:r>
              <a:rPr lang="en-IN" b="1" dirty="0" err="1">
                <a:solidFill>
                  <a:schemeClr val="tx1"/>
                </a:solidFill>
                <a:latin typeface="Times New Roman" panose="02020603050405020304" pitchFamily="18" charset="0"/>
                <a:cs typeface="Times New Roman" panose="02020603050405020304" pitchFamily="18" charset="0"/>
              </a:rPr>
              <a:t>cnts</a:t>
            </a:r>
            <a:r>
              <a:rPr lang="en-IN" b="1" dirty="0">
                <a:solidFill>
                  <a:schemeClr val="tx1"/>
                </a:solidFill>
                <a:latin typeface="Times New Roman" panose="02020603050405020304" pitchFamily="18" charset="0"/>
                <a:cs typeface="Times New Roman" panose="02020603050405020304" pitchFamily="18" charset="0"/>
              </a:rPr>
              <a:t>)</a:t>
            </a:r>
          </a:p>
          <a:p>
            <a:endParaRPr lang="en-IN" b="1" dirty="0">
              <a:solidFill>
                <a:schemeClr val="tx1"/>
              </a:solidFill>
            </a:endParaRPr>
          </a:p>
          <a:p>
            <a:r>
              <a:rPr lang="en-US" i="1" dirty="0">
                <a:solidFill>
                  <a:schemeClr val="tx1">
                    <a:lumMod val="50000"/>
                    <a:lumOff val="50000"/>
                  </a:schemeClr>
                </a:solidFill>
                <a:effectLst/>
              </a:rPr>
              <a:t>Contours are defined as the line joining all the points along the boundary of an image that are having the same intensity</a:t>
            </a:r>
            <a:r>
              <a:rPr lang="en-US" i="1" dirty="0">
                <a:solidFill>
                  <a:schemeClr val="tx1">
                    <a:lumMod val="50000"/>
                    <a:lumOff val="50000"/>
                  </a:schemeClr>
                </a:solidFill>
              </a:rPr>
              <a:t>.</a:t>
            </a:r>
            <a:r>
              <a:rPr lang="en-US" b="0" i="1" dirty="0">
                <a:effectLst/>
              </a:rPr>
              <a:t> </a:t>
            </a:r>
            <a:r>
              <a:rPr lang="en-IN" b="0" i="1" dirty="0">
                <a:solidFill>
                  <a:schemeClr val="tx1">
                    <a:lumMod val="50000"/>
                    <a:lumOff val="50000"/>
                  </a:schemeClr>
                </a:solidFill>
                <a:effectLst/>
              </a:rPr>
              <a:t>T</a:t>
            </a:r>
            <a:r>
              <a:rPr lang="en-IN" i="1" dirty="0">
                <a:solidFill>
                  <a:schemeClr val="tx1">
                    <a:lumMod val="50000"/>
                    <a:lumOff val="50000"/>
                  </a:schemeClr>
                </a:solidFill>
              </a:rPr>
              <a:t>he first command finds the coordinates of the contours in the image and stores them in an object. </a:t>
            </a:r>
          </a:p>
          <a:p>
            <a:endParaRPr lang="en-IN" i="1" dirty="0">
              <a:solidFill>
                <a:schemeClr val="tx1">
                  <a:lumMod val="50000"/>
                  <a:lumOff val="50000"/>
                </a:schemeClr>
              </a:solidFill>
            </a:endParaRPr>
          </a:p>
          <a:p>
            <a:r>
              <a:rPr lang="en-IN" i="1" dirty="0">
                <a:solidFill>
                  <a:schemeClr val="tx1">
                    <a:lumMod val="50000"/>
                    <a:lumOff val="50000"/>
                  </a:schemeClr>
                </a:solidFill>
              </a:rPr>
              <a:t>The second command parses the lists of the coordinates from the object.</a:t>
            </a:r>
          </a:p>
        </p:txBody>
      </p:sp>
      <p:pic>
        <p:nvPicPr>
          <p:cNvPr id="5" name="Picture 4">
            <a:extLst>
              <a:ext uri="{FF2B5EF4-FFF2-40B4-BE49-F238E27FC236}">
                <a16:creationId xmlns:a16="http://schemas.microsoft.com/office/drawing/2014/main" id="{722F7D97-A899-4AA0-878B-60F222C95D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05313" y="2475499"/>
            <a:ext cx="3507973" cy="2645142"/>
          </a:xfrm>
          <a:prstGeom prst="rect">
            <a:avLst/>
          </a:prstGeom>
          <a:ln w="28575">
            <a:solidFill>
              <a:schemeClr val="tx1"/>
            </a:solidFill>
            <a:prstDash val="dashDot"/>
          </a:ln>
        </p:spPr>
      </p:pic>
    </p:spTree>
    <p:extLst>
      <p:ext uri="{BB962C8B-B14F-4D97-AF65-F5344CB8AC3E}">
        <p14:creationId xmlns:p14="http://schemas.microsoft.com/office/powerpoint/2010/main" val="41785327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A524E-DFB0-41E5-A475-DBB2843F109A}"/>
              </a:ext>
            </a:extLst>
          </p:cNvPr>
          <p:cNvSpPr>
            <a:spLocks noGrp="1"/>
          </p:cNvSpPr>
          <p:nvPr>
            <p:ph type="title"/>
          </p:nvPr>
        </p:nvSpPr>
        <p:spPr/>
        <p:txBody>
          <a:bodyPr/>
          <a:lstStyle/>
          <a:p>
            <a:r>
              <a:rPr lang="en-IN" b="1" dirty="0">
                <a:solidFill>
                  <a:schemeClr val="tx1"/>
                </a:solidFill>
                <a:latin typeface="Times New Roman" panose="02020603050405020304" pitchFamily="18" charset="0"/>
                <a:cs typeface="Times New Roman" panose="02020603050405020304" pitchFamily="18" charset="0"/>
              </a:rPr>
              <a:t>EXPLANATION OF CODE:</a:t>
            </a:r>
            <a:endParaRPr lang="en-IN" dirty="0"/>
          </a:p>
        </p:txBody>
      </p:sp>
      <p:sp>
        <p:nvSpPr>
          <p:cNvPr id="3" name="Content Placeholder 2">
            <a:extLst>
              <a:ext uri="{FF2B5EF4-FFF2-40B4-BE49-F238E27FC236}">
                <a16:creationId xmlns:a16="http://schemas.microsoft.com/office/drawing/2014/main" id="{53D677B6-D8C5-4620-8273-3A54A766CD1E}"/>
              </a:ext>
            </a:extLst>
          </p:cNvPr>
          <p:cNvSpPr>
            <a:spLocks noGrp="1"/>
          </p:cNvSpPr>
          <p:nvPr>
            <p:ph idx="1"/>
          </p:nvPr>
        </p:nvSpPr>
        <p:spPr>
          <a:xfrm>
            <a:off x="1097280" y="1845734"/>
            <a:ext cx="10058400" cy="4439656"/>
          </a:xfrm>
        </p:spPr>
        <p:txBody>
          <a:bodyPr>
            <a:normAutofit/>
          </a:bodyPr>
          <a:lstStyle/>
          <a:p>
            <a:r>
              <a:rPr lang="en-IN" b="1" dirty="0">
                <a:solidFill>
                  <a:schemeClr val="tx1"/>
                </a:solidFill>
                <a:latin typeface="Times New Roman" panose="02020603050405020304" pitchFamily="18" charset="0"/>
                <a:cs typeface="Times New Roman" panose="02020603050405020304" pitchFamily="18" charset="0"/>
              </a:rPr>
              <a:t>box = cv2.minAreaRect(c)</a:t>
            </a:r>
          </a:p>
          <a:p>
            <a:r>
              <a:rPr lang="en-IN" i="1" dirty="0">
                <a:solidFill>
                  <a:schemeClr val="tx1">
                    <a:lumMod val="50000"/>
                    <a:lumOff val="50000"/>
                  </a:schemeClr>
                </a:solidFill>
              </a:rPr>
              <a:t>This command finds the coordinates of a box that envelopes one set of contours such that the area outside the contours is minimized.</a:t>
            </a:r>
          </a:p>
          <a:p>
            <a:endParaRPr lang="en-IN" i="1" dirty="0">
              <a:solidFill>
                <a:schemeClr val="tx1">
                  <a:lumMod val="50000"/>
                  <a:lumOff val="50000"/>
                </a:schemeClr>
              </a:solidFill>
            </a:endParaRPr>
          </a:p>
          <a:p>
            <a:r>
              <a:rPr lang="en-IN" b="1" dirty="0">
                <a:solidFill>
                  <a:schemeClr val="tx1"/>
                </a:solidFill>
                <a:latin typeface="Times New Roman" panose="02020603050405020304" pitchFamily="18" charset="0"/>
                <a:cs typeface="Times New Roman" panose="02020603050405020304" pitchFamily="18" charset="0"/>
              </a:rPr>
              <a:t>(</a:t>
            </a:r>
            <a:r>
              <a:rPr lang="en-IN" b="1" dirty="0" err="1">
                <a:solidFill>
                  <a:schemeClr val="tx1"/>
                </a:solidFill>
                <a:latin typeface="Times New Roman" panose="02020603050405020304" pitchFamily="18" charset="0"/>
                <a:cs typeface="Times New Roman" panose="02020603050405020304" pitchFamily="18" charset="0"/>
              </a:rPr>
              <a:t>tl</a:t>
            </a:r>
            <a:r>
              <a:rPr lang="en-IN" b="1" dirty="0">
                <a:solidFill>
                  <a:schemeClr val="tx1"/>
                </a:solidFill>
                <a:latin typeface="Times New Roman" panose="02020603050405020304" pitchFamily="18" charset="0"/>
                <a:cs typeface="Times New Roman" panose="02020603050405020304" pitchFamily="18" charset="0"/>
              </a:rPr>
              <a:t>, tr, </a:t>
            </a:r>
            <a:r>
              <a:rPr lang="en-IN" b="1" dirty="0" err="1">
                <a:solidFill>
                  <a:schemeClr val="tx1"/>
                </a:solidFill>
                <a:latin typeface="Times New Roman" panose="02020603050405020304" pitchFamily="18" charset="0"/>
                <a:cs typeface="Times New Roman" panose="02020603050405020304" pitchFamily="18" charset="0"/>
              </a:rPr>
              <a:t>br</a:t>
            </a:r>
            <a:r>
              <a:rPr lang="en-IN" b="1" dirty="0">
                <a:solidFill>
                  <a:schemeClr val="tx1"/>
                </a:solidFill>
                <a:latin typeface="Times New Roman" panose="02020603050405020304" pitchFamily="18" charset="0"/>
                <a:cs typeface="Times New Roman" panose="02020603050405020304" pitchFamily="18" charset="0"/>
              </a:rPr>
              <a:t>, bl) = box	</a:t>
            </a:r>
          </a:p>
          <a:p>
            <a:r>
              <a:rPr lang="en-IN" b="1" dirty="0">
                <a:solidFill>
                  <a:schemeClr val="tx1"/>
                </a:solidFill>
                <a:latin typeface="Times New Roman" panose="02020603050405020304" pitchFamily="18" charset="0"/>
                <a:cs typeface="Times New Roman" panose="02020603050405020304" pitchFamily="18" charset="0"/>
              </a:rPr>
              <a:t>(</a:t>
            </a:r>
            <a:r>
              <a:rPr lang="en-IN" b="1" dirty="0" err="1">
                <a:solidFill>
                  <a:schemeClr val="tx1"/>
                </a:solidFill>
                <a:latin typeface="Times New Roman" panose="02020603050405020304" pitchFamily="18" charset="0"/>
                <a:cs typeface="Times New Roman" panose="02020603050405020304" pitchFamily="18" charset="0"/>
              </a:rPr>
              <a:t>tltrX</a:t>
            </a:r>
            <a:r>
              <a:rPr lang="en-IN" b="1" dirty="0">
                <a:solidFill>
                  <a:schemeClr val="tx1"/>
                </a:solidFill>
                <a:latin typeface="Times New Roman" panose="02020603050405020304" pitchFamily="18" charset="0"/>
                <a:cs typeface="Times New Roman" panose="02020603050405020304" pitchFamily="18" charset="0"/>
              </a:rPr>
              <a:t>, </a:t>
            </a:r>
            <a:r>
              <a:rPr lang="en-IN" b="1" dirty="0" err="1">
                <a:solidFill>
                  <a:schemeClr val="tx1"/>
                </a:solidFill>
                <a:latin typeface="Times New Roman" panose="02020603050405020304" pitchFamily="18" charset="0"/>
                <a:cs typeface="Times New Roman" panose="02020603050405020304" pitchFamily="18" charset="0"/>
              </a:rPr>
              <a:t>tltrY</a:t>
            </a:r>
            <a:r>
              <a:rPr lang="en-IN" b="1" dirty="0">
                <a:solidFill>
                  <a:schemeClr val="tx1"/>
                </a:solidFill>
                <a:latin typeface="Times New Roman" panose="02020603050405020304" pitchFamily="18" charset="0"/>
                <a:cs typeface="Times New Roman" panose="02020603050405020304" pitchFamily="18" charset="0"/>
              </a:rPr>
              <a:t>) = midpoint(</a:t>
            </a:r>
            <a:r>
              <a:rPr lang="en-IN" b="1" dirty="0" err="1">
                <a:solidFill>
                  <a:schemeClr val="tx1"/>
                </a:solidFill>
                <a:latin typeface="Times New Roman" panose="02020603050405020304" pitchFamily="18" charset="0"/>
                <a:cs typeface="Times New Roman" panose="02020603050405020304" pitchFamily="18" charset="0"/>
              </a:rPr>
              <a:t>tl</a:t>
            </a:r>
            <a:r>
              <a:rPr lang="en-IN" b="1" dirty="0">
                <a:solidFill>
                  <a:schemeClr val="tx1"/>
                </a:solidFill>
                <a:latin typeface="Times New Roman" panose="02020603050405020304" pitchFamily="18" charset="0"/>
                <a:cs typeface="Times New Roman" panose="02020603050405020304" pitchFamily="18" charset="0"/>
              </a:rPr>
              <a:t>, tr)</a:t>
            </a:r>
          </a:p>
          <a:p>
            <a:r>
              <a:rPr lang="en-IN" b="1" dirty="0">
                <a:solidFill>
                  <a:schemeClr val="tx1"/>
                </a:solidFill>
                <a:latin typeface="Times New Roman" panose="02020603050405020304" pitchFamily="18" charset="0"/>
                <a:cs typeface="Times New Roman" panose="02020603050405020304" pitchFamily="18" charset="0"/>
              </a:rPr>
              <a:t>(</a:t>
            </a:r>
            <a:r>
              <a:rPr lang="en-IN" b="1" dirty="0" err="1">
                <a:solidFill>
                  <a:schemeClr val="tx1"/>
                </a:solidFill>
                <a:latin typeface="Times New Roman" panose="02020603050405020304" pitchFamily="18" charset="0"/>
                <a:cs typeface="Times New Roman" panose="02020603050405020304" pitchFamily="18" charset="0"/>
              </a:rPr>
              <a:t>blbrX</a:t>
            </a:r>
            <a:r>
              <a:rPr lang="en-IN" b="1" dirty="0">
                <a:solidFill>
                  <a:schemeClr val="tx1"/>
                </a:solidFill>
                <a:latin typeface="Times New Roman" panose="02020603050405020304" pitchFamily="18" charset="0"/>
                <a:cs typeface="Times New Roman" panose="02020603050405020304" pitchFamily="18" charset="0"/>
              </a:rPr>
              <a:t>, </a:t>
            </a:r>
            <a:r>
              <a:rPr lang="en-IN" b="1" dirty="0" err="1">
                <a:solidFill>
                  <a:schemeClr val="tx1"/>
                </a:solidFill>
                <a:latin typeface="Times New Roman" panose="02020603050405020304" pitchFamily="18" charset="0"/>
                <a:cs typeface="Times New Roman" panose="02020603050405020304" pitchFamily="18" charset="0"/>
              </a:rPr>
              <a:t>blbrY</a:t>
            </a:r>
            <a:r>
              <a:rPr lang="en-IN" b="1" dirty="0">
                <a:solidFill>
                  <a:schemeClr val="tx1"/>
                </a:solidFill>
                <a:latin typeface="Times New Roman" panose="02020603050405020304" pitchFamily="18" charset="0"/>
                <a:cs typeface="Times New Roman" panose="02020603050405020304" pitchFamily="18" charset="0"/>
              </a:rPr>
              <a:t>) = midpoint(bl, </a:t>
            </a:r>
            <a:r>
              <a:rPr lang="en-IN" b="1" dirty="0" err="1">
                <a:solidFill>
                  <a:schemeClr val="tx1"/>
                </a:solidFill>
                <a:latin typeface="Times New Roman" panose="02020603050405020304" pitchFamily="18" charset="0"/>
                <a:cs typeface="Times New Roman" panose="02020603050405020304" pitchFamily="18" charset="0"/>
              </a:rPr>
              <a:t>br</a:t>
            </a:r>
            <a:r>
              <a:rPr lang="en-IN" b="1" dirty="0">
                <a:solidFill>
                  <a:schemeClr val="tx1"/>
                </a:solidFill>
                <a:latin typeface="Times New Roman" panose="02020603050405020304" pitchFamily="18" charset="0"/>
                <a:cs typeface="Times New Roman" panose="02020603050405020304" pitchFamily="18" charset="0"/>
              </a:rPr>
              <a:t>)</a:t>
            </a:r>
          </a:p>
          <a:p>
            <a:r>
              <a:rPr lang="en-IN" b="1" dirty="0">
                <a:solidFill>
                  <a:schemeClr val="tx1"/>
                </a:solidFill>
                <a:latin typeface="Times New Roman" panose="02020603050405020304" pitchFamily="18" charset="0"/>
                <a:cs typeface="Times New Roman" panose="02020603050405020304" pitchFamily="18" charset="0"/>
              </a:rPr>
              <a:t>(</a:t>
            </a:r>
            <a:r>
              <a:rPr lang="en-IN" b="1" dirty="0" err="1">
                <a:solidFill>
                  <a:schemeClr val="tx1"/>
                </a:solidFill>
                <a:latin typeface="Times New Roman" panose="02020603050405020304" pitchFamily="18" charset="0"/>
                <a:cs typeface="Times New Roman" panose="02020603050405020304" pitchFamily="18" charset="0"/>
              </a:rPr>
              <a:t>tlblX</a:t>
            </a:r>
            <a:r>
              <a:rPr lang="en-IN" b="1" dirty="0">
                <a:solidFill>
                  <a:schemeClr val="tx1"/>
                </a:solidFill>
                <a:latin typeface="Times New Roman" panose="02020603050405020304" pitchFamily="18" charset="0"/>
                <a:cs typeface="Times New Roman" panose="02020603050405020304" pitchFamily="18" charset="0"/>
              </a:rPr>
              <a:t>, </a:t>
            </a:r>
            <a:r>
              <a:rPr lang="en-IN" b="1" dirty="0" err="1">
                <a:solidFill>
                  <a:schemeClr val="tx1"/>
                </a:solidFill>
                <a:latin typeface="Times New Roman" panose="02020603050405020304" pitchFamily="18" charset="0"/>
                <a:cs typeface="Times New Roman" panose="02020603050405020304" pitchFamily="18" charset="0"/>
              </a:rPr>
              <a:t>tlblY</a:t>
            </a:r>
            <a:r>
              <a:rPr lang="en-IN" b="1" dirty="0">
                <a:solidFill>
                  <a:schemeClr val="tx1"/>
                </a:solidFill>
                <a:latin typeface="Times New Roman" panose="02020603050405020304" pitchFamily="18" charset="0"/>
                <a:cs typeface="Times New Roman" panose="02020603050405020304" pitchFamily="18" charset="0"/>
              </a:rPr>
              <a:t>) = midpoint(</a:t>
            </a:r>
            <a:r>
              <a:rPr lang="en-IN" b="1" dirty="0" err="1">
                <a:solidFill>
                  <a:schemeClr val="tx1"/>
                </a:solidFill>
                <a:latin typeface="Times New Roman" panose="02020603050405020304" pitchFamily="18" charset="0"/>
                <a:cs typeface="Times New Roman" panose="02020603050405020304" pitchFamily="18" charset="0"/>
              </a:rPr>
              <a:t>tl</a:t>
            </a:r>
            <a:r>
              <a:rPr lang="en-IN" b="1" dirty="0">
                <a:solidFill>
                  <a:schemeClr val="tx1"/>
                </a:solidFill>
                <a:latin typeface="Times New Roman" panose="02020603050405020304" pitchFamily="18" charset="0"/>
                <a:cs typeface="Times New Roman" panose="02020603050405020304" pitchFamily="18" charset="0"/>
              </a:rPr>
              <a:t>, bl)</a:t>
            </a:r>
          </a:p>
          <a:p>
            <a:r>
              <a:rPr lang="en-IN" b="1" dirty="0">
                <a:solidFill>
                  <a:schemeClr val="tx1"/>
                </a:solidFill>
                <a:latin typeface="Times New Roman" panose="02020603050405020304" pitchFamily="18" charset="0"/>
                <a:cs typeface="Times New Roman" panose="02020603050405020304" pitchFamily="18" charset="0"/>
              </a:rPr>
              <a:t>(</a:t>
            </a:r>
            <a:r>
              <a:rPr lang="en-IN" b="1" dirty="0" err="1">
                <a:solidFill>
                  <a:schemeClr val="tx1"/>
                </a:solidFill>
                <a:latin typeface="Times New Roman" panose="02020603050405020304" pitchFamily="18" charset="0"/>
                <a:cs typeface="Times New Roman" panose="02020603050405020304" pitchFamily="18" charset="0"/>
              </a:rPr>
              <a:t>trbrX</a:t>
            </a:r>
            <a:r>
              <a:rPr lang="en-IN" b="1" dirty="0">
                <a:solidFill>
                  <a:schemeClr val="tx1"/>
                </a:solidFill>
                <a:latin typeface="Times New Roman" panose="02020603050405020304" pitchFamily="18" charset="0"/>
                <a:cs typeface="Times New Roman" panose="02020603050405020304" pitchFamily="18" charset="0"/>
              </a:rPr>
              <a:t>, </a:t>
            </a:r>
            <a:r>
              <a:rPr lang="en-IN" b="1" dirty="0" err="1">
                <a:solidFill>
                  <a:schemeClr val="tx1"/>
                </a:solidFill>
                <a:latin typeface="Times New Roman" panose="02020603050405020304" pitchFamily="18" charset="0"/>
                <a:cs typeface="Times New Roman" panose="02020603050405020304" pitchFamily="18" charset="0"/>
              </a:rPr>
              <a:t>trbrY</a:t>
            </a:r>
            <a:r>
              <a:rPr lang="en-IN" b="1" dirty="0">
                <a:solidFill>
                  <a:schemeClr val="tx1"/>
                </a:solidFill>
                <a:latin typeface="Times New Roman" panose="02020603050405020304" pitchFamily="18" charset="0"/>
                <a:cs typeface="Times New Roman" panose="02020603050405020304" pitchFamily="18" charset="0"/>
              </a:rPr>
              <a:t>) = midpoint(tr, </a:t>
            </a:r>
            <a:r>
              <a:rPr lang="en-IN" b="1" dirty="0" err="1">
                <a:solidFill>
                  <a:schemeClr val="tx1"/>
                </a:solidFill>
                <a:latin typeface="Times New Roman" panose="02020603050405020304" pitchFamily="18" charset="0"/>
                <a:cs typeface="Times New Roman" panose="02020603050405020304" pitchFamily="18" charset="0"/>
              </a:rPr>
              <a:t>br</a:t>
            </a:r>
            <a:r>
              <a:rPr lang="en-IN" b="1" dirty="0">
                <a:solidFill>
                  <a:schemeClr val="tx1"/>
                </a:solidFill>
                <a:latin typeface="Times New Roman" panose="02020603050405020304" pitchFamily="18" charset="0"/>
                <a:cs typeface="Times New Roman" panose="02020603050405020304" pitchFamily="18" charset="0"/>
              </a:rPr>
              <a:t>)</a:t>
            </a:r>
          </a:p>
          <a:p>
            <a:r>
              <a:rPr lang="en-IN" i="1" dirty="0">
                <a:solidFill>
                  <a:schemeClr val="tx1">
                    <a:lumMod val="50000"/>
                    <a:lumOff val="50000"/>
                  </a:schemeClr>
                </a:solidFill>
              </a:rPr>
              <a:t>These commands compute the midpoints of the edges of the box.</a:t>
            </a:r>
          </a:p>
          <a:p>
            <a:endParaRPr lang="en-IN" b="1" dirty="0">
              <a:solidFill>
                <a:schemeClr val="tx1"/>
              </a:solidFill>
              <a:latin typeface="Times New Roman" panose="02020603050405020304" pitchFamily="18" charset="0"/>
              <a:cs typeface="Times New Roman" panose="02020603050405020304" pitchFamily="18" charset="0"/>
            </a:endParaRPr>
          </a:p>
          <a:p>
            <a:endParaRPr lang="en-IN" b="1" dirty="0">
              <a:solidFill>
                <a:schemeClr val="tx1"/>
              </a:solidFill>
            </a:endParaRPr>
          </a:p>
        </p:txBody>
      </p:sp>
    </p:spTree>
    <p:extLst>
      <p:ext uri="{BB962C8B-B14F-4D97-AF65-F5344CB8AC3E}">
        <p14:creationId xmlns:p14="http://schemas.microsoft.com/office/powerpoint/2010/main" val="19878605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07689-D746-4C70-B197-202CB5832D95}"/>
              </a:ext>
            </a:extLst>
          </p:cNvPr>
          <p:cNvSpPr>
            <a:spLocks noGrp="1"/>
          </p:cNvSpPr>
          <p:nvPr>
            <p:ph type="title"/>
          </p:nvPr>
        </p:nvSpPr>
        <p:spPr>
          <a:xfrm>
            <a:off x="1066800" y="286603"/>
            <a:ext cx="10058400" cy="1450757"/>
          </a:xfrm>
        </p:spPr>
        <p:txBody>
          <a:bodyPr/>
          <a:lstStyle/>
          <a:p>
            <a:r>
              <a:rPr lang="en-IN" b="1" dirty="0">
                <a:solidFill>
                  <a:schemeClr val="tx1"/>
                </a:solidFill>
                <a:latin typeface="Times New Roman" panose="02020603050405020304" pitchFamily="18" charset="0"/>
                <a:cs typeface="Times New Roman" panose="02020603050405020304" pitchFamily="18" charset="0"/>
              </a:rPr>
              <a:t>EXPLANATION OF CODE:</a:t>
            </a:r>
            <a:endParaRPr lang="en-IN" dirty="0"/>
          </a:p>
        </p:txBody>
      </p:sp>
      <p:sp>
        <p:nvSpPr>
          <p:cNvPr id="3" name="Content Placeholder 2">
            <a:extLst>
              <a:ext uri="{FF2B5EF4-FFF2-40B4-BE49-F238E27FC236}">
                <a16:creationId xmlns:a16="http://schemas.microsoft.com/office/drawing/2014/main" id="{CD8D31B3-3CC6-4E45-9D39-E88F23749959}"/>
              </a:ext>
            </a:extLst>
          </p:cNvPr>
          <p:cNvSpPr>
            <a:spLocks noGrp="1"/>
          </p:cNvSpPr>
          <p:nvPr>
            <p:ph idx="1"/>
          </p:nvPr>
        </p:nvSpPr>
        <p:spPr>
          <a:xfrm>
            <a:off x="1066800" y="2110223"/>
            <a:ext cx="10287740" cy="4397110"/>
          </a:xfrm>
        </p:spPr>
        <p:txBody>
          <a:bodyPr>
            <a:normAutofit fontScale="92500" lnSpcReduction="20000"/>
          </a:bodyPr>
          <a:lstStyle/>
          <a:p>
            <a:r>
              <a:rPr lang="en-IN" b="1" dirty="0" err="1">
                <a:latin typeface="Times New Roman" panose="02020603050405020304" pitchFamily="18" charset="0"/>
                <a:cs typeface="Times New Roman" panose="02020603050405020304" pitchFamily="18" charset="0"/>
              </a:rPr>
              <a:t>dA</a:t>
            </a:r>
            <a:r>
              <a:rPr lang="en-IN" b="1" dirty="0">
                <a:latin typeface="Times New Roman" panose="02020603050405020304" pitchFamily="18" charset="0"/>
                <a:cs typeface="Times New Roman" panose="02020603050405020304" pitchFamily="18" charset="0"/>
              </a:rPr>
              <a:t> = </a:t>
            </a:r>
            <a:r>
              <a:rPr lang="en-IN" b="1" dirty="0" err="1">
                <a:latin typeface="Times New Roman" panose="02020603050405020304" pitchFamily="18" charset="0"/>
                <a:cs typeface="Times New Roman" panose="02020603050405020304" pitchFamily="18" charset="0"/>
              </a:rPr>
              <a:t>dist.euclidean</a:t>
            </a:r>
            <a:r>
              <a:rPr lang="en-IN" b="1" dirty="0">
                <a:latin typeface="Times New Roman" panose="02020603050405020304" pitchFamily="18" charset="0"/>
                <a:cs typeface="Times New Roman" panose="02020603050405020304" pitchFamily="18" charset="0"/>
              </a:rPr>
              <a:t>((</a:t>
            </a:r>
            <a:r>
              <a:rPr lang="en-IN" b="1" dirty="0" err="1">
                <a:latin typeface="Times New Roman" panose="02020603050405020304" pitchFamily="18" charset="0"/>
                <a:cs typeface="Times New Roman" panose="02020603050405020304" pitchFamily="18" charset="0"/>
              </a:rPr>
              <a:t>tltrX</a:t>
            </a:r>
            <a:r>
              <a:rPr lang="en-IN" b="1" dirty="0">
                <a:latin typeface="Times New Roman" panose="02020603050405020304" pitchFamily="18" charset="0"/>
                <a:cs typeface="Times New Roman" panose="02020603050405020304" pitchFamily="18" charset="0"/>
              </a:rPr>
              <a:t>, </a:t>
            </a:r>
            <a:r>
              <a:rPr lang="en-IN" b="1" dirty="0" err="1">
                <a:latin typeface="Times New Roman" panose="02020603050405020304" pitchFamily="18" charset="0"/>
                <a:cs typeface="Times New Roman" panose="02020603050405020304" pitchFamily="18" charset="0"/>
              </a:rPr>
              <a:t>tltrY</a:t>
            </a:r>
            <a:r>
              <a:rPr lang="en-IN" b="1" dirty="0">
                <a:latin typeface="Times New Roman" panose="02020603050405020304" pitchFamily="18" charset="0"/>
                <a:cs typeface="Times New Roman" panose="02020603050405020304" pitchFamily="18" charset="0"/>
              </a:rPr>
              <a:t>), (</a:t>
            </a:r>
            <a:r>
              <a:rPr lang="en-IN" b="1" dirty="0" err="1">
                <a:latin typeface="Times New Roman" panose="02020603050405020304" pitchFamily="18" charset="0"/>
                <a:cs typeface="Times New Roman" panose="02020603050405020304" pitchFamily="18" charset="0"/>
              </a:rPr>
              <a:t>blbrX</a:t>
            </a:r>
            <a:r>
              <a:rPr lang="en-IN" b="1" dirty="0">
                <a:latin typeface="Times New Roman" panose="02020603050405020304" pitchFamily="18" charset="0"/>
                <a:cs typeface="Times New Roman" panose="02020603050405020304" pitchFamily="18" charset="0"/>
              </a:rPr>
              <a:t>, </a:t>
            </a:r>
            <a:r>
              <a:rPr lang="en-IN" b="1" dirty="0" err="1">
                <a:latin typeface="Times New Roman" panose="02020603050405020304" pitchFamily="18" charset="0"/>
                <a:cs typeface="Times New Roman" panose="02020603050405020304" pitchFamily="18" charset="0"/>
              </a:rPr>
              <a:t>blbrY</a:t>
            </a:r>
            <a:r>
              <a:rPr lang="en-IN" b="1" dirty="0">
                <a:latin typeface="Times New Roman" panose="02020603050405020304" pitchFamily="18" charset="0"/>
                <a:cs typeface="Times New Roman" panose="02020603050405020304" pitchFamily="18" charset="0"/>
              </a:rPr>
              <a:t>))</a:t>
            </a:r>
          </a:p>
          <a:p>
            <a:r>
              <a:rPr lang="en-IN" b="1" dirty="0">
                <a:latin typeface="Times New Roman" panose="02020603050405020304" pitchFamily="18" charset="0"/>
                <a:cs typeface="Times New Roman" panose="02020603050405020304" pitchFamily="18" charset="0"/>
              </a:rPr>
              <a:t>dB = </a:t>
            </a:r>
            <a:r>
              <a:rPr lang="en-IN" b="1" dirty="0" err="1">
                <a:latin typeface="Times New Roman" panose="02020603050405020304" pitchFamily="18" charset="0"/>
                <a:cs typeface="Times New Roman" panose="02020603050405020304" pitchFamily="18" charset="0"/>
              </a:rPr>
              <a:t>dist.euclidean</a:t>
            </a:r>
            <a:r>
              <a:rPr lang="en-IN" b="1" dirty="0">
                <a:latin typeface="Times New Roman" panose="02020603050405020304" pitchFamily="18" charset="0"/>
                <a:cs typeface="Times New Roman" panose="02020603050405020304" pitchFamily="18" charset="0"/>
              </a:rPr>
              <a:t>((</a:t>
            </a:r>
            <a:r>
              <a:rPr lang="en-IN" b="1" dirty="0" err="1">
                <a:latin typeface="Times New Roman" panose="02020603050405020304" pitchFamily="18" charset="0"/>
                <a:cs typeface="Times New Roman" panose="02020603050405020304" pitchFamily="18" charset="0"/>
              </a:rPr>
              <a:t>tlblX</a:t>
            </a:r>
            <a:r>
              <a:rPr lang="en-IN" b="1" dirty="0">
                <a:latin typeface="Times New Roman" panose="02020603050405020304" pitchFamily="18" charset="0"/>
                <a:cs typeface="Times New Roman" panose="02020603050405020304" pitchFamily="18" charset="0"/>
              </a:rPr>
              <a:t>, </a:t>
            </a:r>
            <a:r>
              <a:rPr lang="en-IN" b="1" dirty="0" err="1">
                <a:latin typeface="Times New Roman" panose="02020603050405020304" pitchFamily="18" charset="0"/>
                <a:cs typeface="Times New Roman" panose="02020603050405020304" pitchFamily="18" charset="0"/>
              </a:rPr>
              <a:t>tlblY</a:t>
            </a:r>
            <a:r>
              <a:rPr lang="en-IN" b="1" dirty="0">
                <a:latin typeface="Times New Roman" panose="02020603050405020304" pitchFamily="18" charset="0"/>
                <a:cs typeface="Times New Roman" panose="02020603050405020304" pitchFamily="18" charset="0"/>
              </a:rPr>
              <a:t>), (</a:t>
            </a:r>
            <a:r>
              <a:rPr lang="en-IN" b="1" dirty="0" err="1">
                <a:latin typeface="Times New Roman" panose="02020603050405020304" pitchFamily="18" charset="0"/>
                <a:cs typeface="Times New Roman" panose="02020603050405020304" pitchFamily="18" charset="0"/>
              </a:rPr>
              <a:t>trbrX</a:t>
            </a:r>
            <a:r>
              <a:rPr lang="en-IN" b="1" dirty="0">
                <a:latin typeface="Times New Roman" panose="02020603050405020304" pitchFamily="18" charset="0"/>
                <a:cs typeface="Times New Roman" panose="02020603050405020304" pitchFamily="18" charset="0"/>
              </a:rPr>
              <a:t>, </a:t>
            </a:r>
            <a:r>
              <a:rPr lang="en-IN" b="1" dirty="0" err="1">
                <a:latin typeface="Times New Roman" panose="02020603050405020304" pitchFamily="18" charset="0"/>
                <a:cs typeface="Times New Roman" panose="02020603050405020304" pitchFamily="18" charset="0"/>
              </a:rPr>
              <a:t>trbrY</a:t>
            </a:r>
            <a:r>
              <a:rPr lang="en-IN" b="1" dirty="0">
                <a:latin typeface="Times New Roman" panose="02020603050405020304" pitchFamily="18" charset="0"/>
                <a:cs typeface="Times New Roman" panose="02020603050405020304" pitchFamily="18" charset="0"/>
              </a:rPr>
              <a:t>))</a:t>
            </a:r>
          </a:p>
          <a:p>
            <a:r>
              <a:rPr lang="en-IN" i="1" dirty="0">
                <a:solidFill>
                  <a:schemeClr val="tx1">
                    <a:lumMod val="50000"/>
                    <a:lumOff val="50000"/>
                  </a:schemeClr>
                </a:solidFill>
              </a:rPr>
              <a:t>These commands compute the Euclidean distances between pairs of opposite midpoints.</a:t>
            </a:r>
          </a:p>
          <a:p>
            <a:r>
              <a:rPr lang="en-IN" i="1" dirty="0">
                <a:solidFill>
                  <a:schemeClr val="tx1">
                    <a:lumMod val="50000"/>
                    <a:lumOff val="50000"/>
                  </a:schemeClr>
                </a:solidFill>
              </a:rPr>
              <a:t> </a:t>
            </a:r>
          </a:p>
          <a:p>
            <a:r>
              <a:rPr lang="en-IN" b="1" dirty="0" err="1">
                <a:solidFill>
                  <a:schemeClr val="tx1"/>
                </a:solidFill>
                <a:latin typeface="Times New Roman" panose="02020603050405020304" pitchFamily="18" charset="0"/>
                <a:cs typeface="Times New Roman" panose="02020603050405020304" pitchFamily="18" charset="0"/>
              </a:rPr>
              <a:t>pixelsPerMetric</a:t>
            </a:r>
            <a:r>
              <a:rPr lang="en-IN" b="1" dirty="0">
                <a:solidFill>
                  <a:schemeClr val="tx1"/>
                </a:solidFill>
                <a:latin typeface="Times New Roman" panose="02020603050405020304" pitchFamily="18" charset="0"/>
                <a:cs typeface="Times New Roman" panose="02020603050405020304" pitchFamily="18" charset="0"/>
              </a:rPr>
              <a:t> = dB / </a:t>
            </a:r>
            <a:r>
              <a:rPr lang="en-IN" b="1" dirty="0" err="1">
                <a:solidFill>
                  <a:schemeClr val="tx1"/>
                </a:solidFill>
                <a:latin typeface="Times New Roman" panose="02020603050405020304" pitchFamily="18" charset="0"/>
                <a:cs typeface="Times New Roman" panose="02020603050405020304" pitchFamily="18" charset="0"/>
              </a:rPr>
              <a:t>args</a:t>
            </a:r>
            <a:r>
              <a:rPr lang="en-IN" b="1" dirty="0">
                <a:solidFill>
                  <a:schemeClr val="tx1"/>
                </a:solidFill>
                <a:latin typeface="Times New Roman" panose="02020603050405020304" pitchFamily="18" charset="0"/>
                <a:cs typeface="Times New Roman" panose="02020603050405020304" pitchFamily="18" charset="0"/>
              </a:rPr>
              <a:t>["width“]</a:t>
            </a:r>
          </a:p>
          <a:p>
            <a:r>
              <a:rPr lang="en-IN" b="1" dirty="0" err="1">
                <a:solidFill>
                  <a:schemeClr val="tx1"/>
                </a:solidFill>
                <a:latin typeface="Times New Roman" panose="02020603050405020304" pitchFamily="18" charset="0"/>
                <a:cs typeface="Times New Roman" panose="02020603050405020304" pitchFamily="18" charset="0"/>
              </a:rPr>
              <a:t>dimA</a:t>
            </a:r>
            <a:r>
              <a:rPr lang="en-IN" b="1" dirty="0">
                <a:solidFill>
                  <a:schemeClr val="tx1"/>
                </a:solidFill>
                <a:latin typeface="Times New Roman" panose="02020603050405020304" pitchFamily="18" charset="0"/>
                <a:cs typeface="Times New Roman" panose="02020603050405020304" pitchFamily="18" charset="0"/>
              </a:rPr>
              <a:t> = </a:t>
            </a:r>
            <a:r>
              <a:rPr lang="en-IN" b="1" dirty="0" err="1">
                <a:solidFill>
                  <a:schemeClr val="tx1"/>
                </a:solidFill>
                <a:latin typeface="Times New Roman" panose="02020603050405020304" pitchFamily="18" charset="0"/>
                <a:cs typeface="Times New Roman" panose="02020603050405020304" pitchFamily="18" charset="0"/>
              </a:rPr>
              <a:t>dA</a:t>
            </a:r>
            <a:r>
              <a:rPr lang="en-IN" b="1" dirty="0">
                <a:solidFill>
                  <a:schemeClr val="tx1"/>
                </a:solidFill>
                <a:latin typeface="Times New Roman" panose="02020603050405020304" pitchFamily="18" charset="0"/>
                <a:cs typeface="Times New Roman" panose="02020603050405020304" pitchFamily="18" charset="0"/>
              </a:rPr>
              <a:t> / </a:t>
            </a:r>
            <a:r>
              <a:rPr lang="en-IN" b="1" dirty="0" err="1">
                <a:solidFill>
                  <a:schemeClr val="tx1"/>
                </a:solidFill>
                <a:latin typeface="Times New Roman" panose="02020603050405020304" pitchFamily="18" charset="0"/>
                <a:cs typeface="Times New Roman" panose="02020603050405020304" pitchFamily="18" charset="0"/>
              </a:rPr>
              <a:t>pixelsPerMetric</a:t>
            </a:r>
            <a:endParaRPr lang="en-IN" b="1" dirty="0">
              <a:solidFill>
                <a:schemeClr val="tx1"/>
              </a:solidFill>
              <a:latin typeface="Times New Roman" panose="02020603050405020304" pitchFamily="18" charset="0"/>
              <a:cs typeface="Times New Roman" panose="02020603050405020304" pitchFamily="18" charset="0"/>
            </a:endParaRPr>
          </a:p>
          <a:p>
            <a:r>
              <a:rPr lang="en-IN" b="1" dirty="0" err="1">
                <a:solidFill>
                  <a:schemeClr val="tx1"/>
                </a:solidFill>
                <a:latin typeface="Times New Roman" panose="02020603050405020304" pitchFamily="18" charset="0"/>
                <a:cs typeface="Times New Roman" panose="02020603050405020304" pitchFamily="18" charset="0"/>
              </a:rPr>
              <a:t>dimB</a:t>
            </a:r>
            <a:r>
              <a:rPr lang="en-IN" b="1" dirty="0">
                <a:solidFill>
                  <a:schemeClr val="tx1"/>
                </a:solidFill>
                <a:latin typeface="Times New Roman" panose="02020603050405020304" pitchFamily="18" charset="0"/>
                <a:cs typeface="Times New Roman" panose="02020603050405020304" pitchFamily="18" charset="0"/>
              </a:rPr>
              <a:t> = dB / </a:t>
            </a:r>
            <a:r>
              <a:rPr lang="en-IN" b="1" dirty="0" err="1">
                <a:solidFill>
                  <a:schemeClr val="tx1"/>
                </a:solidFill>
                <a:latin typeface="Times New Roman" panose="02020603050405020304" pitchFamily="18" charset="0"/>
                <a:cs typeface="Times New Roman" panose="02020603050405020304" pitchFamily="18" charset="0"/>
              </a:rPr>
              <a:t>pixelsPerMetric</a:t>
            </a:r>
            <a:endParaRPr lang="en-IN" b="1" dirty="0">
              <a:solidFill>
                <a:schemeClr val="tx1"/>
              </a:solidFill>
              <a:latin typeface="Times New Roman" panose="02020603050405020304" pitchFamily="18" charset="0"/>
              <a:cs typeface="Times New Roman" panose="02020603050405020304" pitchFamily="18" charset="0"/>
            </a:endParaRPr>
          </a:p>
          <a:p>
            <a:r>
              <a:rPr lang="en-IN" i="1" dirty="0">
                <a:solidFill>
                  <a:schemeClr val="tx1">
                    <a:lumMod val="50000"/>
                    <a:lumOff val="50000"/>
                  </a:schemeClr>
                </a:solidFill>
              </a:rPr>
              <a:t>The first command computes the pixels per metric ratio using the Euclidean width of the object in pixels and the width of the left most object in inches input by the user. </a:t>
            </a:r>
          </a:p>
          <a:p>
            <a:r>
              <a:rPr lang="en-IN" i="1" dirty="0">
                <a:solidFill>
                  <a:schemeClr val="tx1">
                    <a:lumMod val="50000"/>
                    <a:lumOff val="50000"/>
                  </a:schemeClr>
                </a:solidFill>
              </a:rPr>
              <a:t>The next two lines compute the dimensions of the object in inches using the PPI ratio and the Euclidean dimensions in pixels. </a:t>
            </a:r>
          </a:p>
          <a:p>
            <a:r>
              <a:rPr lang="en-IN" i="1" dirty="0">
                <a:solidFill>
                  <a:schemeClr val="tx1">
                    <a:lumMod val="50000"/>
                    <a:lumOff val="50000"/>
                  </a:schemeClr>
                </a:solidFill>
              </a:rPr>
              <a:t> </a:t>
            </a:r>
          </a:p>
          <a:p>
            <a:endParaRPr lang="en-IN" b="1" dirty="0">
              <a:solidFill>
                <a:schemeClr val="tx1"/>
              </a:solidFill>
            </a:endParaRPr>
          </a:p>
          <a:p>
            <a:endParaRPr lang="en-IN" i="1" dirty="0">
              <a:solidFill>
                <a:schemeClr val="tx1">
                  <a:lumMod val="50000"/>
                  <a:lumOff val="50000"/>
                </a:schemeClr>
              </a:solidFill>
            </a:endParaRPr>
          </a:p>
          <a:p>
            <a:endParaRPr lang="en-IN" b="1" dirty="0">
              <a:latin typeface="Times New Roman" panose="02020603050405020304" pitchFamily="18" charset="0"/>
              <a:cs typeface="Times New Roman" panose="02020603050405020304" pitchFamily="18" charset="0"/>
            </a:endParaRPr>
          </a:p>
          <a:p>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192987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4FC31-FBC4-432A-84A3-190E6D78982A}"/>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ACCURACY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00AAF6B-E966-4BBB-8310-A9F977EA5FC7}"/>
                  </a:ext>
                </a:extLst>
              </p:cNvPr>
              <p:cNvSpPr>
                <a:spLocks noGrp="1"/>
              </p:cNvSpPr>
              <p:nvPr>
                <p:ph idx="1"/>
              </p:nvPr>
            </p:nvSpPr>
            <p:spPr/>
            <p:txBody>
              <a:bodyPr>
                <a:normAutofit/>
              </a:bodyPr>
              <a:lstStyle/>
              <a:p>
                <a:pPr algn="ctr">
                  <a:lnSpc>
                    <a:spcPct val="110000"/>
                  </a:lnSpc>
                </a:pPr>
                <a:r>
                  <a:rPr lang="en-US" sz="1800" dirty="0">
                    <a:effectLst/>
                    <a:latin typeface="Times New Roman" panose="02020603050405020304" pitchFamily="18" charset="0"/>
                    <a:ea typeface="MS Mincho" panose="02020609040205080304" pitchFamily="49" charset="-128"/>
                  </a:rPr>
                  <a:t>Error percentage = </a:t>
                </a:r>
                <a14:m>
                  <m:oMath xmlns:m="http://schemas.openxmlformats.org/officeDocument/2006/math">
                    <m:f>
                      <m:fPr>
                        <m:ctrlPr>
                          <a:rPr lang="en-IN" sz="1800" i="1">
                            <a:effectLst/>
                            <a:latin typeface="Cambria Math" panose="02040503050406030204" pitchFamily="18" charset="0"/>
                            <a:ea typeface="MS Mincho" panose="02020609040205080304" pitchFamily="49" charset="-128"/>
                          </a:rPr>
                        </m:ctrlPr>
                      </m:fPr>
                      <m:num>
                        <m:r>
                          <a:rPr lang="en-US" sz="1800">
                            <a:effectLst/>
                            <a:latin typeface="Cambria Math" panose="02040503050406030204" pitchFamily="18" charset="0"/>
                            <a:ea typeface="MS Mincho" panose="02020609040205080304" pitchFamily="49" charset="-128"/>
                          </a:rPr>
                          <m:t>|</m:t>
                        </m:r>
                        <m:r>
                          <m:rPr>
                            <m:sty m:val="p"/>
                          </m:rPr>
                          <a:rPr lang="en-US" sz="1800">
                            <a:effectLst/>
                            <a:latin typeface="Cambria Math" panose="02040503050406030204" pitchFamily="18" charset="0"/>
                            <a:ea typeface="MS Mincho" panose="02020609040205080304" pitchFamily="49" charset="-128"/>
                          </a:rPr>
                          <m:t>Computed</m:t>
                        </m:r>
                        <m:r>
                          <a:rPr lang="en-US" sz="1800">
                            <a:effectLst/>
                            <a:latin typeface="Cambria Math" panose="02040503050406030204" pitchFamily="18" charset="0"/>
                            <a:ea typeface="MS Mincho" panose="02020609040205080304" pitchFamily="49" charset="-128"/>
                          </a:rPr>
                          <m:t> </m:t>
                        </m:r>
                        <m:r>
                          <m:rPr>
                            <m:sty m:val="p"/>
                          </m:rPr>
                          <a:rPr lang="en-US" sz="1800">
                            <a:effectLst/>
                            <a:latin typeface="Cambria Math" panose="02040503050406030204" pitchFamily="18" charset="0"/>
                            <a:ea typeface="MS Mincho" panose="02020609040205080304" pitchFamily="49" charset="-128"/>
                          </a:rPr>
                          <m:t>value</m:t>
                        </m:r>
                        <m:r>
                          <a:rPr lang="en-US" sz="1800">
                            <a:effectLst/>
                            <a:latin typeface="Cambria Math" panose="02040503050406030204" pitchFamily="18" charset="0"/>
                            <a:ea typeface="MS Mincho" panose="02020609040205080304" pitchFamily="49" charset="-128"/>
                          </a:rPr>
                          <m:t> – </m:t>
                        </m:r>
                        <m:r>
                          <m:rPr>
                            <m:sty m:val="p"/>
                          </m:rPr>
                          <a:rPr lang="en-US" sz="1800">
                            <a:effectLst/>
                            <a:latin typeface="Cambria Math" panose="02040503050406030204" pitchFamily="18" charset="0"/>
                            <a:ea typeface="MS Mincho" panose="02020609040205080304" pitchFamily="49" charset="-128"/>
                          </a:rPr>
                          <m:t>Actual</m:t>
                        </m:r>
                        <m:r>
                          <a:rPr lang="en-US" sz="1800">
                            <a:effectLst/>
                            <a:latin typeface="Cambria Math" panose="02040503050406030204" pitchFamily="18" charset="0"/>
                            <a:ea typeface="MS Mincho" panose="02020609040205080304" pitchFamily="49" charset="-128"/>
                          </a:rPr>
                          <m:t> </m:t>
                        </m:r>
                        <m:r>
                          <m:rPr>
                            <m:sty m:val="p"/>
                          </m:rPr>
                          <a:rPr lang="en-US" sz="1800">
                            <a:effectLst/>
                            <a:latin typeface="Cambria Math" panose="02040503050406030204" pitchFamily="18" charset="0"/>
                            <a:ea typeface="MS Mincho" panose="02020609040205080304" pitchFamily="49" charset="-128"/>
                          </a:rPr>
                          <m:t>value</m:t>
                        </m:r>
                        <m:r>
                          <a:rPr lang="en-US" sz="1800">
                            <a:effectLst/>
                            <a:latin typeface="Cambria Math" panose="02040503050406030204" pitchFamily="18" charset="0"/>
                            <a:ea typeface="MS Mincho" panose="02020609040205080304" pitchFamily="49" charset="-128"/>
                          </a:rPr>
                          <m:t>|</m:t>
                        </m:r>
                      </m:num>
                      <m:den>
                        <m:r>
                          <m:rPr>
                            <m:sty m:val="p"/>
                          </m:rPr>
                          <a:rPr lang="en-US" sz="1800">
                            <a:effectLst/>
                            <a:latin typeface="Cambria Math" panose="02040503050406030204" pitchFamily="18" charset="0"/>
                            <a:ea typeface="MS Mincho" panose="02020609040205080304" pitchFamily="49" charset="-128"/>
                          </a:rPr>
                          <m:t>Actual</m:t>
                        </m:r>
                        <m:r>
                          <a:rPr lang="en-US" sz="1800">
                            <a:effectLst/>
                            <a:latin typeface="Cambria Math" panose="02040503050406030204" pitchFamily="18" charset="0"/>
                            <a:ea typeface="MS Mincho" panose="02020609040205080304" pitchFamily="49" charset="-128"/>
                          </a:rPr>
                          <m:t> </m:t>
                        </m:r>
                        <m:r>
                          <m:rPr>
                            <m:sty m:val="p"/>
                          </m:rPr>
                          <a:rPr lang="en-US" sz="1800">
                            <a:effectLst/>
                            <a:latin typeface="Cambria Math" panose="02040503050406030204" pitchFamily="18" charset="0"/>
                            <a:ea typeface="MS Mincho" panose="02020609040205080304" pitchFamily="49" charset="-128"/>
                          </a:rPr>
                          <m:t>value</m:t>
                        </m:r>
                      </m:den>
                    </m:f>
                  </m:oMath>
                </a14:m>
                <a:r>
                  <a:rPr lang="en-US" sz="1800" dirty="0">
                    <a:effectLst/>
                    <a:latin typeface="Times New Roman" panose="02020603050405020304" pitchFamily="18" charset="0"/>
                    <a:ea typeface="MS Mincho" panose="02020609040205080304" pitchFamily="49" charset="-128"/>
                  </a:rPr>
                  <a:t> x 100%</a:t>
                </a:r>
                <a:endParaRPr lang="en-IN" sz="1800" dirty="0">
                  <a:effectLst/>
                  <a:latin typeface="Times New Roman" panose="02020603050405020304" pitchFamily="18" charset="0"/>
                  <a:ea typeface="MS Mincho" panose="02020609040205080304" pitchFamily="49" charset="-128"/>
                </a:endParaRPr>
              </a:p>
              <a:p>
                <a:pPr marL="342900" lvl="0" indent="-342900" algn="just">
                  <a:lnSpc>
                    <a:spcPct val="110000"/>
                  </a:lnSpc>
                  <a:buFont typeface="Wingdings" panose="05000000000000000000" pitchFamily="2" charset="2"/>
                  <a:buChar char=""/>
                </a:pP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Accuracy in length of power bank		= 100% - </a:t>
                </a:r>
                <a14:m>
                  <m:oMath xmlns:m="http://schemas.openxmlformats.org/officeDocument/2006/math">
                    <m:f>
                      <m:fPr>
                        <m:ctrlPr>
                          <a:rPr lang="en-IN" sz="1800" i="1">
                            <a:effectLst/>
                            <a:latin typeface="Cambria Math" panose="02040503050406030204" pitchFamily="18" charset="0"/>
                            <a:ea typeface="MS Mincho" panose="02020609040205080304" pitchFamily="49" charset="-128"/>
                            <a:cs typeface="Times New Roman" panose="02020603050405020304" pitchFamily="18" charset="0"/>
                          </a:rPr>
                        </m:ctrlPr>
                      </m:fPr>
                      <m:num>
                        <m:r>
                          <a:rPr lang="en-US" sz="1800">
                            <a:effectLst/>
                            <a:latin typeface="Cambria Math" panose="02040503050406030204" pitchFamily="18" charset="0"/>
                            <a:ea typeface="MS Mincho" panose="02020609040205080304" pitchFamily="49" charset="-128"/>
                            <a:cs typeface="Times New Roman" panose="02020603050405020304" pitchFamily="18" charset="0"/>
                          </a:rPr>
                          <m:t>|5.739 – 5.75|</m:t>
                        </m:r>
                      </m:num>
                      <m:den>
                        <m:r>
                          <a:rPr lang="en-US" sz="1800">
                            <a:effectLst/>
                            <a:latin typeface="Cambria Math" panose="02040503050406030204" pitchFamily="18" charset="0"/>
                            <a:ea typeface="MS Mincho" panose="02020609040205080304" pitchFamily="49" charset="-128"/>
                            <a:cs typeface="Times New Roman" panose="02020603050405020304" pitchFamily="18" charset="0"/>
                          </a:rPr>
                          <m:t>5.75</m:t>
                        </m:r>
                      </m:den>
                    </m:f>
                  </m:oMath>
                </a14:m>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x 100% 	= 99.81%</a:t>
                </a:r>
                <a:endParaRPr lang="en-IN" sz="1800" dirty="0">
                  <a:effectLst/>
                  <a:latin typeface="Times New Roman" panose="02020603050405020304" pitchFamily="18" charset="0"/>
                  <a:ea typeface="MS Mincho" panose="02020609040205080304" pitchFamily="49" charset="-128"/>
                  <a:cs typeface="Times New Roman" panose="02020603050405020304" pitchFamily="18" charset="0"/>
                </a:endParaRPr>
              </a:p>
              <a:p>
                <a:pPr marL="342900" lvl="0" indent="-342900" algn="just">
                  <a:lnSpc>
                    <a:spcPct val="110000"/>
                  </a:lnSpc>
                  <a:buFont typeface="Wingdings" panose="05000000000000000000" pitchFamily="2" charset="2"/>
                  <a:buChar char=""/>
                </a:pP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Accuracy in width of power bank 		= 100% - </a:t>
                </a:r>
                <a14:m>
                  <m:oMath xmlns:m="http://schemas.openxmlformats.org/officeDocument/2006/math">
                    <m:f>
                      <m:fPr>
                        <m:ctrlPr>
                          <a:rPr lang="en-IN" sz="1800" i="1">
                            <a:effectLst/>
                            <a:latin typeface="Cambria Math" panose="02040503050406030204" pitchFamily="18" charset="0"/>
                            <a:ea typeface="MS Mincho" panose="02020609040205080304" pitchFamily="49" charset="-128"/>
                            <a:cs typeface="Times New Roman" panose="02020603050405020304" pitchFamily="18" charset="0"/>
                          </a:rPr>
                        </m:ctrlPr>
                      </m:fPr>
                      <m:num>
                        <m:r>
                          <a:rPr lang="en-US" sz="1800">
                            <a:effectLst/>
                            <a:latin typeface="Cambria Math" panose="02040503050406030204" pitchFamily="18" charset="0"/>
                            <a:ea typeface="MS Mincho" panose="02020609040205080304" pitchFamily="49" charset="-128"/>
                            <a:cs typeface="Times New Roman" panose="02020603050405020304" pitchFamily="18" charset="0"/>
                          </a:rPr>
                          <m:t>|2.856 – 2.875|</m:t>
                        </m:r>
                      </m:num>
                      <m:den>
                        <m:r>
                          <a:rPr lang="en-US" sz="1800">
                            <a:effectLst/>
                            <a:latin typeface="Cambria Math" panose="02040503050406030204" pitchFamily="18" charset="0"/>
                            <a:ea typeface="MS Mincho" panose="02020609040205080304" pitchFamily="49" charset="-128"/>
                            <a:cs typeface="Times New Roman" panose="02020603050405020304" pitchFamily="18" charset="0"/>
                          </a:rPr>
                          <m:t>2.875</m:t>
                        </m:r>
                      </m:den>
                    </m:f>
                  </m:oMath>
                </a14:m>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x 100% 	= 99.34%</a:t>
                </a:r>
                <a:endParaRPr lang="en-IN" sz="1800" dirty="0">
                  <a:effectLst/>
                  <a:latin typeface="Times New Roman" panose="02020603050405020304" pitchFamily="18" charset="0"/>
                  <a:ea typeface="MS Mincho" panose="02020609040205080304" pitchFamily="49" charset="-128"/>
                  <a:cs typeface="Times New Roman" panose="02020603050405020304" pitchFamily="18" charset="0"/>
                </a:endParaRPr>
              </a:p>
              <a:p>
                <a:pPr marL="342900" lvl="0" indent="-342900" algn="just">
                  <a:lnSpc>
                    <a:spcPct val="110000"/>
                  </a:lnSpc>
                  <a:buFont typeface="Wingdings" panose="05000000000000000000" pitchFamily="2" charset="2"/>
                  <a:buChar char=""/>
                </a:pP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Accuracy in length of mouse		= 100% - </a:t>
                </a:r>
                <a14:m>
                  <m:oMath xmlns:m="http://schemas.openxmlformats.org/officeDocument/2006/math">
                    <m:f>
                      <m:fPr>
                        <m:ctrlPr>
                          <a:rPr lang="en-IN" sz="1800" i="1">
                            <a:effectLst/>
                            <a:latin typeface="Cambria Math" panose="02040503050406030204" pitchFamily="18" charset="0"/>
                            <a:ea typeface="MS Mincho" panose="02020609040205080304" pitchFamily="49" charset="-128"/>
                            <a:cs typeface="Times New Roman" panose="02020603050405020304" pitchFamily="18" charset="0"/>
                          </a:rPr>
                        </m:ctrlPr>
                      </m:fPr>
                      <m:num>
                        <m:r>
                          <a:rPr lang="en-US" sz="1800">
                            <a:effectLst/>
                            <a:latin typeface="Cambria Math" panose="02040503050406030204" pitchFamily="18" charset="0"/>
                            <a:ea typeface="MS Mincho" panose="02020609040205080304" pitchFamily="49" charset="-128"/>
                            <a:cs typeface="Times New Roman" panose="02020603050405020304" pitchFamily="18" charset="0"/>
                          </a:rPr>
                          <m:t>|4.141 – 4.125|</m:t>
                        </m:r>
                      </m:num>
                      <m:den>
                        <m:r>
                          <a:rPr lang="en-US" sz="1800">
                            <a:effectLst/>
                            <a:latin typeface="Cambria Math" panose="02040503050406030204" pitchFamily="18" charset="0"/>
                            <a:ea typeface="MS Mincho" panose="02020609040205080304" pitchFamily="49" charset="-128"/>
                            <a:cs typeface="Times New Roman" panose="02020603050405020304" pitchFamily="18" charset="0"/>
                          </a:rPr>
                          <m:t>4.125</m:t>
                        </m:r>
                      </m:den>
                    </m:f>
                  </m:oMath>
                </a14:m>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x 100% 	= 99.61%</a:t>
                </a:r>
                <a:endParaRPr lang="en-IN" sz="1800" dirty="0">
                  <a:effectLst/>
                  <a:latin typeface="Times New Roman" panose="02020603050405020304" pitchFamily="18" charset="0"/>
                  <a:ea typeface="MS Mincho" panose="02020609040205080304" pitchFamily="49" charset="-128"/>
                  <a:cs typeface="Times New Roman" panose="02020603050405020304" pitchFamily="18" charset="0"/>
                </a:endParaRPr>
              </a:p>
              <a:p>
                <a:pPr marL="342900" lvl="0" indent="-342900" algn="just">
                  <a:lnSpc>
                    <a:spcPct val="110000"/>
                  </a:lnSpc>
                  <a:buFont typeface="Wingdings" panose="05000000000000000000" pitchFamily="2" charset="2"/>
                  <a:buChar char=""/>
                </a:pP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Accuracy in width of mouse		= 100% - </a:t>
                </a:r>
                <a14:m>
                  <m:oMath xmlns:m="http://schemas.openxmlformats.org/officeDocument/2006/math">
                    <m:f>
                      <m:fPr>
                        <m:ctrlPr>
                          <a:rPr lang="en-IN" sz="1800" i="1">
                            <a:effectLst/>
                            <a:latin typeface="Cambria Math" panose="02040503050406030204" pitchFamily="18" charset="0"/>
                            <a:ea typeface="MS Mincho" panose="02020609040205080304" pitchFamily="49" charset="-128"/>
                            <a:cs typeface="Times New Roman" panose="02020603050405020304" pitchFamily="18" charset="0"/>
                          </a:rPr>
                        </m:ctrlPr>
                      </m:fPr>
                      <m:num>
                        <m:r>
                          <a:rPr lang="en-US" sz="1800">
                            <a:effectLst/>
                            <a:latin typeface="Cambria Math" panose="02040503050406030204" pitchFamily="18" charset="0"/>
                            <a:ea typeface="MS Mincho" panose="02020609040205080304" pitchFamily="49" charset="-128"/>
                            <a:cs typeface="Times New Roman" panose="02020603050405020304" pitchFamily="18" charset="0"/>
                          </a:rPr>
                          <m:t>|2.588 – 2.55|</m:t>
                        </m:r>
                      </m:num>
                      <m:den>
                        <m:r>
                          <a:rPr lang="en-US" sz="1800">
                            <a:effectLst/>
                            <a:latin typeface="Cambria Math" panose="02040503050406030204" pitchFamily="18" charset="0"/>
                            <a:ea typeface="MS Mincho" panose="02020609040205080304" pitchFamily="49" charset="-128"/>
                            <a:cs typeface="Times New Roman" panose="02020603050405020304" pitchFamily="18" charset="0"/>
                          </a:rPr>
                          <m:t>2.55</m:t>
                        </m:r>
                      </m:den>
                    </m:f>
                  </m:oMath>
                </a14:m>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x 100% 	= 98.51 %</a:t>
                </a:r>
                <a:endParaRPr lang="en-IN" sz="1800" dirty="0">
                  <a:effectLst/>
                  <a:latin typeface="Times New Roman" panose="02020603050405020304" pitchFamily="18" charset="0"/>
                  <a:ea typeface="MS Mincho" panose="02020609040205080304" pitchFamily="49" charset="-128"/>
                  <a:cs typeface="Times New Roman" panose="02020603050405020304" pitchFamily="18" charset="0"/>
                </a:endParaRPr>
              </a:p>
              <a:p>
                <a:pPr algn="ctr">
                  <a:lnSpc>
                    <a:spcPct val="110000"/>
                  </a:lnSpc>
                </a:pPr>
                <a:r>
                  <a:rPr lang="en-US" sz="1800" b="1" dirty="0">
                    <a:effectLst/>
                    <a:latin typeface="Times New Roman" panose="02020603050405020304" pitchFamily="18" charset="0"/>
                    <a:ea typeface="MS Mincho" panose="02020609040205080304" pitchFamily="49" charset="-128"/>
                  </a:rPr>
                  <a:t> Thus, the average accuracy of the model = </a:t>
                </a:r>
                <a14:m>
                  <m:oMath xmlns:m="http://schemas.openxmlformats.org/officeDocument/2006/math">
                    <m:f>
                      <m:fPr>
                        <m:ctrlPr>
                          <a:rPr lang="en-IN" sz="1800" b="1" i="1">
                            <a:effectLst/>
                            <a:latin typeface="Cambria Math" panose="02040503050406030204" pitchFamily="18" charset="0"/>
                            <a:ea typeface="MS Mincho" panose="02020609040205080304" pitchFamily="49" charset="-128"/>
                          </a:rPr>
                        </m:ctrlPr>
                      </m:fPr>
                      <m:num>
                        <m:r>
                          <a:rPr lang="en-US" sz="1800" b="1" i="1">
                            <a:effectLst/>
                            <a:latin typeface="Cambria Math" panose="02040503050406030204" pitchFamily="18" charset="0"/>
                            <a:ea typeface="MS Mincho" panose="02020609040205080304" pitchFamily="49" charset="-128"/>
                          </a:rPr>
                          <m:t>𝟗𝟗</m:t>
                        </m:r>
                        <m:r>
                          <a:rPr lang="en-US" sz="1800" b="1">
                            <a:effectLst/>
                            <a:latin typeface="Cambria Math" panose="02040503050406030204" pitchFamily="18" charset="0"/>
                            <a:ea typeface="MS Mincho" panose="02020609040205080304" pitchFamily="49" charset="-128"/>
                          </a:rPr>
                          <m:t>.</m:t>
                        </m:r>
                        <m:r>
                          <a:rPr lang="en-US" sz="1800" b="1" i="1">
                            <a:effectLst/>
                            <a:latin typeface="Cambria Math" panose="02040503050406030204" pitchFamily="18" charset="0"/>
                            <a:ea typeface="MS Mincho" panose="02020609040205080304" pitchFamily="49" charset="-128"/>
                          </a:rPr>
                          <m:t>𝟖𝟏</m:t>
                        </m:r>
                        <m:r>
                          <a:rPr lang="en-US" sz="1800" b="1">
                            <a:effectLst/>
                            <a:latin typeface="Cambria Math" panose="02040503050406030204" pitchFamily="18" charset="0"/>
                            <a:ea typeface="MS Mincho" panose="02020609040205080304" pitchFamily="49" charset="-128"/>
                          </a:rPr>
                          <m:t>+</m:t>
                        </m:r>
                        <m:r>
                          <a:rPr lang="en-US" sz="1800" b="1" i="1">
                            <a:effectLst/>
                            <a:latin typeface="Cambria Math" panose="02040503050406030204" pitchFamily="18" charset="0"/>
                            <a:ea typeface="MS Mincho" panose="02020609040205080304" pitchFamily="49" charset="-128"/>
                          </a:rPr>
                          <m:t>𝟗𝟗</m:t>
                        </m:r>
                        <m:r>
                          <a:rPr lang="en-US" sz="1800" b="1">
                            <a:effectLst/>
                            <a:latin typeface="Cambria Math" panose="02040503050406030204" pitchFamily="18" charset="0"/>
                            <a:ea typeface="MS Mincho" panose="02020609040205080304" pitchFamily="49" charset="-128"/>
                          </a:rPr>
                          <m:t>.</m:t>
                        </m:r>
                        <m:r>
                          <a:rPr lang="en-US" sz="1800" b="1" i="1">
                            <a:effectLst/>
                            <a:latin typeface="Cambria Math" panose="02040503050406030204" pitchFamily="18" charset="0"/>
                            <a:ea typeface="MS Mincho" panose="02020609040205080304" pitchFamily="49" charset="-128"/>
                          </a:rPr>
                          <m:t>𝟑𝟒</m:t>
                        </m:r>
                        <m:r>
                          <a:rPr lang="en-US" sz="1800" b="1">
                            <a:effectLst/>
                            <a:latin typeface="Cambria Math" panose="02040503050406030204" pitchFamily="18" charset="0"/>
                            <a:ea typeface="MS Mincho" panose="02020609040205080304" pitchFamily="49" charset="-128"/>
                          </a:rPr>
                          <m:t>+</m:t>
                        </m:r>
                        <m:r>
                          <a:rPr lang="en-US" sz="1800" b="1" i="1">
                            <a:effectLst/>
                            <a:latin typeface="Cambria Math" panose="02040503050406030204" pitchFamily="18" charset="0"/>
                            <a:ea typeface="MS Mincho" panose="02020609040205080304" pitchFamily="49" charset="-128"/>
                          </a:rPr>
                          <m:t>𝟗𝟗</m:t>
                        </m:r>
                        <m:r>
                          <a:rPr lang="en-US" sz="1800" b="1">
                            <a:effectLst/>
                            <a:latin typeface="Cambria Math" panose="02040503050406030204" pitchFamily="18" charset="0"/>
                            <a:ea typeface="MS Mincho" panose="02020609040205080304" pitchFamily="49" charset="-128"/>
                          </a:rPr>
                          <m:t>.</m:t>
                        </m:r>
                        <m:r>
                          <a:rPr lang="en-US" sz="1800" b="1" i="1">
                            <a:effectLst/>
                            <a:latin typeface="Cambria Math" panose="02040503050406030204" pitchFamily="18" charset="0"/>
                            <a:ea typeface="MS Mincho" panose="02020609040205080304" pitchFamily="49" charset="-128"/>
                          </a:rPr>
                          <m:t>𝟔𝟏</m:t>
                        </m:r>
                        <m:r>
                          <a:rPr lang="en-US" sz="1800" b="1">
                            <a:effectLst/>
                            <a:latin typeface="Cambria Math" panose="02040503050406030204" pitchFamily="18" charset="0"/>
                            <a:ea typeface="MS Mincho" panose="02020609040205080304" pitchFamily="49" charset="-128"/>
                          </a:rPr>
                          <m:t>+</m:t>
                        </m:r>
                        <m:r>
                          <a:rPr lang="en-US" sz="1800" b="1" i="1">
                            <a:effectLst/>
                            <a:latin typeface="Cambria Math" panose="02040503050406030204" pitchFamily="18" charset="0"/>
                            <a:ea typeface="MS Mincho" panose="02020609040205080304" pitchFamily="49" charset="-128"/>
                          </a:rPr>
                          <m:t>𝟗𝟖</m:t>
                        </m:r>
                        <m:r>
                          <a:rPr lang="en-US" sz="1800" b="1">
                            <a:effectLst/>
                            <a:latin typeface="Cambria Math" panose="02040503050406030204" pitchFamily="18" charset="0"/>
                            <a:ea typeface="MS Mincho" panose="02020609040205080304" pitchFamily="49" charset="-128"/>
                          </a:rPr>
                          <m:t>.</m:t>
                        </m:r>
                        <m:r>
                          <a:rPr lang="en-US" sz="1800" b="1" i="1">
                            <a:effectLst/>
                            <a:latin typeface="Cambria Math" panose="02040503050406030204" pitchFamily="18" charset="0"/>
                            <a:ea typeface="MS Mincho" panose="02020609040205080304" pitchFamily="49" charset="-128"/>
                          </a:rPr>
                          <m:t>𝟓𝟏</m:t>
                        </m:r>
                      </m:num>
                      <m:den>
                        <m:r>
                          <a:rPr lang="en-US" sz="1800" b="1" i="1">
                            <a:effectLst/>
                            <a:latin typeface="Cambria Math" panose="02040503050406030204" pitchFamily="18" charset="0"/>
                            <a:ea typeface="MS Mincho" panose="02020609040205080304" pitchFamily="49" charset="-128"/>
                          </a:rPr>
                          <m:t>𝟒</m:t>
                        </m:r>
                      </m:den>
                    </m:f>
                  </m:oMath>
                </a14:m>
                <a:r>
                  <a:rPr lang="en-US" sz="1800" b="1" dirty="0">
                    <a:effectLst/>
                    <a:latin typeface="Times New Roman" panose="02020603050405020304" pitchFamily="18" charset="0"/>
                    <a:ea typeface="MS Mincho" panose="02020609040205080304" pitchFamily="49" charset="-128"/>
                  </a:rPr>
                  <a:t> = 99.32%</a:t>
                </a:r>
                <a:endParaRPr lang="en-IN" sz="1800" b="1" dirty="0">
                  <a:effectLst/>
                  <a:latin typeface="Times New Roman" panose="02020603050405020304" pitchFamily="18" charset="0"/>
                  <a:ea typeface="MS Mincho" panose="02020609040205080304" pitchFamily="49" charset="-128"/>
                </a:endParaRPr>
              </a:p>
              <a:p>
                <a:endParaRPr lang="en-IN" dirty="0"/>
              </a:p>
            </p:txBody>
          </p:sp>
        </mc:Choice>
        <mc:Fallback xmlns="">
          <p:sp>
            <p:nvSpPr>
              <p:cNvPr id="3" name="Content Placeholder 2">
                <a:extLst>
                  <a:ext uri="{FF2B5EF4-FFF2-40B4-BE49-F238E27FC236}">
                    <a16:creationId xmlns:a16="http://schemas.microsoft.com/office/drawing/2014/main" id="{F00AAF6B-E966-4BBB-8310-A9F977EA5FC7}"/>
                  </a:ext>
                </a:extLst>
              </p:cNvPr>
              <p:cNvSpPr>
                <a:spLocks noGrp="1" noRot="1" noChangeAspect="1" noMove="1" noResize="1" noEditPoints="1" noAdjustHandles="1" noChangeArrowheads="1" noChangeShapeType="1" noTextEdit="1"/>
              </p:cNvSpPr>
              <p:nvPr>
                <p:ph idx="1"/>
              </p:nvPr>
            </p:nvSpPr>
            <p:spPr>
              <a:blipFill>
                <a:blip r:embed="rId2"/>
                <a:stretch>
                  <a:fillRect l="-1273"/>
                </a:stretch>
              </a:blipFill>
            </p:spPr>
            <p:txBody>
              <a:bodyPr/>
              <a:lstStyle/>
              <a:p>
                <a:r>
                  <a:rPr lang="en-IN">
                    <a:noFill/>
                  </a:rPr>
                  <a:t> </a:t>
                </a:r>
              </a:p>
            </p:txBody>
          </p:sp>
        </mc:Fallback>
      </mc:AlternateContent>
    </p:spTree>
    <p:extLst>
      <p:ext uri="{BB962C8B-B14F-4D97-AF65-F5344CB8AC3E}">
        <p14:creationId xmlns:p14="http://schemas.microsoft.com/office/powerpoint/2010/main" val="31146642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044B5-5CAE-4283-96EE-603BBCE26A74}"/>
              </a:ext>
            </a:extLst>
          </p:cNvPr>
          <p:cNvSpPr>
            <a:spLocks noGrp="1"/>
          </p:cNvSpPr>
          <p:nvPr>
            <p:ph type="title"/>
          </p:nvPr>
        </p:nvSpPr>
        <p:spPr/>
        <p:txBody>
          <a:bodyPr>
            <a:normAutofit/>
          </a:bodyPr>
          <a:lstStyle/>
          <a:p>
            <a:r>
              <a:rPr lang="en-IN" sz="6000" b="1" dirty="0">
                <a:solidFill>
                  <a:schemeClr val="tx1"/>
                </a:solidFill>
                <a:latin typeface="Times New Roman" panose="02020603050405020304" pitchFamily="18" charset="0"/>
                <a:cs typeface="Times New Roman" panose="02020603050405020304" pitchFamily="18" charset="0"/>
              </a:rPr>
              <a:t>OUTPUT SCREENSHOTS:</a:t>
            </a:r>
          </a:p>
        </p:txBody>
      </p:sp>
      <p:pic>
        <p:nvPicPr>
          <p:cNvPr id="5" name="Content Placeholder 4">
            <a:extLst>
              <a:ext uri="{FF2B5EF4-FFF2-40B4-BE49-F238E27FC236}">
                <a16:creationId xmlns:a16="http://schemas.microsoft.com/office/drawing/2014/main" id="{E69DF791-B2BC-4F0E-88F2-8C04543E9D1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66413" y="3790765"/>
            <a:ext cx="3320134" cy="2503505"/>
          </a:xfrm>
          <a:ln w="28575">
            <a:solidFill>
              <a:schemeClr val="tx1"/>
            </a:solidFill>
            <a:prstDash val="dashDot"/>
          </a:ln>
        </p:spPr>
      </p:pic>
      <p:pic>
        <p:nvPicPr>
          <p:cNvPr id="7" name="Picture 6">
            <a:extLst>
              <a:ext uri="{FF2B5EF4-FFF2-40B4-BE49-F238E27FC236}">
                <a16:creationId xmlns:a16="http://schemas.microsoft.com/office/drawing/2014/main" id="{57397939-ECA6-45BD-9410-120D30C869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35548" y="1864311"/>
            <a:ext cx="3320132" cy="2503504"/>
          </a:xfrm>
          <a:prstGeom prst="rect">
            <a:avLst/>
          </a:prstGeom>
          <a:ln w="28575">
            <a:solidFill>
              <a:schemeClr val="tx1"/>
            </a:solidFill>
            <a:prstDash val="dashDot"/>
          </a:ln>
        </p:spPr>
      </p:pic>
      <p:pic>
        <p:nvPicPr>
          <p:cNvPr id="9" name="Picture 8">
            <a:extLst>
              <a:ext uri="{FF2B5EF4-FFF2-40B4-BE49-F238E27FC236}">
                <a16:creationId xmlns:a16="http://schemas.microsoft.com/office/drawing/2014/main" id="{837BFF54-74A0-4B6E-A05A-C0E1FD1CAFA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7280" y="1864311"/>
            <a:ext cx="3320132" cy="2503504"/>
          </a:xfrm>
          <a:prstGeom prst="rect">
            <a:avLst/>
          </a:prstGeom>
          <a:ln w="28575">
            <a:solidFill>
              <a:schemeClr val="tx1"/>
            </a:solidFill>
            <a:prstDash val="dashDot"/>
          </a:ln>
        </p:spPr>
      </p:pic>
    </p:spTree>
    <p:extLst>
      <p:ext uri="{BB962C8B-B14F-4D97-AF65-F5344CB8AC3E}">
        <p14:creationId xmlns:p14="http://schemas.microsoft.com/office/powerpoint/2010/main" val="10904684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181BD-A303-4F22-BEB5-3FFAC8C9EB72}"/>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MEASURING SIZE OF OBJECTS IN AN IMAGE</a:t>
            </a:r>
          </a:p>
        </p:txBody>
      </p:sp>
      <p:sp>
        <p:nvSpPr>
          <p:cNvPr id="3" name="Content Placeholder 2">
            <a:extLst>
              <a:ext uri="{FF2B5EF4-FFF2-40B4-BE49-F238E27FC236}">
                <a16:creationId xmlns:a16="http://schemas.microsoft.com/office/drawing/2014/main" id="{597757A1-23D6-4E08-B4D0-5A286018CA3F}"/>
              </a:ext>
            </a:extLst>
          </p:cNvPr>
          <p:cNvSpPr>
            <a:spLocks noGrp="1"/>
          </p:cNvSpPr>
          <p:nvPr>
            <p:ph idx="1"/>
          </p:nvPr>
        </p:nvSpPr>
        <p:spPr/>
        <p:txBody>
          <a:bodyPr>
            <a:normAutofit/>
          </a:bodyPr>
          <a:lstStyle/>
          <a:p>
            <a:endParaRPr lang="en-IN" sz="4000" dirty="0">
              <a:latin typeface="Times New Roman" panose="02020603050405020304" pitchFamily="18" charset="0"/>
              <a:cs typeface="Times New Roman" panose="02020603050405020304" pitchFamily="18" charset="0"/>
            </a:endParaRPr>
          </a:p>
          <a:p>
            <a:r>
              <a:rPr lang="en-IN" sz="4000" dirty="0">
                <a:latin typeface="Times New Roman" panose="02020603050405020304" pitchFamily="18" charset="0"/>
                <a:cs typeface="Times New Roman" panose="02020603050405020304" pitchFamily="18" charset="0"/>
              </a:rPr>
              <a:t>PROGRAMMING LANGUAGE:</a:t>
            </a:r>
          </a:p>
          <a:p>
            <a:r>
              <a:rPr lang="en-IN" sz="4000" dirty="0">
                <a:latin typeface="Times New Roman" panose="02020603050405020304" pitchFamily="18" charset="0"/>
                <a:cs typeface="Times New Roman" panose="02020603050405020304" pitchFamily="18" charset="0"/>
              </a:rPr>
              <a:t>PYTHON</a:t>
            </a:r>
          </a:p>
          <a:p>
            <a:pPr marL="0" indent="0">
              <a:buNone/>
            </a:pPr>
            <a:endParaRPr lang="en-IN" sz="4000" dirty="0">
              <a:latin typeface="Times New Roman" panose="02020603050405020304" pitchFamily="18" charset="0"/>
              <a:cs typeface="Times New Roman" panose="02020603050405020304" pitchFamily="18" charset="0"/>
            </a:endParaRPr>
          </a:p>
          <a:p>
            <a:r>
              <a:rPr lang="en-IN" sz="4000" dirty="0">
                <a:latin typeface="Times New Roman" panose="02020603050405020304" pitchFamily="18" charset="0"/>
                <a:cs typeface="Times New Roman" panose="02020603050405020304" pitchFamily="18" charset="0"/>
              </a:rPr>
              <a:t>FILTER USED: GAUSSIAN FILTER</a:t>
            </a:r>
          </a:p>
        </p:txBody>
      </p:sp>
    </p:spTree>
    <p:extLst>
      <p:ext uri="{BB962C8B-B14F-4D97-AF65-F5344CB8AC3E}">
        <p14:creationId xmlns:p14="http://schemas.microsoft.com/office/powerpoint/2010/main" val="2778232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ABB73-69C9-4050-8ACE-B3CCD1EED2BF}"/>
              </a:ext>
            </a:extLst>
          </p:cNvPr>
          <p:cNvSpPr>
            <a:spLocks noGrp="1"/>
          </p:cNvSpPr>
          <p:nvPr>
            <p:ph type="title"/>
          </p:nvPr>
        </p:nvSpPr>
        <p:spPr>
          <a:xfrm>
            <a:off x="1097280" y="286604"/>
            <a:ext cx="10058400" cy="1369918"/>
          </a:xfrm>
        </p:spPr>
        <p:txBody>
          <a:bodyPr/>
          <a:lstStyle/>
          <a:p>
            <a:r>
              <a:rPr lang="en-IN" b="1" dirty="0">
                <a:latin typeface="Times New Roman" panose="02020603050405020304" pitchFamily="18" charset="0"/>
                <a:cs typeface="Times New Roman" panose="02020603050405020304" pitchFamily="18" charset="0"/>
              </a:rPr>
              <a:t>ALGORITHM USED :</a:t>
            </a:r>
          </a:p>
        </p:txBody>
      </p:sp>
      <p:sp>
        <p:nvSpPr>
          <p:cNvPr id="3" name="Content Placeholder 2">
            <a:extLst>
              <a:ext uri="{FF2B5EF4-FFF2-40B4-BE49-F238E27FC236}">
                <a16:creationId xmlns:a16="http://schemas.microsoft.com/office/drawing/2014/main" id="{816BE122-886E-4F13-B180-429C7A820ADD}"/>
              </a:ext>
            </a:extLst>
          </p:cNvPr>
          <p:cNvSpPr>
            <a:spLocks noGrp="1"/>
          </p:cNvSpPr>
          <p:nvPr>
            <p:ph idx="1"/>
          </p:nvPr>
        </p:nvSpPr>
        <p:spPr>
          <a:xfrm>
            <a:off x="1097280" y="2067338"/>
            <a:ext cx="10058400" cy="4161184"/>
          </a:xfrm>
        </p:spPr>
        <p:txBody>
          <a:bodyPr>
            <a:normAutofit fontScale="92500" lnSpcReduction="20000"/>
          </a:bodyPr>
          <a:lstStyle/>
          <a:p>
            <a:pPr>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CONVERT IMAGE TO GRAYSCALE </a:t>
            </a:r>
          </a:p>
          <a:p>
            <a:pPr>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SMOOTH USING </a:t>
            </a:r>
            <a:r>
              <a:rPr lang="en-IN" sz="3200" b="1" dirty="0">
                <a:latin typeface="Times New Roman" panose="02020603050405020304" pitchFamily="18" charset="0"/>
                <a:cs typeface="Times New Roman" panose="02020603050405020304" pitchFamily="18" charset="0"/>
              </a:rPr>
              <a:t>GAUSSIAN FILTER                </a:t>
            </a:r>
          </a:p>
          <a:p>
            <a:pPr>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EDGE DETECTION </a:t>
            </a:r>
          </a:p>
          <a:p>
            <a:pPr>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FIND CONTOURS  </a:t>
            </a:r>
          </a:p>
          <a:p>
            <a:pPr>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COMPUTE ROTATED BOUNDED BOX OF IMAGE </a:t>
            </a:r>
          </a:p>
          <a:p>
            <a:pPr>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COMPUTE MIDPOINTS OF BOUNDED BOX EDGES </a:t>
            </a:r>
          </a:p>
          <a:p>
            <a:pPr>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FIND PPI RATIO FROM REFERENCE IMAGE </a:t>
            </a:r>
          </a:p>
          <a:p>
            <a:pPr>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DIVIDE MID-POINT DISTANCES BY PPI</a:t>
            </a:r>
          </a:p>
          <a:p>
            <a:pPr>
              <a:buFont typeface="Arial" panose="020B0604020202020204" pitchFamily="34" charset="0"/>
              <a:buChar char="•"/>
            </a:pPr>
            <a:endParaRPr lang="en-IN" sz="3200" b="1" dirty="0"/>
          </a:p>
          <a:p>
            <a:pPr>
              <a:buFont typeface="Arial" panose="020B0604020202020204" pitchFamily="34" charset="0"/>
              <a:buChar char="•"/>
            </a:pPr>
            <a:endParaRPr lang="en-IN" sz="3200" b="1" dirty="0"/>
          </a:p>
        </p:txBody>
      </p:sp>
    </p:spTree>
    <p:extLst>
      <p:ext uri="{BB962C8B-B14F-4D97-AF65-F5344CB8AC3E}">
        <p14:creationId xmlns:p14="http://schemas.microsoft.com/office/powerpoint/2010/main" val="28680555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DA4B4-5E3A-4DA2-8124-78F8B4E2E452}"/>
              </a:ext>
            </a:extLst>
          </p:cNvPr>
          <p:cNvSpPr>
            <a:spLocks noGrp="1"/>
          </p:cNvSpPr>
          <p:nvPr>
            <p:ph type="title"/>
          </p:nvPr>
        </p:nvSpPr>
        <p:spPr/>
        <p:txBody>
          <a:bodyPr/>
          <a:lstStyle/>
          <a:p>
            <a:r>
              <a:rPr lang="en-IN" b="1" dirty="0">
                <a:solidFill>
                  <a:schemeClr val="tx1"/>
                </a:solidFill>
                <a:latin typeface="Times New Roman" panose="02020603050405020304" pitchFamily="18" charset="0"/>
                <a:cs typeface="Times New Roman" panose="02020603050405020304" pitchFamily="18" charset="0"/>
              </a:rPr>
              <a:t>EXPLANATION OF CODE:</a:t>
            </a:r>
          </a:p>
        </p:txBody>
      </p:sp>
      <p:sp>
        <p:nvSpPr>
          <p:cNvPr id="3" name="Content Placeholder 2">
            <a:extLst>
              <a:ext uri="{FF2B5EF4-FFF2-40B4-BE49-F238E27FC236}">
                <a16:creationId xmlns:a16="http://schemas.microsoft.com/office/drawing/2014/main" id="{EF46FB76-AE45-49D4-8127-72379FA17EBA}"/>
              </a:ext>
            </a:extLst>
          </p:cNvPr>
          <p:cNvSpPr>
            <a:spLocks noGrp="1"/>
          </p:cNvSpPr>
          <p:nvPr>
            <p:ph idx="1"/>
          </p:nvPr>
        </p:nvSpPr>
        <p:spPr>
          <a:xfrm>
            <a:off x="1097280" y="2610035"/>
            <a:ext cx="10058400" cy="3605288"/>
          </a:xfrm>
        </p:spPr>
        <p:txBody>
          <a:bodyPr/>
          <a:lstStyle/>
          <a:p>
            <a:pPr marL="0" indent="0">
              <a:buNone/>
            </a:pPr>
            <a:r>
              <a:rPr lang="en-IN" sz="2000" b="1" dirty="0">
                <a:latin typeface="Times New Roman" panose="02020603050405020304" pitchFamily="18" charset="0"/>
                <a:cs typeface="Times New Roman" panose="02020603050405020304" pitchFamily="18" charset="0"/>
              </a:rPr>
              <a:t>de</a:t>
            </a:r>
            <a:r>
              <a:rPr lang="en-IN" sz="2000" b="1" dirty="0">
                <a:solidFill>
                  <a:schemeClr val="tx1"/>
                </a:solidFill>
                <a:latin typeface="Times New Roman" panose="02020603050405020304" pitchFamily="18" charset="0"/>
                <a:cs typeface="Times New Roman" panose="02020603050405020304" pitchFamily="18" charset="0"/>
              </a:rPr>
              <a:t>f midpoint(</a:t>
            </a:r>
            <a:r>
              <a:rPr lang="en-IN" sz="2000" b="1" dirty="0" err="1">
                <a:solidFill>
                  <a:schemeClr val="tx1"/>
                </a:solidFill>
                <a:latin typeface="Times New Roman" panose="02020603050405020304" pitchFamily="18" charset="0"/>
                <a:cs typeface="Times New Roman" panose="02020603050405020304" pitchFamily="18" charset="0"/>
              </a:rPr>
              <a:t>ptA</a:t>
            </a:r>
            <a:r>
              <a:rPr lang="en-IN" sz="2000" b="1" dirty="0">
                <a:solidFill>
                  <a:schemeClr val="tx1"/>
                </a:solidFill>
                <a:latin typeface="Times New Roman" panose="02020603050405020304" pitchFamily="18" charset="0"/>
                <a:cs typeface="Times New Roman" panose="02020603050405020304" pitchFamily="18" charset="0"/>
              </a:rPr>
              <a:t>, </a:t>
            </a:r>
            <a:r>
              <a:rPr lang="en-IN" sz="2000" b="1" dirty="0" err="1">
                <a:solidFill>
                  <a:schemeClr val="tx1"/>
                </a:solidFill>
                <a:latin typeface="Times New Roman" panose="02020603050405020304" pitchFamily="18" charset="0"/>
                <a:cs typeface="Times New Roman" panose="02020603050405020304" pitchFamily="18" charset="0"/>
              </a:rPr>
              <a:t>ptB</a:t>
            </a:r>
            <a:r>
              <a:rPr lang="en-IN" sz="2000" b="1" dirty="0">
                <a:solidFill>
                  <a:schemeClr val="tx1"/>
                </a:solidFill>
                <a:latin typeface="Times New Roman" panose="02020603050405020304" pitchFamily="18" charset="0"/>
                <a:cs typeface="Times New Roman" panose="02020603050405020304" pitchFamily="18" charset="0"/>
              </a:rPr>
              <a:t>):	</a:t>
            </a:r>
          </a:p>
          <a:p>
            <a:pPr marL="0" indent="0">
              <a:buNone/>
            </a:pPr>
            <a:r>
              <a:rPr lang="en-IN" sz="2000" b="1" dirty="0">
                <a:solidFill>
                  <a:schemeClr val="tx1"/>
                </a:solidFill>
                <a:latin typeface="Times New Roman" panose="02020603050405020304" pitchFamily="18" charset="0"/>
                <a:cs typeface="Times New Roman" panose="02020603050405020304" pitchFamily="18" charset="0"/>
              </a:rPr>
              <a:t>	return ((</a:t>
            </a:r>
            <a:r>
              <a:rPr lang="en-IN" sz="2000" b="1" dirty="0" err="1">
                <a:solidFill>
                  <a:schemeClr val="tx1"/>
                </a:solidFill>
                <a:latin typeface="Times New Roman" panose="02020603050405020304" pitchFamily="18" charset="0"/>
                <a:cs typeface="Times New Roman" panose="02020603050405020304" pitchFamily="18" charset="0"/>
              </a:rPr>
              <a:t>ptA</a:t>
            </a:r>
            <a:r>
              <a:rPr lang="en-IN" sz="2000" b="1" dirty="0">
                <a:solidFill>
                  <a:schemeClr val="tx1"/>
                </a:solidFill>
                <a:latin typeface="Times New Roman" panose="02020603050405020304" pitchFamily="18" charset="0"/>
                <a:cs typeface="Times New Roman" panose="02020603050405020304" pitchFamily="18" charset="0"/>
              </a:rPr>
              <a:t>[0] + </a:t>
            </a:r>
            <a:r>
              <a:rPr lang="en-IN" sz="2000" b="1" dirty="0" err="1">
                <a:solidFill>
                  <a:schemeClr val="tx1"/>
                </a:solidFill>
                <a:latin typeface="Times New Roman" panose="02020603050405020304" pitchFamily="18" charset="0"/>
                <a:cs typeface="Times New Roman" panose="02020603050405020304" pitchFamily="18" charset="0"/>
              </a:rPr>
              <a:t>ptB</a:t>
            </a:r>
            <a:r>
              <a:rPr lang="en-IN" sz="2000" b="1" dirty="0">
                <a:solidFill>
                  <a:schemeClr val="tx1"/>
                </a:solidFill>
                <a:latin typeface="Times New Roman" panose="02020603050405020304" pitchFamily="18" charset="0"/>
                <a:cs typeface="Times New Roman" panose="02020603050405020304" pitchFamily="18" charset="0"/>
              </a:rPr>
              <a:t>[0]) * 0.5, (</a:t>
            </a:r>
            <a:r>
              <a:rPr lang="en-IN" sz="2000" b="1" dirty="0" err="1">
                <a:solidFill>
                  <a:schemeClr val="tx1"/>
                </a:solidFill>
                <a:latin typeface="Times New Roman" panose="02020603050405020304" pitchFamily="18" charset="0"/>
                <a:cs typeface="Times New Roman" panose="02020603050405020304" pitchFamily="18" charset="0"/>
              </a:rPr>
              <a:t>ptA</a:t>
            </a:r>
            <a:r>
              <a:rPr lang="en-IN" sz="2000" b="1" dirty="0">
                <a:solidFill>
                  <a:schemeClr val="tx1"/>
                </a:solidFill>
                <a:latin typeface="Times New Roman" panose="02020603050405020304" pitchFamily="18" charset="0"/>
                <a:cs typeface="Times New Roman" panose="02020603050405020304" pitchFamily="18" charset="0"/>
              </a:rPr>
              <a:t>[1] + </a:t>
            </a:r>
            <a:r>
              <a:rPr lang="en-IN" sz="2000" b="1" dirty="0" err="1">
                <a:solidFill>
                  <a:schemeClr val="tx1"/>
                </a:solidFill>
                <a:latin typeface="Times New Roman" panose="02020603050405020304" pitchFamily="18" charset="0"/>
                <a:cs typeface="Times New Roman" panose="02020603050405020304" pitchFamily="18" charset="0"/>
              </a:rPr>
              <a:t>ptB</a:t>
            </a:r>
            <a:r>
              <a:rPr lang="en-IN" sz="2000" b="1" dirty="0">
                <a:solidFill>
                  <a:schemeClr val="tx1"/>
                </a:solidFill>
                <a:latin typeface="Times New Roman" panose="02020603050405020304" pitchFamily="18" charset="0"/>
                <a:cs typeface="Times New Roman" panose="02020603050405020304" pitchFamily="18" charset="0"/>
              </a:rPr>
              <a:t>[1]) * 0.5)</a:t>
            </a:r>
            <a:endParaRPr lang="en-IN" dirty="0">
              <a:solidFill>
                <a:schemeClr val="tx1"/>
              </a:solidFill>
            </a:endParaRPr>
          </a:p>
          <a:p>
            <a:pPr marL="0" indent="0">
              <a:buNone/>
            </a:pPr>
            <a:r>
              <a:rPr lang="en-IN" i="1" dirty="0">
                <a:solidFill>
                  <a:schemeClr val="tx1">
                    <a:lumMod val="50000"/>
                    <a:lumOff val="50000"/>
                  </a:schemeClr>
                </a:solidFill>
              </a:rPr>
              <a:t>This function is used to calculate the mid point of the image.</a:t>
            </a:r>
          </a:p>
          <a:p>
            <a:pPr marL="0" indent="0">
              <a:buNone/>
            </a:pPr>
            <a:endParaRPr lang="en-IN" i="1" dirty="0">
              <a:solidFill>
                <a:schemeClr val="tx1">
                  <a:lumMod val="50000"/>
                  <a:lumOff val="50000"/>
                </a:schemeClr>
              </a:solidFill>
            </a:endParaRPr>
          </a:p>
          <a:p>
            <a:pPr marL="0" indent="0">
              <a:buNone/>
            </a:pPr>
            <a:r>
              <a:rPr lang="en-IN" b="1" dirty="0" err="1">
                <a:solidFill>
                  <a:schemeClr val="tx1"/>
                </a:solidFill>
                <a:latin typeface="Times New Roman" panose="02020603050405020304" pitchFamily="18" charset="0"/>
                <a:cs typeface="Times New Roman" panose="02020603050405020304" pitchFamily="18" charset="0"/>
              </a:rPr>
              <a:t>gray</a:t>
            </a:r>
            <a:r>
              <a:rPr lang="en-IN" b="1" dirty="0">
                <a:solidFill>
                  <a:schemeClr val="tx1"/>
                </a:solidFill>
                <a:latin typeface="Times New Roman" panose="02020603050405020304" pitchFamily="18" charset="0"/>
                <a:cs typeface="Times New Roman" panose="02020603050405020304" pitchFamily="18" charset="0"/>
              </a:rPr>
              <a:t> = cv2.cvtColor(image, cv2.COLOR_BGR2GRAY)</a:t>
            </a:r>
          </a:p>
          <a:p>
            <a:pPr marL="0" indent="0">
              <a:buNone/>
            </a:pPr>
            <a:r>
              <a:rPr lang="en-IN" i="1" dirty="0">
                <a:solidFill>
                  <a:schemeClr val="tx1">
                    <a:lumMod val="50000"/>
                    <a:lumOff val="50000"/>
                  </a:schemeClr>
                </a:solidFill>
              </a:rPr>
              <a:t>This command converts the image’s colour-space to grayscale.</a:t>
            </a:r>
          </a:p>
          <a:p>
            <a:pPr marL="0" indent="0">
              <a:buNone/>
            </a:pPr>
            <a:endParaRPr lang="en-IN" i="1" dirty="0">
              <a:solidFill>
                <a:schemeClr val="tx1">
                  <a:lumMod val="50000"/>
                  <a:lumOff val="50000"/>
                </a:schemeClr>
              </a:solidFill>
            </a:endParaRPr>
          </a:p>
          <a:p>
            <a:pPr marL="0" indent="0">
              <a:buNone/>
            </a:pPr>
            <a:endParaRPr lang="en-IN" i="1" dirty="0">
              <a:solidFill>
                <a:schemeClr val="tx1">
                  <a:lumMod val="50000"/>
                  <a:lumOff val="50000"/>
                </a:schemeClr>
              </a:solidFill>
            </a:endParaRPr>
          </a:p>
          <a:p>
            <a:pPr marL="0" indent="0">
              <a:buNone/>
            </a:pPr>
            <a:endParaRPr lang="en-IN" i="1" dirty="0">
              <a:solidFill>
                <a:schemeClr val="tx1">
                  <a:lumMod val="50000"/>
                  <a:lumOff val="50000"/>
                </a:schemeClr>
              </a:solidFill>
            </a:endParaRPr>
          </a:p>
          <a:p>
            <a:pPr marL="0" indent="0">
              <a:buNone/>
            </a:pPr>
            <a:endParaRPr lang="en-IN" i="1" dirty="0">
              <a:solidFill>
                <a:schemeClr val="tx1">
                  <a:lumMod val="50000"/>
                  <a:lumOff val="50000"/>
                </a:schemeClr>
              </a:solidFill>
            </a:endParaRPr>
          </a:p>
          <a:p>
            <a:pPr marL="0" indent="0">
              <a:buNone/>
            </a:pPr>
            <a:endParaRPr lang="en-IN" i="1" dirty="0">
              <a:solidFill>
                <a:schemeClr val="tx1"/>
              </a:solidFill>
              <a:latin typeface="Times New Roman" panose="02020603050405020304" pitchFamily="18" charset="0"/>
              <a:cs typeface="Times New Roman" panose="02020603050405020304" pitchFamily="18" charset="0"/>
            </a:endParaRPr>
          </a:p>
          <a:p>
            <a:pPr marL="0" indent="0">
              <a:buNone/>
            </a:pPr>
            <a:endParaRPr lang="en-IN" i="1" dirty="0">
              <a:solidFill>
                <a:schemeClr val="tx1"/>
              </a:solidFill>
              <a:latin typeface="Times New Roman" panose="02020603050405020304" pitchFamily="18" charset="0"/>
              <a:cs typeface="Times New Roman" panose="02020603050405020304" pitchFamily="18" charset="0"/>
            </a:endParaRPr>
          </a:p>
          <a:p>
            <a:pPr marL="0" indent="0">
              <a:buNone/>
            </a:pPr>
            <a:endParaRPr lang="en-IN" i="1" dirty="0">
              <a:solidFill>
                <a:schemeClr val="tx1">
                  <a:lumMod val="50000"/>
                  <a:lumOff val="50000"/>
                </a:schemeClr>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532B540D-FCD1-4DAA-9A54-58A6423FDF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42663" y="1737360"/>
            <a:ext cx="3018409" cy="2275993"/>
          </a:xfrm>
          <a:prstGeom prst="rect">
            <a:avLst/>
          </a:prstGeom>
          <a:ln w="28575">
            <a:solidFill>
              <a:schemeClr val="tx1"/>
            </a:solidFill>
            <a:prstDash val="dashDot"/>
          </a:ln>
        </p:spPr>
      </p:pic>
      <p:pic>
        <p:nvPicPr>
          <p:cNvPr id="7" name="Picture 6">
            <a:extLst>
              <a:ext uri="{FF2B5EF4-FFF2-40B4-BE49-F238E27FC236}">
                <a16:creationId xmlns:a16="http://schemas.microsoft.com/office/drawing/2014/main" id="{6E4D04F3-7AF0-4318-89C5-606829F9D4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42662" y="4013353"/>
            <a:ext cx="3018409" cy="2275993"/>
          </a:xfrm>
          <a:prstGeom prst="rect">
            <a:avLst/>
          </a:prstGeom>
          <a:ln w="28575">
            <a:solidFill>
              <a:schemeClr val="tx1"/>
            </a:solidFill>
            <a:prstDash val="dashDot"/>
          </a:ln>
        </p:spPr>
      </p:pic>
    </p:spTree>
    <p:extLst>
      <p:ext uri="{BB962C8B-B14F-4D97-AF65-F5344CB8AC3E}">
        <p14:creationId xmlns:p14="http://schemas.microsoft.com/office/powerpoint/2010/main" val="40177458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E88BE-A130-43AB-A737-F2EAD1DAFF00}"/>
              </a:ext>
            </a:extLst>
          </p:cNvPr>
          <p:cNvSpPr>
            <a:spLocks noGrp="1"/>
          </p:cNvSpPr>
          <p:nvPr>
            <p:ph type="title"/>
          </p:nvPr>
        </p:nvSpPr>
        <p:spPr/>
        <p:txBody>
          <a:bodyPr/>
          <a:lstStyle/>
          <a:p>
            <a:r>
              <a:rPr lang="en-IN" b="1" dirty="0">
                <a:solidFill>
                  <a:schemeClr val="tx1"/>
                </a:solidFill>
                <a:latin typeface="Times New Roman" panose="02020603050405020304" pitchFamily="18" charset="0"/>
                <a:cs typeface="Times New Roman" panose="02020603050405020304" pitchFamily="18" charset="0"/>
              </a:rPr>
              <a:t>EXPLANATION OF CODE:</a:t>
            </a:r>
            <a:endParaRPr lang="en-IN" dirty="0">
              <a:solidFill>
                <a:schemeClr val="tx1"/>
              </a:solidFill>
            </a:endParaRPr>
          </a:p>
        </p:txBody>
      </p:sp>
      <p:sp>
        <p:nvSpPr>
          <p:cNvPr id="3" name="Content Placeholder 2">
            <a:extLst>
              <a:ext uri="{FF2B5EF4-FFF2-40B4-BE49-F238E27FC236}">
                <a16:creationId xmlns:a16="http://schemas.microsoft.com/office/drawing/2014/main" id="{2F52E362-D41F-41E5-987F-4B5A621C5601}"/>
              </a:ext>
            </a:extLst>
          </p:cNvPr>
          <p:cNvSpPr>
            <a:spLocks noGrp="1"/>
          </p:cNvSpPr>
          <p:nvPr>
            <p:ph idx="1"/>
          </p:nvPr>
        </p:nvSpPr>
        <p:spPr>
          <a:xfrm>
            <a:off x="1097280" y="2403592"/>
            <a:ext cx="7274363" cy="3465502"/>
          </a:xfrm>
        </p:spPr>
        <p:txBody>
          <a:bodyPr>
            <a:normAutofit/>
          </a:bodyPr>
          <a:lstStyle/>
          <a:p>
            <a:r>
              <a:rPr lang="en-US" b="1" dirty="0">
                <a:solidFill>
                  <a:schemeClr val="tx1"/>
                </a:solidFill>
                <a:latin typeface="Times New Roman" panose="02020603050405020304" pitchFamily="18" charset="0"/>
                <a:cs typeface="Times New Roman" panose="02020603050405020304" pitchFamily="18" charset="0"/>
              </a:rPr>
              <a:t>gray = cv2.GaussianBlur(gray, (7, 7), 0)</a:t>
            </a:r>
          </a:p>
          <a:p>
            <a:r>
              <a:rPr lang="en-US" b="0" i="1" dirty="0">
                <a:solidFill>
                  <a:schemeClr val="tx1">
                    <a:lumMod val="50000"/>
                    <a:lumOff val="50000"/>
                  </a:schemeClr>
                </a:solidFill>
                <a:effectLst/>
              </a:rPr>
              <a:t>In this command, a Gaussian kernel is used. In Gaussian Blur operation, the image is convolved with a Gaussian filter instead of the box filter. The Gaussian filter is a low-pass filter that removes the high-frequency components</a:t>
            </a:r>
            <a:r>
              <a:rPr lang="en-US" b="0" i="1" dirty="0">
                <a:solidFill>
                  <a:schemeClr val="tx1">
                    <a:lumMod val="50000"/>
                    <a:lumOff val="50000"/>
                  </a:schemeClr>
                </a:solidFill>
                <a:effectLst/>
                <a:latin typeface="Segoe UI" panose="020B0502040204020203" pitchFamily="34" charset="0"/>
              </a:rPr>
              <a:t>.</a:t>
            </a:r>
            <a:r>
              <a:rPr lang="en-US" b="0" i="0" dirty="0">
                <a:solidFill>
                  <a:srgbClr val="DA846B"/>
                </a:solidFill>
                <a:effectLst/>
                <a:latin typeface="Segoe UI" panose="020B0502040204020203" pitchFamily="34" charset="0"/>
              </a:rPr>
              <a:t> </a:t>
            </a:r>
            <a:r>
              <a:rPr lang="en-US" b="0" i="1" dirty="0">
                <a:solidFill>
                  <a:schemeClr val="tx1">
                    <a:lumMod val="50000"/>
                    <a:lumOff val="50000"/>
                  </a:schemeClr>
                </a:solidFill>
                <a:effectLst/>
              </a:rPr>
              <a:t>In terms of image processing, any sharp edges in images are smoothed while minimizing too much blurring. We  specify the width and height of the kernel which should be positive and odd. Gaussian filtering is highly effective in removing Gaussian noise from the image</a:t>
            </a:r>
            <a:r>
              <a:rPr lang="en-IN" i="1" dirty="0">
                <a:solidFill>
                  <a:schemeClr val="tx1">
                    <a:lumMod val="50000"/>
                    <a:lumOff val="50000"/>
                  </a:schemeClr>
                </a:solidFill>
              </a:rPr>
              <a:t>.</a:t>
            </a:r>
          </a:p>
          <a:p>
            <a:endParaRPr lang="en-IN" i="1" dirty="0">
              <a:solidFill>
                <a:schemeClr val="tx1">
                  <a:lumMod val="50000"/>
                  <a:lumOff val="50000"/>
                </a:schemeClr>
              </a:solidFill>
            </a:endParaRPr>
          </a:p>
          <a:p>
            <a:endParaRPr lang="en-US" b="1" dirty="0">
              <a:solidFill>
                <a:schemeClr val="tx1"/>
              </a:solidFill>
              <a:latin typeface="Times New Roman" panose="02020603050405020304" pitchFamily="18" charset="0"/>
              <a:cs typeface="Times New Roman" panose="02020603050405020304" pitchFamily="18" charset="0"/>
            </a:endParaRPr>
          </a:p>
          <a:p>
            <a:pPr marL="0" indent="0">
              <a:buNone/>
            </a:pPr>
            <a:endParaRPr lang="en-IN" b="1" dirty="0">
              <a:solidFill>
                <a:schemeClr val="tx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17E41F70-B177-40B2-B0A4-3FF3DEE685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84707" y="2403592"/>
            <a:ext cx="3286031" cy="2477790"/>
          </a:xfrm>
          <a:prstGeom prst="rect">
            <a:avLst/>
          </a:prstGeom>
          <a:ln w="28575">
            <a:solidFill>
              <a:schemeClr val="tx1"/>
            </a:solidFill>
            <a:prstDash val="dashDot"/>
          </a:ln>
        </p:spPr>
      </p:pic>
    </p:spTree>
    <p:extLst>
      <p:ext uri="{BB962C8B-B14F-4D97-AF65-F5344CB8AC3E}">
        <p14:creationId xmlns:p14="http://schemas.microsoft.com/office/powerpoint/2010/main" val="34043387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4B71F-7C59-48F6-BA1E-F933B55B0FCC}"/>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MATHEMATICAL EQUATIONS OF THE FILTER</a:t>
            </a:r>
          </a:p>
        </p:txBody>
      </p:sp>
      <p:sp>
        <p:nvSpPr>
          <p:cNvPr id="3" name="Content Placeholder 2">
            <a:extLst>
              <a:ext uri="{FF2B5EF4-FFF2-40B4-BE49-F238E27FC236}">
                <a16:creationId xmlns:a16="http://schemas.microsoft.com/office/drawing/2014/main" id="{AF8BD8AF-B0EB-4685-8576-1F54045FD2FB}"/>
              </a:ext>
            </a:extLst>
          </p:cNvPr>
          <p:cNvSpPr>
            <a:spLocks noGrp="1"/>
          </p:cNvSpPr>
          <p:nvPr>
            <p:ph idx="1"/>
          </p:nvPr>
        </p:nvSpPr>
        <p:spPr/>
        <p:txBody>
          <a:bodyPr>
            <a:normAutofit/>
          </a:bodyPr>
          <a:lstStyle/>
          <a:p>
            <a:r>
              <a:rPr lang="en-IN" dirty="0">
                <a:solidFill>
                  <a:schemeClr val="tx1"/>
                </a:solidFill>
                <a:latin typeface="Times New Roman" panose="02020603050405020304" pitchFamily="18" charset="0"/>
                <a:cs typeface="Times New Roman" panose="02020603050405020304" pitchFamily="18" charset="0"/>
              </a:rPr>
              <a:t>The formula of a Gaussian function in one dimension is</a:t>
            </a:r>
          </a:p>
          <a:p>
            <a:endParaRPr lang="en-IN" dirty="0">
              <a:solidFill>
                <a:schemeClr val="tx1"/>
              </a:solidFill>
              <a:latin typeface="Times New Roman" panose="02020603050405020304" pitchFamily="18" charset="0"/>
              <a:cs typeface="Times New Roman" panose="02020603050405020304" pitchFamily="18" charset="0"/>
            </a:endParaRPr>
          </a:p>
          <a:p>
            <a:endParaRPr lang="en-IN" dirty="0">
              <a:solidFill>
                <a:schemeClr val="tx1"/>
              </a:solidFill>
              <a:latin typeface="Times New Roman" panose="02020603050405020304" pitchFamily="18" charset="0"/>
              <a:cs typeface="Times New Roman" panose="02020603050405020304" pitchFamily="18" charset="0"/>
            </a:endParaRPr>
          </a:p>
          <a:p>
            <a:r>
              <a:rPr lang="en-IN" b="0" i="0" dirty="0">
                <a:solidFill>
                  <a:schemeClr val="tx1"/>
                </a:solidFill>
                <a:effectLst/>
                <a:latin typeface="Times New Roman" panose="02020603050405020304" pitchFamily="18" charset="0"/>
                <a:cs typeface="Times New Roman" panose="02020603050405020304" pitchFamily="18" charset="0"/>
              </a:rPr>
              <a:t>In two dimension</a:t>
            </a:r>
          </a:p>
          <a:p>
            <a:endParaRPr lang="en-IN" dirty="0">
              <a:solidFill>
                <a:schemeClr val="tx1"/>
              </a:solidFill>
              <a:latin typeface="Times New Roman" panose="02020603050405020304" pitchFamily="18" charset="0"/>
              <a:cs typeface="Times New Roman" panose="02020603050405020304" pitchFamily="18" charset="0"/>
            </a:endParaRPr>
          </a:p>
          <a:p>
            <a:endParaRPr lang="en-IN" dirty="0">
              <a:solidFill>
                <a:schemeClr val="tx1"/>
              </a:solidFill>
              <a:latin typeface="Times New Roman" panose="02020603050405020304" pitchFamily="18" charset="0"/>
              <a:cs typeface="Times New Roman" panose="02020603050405020304" pitchFamily="18" charset="0"/>
            </a:endParaRPr>
          </a:p>
          <a:p>
            <a:r>
              <a:rPr lang="en-US" dirty="0">
                <a:solidFill>
                  <a:schemeClr val="tx1"/>
                </a:solidFill>
                <a:latin typeface="Times New Roman" panose="02020603050405020304" pitchFamily="18" charset="0"/>
                <a:cs typeface="Times New Roman" panose="02020603050405020304" pitchFamily="18" charset="0"/>
              </a:rPr>
              <a:t>where x is the distance from the origin in the horizontal axis, y is the distance from the origin in the vertical axis, and σ is the standard deviation of the Gaussian distribution. When applied in two dimensions, this formula produces a surface whose contours are concentric circles with a Gaussian distribution from the center point.</a:t>
            </a:r>
            <a:endParaRPr lang="en-IN" dirty="0">
              <a:solidFill>
                <a:schemeClr val="tx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53CF80AB-F854-44A0-9D3E-53952605B78D}"/>
              </a:ext>
            </a:extLst>
          </p:cNvPr>
          <p:cNvPicPr>
            <a:picLocks noChangeAspect="1"/>
          </p:cNvPicPr>
          <p:nvPr/>
        </p:nvPicPr>
        <p:blipFill>
          <a:blip r:embed="rId2"/>
          <a:stretch>
            <a:fillRect/>
          </a:stretch>
        </p:blipFill>
        <p:spPr>
          <a:xfrm>
            <a:off x="4540974" y="2337140"/>
            <a:ext cx="2524125" cy="781050"/>
          </a:xfrm>
          <a:prstGeom prst="rect">
            <a:avLst/>
          </a:prstGeom>
        </p:spPr>
      </p:pic>
      <p:pic>
        <p:nvPicPr>
          <p:cNvPr id="7" name="Picture 6">
            <a:extLst>
              <a:ext uri="{FF2B5EF4-FFF2-40B4-BE49-F238E27FC236}">
                <a16:creationId xmlns:a16="http://schemas.microsoft.com/office/drawing/2014/main" id="{FCB170C6-8B8B-4665-B270-B4B76F84F484}"/>
              </a:ext>
            </a:extLst>
          </p:cNvPr>
          <p:cNvPicPr>
            <a:picLocks noChangeAspect="1"/>
          </p:cNvPicPr>
          <p:nvPr/>
        </p:nvPicPr>
        <p:blipFill>
          <a:blip r:embed="rId3"/>
          <a:stretch>
            <a:fillRect/>
          </a:stretch>
        </p:blipFill>
        <p:spPr>
          <a:xfrm>
            <a:off x="4187347" y="3650369"/>
            <a:ext cx="2219325" cy="695325"/>
          </a:xfrm>
          <a:prstGeom prst="rect">
            <a:avLst/>
          </a:prstGeom>
        </p:spPr>
      </p:pic>
    </p:spTree>
    <p:extLst>
      <p:ext uri="{BB962C8B-B14F-4D97-AF65-F5344CB8AC3E}">
        <p14:creationId xmlns:p14="http://schemas.microsoft.com/office/powerpoint/2010/main" val="408442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5CC7C-67BA-401B-93A5-D79E7C1CC420}"/>
              </a:ext>
            </a:extLst>
          </p:cNvPr>
          <p:cNvSpPr>
            <a:spLocks noGrp="1"/>
          </p:cNvSpPr>
          <p:nvPr>
            <p:ph type="title"/>
          </p:nvPr>
        </p:nvSpPr>
        <p:spPr/>
        <p:txBody>
          <a:bodyPr/>
          <a:lstStyle/>
          <a:p>
            <a:r>
              <a:rPr lang="en-IN" b="1" dirty="0">
                <a:solidFill>
                  <a:schemeClr val="tx1"/>
                </a:solidFill>
              </a:rPr>
              <a:t>WORKING OF GAUSSIAN FILTER:</a:t>
            </a:r>
          </a:p>
        </p:txBody>
      </p:sp>
      <p:sp>
        <p:nvSpPr>
          <p:cNvPr id="3" name="Content Placeholder 2">
            <a:extLst>
              <a:ext uri="{FF2B5EF4-FFF2-40B4-BE49-F238E27FC236}">
                <a16:creationId xmlns:a16="http://schemas.microsoft.com/office/drawing/2014/main" id="{062FCF1A-1A3C-42F1-B471-BC2CC4403124}"/>
              </a:ext>
            </a:extLst>
          </p:cNvPr>
          <p:cNvSpPr>
            <a:spLocks noGrp="1"/>
          </p:cNvSpPr>
          <p:nvPr>
            <p:ph idx="1"/>
          </p:nvPr>
        </p:nvSpPr>
        <p:spPr>
          <a:xfrm>
            <a:off x="1097280" y="2539014"/>
            <a:ext cx="10058400" cy="3330080"/>
          </a:xfrm>
        </p:spPr>
        <p:txBody>
          <a:bodyPr/>
          <a:lstStyle/>
          <a:p>
            <a:pPr algn="just">
              <a:buFont typeface="Arial" panose="020B0604020202020204" pitchFamily="34" charset="0"/>
              <a:buChar char="•"/>
            </a:pPr>
            <a:r>
              <a:rPr lang="en-US" sz="2800" b="0" i="0" dirty="0">
                <a:solidFill>
                  <a:srgbClr val="202122"/>
                </a:solidFill>
                <a:effectLst/>
                <a:latin typeface="Times New Roman" panose="02020603050405020304" pitchFamily="18" charset="0"/>
                <a:cs typeface="Times New Roman" panose="02020603050405020304" pitchFamily="18" charset="0"/>
              </a:rPr>
              <a:t>Each pixel's new value is set to a weighted average of that pixel's neighborhood. </a:t>
            </a:r>
          </a:p>
          <a:p>
            <a:pPr algn="just">
              <a:buFont typeface="Arial" panose="020B0604020202020204" pitchFamily="34" charset="0"/>
              <a:buChar char="•"/>
            </a:pPr>
            <a:r>
              <a:rPr lang="en-US" sz="2800" b="0" i="0" dirty="0">
                <a:solidFill>
                  <a:srgbClr val="202122"/>
                </a:solidFill>
                <a:effectLst/>
                <a:latin typeface="Times New Roman" panose="02020603050405020304" pitchFamily="18" charset="0"/>
                <a:cs typeface="Times New Roman" panose="02020603050405020304" pitchFamily="18" charset="0"/>
              </a:rPr>
              <a:t>The original pixel's value receives the heaviest weight (having the highest Gaussian value) and neighboring pixels receive smaller weights as their distance to the original pixel increases.</a:t>
            </a:r>
          </a:p>
          <a:p>
            <a:pPr algn="just">
              <a:buFont typeface="Arial" panose="020B0604020202020204" pitchFamily="34" charset="0"/>
              <a:buChar char="•"/>
            </a:pPr>
            <a:r>
              <a:rPr lang="en-US" sz="2800" b="0" i="0" dirty="0">
                <a:solidFill>
                  <a:srgbClr val="202122"/>
                </a:solidFill>
                <a:effectLst/>
                <a:latin typeface="Times New Roman" panose="02020603050405020304" pitchFamily="18" charset="0"/>
                <a:cs typeface="Times New Roman" panose="02020603050405020304" pitchFamily="18" charset="0"/>
              </a:rPr>
              <a:t>This results in a blur that preserves boundaries and edges better than other, more uniform blurring filters.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191800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78505-1AFD-43E8-9EF1-8B9E8600768A}"/>
              </a:ext>
            </a:extLst>
          </p:cNvPr>
          <p:cNvSpPr>
            <a:spLocks noGrp="1"/>
          </p:cNvSpPr>
          <p:nvPr>
            <p:ph type="title"/>
          </p:nvPr>
        </p:nvSpPr>
        <p:spPr/>
        <p:txBody>
          <a:bodyPr/>
          <a:lstStyle/>
          <a:p>
            <a:r>
              <a:rPr lang="en-IN" b="1" dirty="0">
                <a:solidFill>
                  <a:schemeClr val="tx1"/>
                </a:solidFill>
                <a:latin typeface="Times New Roman" panose="02020603050405020304" pitchFamily="18" charset="0"/>
                <a:cs typeface="Times New Roman" panose="02020603050405020304" pitchFamily="18" charset="0"/>
              </a:rPr>
              <a:t>EXPLANATION OF CODE:</a:t>
            </a:r>
            <a:endParaRPr lang="en-IN" dirty="0"/>
          </a:p>
        </p:txBody>
      </p:sp>
      <p:sp>
        <p:nvSpPr>
          <p:cNvPr id="3" name="Content Placeholder 2">
            <a:extLst>
              <a:ext uri="{FF2B5EF4-FFF2-40B4-BE49-F238E27FC236}">
                <a16:creationId xmlns:a16="http://schemas.microsoft.com/office/drawing/2014/main" id="{6D421614-FC0A-439E-9C7E-D7806611D1E4}"/>
              </a:ext>
            </a:extLst>
          </p:cNvPr>
          <p:cNvSpPr>
            <a:spLocks noGrp="1"/>
          </p:cNvSpPr>
          <p:nvPr>
            <p:ph idx="1"/>
          </p:nvPr>
        </p:nvSpPr>
        <p:spPr>
          <a:xfrm>
            <a:off x="1097280" y="2263806"/>
            <a:ext cx="10058400" cy="3195961"/>
          </a:xfrm>
        </p:spPr>
        <p:txBody>
          <a:bodyPr/>
          <a:lstStyle/>
          <a:p>
            <a:r>
              <a:rPr lang="en-US" b="1" dirty="0">
                <a:solidFill>
                  <a:schemeClr val="tx1"/>
                </a:solidFill>
                <a:latin typeface="Times New Roman" panose="02020603050405020304" pitchFamily="18" charset="0"/>
                <a:cs typeface="Times New Roman" panose="02020603050405020304" pitchFamily="18" charset="0"/>
              </a:rPr>
              <a:t>edged = cv2.Canny(gray, 50, 100)</a:t>
            </a:r>
          </a:p>
          <a:p>
            <a:endParaRPr lang="en-US" b="1" dirty="0">
              <a:solidFill>
                <a:schemeClr val="tx1"/>
              </a:solidFill>
            </a:endParaRPr>
          </a:p>
          <a:p>
            <a:r>
              <a:rPr lang="en-IN" i="1" dirty="0">
                <a:solidFill>
                  <a:schemeClr val="tx1">
                    <a:lumMod val="50000"/>
                    <a:lumOff val="50000"/>
                  </a:schemeClr>
                </a:solidFill>
              </a:rPr>
              <a:t>This command detects the edges in an image in 3 steps:</a:t>
            </a:r>
          </a:p>
          <a:p>
            <a:endParaRPr lang="en-IN" i="1" dirty="0">
              <a:solidFill>
                <a:schemeClr val="tx1">
                  <a:lumMod val="50000"/>
                  <a:lumOff val="50000"/>
                </a:schemeClr>
              </a:solidFill>
            </a:endParaRPr>
          </a:p>
          <a:p>
            <a:pPr>
              <a:buFont typeface="Arial" panose="020B0604020202020204" pitchFamily="34" charset="0"/>
              <a:buChar char="•"/>
            </a:pPr>
            <a:r>
              <a:rPr lang="en-IN" i="1" dirty="0">
                <a:solidFill>
                  <a:schemeClr val="tx1">
                    <a:lumMod val="50000"/>
                    <a:lumOff val="50000"/>
                  </a:schemeClr>
                </a:solidFill>
              </a:rPr>
              <a:t>Computing intensity gradient of the image</a:t>
            </a:r>
          </a:p>
          <a:p>
            <a:pPr>
              <a:buFont typeface="Arial" panose="020B0604020202020204" pitchFamily="34" charset="0"/>
              <a:buChar char="•"/>
            </a:pPr>
            <a:r>
              <a:rPr lang="en-IN" i="1" dirty="0">
                <a:solidFill>
                  <a:schemeClr val="tx1">
                    <a:lumMod val="50000"/>
                    <a:lumOff val="50000"/>
                  </a:schemeClr>
                </a:solidFill>
              </a:rPr>
              <a:t>Non-maximum suppression</a:t>
            </a:r>
          </a:p>
          <a:p>
            <a:pPr>
              <a:buFont typeface="Arial" panose="020B0604020202020204" pitchFamily="34" charset="0"/>
              <a:buChar char="•"/>
            </a:pPr>
            <a:r>
              <a:rPr lang="en-IN" i="1" dirty="0">
                <a:solidFill>
                  <a:schemeClr val="tx1">
                    <a:lumMod val="50000"/>
                    <a:lumOff val="50000"/>
                  </a:schemeClr>
                </a:solidFill>
              </a:rPr>
              <a:t>Hysteresis Thresholding</a:t>
            </a:r>
          </a:p>
          <a:p>
            <a:endParaRPr lang="en-US" b="1" dirty="0">
              <a:solidFill>
                <a:schemeClr val="tx1"/>
              </a:solidFill>
            </a:endParaRPr>
          </a:p>
          <a:p>
            <a:endParaRPr lang="en-IN" b="1" dirty="0">
              <a:solidFill>
                <a:schemeClr val="tx1"/>
              </a:solidFill>
            </a:endParaRPr>
          </a:p>
        </p:txBody>
      </p:sp>
      <p:pic>
        <p:nvPicPr>
          <p:cNvPr id="7" name="Picture 6">
            <a:extLst>
              <a:ext uri="{FF2B5EF4-FFF2-40B4-BE49-F238E27FC236}">
                <a16:creationId xmlns:a16="http://schemas.microsoft.com/office/drawing/2014/main" id="{64C93541-5C8E-4CB7-95ED-3C181F14DD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48869" y="2177733"/>
            <a:ext cx="4466763" cy="3368106"/>
          </a:xfrm>
          <a:prstGeom prst="rect">
            <a:avLst/>
          </a:prstGeom>
          <a:ln w="28575">
            <a:solidFill>
              <a:schemeClr val="tx1"/>
            </a:solidFill>
            <a:prstDash val="dashDot"/>
          </a:ln>
        </p:spPr>
      </p:pic>
    </p:spTree>
    <p:extLst>
      <p:ext uri="{BB962C8B-B14F-4D97-AF65-F5344CB8AC3E}">
        <p14:creationId xmlns:p14="http://schemas.microsoft.com/office/powerpoint/2010/main" val="24943737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746830-C697-4A75-B5A7-732836841ABA}"/>
              </a:ext>
            </a:extLst>
          </p:cNvPr>
          <p:cNvSpPr>
            <a:spLocks noGrp="1"/>
          </p:cNvSpPr>
          <p:nvPr>
            <p:ph type="title"/>
          </p:nvPr>
        </p:nvSpPr>
        <p:spPr>
          <a:xfrm>
            <a:off x="1097280" y="870012"/>
            <a:ext cx="10058400" cy="822960"/>
          </a:xfrm>
        </p:spPr>
        <p:txBody>
          <a:bodyPr>
            <a:normAutofit/>
          </a:bodyPr>
          <a:lstStyle/>
          <a:p>
            <a:r>
              <a:rPr lang="en-IN" sz="4000" b="1" dirty="0">
                <a:latin typeface="Times New Roman" panose="02020603050405020304" pitchFamily="18" charset="0"/>
                <a:cs typeface="Times New Roman" panose="02020603050405020304" pitchFamily="18" charset="0"/>
              </a:rPr>
              <a:t>CANNY EDGE DETECTION ALGORITHM</a:t>
            </a:r>
          </a:p>
        </p:txBody>
      </p:sp>
      <p:sp>
        <p:nvSpPr>
          <p:cNvPr id="3" name="Content Placeholder 2">
            <a:extLst>
              <a:ext uri="{FF2B5EF4-FFF2-40B4-BE49-F238E27FC236}">
                <a16:creationId xmlns:a16="http://schemas.microsoft.com/office/drawing/2014/main" id="{4D250780-6ADC-4A37-8AB9-ABE9F98C0A5C}"/>
              </a:ext>
            </a:extLst>
          </p:cNvPr>
          <p:cNvSpPr>
            <a:spLocks noGrp="1"/>
          </p:cNvSpPr>
          <p:nvPr>
            <p:ph idx="1"/>
          </p:nvPr>
        </p:nvSpPr>
        <p:spPr>
          <a:xfrm>
            <a:off x="1097280" y="1845733"/>
            <a:ext cx="10058400" cy="4359757"/>
          </a:xfrm>
        </p:spPr>
        <p:txBody>
          <a:bodyPr>
            <a:normAutofit/>
          </a:bodyPr>
          <a:lstStyle/>
          <a:p>
            <a:r>
              <a:rPr lang="en-US" sz="1800" dirty="0">
                <a:solidFill>
                  <a:schemeClr val="tx1"/>
                </a:solidFill>
                <a:latin typeface="Times New Roman" panose="02020603050405020304" pitchFamily="18" charset="0"/>
                <a:cs typeface="Times New Roman" panose="02020603050405020304" pitchFamily="18" charset="0"/>
              </a:rPr>
              <a:t>The Canny filter is a multi-stage edge detector. </a:t>
            </a:r>
          </a:p>
          <a:p>
            <a:pPr>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It computes the intensity of the gradients by using a filter based on the derivative of a Gaussian.</a:t>
            </a:r>
          </a:p>
          <a:p>
            <a:pPr marL="0" indent="0">
              <a:buNone/>
            </a:pPr>
            <a:r>
              <a:rPr lang="en-US" sz="1800" dirty="0">
                <a:solidFill>
                  <a:schemeClr val="tx1"/>
                </a:solidFill>
                <a:latin typeface="Times New Roman" panose="02020603050405020304" pitchFamily="18" charset="0"/>
                <a:cs typeface="Times New Roman" panose="02020603050405020304" pitchFamily="18" charset="0"/>
              </a:rPr>
              <a:t>Smoothened image is filtered with a Sobel kernel in both horizontal and vertical direction to get first derivative in horizontal direction (G</a:t>
            </a:r>
            <a:r>
              <a:rPr lang="en-US" sz="1800" baseline="-25000" dirty="0">
                <a:solidFill>
                  <a:schemeClr val="tx1"/>
                </a:solidFill>
                <a:latin typeface="Times New Roman" panose="02020603050405020304" pitchFamily="18" charset="0"/>
                <a:cs typeface="Times New Roman" panose="02020603050405020304" pitchFamily="18" charset="0"/>
              </a:rPr>
              <a:t>x</a:t>
            </a:r>
            <a:r>
              <a:rPr lang="en-US" sz="1800" dirty="0">
                <a:solidFill>
                  <a:schemeClr val="tx1"/>
                </a:solidFill>
                <a:latin typeface="Times New Roman" panose="02020603050405020304" pitchFamily="18" charset="0"/>
                <a:cs typeface="Times New Roman" panose="02020603050405020304" pitchFamily="18" charset="0"/>
              </a:rPr>
              <a:t>) and vertical direction (G</a:t>
            </a:r>
            <a:r>
              <a:rPr lang="en-US" sz="1800" baseline="-25000" dirty="0">
                <a:solidFill>
                  <a:schemeClr val="tx1"/>
                </a:solidFill>
                <a:latin typeface="Times New Roman" panose="02020603050405020304" pitchFamily="18" charset="0"/>
                <a:cs typeface="Times New Roman" panose="02020603050405020304" pitchFamily="18" charset="0"/>
              </a:rPr>
              <a:t>x</a:t>
            </a:r>
            <a:r>
              <a:rPr lang="en-US" sz="1800" dirty="0">
                <a:solidFill>
                  <a:schemeClr val="tx1"/>
                </a:solidFill>
                <a:latin typeface="Times New Roman" panose="02020603050405020304" pitchFamily="18" charset="0"/>
                <a:cs typeface="Times New Roman" panose="02020603050405020304" pitchFamily="18" charset="0"/>
              </a:rPr>
              <a:t>).</a:t>
            </a:r>
          </a:p>
          <a:p>
            <a:pPr marL="0" indent="0">
              <a:buNone/>
            </a:pPr>
            <a:endParaRPr lang="en-US" sz="1800" dirty="0">
              <a:solidFill>
                <a:schemeClr val="tx1"/>
              </a:solidFill>
              <a:latin typeface="Times New Roman" panose="02020603050405020304" pitchFamily="18" charset="0"/>
              <a:cs typeface="Times New Roman" panose="02020603050405020304" pitchFamily="18" charset="0"/>
            </a:endParaRPr>
          </a:p>
          <a:p>
            <a:pPr marL="0" indent="0">
              <a:buNone/>
            </a:pPr>
            <a:endParaRPr lang="en-US" sz="1800" dirty="0">
              <a:solidFill>
                <a:schemeClr val="tx1"/>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The effect of noise present in the image is reduced by the gaussian. </a:t>
            </a:r>
          </a:p>
          <a:p>
            <a:pPr>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The non-maximum pixels of the gradient magnitude are removed by thinning down the potential edges to 1-pixel curves. </a:t>
            </a:r>
          </a:p>
          <a:p>
            <a:pPr>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Lastly, the edge pixels are retained or removed through the use of hysteresis thresholding on the gradient magnitude.</a:t>
            </a:r>
          </a:p>
        </p:txBody>
      </p:sp>
      <p:pic>
        <p:nvPicPr>
          <p:cNvPr id="6" name="Picture 5">
            <a:extLst>
              <a:ext uri="{FF2B5EF4-FFF2-40B4-BE49-F238E27FC236}">
                <a16:creationId xmlns:a16="http://schemas.microsoft.com/office/drawing/2014/main" id="{E03D65D5-5E8E-4586-810B-FD77165291E4}"/>
              </a:ext>
            </a:extLst>
          </p:cNvPr>
          <p:cNvPicPr>
            <a:picLocks noChangeAspect="1"/>
          </p:cNvPicPr>
          <p:nvPr/>
        </p:nvPicPr>
        <p:blipFill rotWithShape="1">
          <a:blip r:embed="rId2"/>
          <a:srcRect t="13915" r="9643" b="10560"/>
          <a:stretch/>
        </p:blipFill>
        <p:spPr>
          <a:xfrm>
            <a:off x="3852908" y="3421929"/>
            <a:ext cx="3151573" cy="741698"/>
          </a:xfrm>
          <a:prstGeom prst="rect">
            <a:avLst/>
          </a:prstGeom>
        </p:spPr>
      </p:pic>
    </p:spTree>
    <p:extLst>
      <p:ext uri="{BB962C8B-B14F-4D97-AF65-F5344CB8AC3E}">
        <p14:creationId xmlns:p14="http://schemas.microsoft.com/office/powerpoint/2010/main" val="370764534"/>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669</TotalTime>
  <Words>1145</Words>
  <Application>Microsoft Office PowerPoint</Application>
  <PresentationFormat>Widescreen</PresentationFormat>
  <Paragraphs>118</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Calibri</vt:lpstr>
      <vt:lpstr>Calibri Light</vt:lpstr>
      <vt:lpstr>Cambria Math</vt:lpstr>
      <vt:lpstr>Segoe UI</vt:lpstr>
      <vt:lpstr>Times New Roman</vt:lpstr>
      <vt:lpstr>Wingdings</vt:lpstr>
      <vt:lpstr>Retrospect</vt:lpstr>
      <vt:lpstr>ECE2006-DIGITAL SIGNAL PROCESSING</vt:lpstr>
      <vt:lpstr>MEASURING SIZE OF OBJECTS IN AN IMAGE</vt:lpstr>
      <vt:lpstr>ALGORITHM USED :</vt:lpstr>
      <vt:lpstr>EXPLANATION OF CODE:</vt:lpstr>
      <vt:lpstr>EXPLANATION OF CODE:</vt:lpstr>
      <vt:lpstr>MATHEMATICAL EQUATIONS OF THE FILTER</vt:lpstr>
      <vt:lpstr>WORKING OF GAUSSIAN FILTER:</vt:lpstr>
      <vt:lpstr>EXPLANATION OF CODE:</vt:lpstr>
      <vt:lpstr>CANNY EDGE DETECTION ALGORITHM</vt:lpstr>
      <vt:lpstr>CANNY EDGE DETECTION ALGORITHM</vt:lpstr>
      <vt:lpstr>EXPLANATION OF CODE:</vt:lpstr>
      <vt:lpstr>EXPLANATION OF CODE:</vt:lpstr>
      <vt:lpstr>EXPLANATION OF CODE:</vt:lpstr>
      <vt:lpstr>EXPLANATION OF CODE:</vt:lpstr>
      <vt:lpstr>ACCURACY</vt:lpstr>
      <vt:lpstr>OUTPUT SCREENSHOTS: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ECE2006-DIGITAL SIGNAL PROCESSING</dc:title>
  <dc:creator>Jyotika Katyal</dc:creator>
  <cp:lastModifiedBy>Arjun Bathla</cp:lastModifiedBy>
  <cp:revision>32</cp:revision>
  <dcterms:created xsi:type="dcterms:W3CDTF">2020-10-12T10:43:58Z</dcterms:created>
  <dcterms:modified xsi:type="dcterms:W3CDTF">2021-07-10T13:04:19Z</dcterms:modified>
</cp:coreProperties>
</file>