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handoutMasterIdLst>
    <p:handoutMasterId r:id="rId39"/>
  </p:handoutMasterIdLst>
  <p:sldIdLst>
    <p:sldId id="256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42" y="-77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F03A88-1477-46A4-92AB-E82A178AB415}" type="slidenum">
              <a:t>‹#›</a:t>
            </a:fld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84735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5B9A4A1-6767-45FE-BCAB-8B8552ACE22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1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>
            <a:spAutoFit/>
          </a:bodyPr>
          <a:lstStyle/>
          <a:p>
            <a:pPr indent="0"/>
            <a:endParaRPr lang="en-IN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1387">
              <a:defRPr sz="2700">
                <a:solidFill>
                  <a:schemeClr val="tx1"/>
                </a:solidFill>
                <a:latin typeface="Times" charset="0"/>
              </a:defRPr>
            </a:lvl1pPr>
            <a:lvl2pPr marL="832027" indent="-319455" defTabSz="1041387">
              <a:defRPr sz="2700">
                <a:solidFill>
                  <a:schemeClr val="tx1"/>
                </a:solidFill>
                <a:latin typeface="Times" charset="0"/>
              </a:defRPr>
            </a:lvl2pPr>
            <a:lvl3pPr marL="1279624" indent="-254481" defTabSz="1041387">
              <a:defRPr sz="2700">
                <a:solidFill>
                  <a:schemeClr val="tx1"/>
                </a:solidFill>
                <a:latin typeface="Times" charset="0"/>
              </a:defRPr>
            </a:lvl3pPr>
            <a:lvl4pPr marL="1792196" indent="-254481" defTabSz="1041387">
              <a:defRPr sz="2700">
                <a:solidFill>
                  <a:schemeClr val="tx1"/>
                </a:solidFill>
                <a:latin typeface="Times" charset="0"/>
              </a:defRPr>
            </a:lvl4pPr>
            <a:lvl5pPr marL="2304767" indent="-254481" defTabSz="1041387">
              <a:defRPr sz="2700">
                <a:solidFill>
                  <a:schemeClr val="tx1"/>
                </a:solidFill>
                <a:latin typeface="Times" charset="0"/>
              </a:defRPr>
            </a:lvl5pPr>
            <a:lvl6pPr marL="2824558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6pPr>
            <a:lvl7pPr marL="3344348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7pPr>
            <a:lvl8pPr marL="3864139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8pPr>
            <a:lvl9pPr marL="4383930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CC5CC21-CD0F-42D1-87F3-83D04612797A}" type="slidenum">
              <a:rPr lang="en-US" altLang="zh-TW" sz="1400">
                <a:latin typeface="Times New Roman"/>
                <a:ea typeface="ＭＳ Ｐゴシック" charset="-128"/>
              </a:rPr>
              <a:pPr/>
              <a:t>29</a:t>
            </a:fld>
            <a:endParaRPr lang="en-US" altLang="zh-TW" sz="1400">
              <a:latin typeface="Times New Roman"/>
              <a:ea typeface="ＭＳ Ｐゴシック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1387">
              <a:defRPr sz="2700">
                <a:solidFill>
                  <a:schemeClr val="tx1"/>
                </a:solidFill>
                <a:latin typeface="Times" charset="0"/>
              </a:defRPr>
            </a:lvl1pPr>
            <a:lvl2pPr marL="832027" indent="-319455" defTabSz="1041387">
              <a:defRPr sz="2700">
                <a:solidFill>
                  <a:schemeClr val="tx1"/>
                </a:solidFill>
                <a:latin typeface="Times" charset="0"/>
              </a:defRPr>
            </a:lvl2pPr>
            <a:lvl3pPr marL="1279624" indent="-254481" defTabSz="1041387">
              <a:defRPr sz="2700">
                <a:solidFill>
                  <a:schemeClr val="tx1"/>
                </a:solidFill>
                <a:latin typeface="Times" charset="0"/>
              </a:defRPr>
            </a:lvl3pPr>
            <a:lvl4pPr marL="1792196" indent="-254481" defTabSz="1041387">
              <a:defRPr sz="2700">
                <a:solidFill>
                  <a:schemeClr val="tx1"/>
                </a:solidFill>
                <a:latin typeface="Times" charset="0"/>
              </a:defRPr>
            </a:lvl4pPr>
            <a:lvl5pPr marL="2304767" indent="-254481" defTabSz="1041387">
              <a:defRPr sz="2700">
                <a:solidFill>
                  <a:schemeClr val="tx1"/>
                </a:solidFill>
                <a:latin typeface="Times" charset="0"/>
              </a:defRPr>
            </a:lvl5pPr>
            <a:lvl6pPr marL="2824558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6pPr>
            <a:lvl7pPr marL="3344348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7pPr>
            <a:lvl8pPr marL="3864139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8pPr>
            <a:lvl9pPr marL="4383930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2E85632-46D7-493F-8F79-44BE1AF786BF}" type="slidenum">
              <a:rPr lang="en-US" altLang="zh-TW" sz="1400">
                <a:latin typeface="Times New Roman"/>
                <a:ea typeface="ＭＳ Ｐゴシック" charset="-128"/>
              </a:rPr>
              <a:pPr/>
              <a:t>31</a:t>
            </a:fld>
            <a:endParaRPr lang="en-US" altLang="zh-TW" sz="1400">
              <a:latin typeface="Times New Roman"/>
              <a:ea typeface="ＭＳ Ｐゴシック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1387">
              <a:defRPr sz="2700">
                <a:solidFill>
                  <a:schemeClr val="tx1"/>
                </a:solidFill>
                <a:latin typeface="Times" charset="0"/>
              </a:defRPr>
            </a:lvl1pPr>
            <a:lvl2pPr marL="832027" indent="-319455" defTabSz="1041387">
              <a:defRPr sz="2700">
                <a:solidFill>
                  <a:schemeClr val="tx1"/>
                </a:solidFill>
                <a:latin typeface="Times" charset="0"/>
              </a:defRPr>
            </a:lvl2pPr>
            <a:lvl3pPr marL="1279624" indent="-254481" defTabSz="1041387">
              <a:defRPr sz="2700">
                <a:solidFill>
                  <a:schemeClr val="tx1"/>
                </a:solidFill>
                <a:latin typeface="Times" charset="0"/>
              </a:defRPr>
            </a:lvl3pPr>
            <a:lvl4pPr marL="1792196" indent="-254481" defTabSz="1041387">
              <a:defRPr sz="2700">
                <a:solidFill>
                  <a:schemeClr val="tx1"/>
                </a:solidFill>
                <a:latin typeface="Times" charset="0"/>
              </a:defRPr>
            </a:lvl4pPr>
            <a:lvl5pPr marL="2304767" indent="-254481" defTabSz="1041387">
              <a:defRPr sz="2700">
                <a:solidFill>
                  <a:schemeClr val="tx1"/>
                </a:solidFill>
                <a:latin typeface="Times" charset="0"/>
              </a:defRPr>
            </a:lvl5pPr>
            <a:lvl6pPr marL="2824558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6pPr>
            <a:lvl7pPr marL="3344348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7pPr>
            <a:lvl8pPr marL="3864139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8pPr>
            <a:lvl9pPr marL="4383930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8DBDB99-19F6-4E74-93EF-AF83FD8F94A7}" type="slidenum">
              <a:rPr lang="en-US" altLang="zh-TW" sz="1400">
                <a:latin typeface="Times New Roman"/>
                <a:ea typeface="ＭＳ Ｐゴシック" charset="-128"/>
              </a:rPr>
              <a:pPr/>
              <a:t>33</a:t>
            </a:fld>
            <a:endParaRPr lang="en-US" altLang="zh-TW" sz="1400">
              <a:latin typeface="Times New Roman"/>
              <a:ea typeface="ＭＳ Ｐゴシック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1387">
              <a:defRPr sz="2700">
                <a:solidFill>
                  <a:schemeClr val="tx1"/>
                </a:solidFill>
                <a:latin typeface="Times" charset="0"/>
              </a:defRPr>
            </a:lvl1pPr>
            <a:lvl2pPr marL="832027" indent="-319455" defTabSz="1041387">
              <a:defRPr sz="2700">
                <a:solidFill>
                  <a:schemeClr val="tx1"/>
                </a:solidFill>
                <a:latin typeface="Times" charset="0"/>
              </a:defRPr>
            </a:lvl2pPr>
            <a:lvl3pPr marL="1279624" indent="-254481" defTabSz="1041387">
              <a:defRPr sz="2700">
                <a:solidFill>
                  <a:schemeClr val="tx1"/>
                </a:solidFill>
                <a:latin typeface="Times" charset="0"/>
              </a:defRPr>
            </a:lvl3pPr>
            <a:lvl4pPr marL="1792196" indent="-254481" defTabSz="1041387">
              <a:defRPr sz="2700">
                <a:solidFill>
                  <a:schemeClr val="tx1"/>
                </a:solidFill>
                <a:latin typeface="Times" charset="0"/>
              </a:defRPr>
            </a:lvl4pPr>
            <a:lvl5pPr marL="2304767" indent="-254481" defTabSz="1041387">
              <a:defRPr sz="2700">
                <a:solidFill>
                  <a:schemeClr val="tx1"/>
                </a:solidFill>
                <a:latin typeface="Times" charset="0"/>
              </a:defRPr>
            </a:lvl5pPr>
            <a:lvl6pPr marL="2824558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6pPr>
            <a:lvl7pPr marL="3344348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7pPr>
            <a:lvl8pPr marL="3864139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8pPr>
            <a:lvl9pPr marL="4383930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4DC080D-F93C-4594-A0FF-C0115945DBB1}" type="slidenum">
              <a:rPr lang="en-US" altLang="zh-TW" sz="1400">
                <a:latin typeface="Times New Roman"/>
                <a:ea typeface="ＭＳ Ｐゴシック" charset="-128"/>
              </a:rPr>
              <a:pPr/>
              <a:t>34</a:t>
            </a:fld>
            <a:endParaRPr lang="en-US" altLang="zh-TW" sz="1400">
              <a:latin typeface="Times New Roman"/>
              <a:ea typeface="ＭＳ Ｐゴシック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4167">
              <a:defRPr sz="2700">
                <a:solidFill>
                  <a:schemeClr val="tx1"/>
                </a:solidFill>
                <a:latin typeface="Times" charset="0"/>
              </a:defRPr>
            </a:lvl1pPr>
            <a:lvl2pPr marL="42516351" indent="-42003780" defTabSz="1034167">
              <a:defRPr sz="2700">
                <a:solidFill>
                  <a:schemeClr val="tx1"/>
                </a:solidFill>
                <a:latin typeface="Times" charset="0"/>
              </a:defRPr>
            </a:lvl2pPr>
            <a:lvl3pPr marL="1299477" indent="-259895" defTabSz="1034167">
              <a:defRPr sz="2700">
                <a:solidFill>
                  <a:schemeClr val="tx1"/>
                </a:solidFill>
                <a:latin typeface="Times" charset="0"/>
              </a:defRPr>
            </a:lvl3pPr>
            <a:lvl4pPr marL="1819267" indent="-259895" defTabSz="1034167">
              <a:defRPr sz="2700">
                <a:solidFill>
                  <a:schemeClr val="tx1"/>
                </a:solidFill>
                <a:latin typeface="Times" charset="0"/>
              </a:defRPr>
            </a:lvl4pPr>
            <a:lvl5pPr marL="2339058" indent="-259895" defTabSz="1034167">
              <a:defRPr sz="2700">
                <a:solidFill>
                  <a:schemeClr val="tx1"/>
                </a:solidFill>
                <a:latin typeface="Times" charset="0"/>
              </a:defRPr>
            </a:lvl5pPr>
            <a:lvl6pPr marL="2858849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6pPr>
            <a:lvl7pPr marL="3378639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7pPr>
            <a:lvl8pPr marL="3898430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8pPr>
            <a:lvl9pPr marL="4418221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F558929-AAC4-4BC4-94B3-2FD7768710E1}" type="slidenum">
              <a:rPr lang="en-US" altLang="en-US" sz="1400">
                <a:latin typeface="Times New Roman"/>
                <a:ea typeface="ＭＳ Ｐゴシック" charset="-128"/>
              </a:rPr>
              <a:pPr/>
              <a:t>7</a:t>
            </a:fld>
            <a:endParaRPr lang="en-US" altLang="en-US" sz="1400">
              <a:latin typeface="Times New Roman"/>
              <a:ea typeface="ＭＳ Ｐゴシック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4167">
              <a:defRPr sz="2700">
                <a:solidFill>
                  <a:schemeClr val="tx1"/>
                </a:solidFill>
                <a:latin typeface="Times" charset="0"/>
              </a:defRPr>
            </a:lvl1pPr>
            <a:lvl2pPr marL="42516351" indent="-42003780" defTabSz="1034167">
              <a:defRPr sz="2700">
                <a:solidFill>
                  <a:schemeClr val="tx1"/>
                </a:solidFill>
                <a:latin typeface="Times" charset="0"/>
              </a:defRPr>
            </a:lvl2pPr>
            <a:lvl3pPr marL="1299477" indent="-259895" defTabSz="1034167">
              <a:defRPr sz="2700">
                <a:solidFill>
                  <a:schemeClr val="tx1"/>
                </a:solidFill>
                <a:latin typeface="Times" charset="0"/>
              </a:defRPr>
            </a:lvl3pPr>
            <a:lvl4pPr marL="1819267" indent="-259895" defTabSz="1034167">
              <a:defRPr sz="2700">
                <a:solidFill>
                  <a:schemeClr val="tx1"/>
                </a:solidFill>
                <a:latin typeface="Times" charset="0"/>
              </a:defRPr>
            </a:lvl4pPr>
            <a:lvl5pPr marL="2339058" indent="-259895" defTabSz="1034167">
              <a:defRPr sz="2700">
                <a:solidFill>
                  <a:schemeClr val="tx1"/>
                </a:solidFill>
                <a:latin typeface="Times" charset="0"/>
              </a:defRPr>
            </a:lvl5pPr>
            <a:lvl6pPr marL="2858849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6pPr>
            <a:lvl7pPr marL="3378639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7pPr>
            <a:lvl8pPr marL="3898430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8pPr>
            <a:lvl9pPr marL="4418221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CFB8F91-C089-4BEE-B4EE-F746401061D2}" type="slidenum">
              <a:rPr lang="en-US" altLang="en-US" sz="1400">
                <a:latin typeface="Times New Roman"/>
                <a:ea typeface="ＭＳ Ｐゴシック" charset="-128"/>
              </a:rPr>
              <a:pPr/>
              <a:t>17</a:t>
            </a:fld>
            <a:endParaRPr lang="en-US" altLang="en-US" sz="1400">
              <a:latin typeface="Times New Roman"/>
              <a:ea typeface="ＭＳ Ｐゴシック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4167">
              <a:defRPr sz="2700">
                <a:solidFill>
                  <a:schemeClr val="tx1"/>
                </a:solidFill>
                <a:latin typeface="Times" charset="0"/>
              </a:defRPr>
            </a:lvl1pPr>
            <a:lvl2pPr marL="42516351" indent="-42003780" defTabSz="1034167">
              <a:defRPr sz="2700">
                <a:solidFill>
                  <a:schemeClr val="tx1"/>
                </a:solidFill>
                <a:latin typeface="Times" charset="0"/>
              </a:defRPr>
            </a:lvl2pPr>
            <a:lvl3pPr marL="1299477" indent="-259895" defTabSz="1034167">
              <a:defRPr sz="2700">
                <a:solidFill>
                  <a:schemeClr val="tx1"/>
                </a:solidFill>
                <a:latin typeface="Times" charset="0"/>
              </a:defRPr>
            </a:lvl3pPr>
            <a:lvl4pPr marL="1819267" indent="-259895" defTabSz="1034167">
              <a:defRPr sz="2700">
                <a:solidFill>
                  <a:schemeClr val="tx1"/>
                </a:solidFill>
                <a:latin typeface="Times" charset="0"/>
              </a:defRPr>
            </a:lvl4pPr>
            <a:lvl5pPr marL="2339058" indent="-259895" defTabSz="1034167">
              <a:defRPr sz="2700">
                <a:solidFill>
                  <a:schemeClr val="tx1"/>
                </a:solidFill>
                <a:latin typeface="Times" charset="0"/>
              </a:defRPr>
            </a:lvl5pPr>
            <a:lvl6pPr marL="2858849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6pPr>
            <a:lvl7pPr marL="3378639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7pPr>
            <a:lvl8pPr marL="3898430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8pPr>
            <a:lvl9pPr marL="4418221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34FD3D3-854C-4309-8AE4-43135ED098B4}" type="slidenum">
              <a:rPr lang="en-US" altLang="en-US" sz="1400">
                <a:latin typeface="Times New Roman"/>
                <a:ea typeface="ＭＳ Ｐゴシック" charset="-128"/>
              </a:rPr>
              <a:pPr/>
              <a:t>18</a:t>
            </a:fld>
            <a:endParaRPr lang="en-US" altLang="en-US" sz="1400">
              <a:latin typeface="Times New Roman"/>
              <a:ea typeface="ＭＳ Ｐゴシック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4167">
              <a:defRPr sz="2700">
                <a:solidFill>
                  <a:schemeClr val="tx1"/>
                </a:solidFill>
                <a:latin typeface="Times" charset="0"/>
              </a:defRPr>
            </a:lvl1pPr>
            <a:lvl2pPr marL="42516351" indent="-42003780" defTabSz="1034167">
              <a:defRPr sz="2700">
                <a:solidFill>
                  <a:schemeClr val="tx1"/>
                </a:solidFill>
                <a:latin typeface="Times" charset="0"/>
              </a:defRPr>
            </a:lvl2pPr>
            <a:lvl3pPr marL="1299477" indent="-259895" defTabSz="1034167">
              <a:defRPr sz="2700">
                <a:solidFill>
                  <a:schemeClr val="tx1"/>
                </a:solidFill>
                <a:latin typeface="Times" charset="0"/>
              </a:defRPr>
            </a:lvl3pPr>
            <a:lvl4pPr marL="1819267" indent="-259895" defTabSz="1034167">
              <a:defRPr sz="2700">
                <a:solidFill>
                  <a:schemeClr val="tx1"/>
                </a:solidFill>
                <a:latin typeface="Times" charset="0"/>
              </a:defRPr>
            </a:lvl4pPr>
            <a:lvl5pPr marL="2339058" indent="-259895" defTabSz="1034167">
              <a:defRPr sz="2700">
                <a:solidFill>
                  <a:schemeClr val="tx1"/>
                </a:solidFill>
                <a:latin typeface="Times" charset="0"/>
              </a:defRPr>
            </a:lvl5pPr>
            <a:lvl6pPr marL="2858849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6pPr>
            <a:lvl7pPr marL="3378639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7pPr>
            <a:lvl8pPr marL="3898430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8pPr>
            <a:lvl9pPr marL="4418221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85C49D2-F438-4B46-8097-0F1C4381B6F6}" type="slidenum">
              <a:rPr lang="en-US" altLang="en-US" sz="1400">
                <a:latin typeface="Times New Roman"/>
                <a:ea typeface="ＭＳ Ｐゴシック" charset="-128"/>
              </a:rPr>
              <a:pPr/>
              <a:t>19</a:t>
            </a:fld>
            <a:endParaRPr lang="en-US" altLang="en-US" sz="1400">
              <a:latin typeface="Times New Roman"/>
              <a:ea typeface="ＭＳ Ｐゴシック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4167">
              <a:defRPr sz="2700">
                <a:solidFill>
                  <a:schemeClr val="tx1"/>
                </a:solidFill>
                <a:latin typeface="Times" charset="0"/>
              </a:defRPr>
            </a:lvl1pPr>
            <a:lvl2pPr marL="42516351" indent="-42003780" defTabSz="1034167">
              <a:defRPr sz="2700">
                <a:solidFill>
                  <a:schemeClr val="tx1"/>
                </a:solidFill>
                <a:latin typeface="Times" charset="0"/>
              </a:defRPr>
            </a:lvl2pPr>
            <a:lvl3pPr marL="1299477" indent="-259895" defTabSz="1034167">
              <a:defRPr sz="2700">
                <a:solidFill>
                  <a:schemeClr val="tx1"/>
                </a:solidFill>
                <a:latin typeface="Times" charset="0"/>
              </a:defRPr>
            </a:lvl3pPr>
            <a:lvl4pPr marL="1819267" indent="-259895" defTabSz="1034167">
              <a:defRPr sz="2700">
                <a:solidFill>
                  <a:schemeClr val="tx1"/>
                </a:solidFill>
                <a:latin typeface="Times" charset="0"/>
              </a:defRPr>
            </a:lvl4pPr>
            <a:lvl5pPr marL="2339058" indent="-259895" defTabSz="1034167">
              <a:defRPr sz="2700">
                <a:solidFill>
                  <a:schemeClr val="tx1"/>
                </a:solidFill>
                <a:latin typeface="Times" charset="0"/>
              </a:defRPr>
            </a:lvl5pPr>
            <a:lvl6pPr marL="2858849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6pPr>
            <a:lvl7pPr marL="3378639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7pPr>
            <a:lvl8pPr marL="3898430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8pPr>
            <a:lvl9pPr marL="4418221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17A75FF-533A-4A13-B183-18F10556345A}" type="slidenum">
              <a:rPr lang="en-US" altLang="en-US" sz="1400">
                <a:latin typeface="Times New Roman"/>
                <a:ea typeface="ＭＳ Ｐゴシック" charset="-128"/>
              </a:rPr>
              <a:pPr/>
              <a:t>23</a:t>
            </a:fld>
            <a:endParaRPr lang="en-US" altLang="en-US" sz="1400">
              <a:latin typeface="Times New Roman"/>
              <a:ea typeface="ＭＳ Ｐゴシック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4167">
              <a:defRPr sz="2700">
                <a:solidFill>
                  <a:schemeClr val="tx1"/>
                </a:solidFill>
                <a:latin typeface="Times" charset="0"/>
              </a:defRPr>
            </a:lvl1pPr>
            <a:lvl2pPr marL="42516351" indent="-42003780" defTabSz="1034167">
              <a:defRPr sz="2700">
                <a:solidFill>
                  <a:schemeClr val="tx1"/>
                </a:solidFill>
                <a:latin typeface="Times" charset="0"/>
              </a:defRPr>
            </a:lvl2pPr>
            <a:lvl3pPr marL="1299477" indent="-259895" defTabSz="1034167">
              <a:defRPr sz="2700">
                <a:solidFill>
                  <a:schemeClr val="tx1"/>
                </a:solidFill>
                <a:latin typeface="Times" charset="0"/>
              </a:defRPr>
            </a:lvl3pPr>
            <a:lvl4pPr marL="1819267" indent="-259895" defTabSz="1034167">
              <a:defRPr sz="2700">
                <a:solidFill>
                  <a:schemeClr val="tx1"/>
                </a:solidFill>
                <a:latin typeface="Times" charset="0"/>
              </a:defRPr>
            </a:lvl4pPr>
            <a:lvl5pPr marL="2339058" indent="-259895" defTabSz="1034167">
              <a:defRPr sz="2700">
                <a:solidFill>
                  <a:schemeClr val="tx1"/>
                </a:solidFill>
                <a:latin typeface="Times" charset="0"/>
              </a:defRPr>
            </a:lvl5pPr>
            <a:lvl6pPr marL="2858849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6pPr>
            <a:lvl7pPr marL="3378639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7pPr>
            <a:lvl8pPr marL="3898430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8pPr>
            <a:lvl9pPr marL="4418221" indent="-259895" defTabSz="103416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13338B7-27F1-4A76-8BB6-A9E14AC66DC3}" type="slidenum">
              <a:rPr lang="en-US" altLang="en-US" sz="1400">
                <a:latin typeface="Times New Roman"/>
                <a:ea typeface="ＭＳ Ｐゴシック" charset="-128"/>
              </a:rPr>
              <a:pPr/>
              <a:t>24</a:t>
            </a:fld>
            <a:endParaRPr lang="en-US" altLang="en-US" sz="1400">
              <a:latin typeface="Times New Roman"/>
              <a:ea typeface="ＭＳ Ｐゴシック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1387">
              <a:defRPr sz="2700">
                <a:solidFill>
                  <a:schemeClr val="tx1"/>
                </a:solidFill>
                <a:latin typeface="Times" charset="0"/>
              </a:defRPr>
            </a:lvl1pPr>
            <a:lvl2pPr marL="832027" indent="-319455" defTabSz="1041387">
              <a:defRPr sz="2700">
                <a:solidFill>
                  <a:schemeClr val="tx1"/>
                </a:solidFill>
                <a:latin typeface="Times" charset="0"/>
              </a:defRPr>
            </a:lvl2pPr>
            <a:lvl3pPr marL="1279624" indent="-254481" defTabSz="1041387">
              <a:defRPr sz="2700">
                <a:solidFill>
                  <a:schemeClr val="tx1"/>
                </a:solidFill>
                <a:latin typeface="Times" charset="0"/>
              </a:defRPr>
            </a:lvl3pPr>
            <a:lvl4pPr marL="1792196" indent="-254481" defTabSz="1041387">
              <a:defRPr sz="2700">
                <a:solidFill>
                  <a:schemeClr val="tx1"/>
                </a:solidFill>
                <a:latin typeface="Times" charset="0"/>
              </a:defRPr>
            </a:lvl4pPr>
            <a:lvl5pPr marL="2304767" indent="-254481" defTabSz="1041387">
              <a:defRPr sz="2700">
                <a:solidFill>
                  <a:schemeClr val="tx1"/>
                </a:solidFill>
                <a:latin typeface="Times" charset="0"/>
              </a:defRPr>
            </a:lvl5pPr>
            <a:lvl6pPr marL="2824558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6pPr>
            <a:lvl7pPr marL="3344348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7pPr>
            <a:lvl8pPr marL="3864139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8pPr>
            <a:lvl9pPr marL="4383930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DEFD4A1-DF1F-4E26-BFFE-861CE32B3F2B}" type="slidenum">
              <a:rPr lang="en-US" altLang="zh-TW" sz="1400">
                <a:latin typeface="Times New Roman"/>
                <a:ea typeface="ＭＳ Ｐゴシック" charset="-128"/>
              </a:rPr>
              <a:pPr/>
              <a:t>26</a:t>
            </a:fld>
            <a:endParaRPr lang="en-US" altLang="zh-TW" sz="1400">
              <a:latin typeface="Times New Roman"/>
              <a:ea typeface="ＭＳ Ｐゴシック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1387">
              <a:defRPr sz="2700">
                <a:solidFill>
                  <a:schemeClr val="tx1"/>
                </a:solidFill>
                <a:latin typeface="Times" charset="0"/>
              </a:defRPr>
            </a:lvl1pPr>
            <a:lvl2pPr marL="832027" indent="-319455" defTabSz="1041387">
              <a:defRPr sz="2700">
                <a:solidFill>
                  <a:schemeClr val="tx1"/>
                </a:solidFill>
                <a:latin typeface="Times" charset="0"/>
              </a:defRPr>
            </a:lvl2pPr>
            <a:lvl3pPr marL="1279624" indent="-254481" defTabSz="1041387">
              <a:defRPr sz="2700">
                <a:solidFill>
                  <a:schemeClr val="tx1"/>
                </a:solidFill>
                <a:latin typeface="Times" charset="0"/>
              </a:defRPr>
            </a:lvl3pPr>
            <a:lvl4pPr marL="1792196" indent="-254481" defTabSz="1041387">
              <a:defRPr sz="2700">
                <a:solidFill>
                  <a:schemeClr val="tx1"/>
                </a:solidFill>
                <a:latin typeface="Times" charset="0"/>
              </a:defRPr>
            </a:lvl4pPr>
            <a:lvl5pPr marL="2304767" indent="-254481" defTabSz="1041387">
              <a:defRPr sz="2700">
                <a:solidFill>
                  <a:schemeClr val="tx1"/>
                </a:solidFill>
                <a:latin typeface="Times" charset="0"/>
              </a:defRPr>
            </a:lvl5pPr>
            <a:lvl6pPr marL="2824558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6pPr>
            <a:lvl7pPr marL="3344348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7pPr>
            <a:lvl8pPr marL="3864139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8pPr>
            <a:lvl9pPr marL="4383930" indent="-254481" defTabSz="104138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4A0E57C-F3B5-478B-87EE-E35EE5B6076C}" type="slidenum">
              <a:rPr lang="en-US" altLang="zh-TW" sz="1400">
                <a:latin typeface="Times New Roman"/>
                <a:ea typeface="ＭＳ Ｐゴシック" charset="-128"/>
              </a:rPr>
              <a:pPr/>
              <a:t>27</a:t>
            </a:fld>
            <a:endParaRPr lang="en-US" altLang="zh-TW" sz="1400">
              <a:latin typeface="Times New Roman"/>
              <a:ea typeface="ＭＳ Ｐゴシック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EC904B-30FB-41A7-A7AA-CB58E681DA1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17781C-56C1-46A3-985E-64E4B452DD1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6F33DE-5A19-49CA-B7E1-F4F26BBB04D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31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5E3C50-CBA8-4A9E-9BFF-B532DABE5FE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F45D26-F6EA-4CC1-B0C5-D9634D19012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1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0DE49A-9910-4DF7-AB4F-2713FC39BA9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80022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8EBB38-0660-4E85-B95F-8260AF04D49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505EF9-7E0E-4769-9FE5-E36F16B5649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E6A423-3219-4D89-8904-449A0ED1960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79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CA7D46-9F06-4B7B-BD7F-1BFFDB88A37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8F1387-4E3F-47E2-9D64-23881657A1F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7DD57A-5AD2-431F-9723-1614F2FF686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49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2A97E-FC94-4263-83CD-CBAEE544A37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E00549-22B2-4EF0-9328-B4FC0123058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2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576263"/>
            <a:ext cx="2266950" cy="5608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3212" cy="5608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EF2A56-DF7E-498F-8C48-089B9612AEC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8948305" cy="26458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057" y="4409811"/>
            <a:ext cx="8948305" cy="26458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8FE64-2429-4984-AEE7-AED6926F52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19708007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20653-5C34-42D5-BAAD-3CF534CE5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5692212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44B3CC-8E11-4F42-B336-BC7B0EC385B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243F0-1B65-4FED-B577-5703F0E0F47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5E5F2A-7322-4698-85E0-530F0782EAB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1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689C64-D492-4EB3-8EAE-220AB04CE94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C9EEAD-4458-4EDF-869A-3760F9C25AD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03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39C0F8-5CDC-4C49-AE1D-F089B407063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06F869-0043-46D4-96FB-27DA88684B1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N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8992C95-ED20-4F81-9F21-AF9AA168F407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IN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IN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503999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1800000"/>
            <a:ext cx="9072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N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A2D4E08-C20E-4C07-8935-5A0D5D541E45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en-IN" sz="36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IN" sz="2600" b="0" i="0" u="none" strike="noStrike" kern="1200">
          <a:ln>
            <a:noFill/>
          </a:ln>
          <a:latin typeface="Liberation Sans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659001"/>
            <a:ext cx="7200000" cy="55399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dirty="0"/>
              <a:t>Operating </a:t>
            </a:r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3410010"/>
            <a:ext cx="9072000" cy="1164421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IN" sz="3200" dirty="0" smtClean="0">
                <a:latin typeface="Arial" pitchFamily="18"/>
              </a:rPr>
              <a:t>Tutorial 11</a:t>
            </a:r>
            <a:endParaRPr lang="en-IN" sz="3200" dirty="0">
              <a:latin typeface="Arial" pitchFamily="18"/>
            </a:endParaRPr>
          </a:p>
          <a:p>
            <a:pPr marL="0" lvl="0" indent="0" algn="ctr">
              <a:buNone/>
            </a:pPr>
            <a:r>
              <a:rPr lang="en-IN" sz="3200" dirty="0" smtClean="0">
                <a:latin typeface="Arial" pitchFamily="18"/>
              </a:rPr>
              <a:t>File Syste</a:t>
            </a:r>
            <a:r>
              <a:rPr lang="en-IN" sz="3200" dirty="0">
                <a:latin typeface="Arial" pitchFamily="18"/>
              </a:rPr>
              <a:t>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A5583-C51E-43B4-B444-1F23609F3165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operations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Create: make a new file</a:t>
            </a:r>
          </a:p>
          <a:p>
            <a:pPr eaLnBrk="1" hangingPunct="1"/>
            <a:r>
              <a:rPr lang="en-US" altLang="en-US" sz="2600"/>
              <a:t>Delete: remove an existing file</a:t>
            </a:r>
          </a:p>
          <a:p>
            <a:pPr eaLnBrk="1" hangingPunct="1"/>
            <a:r>
              <a:rPr lang="en-US" altLang="en-US" sz="2600"/>
              <a:t>Open: prepare a file to be accessed</a:t>
            </a:r>
          </a:p>
          <a:p>
            <a:pPr eaLnBrk="1" hangingPunct="1"/>
            <a:r>
              <a:rPr lang="en-US" altLang="en-US" sz="2600"/>
              <a:t>Close: indicate that a file is no longer being accessed</a:t>
            </a:r>
          </a:p>
          <a:p>
            <a:pPr eaLnBrk="1" hangingPunct="1"/>
            <a:r>
              <a:rPr lang="en-US" altLang="en-US" sz="2600"/>
              <a:t>Read: get data from a file</a:t>
            </a:r>
          </a:p>
          <a:p>
            <a:pPr eaLnBrk="1" hangingPunct="1"/>
            <a:r>
              <a:rPr lang="en-US" altLang="en-US" sz="2600"/>
              <a:t>Write: put data to a file</a:t>
            </a:r>
          </a:p>
          <a:p>
            <a:pPr lvl="1" eaLnBrk="1" hangingPunct="1"/>
            <a:endParaRPr lang="en-US" altLang="en-US" sz="2200"/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Append: like write, but only at the end of the file</a:t>
            </a:r>
          </a:p>
          <a:p>
            <a:pPr eaLnBrk="1" hangingPunct="1"/>
            <a:r>
              <a:rPr lang="en-US" altLang="en-US" sz="2600"/>
              <a:t>Seek: move the “current” pointer elsewhere in the file</a:t>
            </a:r>
          </a:p>
          <a:p>
            <a:pPr eaLnBrk="1" hangingPunct="1"/>
            <a:r>
              <a:rPr lang="en-US" altLang="en-US" sz="2600"/>
              <a:t>Get attributes: retrieve attribute information</a:t>
            </a:r>
          </a:p>
          <a:p>
            <a:pPr eaLnBrk="1" hangingPunct="1"/>
            <a:r>
              <a:rPr lang="en-US" altLang="en-US" sz="2600"/>
              <a:t>Set attributes: modify attribute information</a:t>
            </a:r>
          </a:p>
          <a:p>
            <a:pPr eaLnBrk="1" hangingPunct="1"/>
            <a:r>
              <a:rPr lang="en-US" altLang="en-US" sz="2600"/>
              <a:t>Rename: change a file’s name</a:t>
            </a:r>
          </a:p>
        </p:txBody>
      </p:sp>
    </p:spTree>
    <p:extLst>
      <p:ext uri="{BB962C8B-B14F-4D97-AF65-F5344CB8AC3E}">
        <p14:creationId xmlns:p14="http://schemas.microsoft.com/office/powerpoint/2010/main" val="15850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F4E5D8-EB2D-4B21-9045-B82BCBFF997A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a file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3999" y="1417637"/>
            <a:ext cx="9072000" cy="4767163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Sequential access</a:t>
            </a:r>
          </a:p>
          <a:p>
            <a:pPr lvl="1" eaLnBrk="1" hangingPunct="1"/>
            <a:r>
              <a:rPr lang="en-US" altLang="en-US" sz="2000" dirty="0" smtClean="0"/>
              <a:t>Read all bytes/records from the beginning</a:t>
            </a:r>
          </a:p>
          <a:p>
            <a:pPr lvl="1" eaLnBrk="1" hangingPunct="1"/>
            <a:r>
              <a:rPr lang="en-US" altLang="en-US" sz="2000" dirty="0" smtClean="0"/>
              <a:t>Cannot jump around</a:t>
            </a:r>
          </a:p>
          <a:p>
            <a:pPr lvl="2" eaLnBrk="1" hangingPunct="1"/>
            <a:r>
              <a:rPr lang="en-US" altLang="en-US" sz="2000" dirty="0" smtClean="0"/>
              <a:t>May rewind or back up, however</a:t>
            </a:r>
          </a:p>
          <a:p>
            <a:pPr lvl="1" eaLnBrk="1" hangingPunct="1"/>
            <a:r>
              <a:rPr lang="en-US" altLang="en-US" sz="2000" dirty="0" smtClean="0"/>
              <a:t>Convenient when medium was magnetic tape</a:t>
            </a:r>
          </a:p>
          <a:p>
            <a:pPr lvl="1" eaLnBrk="1" hangingPunct="1"/>
            <a:r>
              <a:rPr lang="en-US" altLang="en-US" sz="2000" dirty="0" smtClean="0"/>
              <a:t>Often useful when whole file is needed</a:t>
            </a:r>
          </a:p>
          <a:p>
            <a:pPr eaLnBrk="1" hangingPunct="1"/>
            <a:r>
              <a:rPr lang="en-US" altLang="en-US" sz="2000" dirty="0" smtClean="0"/>
              <a:t>Random access</a:t>
            </a:r>
          </a:p>
          <a:p>
            <a:pPr lvl="1" eaLnBrk="1" hangingPunct="1"/>
            <a:r>
              <a:rPr lang="en-US" altLang="en-US" sz="2000" dirty="0" smtClean="0"/>
              <a:t>Bytes (or records) read in any order</a:t>
            </a:r>
          </a:p>
          <a:p>
            <a:pPr lvl="1" eaLnBrk="1" hangingPunct="1"/>
            <a:r>
              <a:rPr lang="en-US" altLang="en-US" sz="2000" dirty="0" smtClean="0"/>
              <a:t>Essential for database systems</a:t>
            </a:r>
          </a:p>
          <a:p>
            <a:pPr lvl="1" eaLnBrk="1" hangingPunct="1"/>
            <a:r>
              <a:rPr lang="en-US" altLang="en-US" sz="2000" dirty="0" smtClean="0"/>
              <a:t>Read can be …</a:t>
            </a:r>
          </a:p>
          <a:p>
            <a:pPr lvl="2" eaLnBrk="1" hangingPunct="1"/>
            <a:r>
              <a:rPr lang="en-US" altLang="en-US" sz="2000" dirty="0" smtClean="0"/>
              <a:t>Move file marker (seek), then read or …</a:t>
            </a:r>
          </a:p>
          <a:p>
            <a:pPr lvl="2" eaLnBrk="1" hangingPunct="1"/>
            <a:r>
              <a:rPr lang="en-US" altLang="en-US" sz="2000" dirty="0" smtClean="0"/>
              <a:t>Read and then move file marker</a:t>
            </a:r>
          </a:p>
        </p:txBody>
      </p:sp>
    </p:spTree>
    <p:extLst>
      <p:ext uri="{BB962C8B-B14F-4D97-AF65-F5344CB8AC3E}">
        <p14:creationId xmlns:p14="http://schemas.microsoft.com/office/powerpoint/2010/main" val="171053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0B0CC5-D4BF-433E-A534-A08079180096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Directories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Naming is nice, but limited</a:t>
            </a:r>
          </a:p>
          <a:p>
            <a:pPr eaLnBrk="1" hangingPunct="1"/>
            <a:r>
              <a:rPr lang="en-US" altLang="en-US" smtClean="0"/>
              <a:t>Humans like to group things together for convenience</a:t>
            </a:r>
          </a:p>
          <a:p>
            <a:pPr eaLnBrk="1" hangingPunct="1"/>
            <a:r>
              <a:rPr lang="en-US" altLang="en-US" smtClean="0"/>
              <a:t>File systems allow this to be done with </a:t>
            </a:r>
            <a:r>
              <a:rPr lang="en-US" altLang="en-US" i="1" smtClean="0"/>
              <a:t>directories</a:t>
            </a:r>
            <a:r>
              <a:rPr lang="en-US" altLang="en-US" smtClean="0"/>
              <a:t> (sometimes called </a:t>
            </a:r>
            <a:r>
              <a:rPr lang="en-US" altLang="en-US" i="1" smtClean="0"/>
              <a:t>folders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Grouping makes it easier to</a:t>
            </a:r>
          </a:p>
          <a:p>
            <a:pPr lvl="1" eaLnBrk="1" hangingPunct="1"/>
            <a:r>
              <a:rPr lang="en-US" altLang="en-US" smtClean="0"/>
              <a:t>Find files in the first place: remember the enclosing directories for the file</a:t>
            </a:r>
          </a:p>
          <a:p>
            <a:pPr lvl="1" eaLnBrk="1" hangingPunct="1"/>
            <a:r>
              <a:rPr lang="en-US" altLang="en-US" smtClean="0"/>
              <a:t>Locate related files (or just determine which files are related)</a:t>
            </a:r>
          </a:p>
        </p:txBody>
      </p:sp>
    </p:spTree>
    <p:extLst>
      <p:ext uri="{BB962C8B-B14F-4D97-AF65-F5344CB8AC3E}">
        <p14:creationId xmlns:p14="http://schemas.microsoft.com/office/powerpoint/2010/main" val="39636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5883FF-22DB-4AA4-91D8-424174D61142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Single-level directory systems</a:t>
            </a:r>
          </a:p>
        </p:txBody>
      </p:sp>
      <p:sp>
        <p:nvSpPr>
          <p:cNvPr id="15365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directory in the file system</a:t>
            </a:r>
          </a:p>
          <a:p>
            <a:pPr eaLnBrk="1" hangingPunct="1"/>
            <a:r>
              <a:rPr lang="en-US" altLang="en-US"/>
              <a:t>Example directory</a:t>
            </a:r>
          </a:p>
          <a:p>
            <a:pPr lvl="1" eaLnBrk="1" hangingPunct="1"/>
            <a:r>
              <a:rPr lang="en-US" altLang="en-US" sz="2200"/>
              <a:t>Contains 4 files (</a:t>
            </a:r>
            <a:r>
              <a:rPr lang="en-US" altLang="en-US" sz="2200" i="1"/>
              <a:t>foo</a:t>
            </a:r>
            <a:r>
              <a:rPr lang="en-US" altLang="en-US" sz="2200"/>
              <a:t>, </a:t>
            </a:r>
            <a:r>
              <a:rPr lang="en-US" altLang="en-US" sz="2200" i="1"/>
              <a:t>bar</a:t>
            </a:r>
            <a:r>
              <a:rPr lang="en-US" altLang="en-US" sz="2200"/>
              <a:t>, </a:t>
            </a:r>
            <a:r>
              <a:rPr lang="en-US" altLang="en-US" sz="2200" i="1"/>
              <a:t>baz</a:t>
            </a:r>
            <a:r>
              <a:rPr lang="en-US" altLang="en-US" sz="2200"/>
              <a:t>, </a:t>
            </a:r>
            <a:r>
              <a:rPr lang="en-US" altLang="en-US" sz="2200" i="1"/>
              <a:t>blah</a:t>
            </a:r>
            <a:r>
              <a:rPr lang="en-US" altLang="en-US" sz="2200"/>
              <a:t>)</a:t>
            </a:r>
          </a:p>
          <a:p>
            <a:pPr lvl="1" eaLnBrk="1" hangingPunct="1"/>
            <a:r>
              <a:rPr lang="en-US" altLang="en-US" sz="2200"/>
              <a:t>owned by 3 different people: A, B, and C (owners shown in red)</a:t>
            </a:r>
          </a:p>
          <a:p>
            <a:pPr eaLnBrk="1" hangingPunct="1"/>
            <a:r>
              <a:rPr lang="en-US" altLang="en-US"/>
              <a:t>Problem: what if user B wants to create a file called </a:t>
            </a:r>
            <a:r>
              <a:rPr lang="en-US" altLang="en-US" i="1"/>
              <a:t>foo</a:t>
            </a:r>
            <a:r>
              <a:rPr lang="en-US" altLang="en-US"/>
              <a:t>?</a:t>
            </a: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3696229" y="1595931"/>
            <a:ext cx="1428089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Root</a:t>
            </a:r>
            <a:br>
              <a:rPr lang="en-US" altLang="en-US" sz="2000"/>
            </a:br>
            <a:r>
              <a:rPr lang="en-US" altLang="en-US" sz="2000"/>
              <a:t>directory</a:t>
            </a:r>
          </a:p>
        </p:txBody>
      </p:sp>
      <p:sp>
        <p:nvSpPr>
          <p:cNvPr id="15367" name="Oval 11"/>
          <p:cNvSpPr>
            <a:spLocks noChangeArrowheads="1"/>
          </p:cNvSpPr>
          <p:nvPr/>
        </p:nvSpPr>
        <p:spPr bwMode="auto">
          <a:xfrm>
            <a:off x="2520156" y="2855877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foo</a:t>
            </a:r>
            <a:endParaRPr lang="en-US" altLang="en-US" sz="2000"/>
          </a:p>
        </p:txBody>
      </p:sp>
      <p:sp>
        <p:nvSpPr>
          <p:cNvPr id="15368" name="Oval 13"/>
          <p:cNvSpPr>
            <a:spLocks noChangeArrowheads="1"/>
          </p:cNvSpPr>
          <p:nvPr/>
        </p:nvSpPr>
        <p:spPr bwMode="auto">
          <a:xfrm>
            <a:off x="3528219" y="2855877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bar</a:t>
            </a:r>
            <a:endParaRPr lang="en-US" altLang="en-US" sz="2000"/>
          </a:p>
        </p:txBody>
      </p:sp>
      <p:sp>
        <p:nvSpPr>
          <p:cNvPr id="15369" name="Oval 14"/>
          <p:cNvSpPr>
            <a:spLocks noChangeArrowheads="1"/>
          </p:cNvSpPr>
          <p:nvPr/>
        </p:nvSpPr>
        <p:spPr bwMode="auto">
          <a:xfrm>
            <a:off x="4536281" y="2855877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B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baz</a:t>
            </a:r>
            <a:endParaRPr lang="en-US" altLang="en-US" sz="2000"/>
          </a:p>
        </p:txBody>
      </p:sp>
      <p:sp>
        <p:nvSpPr>
          <p:cNvPr id="15370" name="Oval 15"/>
          <p:cNvSpPr>
            <a:spLocks noChangeArrowheads="1"/>
          </p:cNvSpPr>
          <p:nvPr/>
        </p:nvSpPr>
        <p:spPr bwMode="auto">
          <a:xfrm>
            <a:off x="5544344" y="2855877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C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blah</a:t>
            </a:r>
            <a:endParaRPr lang="en-US" altLang="en-US" sz="2000"/>
          </a:p>
        </p:txBody>
      </p:sp>
      <p:cxnSp>
        <p:nvCxnSpPr>
          <p:cNvPr id="15371" name="AutoShape 16"/>
          <p:cNvCxnSpPr>
            <a:cxnSpLocks noChangeShapeType="1"/>
            <a:stCxn id="15366" idx="2"/>
            <a:endCxn id="15367" idx="7"/>
          </p:cNvCxnSpPr>
          <p:nvPr/>
        </p:nvCxnSpPr>
        <p:spPr bwMode="auto">
          <a:xfrm flipH="1">
            <a:off x="3237701" y="2267903"/>
            <a:ext cx="1172573" cy="7104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17"/>
          <p:cNvCxnSpPr>
            <a:cxnSpLocks noChangeShapeType="1"/>
            <a:stCxn id="15366" idx="2"/>
            <a:endCxn id="15368" idx="0"/>
          </p:cNvCxnSpPr>
          <p:nvPr/>
        </p:nvCxnSpPr>
        <p:spPr bwMode="auto">
          <a:xfrm flipH="1">
            <a:off x="3948245" y="2267902"/>
            <a:ext cx="462029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18"/>
          <p:cNvCxnSpPr>
            <a:cxnSpLocks noChangeShapeType="1"/>
            <a:stCxn id="15366" idx="2"/>
            <a:endCxn id="15369" idx="0"/>
          </p:cNvCxnSpPr>
          <p:nvPr/>
        </p:nvCxnSpPr>
        <p:spPr bwMode="auto">
          <a:xfrm>
            <a:off x="4410273" y="2267902"/>
            <a:ext cx="546034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19"/>
          <p:cNvCxnSpPr>
            <a:cxnSpLocks noChangeShapeType="1"/>
            <a:stCxn id="15366" idx="2"/>
            <a:endCxn id="15370" idx="1"/>
          </p:cNvCxnSpPr>
          <p:nvPr/>
        </p:nvCxnSpPr>
        <p:spPr bwMode="auto">
          <a:xfrm>
            <a:off x="4410274" y="2267903"/>
            <a:ext cx="1256578" cy="7104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26176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2278D3-A4EC-409C-94C5-AB3458D79766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Two-level directory system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Solves naming problem: each user has her own directory</a:t>
            </a:r>
          </a:p>
          <a:p>
            <a:pPr eaLnBrk="1" hangingPunct="1"/>
            <a:r>
              <a:rPr lang="en-US" altLang="en-US"/>
              <a:t>Multiple users can use the same file name</a:t>
            </a:r>
          </a:p>
          <a:p>
            <a:pPr eaLnBrk="1" hangingPunct="1"/>
            <a:r>
              <a:rPr lang="en-US" altLang="en-US"/>
              <a:t>By default, users access files in their own directories</a:t>
            </a:r>
          </a:p>
          <a:p>
            <a:pPr eaLnBrk="1" hangingPunct="1"/>
            <a:r>
              <a:rPr lang="en-US" altLang="en-US"/>
              <a:t>Extension: allow users to access files in others’ directories</a:t>
            </a:r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3612224" y="1511935"/>
            <a:ext cx="1428089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Root</a:t>
            </a:r>
            <a:br>
              <a:rPr lang="en-US" altLang="en-US" sz="2000"/>
            </a:br>
            <a:r>
              <a:rPr lang="en-US" altLang="en-US" sz="2000"/>
              <a:t>directory</a:t>
            </a:r>
          </a:p>
        </p:txBody>
      </p:sp>
      <p:sp>
        <p:nvSpPr>
          <p:cNvPr id="16390" name="Oval 10"/>
          <p:cNvSpPr>
            <a:spLocks noChangeArrowheads="1"/>
          </p:cNvSpPr>
          <p:nvPr/>
        </p:nvSpPr>
        <p:spPr bwMode="auto">
          <a:xfrm>
            <a:off x="1932120" y="3527848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foo</a:t>
            </a:r>
            <a:endParaRPr lang="en-US" altLang="en-US" sz="2000"/>
          </a:p>
        </p:txBody>
      </p:sp>
      <p:sp>
        <p:nvSpPr>
          <p:cNvPr id="16391" name="Oval 11"/>
          <p:cNvSpPr>
            <a:spLocks noChangeArrowheads="1"/>
          </p:cNvSpPr>
          <p:nvPr/>
        </p:nvSpPr>
        <p:spPr bwMode="auto">
          <a:xfrm>
            <a:off x="2940182" y="3527848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bar</a:t>
            </a:r>
            <a:endParaRPr lang="en-US" altLang="en-US" sz="2000"/>
          </a:p>
        </p:txBody>
      </p:sp>
      <p:sp>
        <p:nvSpPr>
          <p:cNvPr id="16392" name="Oval 12"/>
          <p:cNvSpPr>
            <a:spLocks noChangeArrowheads="1"/>
          </p:cNvSpPr>
          <p:nvPr/>
        </p:nvSpPr>
        <p:spPr bwMode="auto">
          <a:xfrm>
            <a:off x="3948245" y="3527848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B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foo</a:t>
            </a:r>
            <a:endParaRPr lang="en-US" altLang="en-US" sz="2000"/>
          </a:p>
        </p:txBody>
      </p:sp>
      <p:sp>
        <p:nvSpPr>
          <p:cNvPr id="16393" name="Oval 13"/>
          <p:cNvSpPr>
            <a:spLocks noChangeArrowheads="1"/>
          </p:cNvSpPr>
          <p:nvPr/>
        </p:nvSpPr>
        <p:spPr bwMode="auto">
          <a:xfrm>
            <a:off x="4956307" y="3527848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B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baz</a:t>
            </a:r>
            <a:endParaRPr lang="en-US" altLang="en-US" sz="2000"/>
          </a:p>
        </p:txBody>
      </p:sp>
      <p:cxnSp>
        <p:nvCxnSpPr>
          <p:cNvPr id="16394" name="AutoShape 14"/>
          <p:cNvCxnSpPr>
            <a:cxnSpLocks noChangeShapeType="1"/>
            <a:stCxn id="16389" idx="2"/>
            <a:endCxn id="16397" idx="0"/>
          </p:cNvCxnSpPr>
          <p:nvPr/>
        </p:nvCxnSpPr>
        <p:spPr bwMode="auto">
          <a:xfrm flipH="1">
            <a:off x="2898179" y="2183906"/>
            <a:ext cx="1428089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5" name="AutoShape 15"/>
          <p:cNvCxnSpPr>
            <a:cxnSpLocks noChangeShapeType="1"/>
            <a:stCxn id="16389" idx="2"/>
            <a:endCxn id="16398" idx="0"/>
          </p:cNvCxnSpPr>
          <p:nvPr/>
        </p:nvCxnSpPr>
        <p:spPr bwMode="auto">
          <a:xfrm>
            <a:off x="4326268" y="2183906"/>
            <a:ext cx="504031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AutoShape 16"/>
          <p:cNvCxnSpPr>
            <a:cxnSpLocks noChangeShapeType="1"/>
            <a:stCxn id="16389" idx="2"/>
            <a:endCxn id="16399" idx="0"/>
          </p:cNvCxnSpPr>
          <p:nvPr/>
        </p:nvCxnSpPr>
        <p:spPr bwMode="auto">
          <a:xfrm>
            <a:off x="4326268" y="2183906"/>
            <a:ext cx="3024188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7" name="Rectangle 18"/>
          <p:cNvSpPr>
            <a:spLocks noChangeArrowheads="1"/>
          </p:cNvSpPr>
          <p:nvPr/>
        </p:nvSpPr>
        <p:spPr bwMode="auto">
          <a:xfrm>
            <a:off x="2688167" y="2519892"/>
            <a:ext cx="420026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  <a:endParaRPr lang="en-US" altLang="en-US" sz="2000"/>
          </a:p>
        </p:txBody>
      </p:sp>
      <p:sp>
        <p:nvSpPr>
          <p:cNvPr id="16398" name="Rectangle 19"/>
          <p:cNvSpPr>
            <a:spLocks noChangeArrowheads="1"/>
          </p:cNvSpPr>
          <p:nvPr/>
        </p:nvSpPr>
        <p:spPr bwMode="auto">
          <a:xfrm>
            <a:off x="4620286" y="2519892"/>
            <a:ext cx="420026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B</a:t>
            </a:r>
            <a:endParaRPr lang="en-US" altLang="en-US" sz="2000"/>
          </a:p>
        </p:txBody>
      </p:sp>
      <p:sp>
        <p:nvSpPr>
          <p:cNvPr id="16399" name="Rectangle 20"/>
          <p:cNvSpPr>
            <a:spLocks noChangeArrowheads="1"/>
          </p:cNvSpPr>
          <p:nvPr/>
        </p:nvSpPr>
        <p:spPr bwMode="auto">
          <a:xfrm>
            <a:off x="7140443" y="2519892"/>
            <a:ext cx="420026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C</a:t>
            </a:r>
            <a:endParaRPr lang="en-US" altLang="en-US" sz="2000"/>
          </a:p>
        </p:txBody>
      </p:sp>
      <p:sp>
        <p:nvSpPr>
          <p:cNvPr id="16400" name="Oval 22"/>
          <p:cNvSpPr>
            <a:spLocks noChangeArrowheads="1"/>
          </p:cNvSpPr>
          <p:nvPr/>
        </p:nvSpPr>
        <p:spPr bwMode="auto">
          <a:xfrm>
            <a:off x="5964370" y="3527848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C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bar</a:t>
            </a:r>
            <a:endParaRPr lang="en-US" altLang="en-US" sz="2000"/>
          </a:p>
        </p:txBody>
      </p:sp>
      <p:sp>
        <p:nvSpPr>
          <p:cNvPr id="16401" name="Oval 23"/>
          <p:cNvSpPr>
            <a:spLocks noChangeArrowheads="1"/>
          </p:cNvSpPr>
          <p:nvPr/>
        </p:nvSpPr>
        <p:spPr bwMode="auto">
          <a:xfrm>
            <a:off x="6972432" y="3527848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C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foo</a:t>
            </a:r>
            <a:endParaRPr lang="en-US" altLang="en-US" sz="2000"/>
          </a:p>
        </p:txBody>
      </p:sp>
      <p:sp>
        <p:nvSpPr>
          <p:cNvPr id="16402" name="Oval 24"/>
          <p:cNvSpPr>
            <a:spLocks noChangeArrowheads="1"/>
          </p:cNvSpPr>
          <p:nvPr/>
        </p:nvSpPr>
        <p:spPr bwMode="auto">
          <a:xfrm>
            <a:off x="7980495" y="3527848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C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blah</a:t>
            </a:r>
            <a:endParaRPr lang="en-US" altLang="en-US" sz="2000"/>
          </a:p>
        </p:txBody>
      </p:sp>
      <p:cxnSp>
        <p:nvCxnSpPr>
          <p:cNvPr id="16403" name="AutoShape 25"/>
          <p:cNvCxnSpPr>
            <a:cxnSpLocks noChangeShapeType="1"/>
            <a:stCxn id="16397" idx="2"/>
            <a:endCxn id="16390" idx="0"/>
          </p:cNvCxnSpPr>
          <p:nvPr/>
        </p:nvCxnSpPr>
        <p:spPr bwMode="auto">
          <a:xfrm flipH="1">
            <a:off x="2352146" y="2939873"/>
            <a:ext cx="546034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4" name="AutoShape 26"/>
          <p:cNvCxnSpPr>
            <a:cxnSpLocks noChangeShapeType="1"/>
            <a:stCxn id="16397" idx="2"/>
            <a:endCxn id="16391" idx="0"/>
          </p:cNvCxnSpPr>
          <p:nvPr/>
        </p:nvCxnSpPr>
        <p:spPr bwMode="auto">
          <a:xfrm>
            <a:off x="2898180" y="2939873"/>
            <a:ext cx="462029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5" name="AutoShape 27"/>
          <p:cNvCxnSpPr>
            <a:cxnSpLocks noChangeShapeType="1"/>
            <a:stCxn id="16398" idx="2"/>
            <a:endCxn id="16392" idx="0"/>
          </p:cNvCxnSpPr>
          <p:nvPr/>
        </p:nvCxnSpPr>
        <p:spPr bwMode="auto">
          <a:xfrm flipH="1">
            <a:off x="4368271" y="2939873"/>
            <a:ext cx="462029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6" name="AutoShape 28"/>
          <p:cNvCxnSpPr>
            <a:cxnSpLocks noChangeShapeType="1"/>
            <a:stCxn id="16398" idx="2"/>
            <a:endCxn id="16393" idx="0"/>
          </p:cNvCxnSpPr>
          <p:nvPr/>
        </p:nvCxnSpPr>
        <p:spPr bwMode="auto">
          <a:xfrm>
            <a:off x="4830299" y="2939873"/>
            <a:ext cx="546034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7" name="AutoShape 29"/>
          <p:cNvCxnSpPr>
            <a:cxnSpLocks noChangeShapeType="1"/>
            <a:stCxn id="16399" idx="2"/>
            <a:endCxn id="16400" idx="0"/>
          </p:cNvCxnSpPr>
          <p:nvPr/>
        </p:nvCxnSpPr>
        <p:spPr bwMode="auto">
          <a:xfrm flipH="1">
            <a:off x="6384396" y="2939873"/>
            <a:ext cx="966060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8" name="AutoShape 30"/>
          <p:cNvCxnSpPr>
            <a:cxnSpLocks noChangeShapeType="1"/>
            <a:stCxn id="16399" idx="2"/>
            <a:endCxn id="16401" idx="0"/>
          </p:cNvCxnSpPr>
          <p:nvPr/>
        </p:nvCxnSpPr>
        <p:spPr bwMode="auto">
          <a:xfrm>
            <a:off x="7350456" y="2939873"/>
            <a:ext cx="42003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9" name="AutoShape 31"/>
          <p:cNvCxnSpPr>
            <a:cxnSpLocks noChangeShapeType="1"/>
            <a:stCxn id="16399" idx="2"/>
            <a:endCxn id="16402" idx="0"/>
          </p:cNvCxnSpPr>
          <p:nvPr/>
        </p:nvCxnSpPr>
        <p:spPr bwMode="auto">
          <a:xfrm>
            <a:off x="7350456" y="2939873"/>
            <a:ext cx="1050065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844068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9CB5E5-9D9F-460E-BA73-D9143724C398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Hierarchical directory system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612224" y="1511935"/>
            <a:ext cx="1428089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Root</a:t>
            </a:r>
            <a:br>
              <a:rPr lang="en-US" altLang="en-US" sz="2000"/>
            </a:br>
            <a:r>
              <a:rPr lang="en-US" altLang="en-US" sz="2000"/>
              <a:t>directory</a:t>
            </a:r>
          </a:p>
        </p:txBody>
      </p:sp>
      <p:sp>
        <p:nvSpPr>
          <p:cNvPr id="17413" name="Oval 7"/>
          <p:cNvSpPr>
            <a:spLocks noChangeArrowheads="1"/>
          </p:cNvSpPr>
          <p:nvPr/>
        </p:nvSpPr>
        <p:spPr bwMode="auto">
          <a:xfrm>
            <a:off x="1428089" y="3611845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foo</a:t>
            </a:r>
            <a:endParaRPr lang="en-US" altLang="en-US" sz="2000"/>
          </a:p>
        </p:txBody>
      </p:sp>
      <p:sp>
        <p:nvSpPr>
          <p:cNvPr id="17414" name="Oval 8"/>
          <p:cNvSpPr>
            <a:spLocks noChangeArrowheads="1"/>
          </p:cNvSpPr>
          <p:nvPr/>
        </p:nvSpPr>
        <p:spPr bwMode="auto">
          <a:xfrm>
            <a:off x="3675228" y="6299729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Mom</a:t>
            </a:r>
            <a:endParaRPr lang="en-US" altLang="en-US" sz="2000"/>
          </a:p>
        </p:txBody>
      </p:sp>
      <p:sp>
        <p:nvSpPr>
          <p:cNvPr id="17415" name="Oval 9"/>
          <p:cNvSpPr>
            <a:spLocks noChangeArrowheads="1"/>
          </p:cNvSpPr>
          <p:nvPr/>
        </p:nvSpPr>
        <p:spPr bwMode="auto">
          <a:xfrm>
            <a:off x="3675228" y="3527848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B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foo</a:t>
            </a:r>
            <a:endParaRPr lang="en-US" altLang="en-US" sz="2000"/>
          </a:p>
        </p:txBody>
      </p:sp>
      <p:sp>
        <p:nvSpPr>
          <p:cNvPr id="17416" name="Oval 10"/>
          <p:cNvSpPr>
            <a:spLocks noChangeArrowheads="1"/>
          </p:cNvSpPr>
          <p:nvPr/>
        </p:nvSpPr>
        <p:spPr bwMode="auto">
          <a:xfrm>
            <a:off x="3675228" y="4955787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B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foo.tex</a:t>
            </a:r>
            <a:endParaRPr lang="en-US" altLang="en-US" sz="2000"/>
          </a:p>
        </p:txBody>
      </p:sp>
      <p:cxnSp>
        <p:nvCxnSpPr>
          <p:cNvPr id="17417" name="AutoShape 11"/>
          <p:cNvCxnSpPr>
            <a:cxnSpLocks noChangeShapeType="1"/>
            <a:stCxn id="17412" idx="2"/>
            <a:endCxn id="17420" idx="0"/>
          </p:cNvCxnSpPr>
          <p:nvPr/>
        </p:nvCxnSpPr>
        <p:spPr bwMode="auto">
          <a:xfrm flipH="1">
            <a:off x="1848114" y="2183906"/>
            <a:ext cx="2478154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8" name="AutoShape 12"/>
          <p:cNvCxnSpPr>
            <a:cxnSpLocks noChangeShapeType="1"/>
            <a:stCxn id="17412" idx="2"/>
            <a:endCxn id="17421" idx="0"/>
          </p:cNvCxnSpPr>
          <p:nvPr/>
        </p:nvCxnSpPr>
        <p:spPr bwMode="auto">
          <a:xfrm>
            <a:off x="4326268" y="2183906"/>
            <a:ext cx="504031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9" name="AutoShape 13"/>
          <p:cNvCxnSpPr>
            <a:cxnSpLocks noChangeShapeType="1"/>
            <a:stCxn id="17412" idx="2"/>
            <a:endCxn id="17422" idx="0"/>
          </p:cNvCxnSpPr>
          <p:nvPr/>
        </p:nvCxnSpPr>
        <p:spPr bwMode="auto">
          <a:xfrm>
            <a:off x="4326268" y="2183906"/>
            <a:ext cx="3024188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1638102" y="2519892"/>
            <a:ext cx="420026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  <a:endParaRPr lang="en-US" altLang="en-US" sz="2000"/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4620286" y="2519892"/>
            <a:ext cx="420026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B</a:t>
            </a:r>
            <a:endParaRPr lang="en-US" altLang="en-US" sz="2000"/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7140443" y="2519892"/>
            <a:ext cx="420026" cy="41998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C</a:t>
            </a:r>
            <a:endParaRPr lang="en-US" altLang="en-US" sz="2000"/>
          </a:p>
        </p:txBody>
      </p:sp>
      <p:sp>
        <p:nvSpPr>
          <p:cNvPr id="17423" name="Oval 17"/>
          <p:cNvSpPr>
            <a:spLocks noChangeArrowheads="1"/>
          </p:cNvSpPr>
          <p:nvPr/>
        </p:nvSpPr>
        <p:spPr bwMode="auto">
          <a:xfrm>
            <a:off x="5964370" y="3527848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C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bar</a:t>
            </a:r>
            <a:endParaRPr lang="en-US" altLang="en-US" sz="2000"/>
          </a:p>
        </p:txBody>
      </p:sp>
      <p:sp>
        <p:nvSpPr>
          <p:cNvPr id="17424" name="Oval 18"/>
          <p:cNvSpPr>
            <a:spLocks noChangeArrowheads="1"/>
          </p:cNvSpPr>
          <p:nvPr/>
        </p:nvSpPr>
        <p:spPr bwMode="auto">
          <a:xfrm>
            <a:off x="6972432" y="3527848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C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foo</a:t>
            </a:r>
            <a:endParaRPr lang="en-US" altLang="en-US" sz="2000"/>
          </a:p>
        </p:txBody>
      </p:sp>
      <p:sp>
        <p:nvSpPr>
          <p:cNvPr id="17425" name="Oval 19"/>
          <p:cNvSpPr>
            <a:spLocks noChangeArrowheads="1"/>
          </p:cNvSpPr>
          <p:nvPr/>
        </p:nvSpPr>
        <p:spPr bwMode="auto">
          <a:xfrm>
            <a:off x="7980495" y="3527848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C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blah</a:t>
            </a:r>
            <a:endParaRPr lang="en-US" altLang="en-US" sz="2000"/>
          </a:p>
        </p:txBody>
      </p:sp>
      <p:cxnSp>
        <p:nvCxnSpPr>
          <p:cNvPr id="17426" name="AutoShape 20"/>
          <p:cNvCxnSpPr>
            <a:cxnSpLocks noChangeShapeType="1"/>
            <a:stCxn id="17420" idx="2"/>
            <a:endCxn id="17413" idx="0"/>
          </p:cNvCxnSpPr>
          <p:nvPr/>
        </p:nvCxnSpPr>
        <p:spPr bwMode="auto">
          <a:xfrm>
            <a:off x="1848115" y="2939874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7" name="AutoShape 22"/>
          <p:cNvCxnSpPr>
            <a:cxnSpLocks noChangeShapeType="1"/>
            <a:stCxn id="17421" idx="2"/>
            <a:endCxn id="17415" idx="0"/>
          </p:cNvCxnSpPr>
          <p:nvPr/>
        </p:nvCxnSpPr>
        <p:spPr bwMode="auto">
          <a:xfrm flipH="1">
            <a:off x="4095254" y="2939873"/>
            <a:ext cx="735046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8" name="AutoShape 24"/>
          <p:cNvCxnSpPr>
            <a:cxnSpLocks noChangeShapeType="1"/>
            <a:stCxn id="17422" idx="2"/>
            <a:endCxn id="17423" idx="0"/>
          </p:cNvCxnSpPr>
          <p:nvPr/>
        </p:nvCxnSpPr>
        <p:spPr bwMode="auto">
          <a:xfrm flipH="1">
            <a:off x="6384396" y="2939873"/>
            <a:ext cx="966060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9" name="AutoShape 25"/>
          <p:cNvCxnSpPr>
            <a:cxnSpLocks noChangeShapeType="1"/>
            <a:stCxn id="17422" idx="2"/>
            <a:endCxn id="17424" idx="0"/>
          </p:cNvCxnSpPr>
          <p:nvPr/>
        </p:nvCxnSpPr>
        <p:spPr bwMode="auto">
          <a:xfrm>
            <a:off x="7350456" y="2939873"/>
            <a:ext cx="42003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0" name="AutoShape 26"/>
          <p:cNvCxnSpPr>
            <a:cxnSpLocks noChangeShapeType="1"/>
            <a:stCxn id="17422" idx="2"/>
            <a:endCxn id="17425" idx="0"/>
          </p:cNvCxnSpPr>
          <p:nvPr/>
        </p:nvCxnSpPr>
        <p:spPr bwMode="auto">
          <a:xfrm>
            <a:off x="7350456" y="2939873"/>
            <a:ext cx="1050065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336021" y="3611845"/>
            <a:ext cx="924057" cy="839964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Papers</a:t>
            </a:r>
            <a:endParaRPr lang="en-US" altLang="en-US" sz="2000"/>
          </a:p>
        </p:txBody>
      </p:sp>
      <p:sp>
        <p:nvSpPr>
          <p:cNvPr id="17432" name="Rectangle 29"/>
          <p:cNvSpPr>
            <a:spLocks noChangeArrowheads="1"/>
          </p:cNvSpPr>
          <p:nvPr/>
        </p:nvSpPr>
        <p:spPr bwMode="auto">
          <a:xfrm>
            <a:off x="2436151" y="3611845"/>
            <a:ext cx="924057" cy="839964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Photos</a:t>
            </a:r>
            <a:endParaRPr lang="en-US" altLang="en-US" sz="2000"/>
          </a:p>
        </p:txBody>
      </p:sp>
      <p:sp>
        <p:nvSpPr>
          <p:cNvPr id="17433" name="Rectangle 30"/>
          <p:cNvSpPr>
            <a:spLocks noChangeArrowheads="1"/>
          </p:cNvSpPr>
          <p:nvPr/>
        </p:nvSpPr>
        <p:spPr bwMode="auto">
          <a:xfrm>
            <a:off x="2436151" y="4955787"/>
            <a:ext cx="924057" cy="839964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Family</a:t>
            </a:r>
            <a:endParaRPr lang="en-US" altLang="en-US" sz="2000"/>
          </a:p>
        </p:txBody>
      </p:sp>
      <p:cxnSp>
        <p:nvCxnSpPr>
          <p:cNvPr id="17434" name="AutoShape 31"/>
          <p:cNvCxnSpPr>
            <a:cxnSpLocks noChangeShapeType="1"/>
            <a:stCxn id="17420" idx="2"/>
            <a:endCxn id="17432" idx="0"/>
          </p:cNvCxnSpPr>
          <p:nvPr/>
        </p:nvCxnSpPr>
        <p:spPr bwMode="auto">
          <a:xfrm>
            <a:off x="1848115" y="2939874"/>
            <a:ext cx="1050065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5" name="AutoShape 32"/>
          <p:cNvCxnSpPr>
            <a:cxnSpLocks noChangeShapeType="1"/>
            <a:stCxn id="17420" idx="2"/>
            <a:endCxn id="17431" idx="0"/>
          </p:cNvCxnSpPr>
          <p:nvPr/>
        </p:nvCxnSpPr>
        <p:spPr bwMode="auto">
          <a:xfrm flipH="1">
            <a:off x="798050" y="2939874"/>
            <a:ext cx="1050065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6" name="Oval 33"/>
          <p:cNvSpPr>
            <a:spLocks noChangeArrowheads="1"/>
          </p:cNvSpPr>
          <p:nvPr/>
        </p:nvSpPr>
        <p:spPr bwMode="auto">
          <a:xfrm>
            <a:off x="1428089" y="4955787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sunset</a:t>
            </a:r>
            <a:endParaRPr lang="en-US" altLang="en-US" sz="2000"/>
          </a:p>
        </p:txBody>
      </p:sp>
      <p:sp>
        <p:nvSpPr>
          <p:cNvPr id="17437" name="Oval 34"/>
          <p:cNvSpPr>
            <a:spLocks noChangeArrowheads="1"/>
          </p:cNvSpPr>
          <p:nvPr/>
        </p:nvSpPr>
        <p:spPr bwMode="auto">
          <a:xfrm>
            <a:off x="1428089" y="6299729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sunset</a:t>
            </a:r>
            <a:endParaRPr lang="en-US" altLang="en-US" sz="2000"/>
          </a:p>
        </p:txBody>
      </p:sp>
      <p:cxnSp>
        <p:nvCxnSpPr>
          <p:cNvPr id="17438" name="AutoShape 35"/>
          <p:cNvCxnSpPr>
            <a:cxnSpLocks noChangeShapeType="1"/>
            <a:stCxn id="17432" idx="2"/>
            <a:endCxn id="17436" idx="0"/>
          </p:cNvCxnSpPr>
          <p:nvPr/>
        </p:nvCxnSpPr>
        <p:spPr bwMode="auto">
          <a:xfrm flipH="1">
            <a:off x="1848115" y="4451809"/>
            <a:ext cx="1050065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9" name="AutoShape 36"/>
          <p:cNvCxnSpPr>
            <a:cxnSpLocks noChangeShapeType="1"/>
            <a:stCxn id="17433" idx="2"/>
            <a:endCxn id="17437" idx="0"/>
          </p:cNvCxnSpPr>
          <p:nvPr/>
        </p:nvCxnSpPr>
        <p:spPr bwMode="auto">
          <a:xfrm flipH="1">
            <a:off x="1848115" y="5795751"/>
            <a:ext cx="1050065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0" name="AutoShape 37"/>
          <p:cNvCxnSpPr>
            <a:cxnSpLocks noChangeShapeType="1"/>
            <a:stCxn id="17432" idx="2"/>
            <a:endCxn id="17433" idx="0"/>
          </p:cNvCxnSpPr>
          <p:nvPr/>
        </p:nvCxnSpPr>
        <p:spPr bwMode="auto">
          <a:xfrm>
            <a:off x="2898180" y="4451809"/>
            <a:ext cx="0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1" name="Oval 38"/>
          <p:cNvSpPr>
            <a:spLocks noChangeArrowheads="1"/>
          </p:cNvSpPr>
          <p:nvPr/>
        </p:nvSpPr>
        <p:spPr bwMode="auto">
          <a:xfrm>
            <a:off x="378023" y="4955787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os.tex</a:t>
            </a:r>
            <a:endParaRPr lang="en-US" altLang="en-US" sz="2000"/>
          </a:p>
        </p:txBody>
      </p:sp>
      <p:cxnSp>
        <p:nvCxnSpPr>
          <p:cNvPr id="17442" name="AutoShape 39"/>
          <p:cNvCxnSpPr>
            <a:cxnSpLocks noChangeShapeType="1"/>
            <a:stCxn id="17431" idx="2"/>
            <a:endCxn id="17441" idx="0"/>
          </p:cNvCxnSpPr>
          <p:nvPr/>
        </p:nvCxnSpPr>
        <p:spPr bwMode="auto">
          <a:xfrm>
            <a:off x="798049" y="4451809"/>
            <a:ext cx="0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3" name="Oval 40"/>
          <p:cNvSpPr>
            <a:spLocks noChangeArrowheads="1"/>
          </p:cNvSpPr>
          <p:nvPr/>
        </p:nvSpPr>
        <p:spPr bwMode="auto">
          <a:xfrm>
            <a:off x="2478154" y="6299729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A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kids</a:t>
            </a:r>
            <a:endParaRPr lang="en-US" altLang="en-US" sz="2000"/>
          </a:p>
        </p:txBody>
      </p:sp>
      <p:cxnSp>
        <p:nvCxnSpPr>
          <p:cNvPr id="17444" name="AutoShape 41"/>
          <p:cNvCxnSpPr>
            <a:cxnSpLocks noChangeShapeType="1"/>
            <a:stCxn id="17433" idx="2"/>
            <a:endCxn id="17443" idx="0"/>
          </p:cNvCxnSpPr>
          <p:nvPr/>
        </p:nvCxnSpPr>
        <p:spPr bwMode="auto">
          <a:xfrm>
            <a:off x="2898180" y="5795751"/>
            <a:ext cx="0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5" name="AutoShape 42"/>
          <p:cNvCxnSpPr>
            <a:cxnSpLocks noChangeShapeType="1"/>
            <a:stCxn id="17433" idx="2"/>
            <a:endCxn id="17414" idx="0"/>
          </p:cNvCxnSpPr>
          <p:nvPr/>
        </p:nvCxnSpPr>
        <p:spPr bwMode="auto">
          <a:xfrm>
            <a:off x="2898180" y="5795751"/>
            <a:ext cx="1197074" cy="5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6" name="Rectangle 43"/>
          <p:cNvSpPr>
            <a:spLocks noChangeArrowheads="1"/>
          </p:cNvSpPr>
          <p:nvPr/>
        </p:nvSpPr>
        <p:spPr bwMode="auto">
          <a:xfrm>
            <a:off x="4620287" y="3527848"/>
            <a:ext cx="924057" cy="839964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Papers</a:t>
            </a:r>
            <a:endParaRPr lang="en-US" altLang="en-US" sz="2000"/>
          </a:p>
        </p:txBody>
      </p:sp>
      <p:cxnSp>
        <p:nvCxnSpPr>
          <p:cNvPr id="17447" name="AutoShape 44"/>
          <p:cNvCxnSpPr>
            <a:cxnSpLocks noChangeShapeType="1"/>
            <a:stCxn id="17421" idx="2"/>
            <a:endCxn id="17446" idx="0"/>
          </p:cNvCxnSpPr>
          <p:nvPr/>
        </p:nvCxnSpPr>
        <p:spPr bwMode="auto">
          <a:xfrm>
            <a:off x="4830299" y="2939873"/>
            <a:ext cx="252016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8" name="AutoShape 45"/>
          <p:cNvCxnSpPr>
            <a:cxnSpLocks noChangeShapeType="1"/>
            <a:stCxn id="17446" idx="2"/>
            <a:endCxn id="17416" idx="0"/>
          </p:cNvCxnSpPr>
          <p:nvPr/>
        </p:nvCxnSpPr>
        <p:spPr bwMode="auto">
          <a:xfrm flipH="1">
            <a:off x="4095254" y="4367812"/>
            <a:ext cx="987061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9" name="Oval 46"/>
          <p:cNvSpPr>
            <a:spLocks noChangeArrowheads="1"/>
          </p:cNvSpPr>
          <p:nvPr/>
        </p:nvSpPr>
        <p:spPr bwMode="auto">
          <a:xfrm>
            <a:off x="4662289" y="4955787"/>
            <a:ext cx="840052" cy="83996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ED181E"/>
                </a:solidFill>
              </a:rPr>
              <a:t>B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 i="1"/>
              <a:t>foo.ps</a:t>
            </a:r>
            <a:endParaRPr lang="en-US" altLang="en-US" sz="2000"/>
          </a:p>
        </p:txBody>
      </p:sp>
      <p:cxnSp>
        <p:nvCxnSpPr>
          <p:cNvPr id="17450" name="AutoShape 47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>
            <a:off x="5082315" y="4367812"/>
            <a:ext cx="0" cy="587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793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6232A3-DD01-4AB0-AC86-1414E8F7878A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8435" name="Picture 4" descr="6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78" y="1511936"/>
            <a:ext cx="5712354" cy="558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Unix directory tree</a:t>
            </a:r>
          </a:p>
        </p:txBody>
      </p:sp>
    </p:spTree>
    <p:extLst>
      <p:ext uri="{BB962C8B-B14F-4D97-AF65-F5344CB8AC3E}">
        <p14:creationId xmlns:p14="http://schemas.microsoft.com/office/powerpoint/2010/main" val="25258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Acyclic-Graph Directories</a:t>
            </a:r>
            <a:endParaRPr lang="en-US" altLang="en-US" sz="26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053" y="1391191"/>
            <a:ext cx="7749480" cy="575725"/>
          </a:xfrm>
        </p:spPr>
        <p:txBody>
          <a:bodyPr/>
          <a:lstStyle/>
          <a:p>
            <a:pPr eaLnBrk="1" hangingPunct="1"/>
            <a:r>
              <a:rPr lang="en-US" altLang="en-US" smtClean="0"/>
              <a:t>Have shared subdirectories and files</a:t>
            </a:r>
          </a:p>
        </p:txBody>
      </p:sp>
      <p:pic>
        <p:nvPicPr>
          <p:cNvPr id="19460" name="Picture 7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95" y="2012414"/>
            <a:ext cx="5899615" cy="476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9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2" y="655637"/>
            <a:ext cx="8509028" cy="635222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dirty="0" smtClean="0"/>
              <a:t>Acyclic-Graph Directories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Adds ability to directly share directories between users</a:t>
            </a:r>
          </a:p>
          <a:p>
            <a:pPr lvl="1" eaLnBrk="1" hangingPunct="1"/>
            <a:r>
              <a:rPr lang="en-US" altLang="en-US" smtClean="0"/>
              <a:t>But can now have multiple absolute paths to the same file</a:t>
            </a:r>
          </a:p>
          <a:p>
            <a:pPr eaLnBrk="1" hangingPunct="1"/>
            <a:r>
              <a:rPr lang="en-US" altLang="en-US" smtClean="0"/>
              <a:t>Two different names (aliasing)</a:t>
            </a:r>
          </a:p>
          <a:p>
            <a:pPr eaLnBrk="1" hangingPunct="1"/>
            <a:r>
              <a:rPr lang="en-US" altLang="en-US" smtClean="0"/>
              <a:t>If </a:t>
            </a:r>
            <a:r>
              <a:rPr lang="en-US" altLang="en-US" i="1" smtClean="0"/>
              <a:t>dict</a:t>
            </a:r>
            <a:r>
              <a:rPr lang="en-US" altLang="en-US" smtClean="0"/>
              <a:t> deletes </a:t>
            </a:r>
            <a:r>
              <a:rPr lang="en-US" altLang="en-US" i="1" smtClean="0"/>
              <a:t>list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 dangling pointer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/>
              <a:t>	Solutions:</a:t>
            </a:r>
          </a:p>
          <a:p>
            <a:pPr lvl="1" eaLnBrk="1" hangingPunct="1"/>
            <a:r>
              <a:rPr lang="en-US" altLang="en-US" smtClean="0"/>
              <a:t>Backpointers, so we can delete all pointers</a:t>
            </a:r>
            <a:br>
              <a:rPr lang="en-US" altLang="en-US" smtClean="0"/>
            </a:br>
            <a:r>
              <a:rPr lang="en-US" altLang="en-US" smtClean="0"/>
              <a:t>Variable size records a problem</a:t>
            </a:r>
          </a:p>
          <a:p>
            <a:pPr lvl="1" eaLnBrk="1" hangingPunct="1"/>
            <a:r>
              <a:rPr lang="en-US" altLang="en-US" smtClean="0"/>
              <a:t>Entry-hold-count solution</a:t>
            </a:r>
          </a:p>
        </p:txBody>
      </p:sp>
    </p:spTree>
    <p:extLst>
      <p:ext uri="{BB962C8B-B14F-4D97-AF65-F5344CB8AC3E}">
        <p14:creationId xmlns:p14="http://schemas.microsoft.com/office/powerpoint/2010/main" val="1444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2" y="655637"/>
            <a:ext cx="8440773" cy="635222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dirty="0" smtClean="0"/>
              <a:t>General Graph Directory</a:t>
            </a:r>
            <a:endParaRPr lang="en-US" altLang="en-US" sz="2600" dirty="0"/>
          </a:p>
        </p:txBody>
      </p:sp>
      <p:pic>
        <p:nvPicPr>
          <p:cNvPr id="21507" name="Picture 6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56" y="1389440"/>
            <a:ext cx="7976995" cy="472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8D26DA-2173-4365-9735-9AD89A009B50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en-US" dirty="0" smtClean="0"/>
              <a:t>File systems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Files</a:t>
            </a:r>
          </a:p>
          <a:p>
            <a:pPr eaLnBrk="1" hangingPunct="1"/>
            <a:r>
              <a:rPr lang="en-US" altLang="en-US" smtClean="0"/>
              <a:t>Directories &amp; naming</a:t>
            </a:r>
          </a:p>
          <a:p>
            <a:pPr eaLnBrk="1" hangingPunct="1"/>
            <a:r>
              <a:rPr lang="en-US" altLang="en-US" smtClean="0"/>
              <a:t>File system implementation</a:t>
            </a:r>
          </a:p>
          <a:p>
            <a:pPr eaLnBrk="1" hangingPunct="1"/>
            <a:r>
              <a:rPr lang="en-US" altLang="en-US" smtClean="0"/>
              <a:t>Example file systems</a:t>
            </a:r>
          </a:p>
        </p:txBody>
      </p:sp>
    </p:spTree>
    <p:extLst>
      <p:ext uri="{BB962C8B-B14F-4D97-AF65-F5344CB8AC3E}">
        <p14:creationId xmlns:p14="http://schemas.microsoft.com/office/powerpoint/2010/main" val="7981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6F184E-C583-4E2A-B8ED-E29439BFDF3C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Operations on directories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Create: make a new directory</a:t>
            </a:r>
          </a:p>
          <a:p>
            <a:pPr eaLnBrk="1" hangingPunct="1"/>
            <a:r>
              <a:rPr lang="en-US" altLang="en-US" sz="2600"/>
              <a:t>Delete: remove a directory (usually must be empty)</a:t>
            </a:r>
          </a:p>
          <a:p>
            <a:pPr eaLnBrk="1" hangingPunct="1"/>
            <a:r>
              <a:rPr lang="en-US" altLang="en-US" sz="2600"/>
              <a:t>Opendir: open a directory to allow searching it</a:t>
            </a:r>
          </a:p>
          <a:p>
            <a:pPr eaLnBrk="1" hangingPunct="1"/>
            <a:r>
              <a:rPr lang="en-US" altLang="en-US" sz="2600"/>
              <a:t>Closedir: close a directory (done searching)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Readdir: read a directory entry</a:t>
            </a:r>
          </a:p>
          <a:p>
            <a:pPr eaLnBrk="1" hangingPunct="1"/>
            <a:r>
              <a:rPr lang="en-US" altLang="en-US" sz="2600"/>
              <a:t>Rename: change the name of a directory</a:t>
            </a:r>
          </a:p>
          <a:p>
            <a:pPr lvl="1" eaLnBrk="1" hangingPunct="1"/>
            <a:r>
              <a:rPr lang="en-US" altLang="en-US" sz="2200"/>
              <a:t>Similar to renaming a file</a:t>
            </a:r>
          </a:p>
          <a:p>
            <a:pPr eaLnBrk="1" hangingPunct="1"/>
            <a:r>
              <a:rPr lang="en-US" altLang="en-US" sz="2600"/>
              <a:t>Link: create a new entry in a directory to link to an existing file</a:t>
            </a:r>
          </a:p>
          <a:p>
            <a:pPr eaLnBrk="1" hangingPunct="1"/>
            <a:r>
              <a:rPr lang="en-US" altLang="en-US" sz="2600"/>
              <a:t>Unlink: remove an entry in a directory</a:t>
            </a:r>
          </a:p>
          <a:p>
            <a:pPr lvl="1" eaLnBrk="1" hangingPunct="1"/>
            <a:r>
              <a:rPr lang="en-US" altLang="en-US" sz="2200"/>
              <a:t>Remove the file if this is the last link to this file</a:t>
            </a:r>
          </a:p>
          <a:p>
            <a:pPr eaLnBrk="1" hangingPunct="1"/>
            <a:endParaRPr lang="en-US" altLang="en-US" sz="2600"/>
          </a:p>
        </p:txBody>
      </p:sp>
    </p:spTree>
    <p:extLst>
      <p:ext uri="{BB962C8B-B14F-4D97-AF65-F5344CB8AC3E}">
        <p14:creationId xmlns:p14="http://schemas.microsoft.com/office/powerpoint/2010/main" val="6896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10881-ADA7-4208-98FF-C305C115AC00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system implementation issues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are disks divided up into file systems?</a:t>
            </a:r>
          </a:p>
          <a:p>
            <a:pPr eaLnBrk="1" hangingPunct="1"/>
            <a:r>
              <a:rPr lang="en-US" altLang="en-US" smtClean="0"/>
              <a:t>How does the file system allocate blocks to files?</a:t>
            </a:r>
          </a:p>
          <a:p>
            <a:pPr eaLnBrk="1" hangingPunct="1"/>
            <a:r>
              <a:rPr lang="en-US" altLang="en-US" smtClean="0"/>
              <a:t>How does the file system manage free space?</a:t>
            </a:r>
          </a:p>
          <a:p>
            <a:pPr eaLnBrk="1" hangingPunct="1"/>
            <a:r>
              <a:rPr lang="en-US" altLang="en-US" smtClean="0"/>
              <a:t>How are directories handled?</a:t>
            </a:r>
          </a:p>
          <a:p>
            <a:pPr eaLnBrk="1" hangingPunct="1"/>
            <a:r>
              <a:rPr lang="en-US" altLang="en-US" smtClean="0"/>
              <a:t>How can the file system improve…</a:t>
            </a:r>
          </a:p>
          <a:p>
            <a:pPr lvl="1" eaLnBrk="1" hangingPunct="1"/>
            <a:r>
              <a:rPr lang="en-US" altLang="en-US" smtClean="0"/>
              <a:t>Performance?</a:t>
            </a:r>
          </a:p>
          <a:p>
            <a:pPr lvl="1" eaLnBrk="1" hangingPunct="1"/>
            <a:r>
              <a:rPr lang="en-US" altLang="en-US" smtClean="0"/>
              <a:t>Reliability?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174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System Mounting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system must be </a:t>
            </a:r>
            <a:r>
              <a:rPr lang="en-US" altLang="en-US" i="1" smtClean="0"/>
              <a:t>mounted </a:t>
            </a:r>
            <a:r>
              <a:rPr lang="en-US" altLang="en-US" smtClean="0"/>
              <a:t>before it can be available to processes on the system. </a:t>
            </a:r>
          </a:p>
          <a:p>
            <a:pPr eaLnBrk="1" hangingPunct="1"/>
            <a:r>
              <a:rPr lang="en-US" altLang="en-US" smtClean="0"/>
              <a:t>Sometime, the directory structure may be built out of multiple volumes, which must be mounted to make them available within the file-system name space.</a:t>
            </a:r>
          </a:p>
          <a:p>
            <a:pPr eaLnBrk="1" hangingPunct="1"/>
            <a:r>
              <a:rPr lang="en-US" altLang="en-US" smtClean="0"/>
              <a:t>Mounting is:</a:t>
            </a:r>
          </a:p>
          <a:p>
            <a:pPr lvl="1" eaLnBrk="1" hangingPunct="1"/>
            <a:r>
              <a:rPr lang="en-US" altLang="en-US" smtClean="0"/>
              <a:t>Privileged operation</a:t>
            </a:r>
          </a:p>
          <a:p>
            <a:pPr lvl="1" eaLnBrk="1" hangingPunct="1"/>
            <a:r>
              <a:rPr lang="en-US" altLang="en-US" smtClean="0"/>
              <a:t>First check for valid file system on volume</a:t>
            </a:r>
          </a:p>
          <a:p>
            <a:pPr lvl="1" eaLnBrk="1" hangingPunct="1"/>
            <a:r>
              <a:rPr lang="en-US" altLang="en-US" smtClean="0"/>
              <a:t>Kernel data structure to track mount points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B05436-FD21-47A4-8968-A60B3F6C47C1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0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2" y="655637"/>
            <a:ext cx="9461087" cy="635222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dirty="0" smtClean="0"/>
              <a:t>(a) Existing   (b) Unmounted Partition</a:t>
            </a:r>
          </a:p>
        </p:txBody>
      </p:sp>
      <p:pic>
        <p:nvPicPr>
          <p:cNvPr id="25603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7" y="1392940"/>
            <a:ext cx="8271013" cy="478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95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Mount Point</a:t>
            </a:r>
            <a:endParaRPr lang="en-US" altLang="en-US" sz="2600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71" y="1459438"/>
            <a:ext cx="4515280" cy="517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68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C9623E-2B28-4403-8995-1A4013A07AB2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Carving up the disk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504031" y="2603888"/>
            <a:ext cx="1764109" cy="67197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Master</a:t>
            </a:r>
            <a:br>
              <a:rPr lang="en-US" altLang="en-US" sz="2200"/>
            </a:br>
            <a:r>
              <a:rPr lang="en-US" altLang="en-US" sz="2200"/>
              <a:t>boot record</a:t>
            </a:r>
          </a:p>
        </p:txBody>
      </p:sp>
      <p:sp>
        <p:nvSpPr>
          <p:cNvPr id="27653" name="Rectangle 8"/>
          <p:cNvSpPr>
            <a:spLocks noChangeArrowheads="1"/>
          </p:cNvSpPr>
          <p:nvPr/>
        </p:nvSpPr>
        <p:spPr bwMode="auto">
          <a:xfrm>
            <a:off x="2268141" y="2603888"/>
            <a:ext cx="84005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</p:txBody>
      </p:sp>
      <p:sp>
        <p:nvSpPr>
          <p:cNvPr id="27654" name="Rectangle 9"/>
          <p:cNvSpPr>
            <a:spLocks noChangeArrowheads="1"/>
          </p:cNvSpPr>
          <p:nvPr/>
        </p:nvSpPr>
        <p:spPr bwMode="auto">
          <a:xfrm>
            <a:off x="2352146" y="2603888"/>
            <a:ext cx="84005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2436151" y="2603888"/>
            <a:ext cx="84005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</p:txBody>
      </p:sp>
      <p:sp>
        <p:nvSpPr>
          <p:cNvPr id="27656" name="Rectangle 11"/>
          <p:cNvSpPr>
            <a:spLocks noChangeArrowheads="1"/>
          </p:cNvSpPr>
          <p:nvPr/>
        </p:nvSpPr>
        <p:spPr bwMode="auto">
          <a:xfrm>
            <a:off x="2520156" y="2603888"/>
            <a:ext cx="84005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</p:txBody>
      </p:sp>
      <p:sp>
        <p:nvSpPr>
          <p:cNvPr id="27657" name="Text Box 12"/>
          <p:cNvSpPr txBox="1">
            <a:spLocks noChangeArrowheads="1"/>
          </p:cNvSpPr>
          <p:nvPr/>
        </p:nvSpPr>
        <p:spPr bwMode="auto">
          <a:xfrm>
            <a:off x="588037" y="2015914"/>
            <a:ext cx="1795339" cy="4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Partition table</a:t>
            </a:r>
          </a:p>
        </p:txBody>
      </p:sp>
      <p:cxnSp>
        <p:nvCxnSpPr>
          <p:cNvPr id="27658" name="AutoShape 13"/>
          <p:cNvCxnSpPr>
            <a:cxnSpLocks noChangeShapeType="1"/>
            <a:stCxn id="27657" idx="3"/>
            <a:endCxn id="27655" idx="0"/>
          </p:cNvCxnSpPr>
          <p:nvPr/>
        </p:nvCxnSpPr>
        <p:spPr bwMode="auto">
          <a:xfrm>
            <a:off x="2383376" y="2236081"/>
            <a:ext cx="94778" cy="36780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9" name="Rectangle 14"/>
          <p:cNvSpPr>
            <a:spLocks noChangeArrowheads="1"/>
          </p:cNvSpPr>
          <p:nvPr/>
        </p:nvSpPr>
        <p:spPr bwMode="auto">
          <a:xfrm>
            <a:off x="2604161" y="2603888"/>
            <a:ext cx="1512094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Partition 1</a:t>
            </a:r>
          </a:p>
        </p:txBody>
      </p:sp>
      <p:sp>
        <p:nvSpPr>
          <p:cNvPr id="27660" name="Rectangle 15"/>
          <p:cNvSpPr>
            <a:spLocks noChangeArrowheads="1"/>
          </p:cNvSpPr>
          <p:nvPr/>
        </p:nvSpPr>
        <p:spPr bwMode="auto">
          <a:xfrm>
            <a:off x="4116255" y="2603888"/>
            <a:ext cx="2268141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Partition 2</a:t>
            </a:r>
          </a:p>
        </p:txBody>
      </p:sp>
      <p:sp>
        <p:nvSpPr>
          <p:cNvPr id="27661" name="Rectangle 16"/>
          <p:cNvSpPr>
            <a:spLocks noChangeArrowheads="1"/>
          </p:cNvSpPr>
          <p:nvPr/>
        </p:nvSpPr>
        <p:spPr bwMode="auto">
          <a:xfrm>
            <a:off x="6384396" y="2603888"/>
            <a:ext cx="1260078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Partition 3</a:t>
            </a:r>
          </a:p>
        </p:txBody>
      </p:sp>
      <p:sp>
        <p:nvSpPr>
          <p:cNvPr id="27662" name="Rectangle 17"/>
          <p:cNvSpPr>
            <a:spLocks noChangeArrowheads="1"/>
          </p:cNvSpPr>
          <p:nvPr/>
        </p:nvSpPr>
        <p:spPr bwMode="auto">
          <a:xfrm>
            <a:off x="7644474" y="2603888"/>
            <a:ext cx="1848115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Partition 4</a:t>
            </a:r>
          </a:p>
        </p:txBody>
      </p:sp>
      <p:sp>
        <p:nvSpPr>
          <p:cNvPr id="27663" name="Text Box 18"/>
          <p:cNvSpPr txBox="1">
            <a:spLocks noChangeArrowheads="1"/>
          </p:cNvSpPr>
          <p:nvPr/>
        </p:nvSpPr>
        <p:spPr bwMode="auto">
          <a:xfrm>
            <a:off x="4032250" y="1595932"/>
            <a:ext cx="1666103" cy="50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/>
              <a:t>Entire disk</a:t>
            </a:r>
          </a:p>
        </p:txBody>
      </p:sp>
      <p:cxnSp>
        <p:nvCxnSpPr>
          <p:cNvPr id="27664" name="AutoShape 19"/>
          <p:cNvCxnSpPr>
            <a:cxnSpLocks noChangeShapeType="1"/>
            <a:stCxn id="27663" idx="1"/>
          </p:cNvCxnSpPr>
          <p:nvPr/>
        </p:nvCxnSpPr>
        <p:spPr bwMode="auto">
          <a:xfrm flipH="1">
            <a:off x="504031" y="1847921"/>
            <a:ext cx="352821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20"/>
          <p:cNvCxnSpPr>
            <a:cxnSpLocks noChangeShapeType="1"/>
            <a:stCxn id="27663" idx="3"/>
          </p:cNvCxnSpPr>
          <p:nvPr/>
        </p:nvCxnSpPr>
        <p:spPr bwMode="auto">
          <a:xfrm>
            <a:off x="5698353" y="1847921"/>
            <a:ext cx="379423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6" name="Rectangle 21"/>
          <p:cNvSpPr>
            <a:spLocks noChangeArrowheads="1"/>
          </p:cNvSpPr>
          <p:nvPr/>
        </p:nvSpPr>
        <p:spPr bwMode="auto">
          <a:xfrm>
            <a:off x="588036" y="5291773"/>
            <a:ext cx="1092068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Boot</a:t>
            </a:r>
            <a:br>
              <a:rPr lang="en-US" altLang="en-US" sz="2000"/>
            </a:br>
            <a:r>
              <a:rPr lang="en-US" altLang="en-US" sz="2000"/>
              <a:t>block</a:t>
            </a:r>
          </a:p>
        </p:txBody>
      </p:sp>
      <p:sp>
        <p:nvSpPr>
          <p:cNvPr id="27667" name="Rectangle 22"/>
          <p:cNvSpPr>
            <a:spLocks noChangeArrowheads="1"/>
          </p:cNvSpPr>
          <p:nvPr/>
        </p:nvSpPr>
        <p:spPr bwMode="auto">
          <a:xfrm>
            <a:off x="1680104" y="5291773"/>
            <a:ext cx="1092068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Super</a:t>
            </a:r>
            <a:br>
              <a:rPr lang="en-US" altLang="en-US" sz="2000"/>
            </a:br>
            <a:r>
              <a:rPr lang="en-US" altLang="en-US" sz="2000"/>
              <a:t>block</a:t>
            </a:r>
          </a:p>
        </p:txBody>
      </p: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2772172" y="5291773"/>
            <a:ext cx="1596099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Free space</a:t>
            </a:r>
            <a:br>
              <a:rPr lang="en-US" altLang="en-US" sz="2000"/>
            </a:br>
            <a:r>
              <a:rPr lang="en-US" altLang="en-US" sz="2000"/>
              <a:t>management</a:t>
            </a: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4284265" y="5291773"/>
            <a:ext cx="1008063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Index</a:t>
            </a:r>
            <a:br>
              <a:rPr lang="en-US" altLang="en-US" sz="2000"/>
            </a:br>
            <a:r>
              <a:rPr lang="en-US" altLang="en-US" sz="2000"/>
              <a:t>nodes</a:t>
            </a:r>
          </a:p>
        </p:txBody>
      </p:sp>
      <p:sp>
        <p:nvSpPr>
          <p:cNvPr id="27670" name="Rectangle 25"/>
          <p:cNvSpPr>
            <a:spLocks noChangeArrowheads="1"/>
          </p:cNvSpPr>
          <p:nvPr/>
        </p:nvSpPr>
        <p:spPr bwMode="auto">
          <a:xfrm>
            <a:off x="5292328" y="5291773"/>
            <a:ext cx="3864240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Files &amp; directories</a:t>
            </a:r>
          </a:p>
        </p:txBody>
      </p:sp>
      <p:sp>
        <p:nvSpPr>
          <p:cNvPr id="27671" name="Line 26"/>
          <p:cNvSpPr>
            <a:spLocks noChangeShapeType="1"/>
          </p:cNvSpPr>
          <p:nvPr/>
        </p:nvSpPr>
        <p:spPr bwMode="auto">
          <a:xfrm flipV="1">
            <a:off x="588036" y="3275859"/>
            <a:ext cx="3528219" cy="20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72" name="Line 27"/>
          <p:cNvSpPr>
            <a:spLocks noChangeShapeType="1"/>
          </p:cNvSpPr>
          <p:nvPr/>
        </p:nvSpPr>
        <p:spPr bwMode="auto">
          <a:xfrm>
            <a:off x="6384396" y="3275859"/>
            <a:ext cx="2772172" cy="20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5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Allocation Methods - Contiguous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55" y="1359693"/>
            <a:ext cx="8514278" cy="4994285"/>
          </a:xfrm>
        </p:spPr>
        <p:txBody>
          <a:bodyPr/>
          <a:lstStyle/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An </a:t>
            </a:r>
            <a:r>
              <a:rPr lang="en-US" altLang="zh-TW" dirty="0">
                <a:ea typeface="新細明體" pitchFamily="18" charset="-120"/>
              </a:rPr>
              <a:t>allocation method refers to how disk blocks are allocated for files</a:t>
            </a:r>
            <a:r>
              <a:rPr lang="en-US" altLang="zh-TW" dirty="0" smtClean="0">
                <a:ea typeface="新細明體" pitchFamily="18" charset="-120"/>
              </a:rPr>
              <a:t>:</a:t>
            </a:r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b="1" dirty="0">
                <a:solidFill>
                  <a:srgbClr val="3366FF"/>
                </a:solidFill>
                <a:ea typeface="新細明體" pitchFamily="18" charset="-120"/>
              </a:rPr>
              <a:t>Contiguous allocation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– </a:t>
            </a:r>
            <a:r>
              <a:rPr lang="en-US" altLang="zh-TW" dirty="0">
                <a:ea typeface="新細明體" pitchFamily="18" charset="-120"/>
              </a:rPr>
              <a:t>each file occupies set of contiguous blocks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Best performance in most cases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Simple – only starting location (block #) and length (number of blocks) are required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Problems include finding space for file, knowing file size, external fragmentation, need for </a:t>
            </a:r>
            <a:r>
              <a:rPr lang="en-US" altLang="zh-TW" b="1" dirty="0" smtClean="0">
                <a:solidFill>
                  <a:srgbClr val="3366FF"/>
                </a:solidFill>
                <a:ea typeface="新細明體" pitchFamily="18" charset="-120"/>
              </a:rPr>
              <a:t>compaction off-line</a:t>
            </a:r>
            <a:r>
              <a:rPr lang="en-US" altLang="zh-TW" dirty="0" smtClean="0">
                <a:ea typeface="新細明體" pitchFamily="18" charset="-120"/>
              </a:rPr>
              <a:t> (</a:t>
            </a:r>
            <a:r>
              <a:rPr lang="en-US" altLang="zh-TW" b="1" dirty="0" smtClean="0">
                <a:solidFill>
                  <a:srgbClr val="3366FF"/>
                </a:solidFill>
                <a:ea typeface="新細明體" pitchFamily="18" charset="-120"/>
              </a:rPr>
              <a:t>downtime</a:t>
            </a:r>
            <a:r>
              <a:rPr lang="en-US" altLang="zh-TW" dirty="0" smtClean="0">
                <a:ea typeface="新細明體" pitchFamily="18" charset="-120"/>
              </a:rPr>
              <a:t>) or </a:t>
            </a:r>
            <a:r>
              <a:rPr lang="en-US" altLang="zh-TW" b="1" dirty="0" smtClean="0">
                <a:solidFill>
                  <a:srgbClr val="3366FF"/>
                </a:solidFill>
                <a:ea typeface="新細明體" pitchFamily="18" charset="-120"/>
              </a:rPr>
              <a:t>on-line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2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2" y="593583"/>
            <a:ext cx="8997307" cy="635222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dirty="0" smtClean="0">
                <a:ea typeface="新細明體" pitchFamily="18" charset="-120"/>
              </a:rPr>
              <a:t>Contiguous Allocation of Disk Space</a:t>
            </a: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07" y="1417637"/>
            <a:ext cx="6239137" cy="565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65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Allocation Methods - Linked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89055" y="1154951"/>
            <a:ext cx="9072563" cy="5848249"/>
          </a:xfrm>
        </p:spPr>
        <p:txBody>
          <a:bodyPr/>
          <a:lstStyle/>
          <a:p>
            <a:pPr eaLnBrk="1" hangingPunct="1"/>
            <a:endParaRPr lang="en-US" altLang="zh-TW" b="1">
              <a:solidFill>
                <a:srgbClr val="3366FF"/>
              </a:solidFill>
              <a:ea typeface="新細明體" pitchFamily="18" charset="-120"/>
            </a:endParaRPr>
          </a:p>
          <a:p>
            <a:pPr eaLnBrk="1" hangingPunct="1"/>
            <a:r>
              <a:rPr lang="en-US" altLang="zh-TW" b="1">
                <a:solidFill>
                  <a:srgbClr val="3366FF"/>
                </a:solidFill>
                <a:ea typeface="新細明體" pitchFamily="18" charset="-120"/>
              </a:rPr>
              <a:t>Linked allocation </a:t>
            </a: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– each file a linked list of blocks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File ends at nil pointer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No external fragmentation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Each block contains pointer to next block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No compaction, external fragmentation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Free space management system called when new block needed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Improve efficiency by clustering blocks into groups but increases internal fragmentation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Reliability can be a problem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Locating a block can take many I/Os and disk seeks</a:t>
            </a:r>
          </a:p>
        </p:txBody>
      </p:sp>
    </p:spTree>
    <p:extLst>
      <p:ext uri="{BB962C8B-B14F-4D97-AF65-F5344CB8AC3E}">
        <p14:creationId xmlns:p14="http://schemas.microsoft.com/office/powerpoint/2010/main" val="111917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3666" y="655637"/>
            <a:ext cx="8428523" cy="63522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Linked Allocation</a:t>
            </a: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58" y="1646237"/>
            <a:ext cx="599762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9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System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 </a:t>
            </a:r>
            <a:r>
              <a:rPr lang="en-US" altLang="en-US" i="1" smtClean="0"/>
              <a:t>filesystem</a:t>
            </a:r>
            <a:r>
              <a:rPr lang="en-US" altLang="en-US" smtClean="0"/>
              <a:t> is the methods and data structures that an operating system uses to keep track of files on a disk or partition; that is, the way the files are organized on the disk. </a:t>
            </a:r>
          </a:p>
          <a:p>
            <a:pPr eaLnBrk="1" hangingPunct="1"/>
            <a:r>
              <a:rPr lang="en-US" altLang="en-US" smtClean="0"/>
              <a:t>The word is also used to refer to a partition or disk.</a:t>
            </a:r>
          </a:p>
          <a:p>
            <a:pPr eaLnBrk="1" hangingPunct="1"/>
            <a:r>
              <a:rPr lang="en-US" altLang="en-US" smtClean="0"/>
              <a:t>Before a partition or disk can be used as a filesystem, it needs to be initialized, and the bookkeeping data structures need to be written to the disk. This process is called </a:t>
            </a:r>
            <a:r>
              <a:rPr lang="en-US" altLang="en-US" i="1" smtClean="0"/>
              <a:t>making a filesystem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71A10D-206B-47D0-A052-13E041B5E5F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1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FAT (File Allocation Table) variation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Beginning of volume has table, indexed by block number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Much like a linked list, but faster on disk and cacheable 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New block allocation simple</a:t>
            </a:r>
            <a:endParaRPr lang="en-US" altLang="zh-TW" sz="4000">
              <a:ea typeface="新細明體" pitchFamily="18" charset="-12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E8FB0F-3ADE-45E5-A776-82829009E7C4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8668" y="655637"/>
            <a:ext cx="8376019" cy="63522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File-Allocation Table</a:t>
            </a: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42" y="1798637"/>
            <a:ext cx="6816672" cy="497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56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Allocation Methods - Indexed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solidFill>
                  <a:srgbClr val="3366FF"/>
                </a:solidFill>
                <a:ea typeface="新細明體" pitchFamily="18" charset="-120"/>
              </a:rPr>
              <a:t>Indexed allocation</a:t>
            </a:r>
          </a:p>
          <a:p>
            <a:pPr lvl="1" eaLnBrk="1" hangingPunct="1"/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Each file has its own </a:t>
            </a:r>
            <a:r>
              <a:rPr lang="en-US" altLang="zh-TW" b="1" smtClean="0">
                <a:solidFill>
                  <a:srgbClr val="3366FF"/>
                </a:solidFill>
                <a:ea typeface="新細明體" pitchFamily="18" charset="-120"/>
              </a:rPr>
              <a:t>index block</a:t>
            </a: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(s) of pointers to its data blocks</a:t>
            </a:r>
          </a:p>
          <a:p>
            <a:pPr eaLnBrk="1" hangingPunct="1"/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Logical view</a:t>
            </a:r>
          </a:p>
          <a:p>
            <a:pPr eaLnBrk="1" hangingPunct="1"/>
            <a:endParaRPr lang="en-US" altLang="zh-TW" sz="4900">
              <a:ea typeface="新細明體" pitchFamily="18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153696" y="3118366"/>
            <a:ext cx="668541" cy="3657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89" tIns="50395" rIns="100789" bIns="50395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2600"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153696" y="3477101"/>
            <a:ext cx="668541" cy="3657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89" tIns="50395" rIns="100789" bIns="50395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2600"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153696" y="3835835"/>
            <a:ext cx="668541" cy="3657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89" tIns="50395" rIns="100789" bIns="50395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2600"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153696" y="4194571"/>
            <a:ext cx="668541" cy="3657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89" tIns="50395" rIns="100789" bIns="50395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2600"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153696" y="4553304"/>
            <a:ext cx="668541" cy="3657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89" tIns="50395" rIns="100789" bIns="50395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2600"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4872303" y="3134116"/>
            <a:ext cx="222264" cy="1907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89" tIns="50395" rIns="100789" bIns="50395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2600"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872303" y="3540099"/>
            <a:ext cx="222264" cy="1907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89" tIns="50395" rIns="100789" bIns="50395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2600"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872303" y="3946082"/>
            <a:ext cx="222264" cy="1907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89" tIns="50395" rIns="100789" bIns="50395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2600"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872303" y="4352064"/>
            <a:ext cx="222264" cy="1907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89" tIns="50395" rIns="100789" bIns="50395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2600"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4872303" y="4726548"/>
            <a:ext cx="222264" cy="1907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89" tIns="50395" rIns="100789" bIns="50395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2600"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843239" y="3230361"/>
            <a:ext cx="101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9" tIns="50395" rIns="100789" bIns="50395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3825738" y="3636344"/>
            <a:ext cx="101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9" tIns="50395" rIns="100789" bIns="50395" anchor="ctr"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3834489" y="4047577"/>
            <a:ext cx="101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9" tIns="50395" rIns="100789" bIns="50395" anchor="ctr"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3837989" y="4437809"/>
            <a:ext cx="101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9" tIns="50395" rIns="100789" bIns="50395" anchor="ctr"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3809987" y="4817543"/>
            <a:ext cx="101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9" tIns="50395" rIns="100789" bIns="50395" anchor="ctr"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3088942" y="4980286"/>
            <a:ext cx="1848115" cy="50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9" tIns="50395" rIns="100789" bIns="50395" anchor="ctr">
            <a:spAutoFit/>
          </a:bodyPr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600">
                <a:latin typeface="Helvetica" charset="0"/>
                <a:ea typeface="ＭＳ Ｐゴシック" charset="-128"/>
              </a:rPr>
              <a:t>index table</a:t>
            </a:r>
          </a:p>
        </p:txBody>
      </p:sp>
    </p:spTree>
    <p:extLst>
      <p:ext uri="{BB962C8B-B14F-4D97-AF65-F5344CB8AC3E}">
        <p14:creationId xmlns:p14="http://schemas.microsoft.com/office/powerpoint/2010/main" val="6528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of Indexed Allocation</a:t>
            </a:r>
            <a:endParaRPr lang="en-US" altLang="zh-TW" sz="2600">
              <a:ea typeface="新細明體" pitchFamily="18" charset="-120"/>
            </a:endParaRPr>
          </a:p>
        </p:txBody>
      </p:sp>
      <p:pic>
        <p:nvPicPr>
          <p:cNvPr id="35843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30" y="1646237"/>
            <a:ext cx="6785170" cy="565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29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2" y="655637"/>
            <a:ext cx="8482775" cy="63522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Indexed Allocation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053" y="1595932"/>
            <a:ext cx="8125754" cy="25881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Need index table</a:t>
            </a:r>
          </a:p>
          <a:p>
            <a:pPr eaLnBrk="1" hangingPunct="1">
              <a:lnSpc>
                <a:spcPct val="90000"/>
              </a:lnSpc>
            </a:pPr>
            <a:endParaRPr lang="en-US" altLang="zh-TW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Random access</a:t>
            </a:r>
          </a:p>
          <a:p>
            <a:pPr eaLnBrk="1" hangingPunct="1">
              <a:lnSpc>
                <a:spcPct val="90000"/>
              </a:lnSpc>
            </a:pPr>
            <a:endParaRPr lang="en-US" altLang="zh-TW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Dynamic access without external fragmentation, but have overhead of index block</a:t>
            </a:r>
          </a:p>
          <a:p>
            <a:pPr eaLnBrk="1" hangingPunct="1">
              <a:lnSpc>
                <a:spcPct val="90000"/>
              </a:lnSpc>
            </a:pPr>
            <a:endParaRPr lang="en-US" altLang="zh-TW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Mapping from logical to physical in a file of maximum size of 256K bytes and block size of 512 bytes.  We need only 1 block for index table</a:t>
            </a:r>
          </a:p>
        </p:txBody>
      </p:sp>
    </p:spTree>
    <p:extLst>
      <p:ext uri="{BB962C8B-B14F-4D97-AF65-F5344CB8AC3E}">
        <p14:creationId xmlns:p14="http://schemas.microsoft.com/office/powerpoint/2010/main" val="24883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6ADF6D-0BA8-46A1-965C-1FF68557D630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2" y="579437"/>
            <a:ext cx="8568531" cy="67197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MS-DOS File Allocation Table</a:t>
            </a:r>
          </a:p>
        </p:txBody>
      </p:sp>
      <p:graphicFrame>
        <p:nvGraphicFramePr>
          <p:cNvPr id="44086" name="Group 54"/>
          <p:cNvGraphicFramePr>
            <a:graphicFrameLocks noGrp="1"/>
          </p:cNvGraphicFramePr>
          <p:nvPr>
            <p:ph type="tbl" idx="1"/>
          </p:nvPr>
        </p:nvGraphicFramePr>
        <p:xfrm>
          <a:off x="924057" y="1931917"/>
          <a:ext cx="7728480" cy="4031824"/>
        </p:xfrm>
        <a:graphic>
          <a:graphicData uri="http://schemas.openxmlformats.org/drawingml/2006/table">
            <a:tbl>
              <a:tblPr/>
              <a:tblGrid>
                <a:gridCol w="1932120"/>
                <a:gridCol w="1932120"/>
                <a:gridCol w="1932120"/>
                <a:gridCol w="1932120"/>
              </a:tblGrid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Block size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FAT-12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FAT-16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FAT-32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0.5 KB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 MB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 KB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MB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 KB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 MB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128 MB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KB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16 MB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256 MB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 TB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 KB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512 MB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 TB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16 KB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1024 MB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 TB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32 KB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2048 MB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 TB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5865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50E712-EA11-4FE4-8889-8FA82503FD04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Long-term information storage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Must store large amounts of data</a:t>
            </a:r>
          </a:p>
          <a:p>
            <a:pPr lvl="1" eaLnBrk="1" hangingPunct="1"/>
            <a:r>
              <a:rPr lang="en-US" altLang="en-US" smtClean="0"/>
              <a:t>Gigabytes -&gt; terabytes -&gt; petabytes</a:t>
            </a:r>
          </a:p>
          <a:p>
            <a:pPr eaLnBrk="1" hangingPunct="1"/>
            <a:r>
              <a:rPr lang="en-US" altLang="en-US" smtClean="0"/>
              <a:t>Stored information must survive the termination of the process using it</a:t>
            </a:r>
          </a:p>
          <a:p>
            <a:pPr lvl="1" eaLnBrk="1" hangingPunct="1"/>
            <a:r>
              <a:rPr lang="en-US" altLang="en-US" smtClean="0"/>
              <a:t>Lifetime can be seconds to years</a:t>
            </a:r>
          </a:p>
          <a:p>
            <a:pPr lvl="1" eaLnBrk="1" hangingPunct="1"/>
            <a:r>
              <a:rPr lang="en-US" altLang="en-US" smtClean="0"/>
              <a:t>Must have some way of finding it!</a:t>
            </a:r>
          </a:p>
          <a:p>
            <a:pPr eaLnBrk="1" hangingPunct="1"/>
            <a:r>
              <a:rPr lang="en-US" altLang="en-US" smtClean="0"/>
              <a:t>Multiple processes must be able to access the information concurrently</a:t>
            </a:r>
          </a:p>
        </p:txBody>
      </p:sp>
    </p:spTree>
    <p:extLst>
      <p:ext uri="{BB962C8B-B14F-4D97-AF65-F5344CB8AC3E}">
        <p14:creationId xmlns:p14="http://schemas.microsoft.com/office/powerpoint/2010/main" val="410351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C54784-FA3E-483D-B542-652133C78D24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Naming files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999" y="1417637"/>
            <a:ext cx="9072000" cy="4767163"/>
          </a:xfrm>
        </p:spPr>
        <p:txBody>
          <a:bodyPr/>
          <a:lstStyle/>
          <a:p>
            <a:pPr eaLnBrk="1" hangingPunct="1"/>
            <a:r>
              <a:rPr lang="en-US" altLang="en-US" dirty="0"/>
              <a:t>Important to be able to </a:t>
            </a:r>
            <a:r>
              <a:rPr lang="en-US" altLang="en-US" i="1" dirty="0"/>
              <a:t>find</a:t>
            </a:r>
            <a:r>
              <a:rPr lang="en-US" altLang="en-US" dirty="0"/>
              <a:t> files after they’re created</a:t>
            </a:r>
          </a:p>
          <a:p>
            <a:pPr eaLnBrk="1" hangingPunct="1"/>
            <a:r>
              <a:rPr lang="en-US" altLang="en-US" dirty="0"/>
              <a:t>Every file has at least one name</a:t>
            </a:r>
          </a:p>
          <a:p>
            <a:pPr eaLnBrk="1" hangingPunct="1"/>
            <a:r>
              <a:rPr lang="en-US" altLang="en-US" dirty="0"/>
              <a:t>Name can be</a:t>
            </a:r>
          </a:p>
          <a:p>
            <a:pPr lvl="1" eaLnBrk="1" hangingPunct="1"/>
            <a:r>
              <a:rPr lang="en-US" altLang="en-US" sz="2200" dirty="0"/>
              <a:t>Human-accessible: “</a:t>
            </a:r>
            <a:r>
              <a:rPr lang="en-US" altLang="en-US" sz="2200" dirty="0" err="1"/>
              <a:t>foo.c</a:t>
            </a:r>
            <a:r>
              <a:rPr lang="en-US" altLang="en-US" sz="2200" dirty="0"/>
              <a:t>”, “my photo”, “Go Panthers!”, “Go Banana Slugs!”</a:t>
            </a:r>
          </a:p>
          <a:p>
            <a:pPr lvl="1" eaLnBrk="1" hangingPunct="1"/>
            <a:r>
              <a:rPr lang="en-US" altLang="en-US" sz="2200" dirty="0"/>
              <a:t>Machine-usable: 4502, 33481</a:t>
            </a:r>
          </a:p>
          <a:p>
            <a:pPr eaLnBrk="1" hangingPunct="1"/>
            <a:r>
              <a:rPr lang="en-US" altLang="en-US" dirty="0"/>
              <a:t>Case may or may not matter</a:t>
            </a:r>
          </a:p>
          <a:p>
            <a:pPr lvl="1" eaLnBrk="1" hangingPunct="1"/>
            <a:r>
              <a:rPr lang="en-US" altLang="en-US" sz="2200" dirty="0"/>
              <a:t>Depends on the file system</a:t>
            </a:r>
          </a:p>
          <a:p>
            <a:pPr eaLnBrk="1" hangingPunct="1"/>
            <a:r>
              <a:rPr lang="en-US" altLang="en-US" dirty="0"/>
              <a:t>Name may include information about the file’s contents</a:t>
            </a:r>
          </a:p>
          <a:p>
            <a:pPr lvl="1" eaLnBrk="1" hangingPunct="1"/>
            <a:r>
              <a:rPr lang="en-US" altLang="en-US" sz="2200" dirty="0"/>
              <a:t>Certainly does for the user (the name should make it easy to figure out what’s in it!)</a:t>
            </a:r>
          </a:p>
          <a:p>
            <a:pPr lvl="1" eaLnBrk="1" hangingPunct="1"/>
            <a:r>
              <a:rPr lang="en-US" altLang="en-US" sz="2200" dirty="0"/>
              <a:t>Computer may use part of the name to determine the file type</a:t>
            </a:r>
          </a:p>
        </p:txBody>
      </p:sp>
    </p:spTree>
    <p:extLst>
      <p:ext uri="{BB962C8B-B14F-4D97-AF65-F5344CB8AC3E}">
        <p14:creationId xmlns:p14="http://schemas.microsoft.com/office/powerpoint/2010/main" val="5535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F264DD-D1F6-449D-8BAF-D0334322E2CB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" y="1679928"/>
            <a:ext cx="8316516" cy="514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file extensions</a:t>
            </a:r>
          </a:p>
        </p:txBody>
      </p:sp>
    </p:spTree>
    <p:extLst>
      <p:ext uri="{BB962C8B-B14F-4D97-AF65-F5344CB8AC3E}">
        <p14:creationId xmlns:p14="http://schemas.microsoft.com/office/powerpoint/2010/main" val="8522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068" y="587975"/>
            <a:ext cx="8573782" cy="635223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dirty="0" smtClean="0"/>
              <a:t>File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56" y="1359693"/>
            <a:ext cx="8474025" cy="499428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None - sequence of words, bytes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Simple record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Lines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Fixed 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Variable length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Complex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Formatted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Relocatable load file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Can simulate last two with first method by inserting appropriate control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Who decides: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Operating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Program / programmer</a:t>
            </a:r>
          </a:p>
        </p:txBody>
      </p:sp>
    </p:spTree>
    <p:extLst>
      <p:ext uri="{BB962C8B-B14F-4D97-AF65-F5344CB8AC3E}">
        <p14:creationId xmlns:p14="http://schemas.microsoft.com/office/powerpoint/2010/main" val="11321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1943AC-C0CB-4365-B31B-C6CB59F97998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structures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840052" y="2519892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840052" y="2603888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840052" y="2687885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840052" y="2771881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840052" y="2855877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840052" y="2939874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840052" y="3023870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840052" y="3107867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840052" y="3191863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840052" y="3275859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>
            <a:off x="840052" y="3359856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840052" y="3443852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840052" y="3527849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840052" y="3611845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58" name="Rectangle 19"/>
          <p:cNvSpPr>
            <a:spLocks noChangeArrowheads="1"/>
          </p:cNvSpPr>
          <p:nvPr/>
        </p:nvSpPr>
        <p:spPr bwMode="auto">
          <a:xfrm>
            <a:off x="840052" y="3695841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59" name="Rectangle 20"/>
          <p:cNvSpPr>
            <a:spLocks noChangeArrowheads="1"/>
          </p:cNvSpPr>
          <p:nvPr/>
        </p:nvSpPr>
        <p:spPr bwMode="auto">
          <a:xfrm>
            <a:off x="840052" y="3779838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60" name="Rectangle 21"/>
          <p:cNvSpPr>
            <a:spLocks noChangeArrowheads="1"/>
          </p:cNvSpPr>
          <p:nvPr/>
        </p:nvSpPr>
        <p:spPr bwMode="auto">
          <a:xfrm>
            <a:off x="840052" y="3863834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61" name="Rectangle 22"/>
          <p:cNvSpPr>
            <a:spLocks noChangeArrowheads="1"/>
          </p:cNvSpPr>
          <p:nvPr/>
        </p:nvSpPr>
        <p:spPr bwMode="auto">
          <a:xfrm>
            <a:off x="840052" y="3947830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62" name="Rectangle 23"/>
          <p:cNvSpPr>
            <a:spLocks noChangeArrowheads="1"/>
          </p:cNvSpPr>
          <p:nvPr/>
        </p:nvSpPr>
        <p:spPr bwMode="auto">
          <a:xfrm>
            <a:off x="840052" y="4031827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63" name="Rectangle 24"/>
          <p:cNvSpPr>
            <a:spLocks noChangeArrowheads="1"/>
          </p:cNvSpPr>
          <p:nvPr/>
        </p:nvSpPr>
        <p:spPr bwMode="auto">
          <a:xfrm>
            <a:off x="840052" y="4115823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64" name="Rectangle 25"/>
          <p:cNvSpPr>
            <a:spLocks noChangeArrowheads="1"/>
          </p:cNvSpPr>
          <p:nvPr/>
        </p:nvSpPr>
        <p:spPr bwMode="auto">
          <a:xfrm>
            <a:off x="840052" y="4199820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65" name="Rectangle 26"/>
          <p:cNvSpPr>
            <a:spLocks noChangeArrowheads="1"/>
          </p:cNvSpPr>
          <p:nvPr/>
        </p:nvSpPr>
        <p:spPr bwMode="auto">
          <a:xfrm>
            <a:off x="840052" y="4283816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66" name="Rectangle 27"/>
          <p:cNvSpPr>
            <a:spLocks noChangeArrowheads="1"/>
          </p:cNvSpPr>
          <p:nvPr/>
        </p:nvSpPr>
        <p:spPr bwMode="auto">
          <a:xfrm>
            <a:off x="840052" y="4367812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67" name="Rectangle 28"/>
          <p:cNvSpPr>
            <a:spLocks noChangeArrowheads="1"/>
          </p:cNvSpPr>
          <p:nvPr/>
        </p:nvSpPr>
        <p:spPr bwMode="auto">
          <a:xfrm>
            <a:off x="840052" y="4451809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68" name="Rectangle 29"/>
          <p:cNvSpPr>
            <a:spLocks noChangeArrowheads="1"/>
          </p:cNvSpPr>
          <p:nvPr/>
        </p:nvSpPr>
        <p:spPr bwMode="auto">
          <a:xfrm>
            <a:off x="840052" y="4535805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69" name="Rectangle 30"/>
          <p:cNvSpPr>
            <a:spLocks noChangeArrowheads="1"/>
          </p:cNvSpPr>
          <p:nvPr/>
        </p:nvSpPr>
        <p:spPr bwMode="auto">
          <a:xfrm>
            <a:off x="840052" y="4619802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70" name="Rectangle 31"/>
          <p:cNvSpPr>
            <a:spLocks noChangeArrowheads="1"/>
          </p:cNvSpPr>
          <p:nvPr/>
        </p:nvSpPr>
        <p:spPr bwMode="auto">
          <a:xfrm>
            <a:off x="840052" y="4703798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71" name="Rectangle 32"/>
          <p:cNvSpPr>
            <a:spLocks noChangeArrowheads="1"/>
          </p:cNvSpPr>
          <p:nvPr/>
        </p:nvSpPr>
        <p:spPr bwMode="auto">
          <a:xfrm>
            <a:off x="840052" y="4787794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72" name="Rectangle 33"/>
          <p:cNvSpPr>
            <a:spLocks noChangeArrowheads="1"/>
          </p:cNvSpPr>
          <p:nvPr/>
        </p:nvSpPr>
        <p:spPr bwMode="auto">
          <a:xfrm>
            <a:off x="840052" y="4871791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73" name="Rectangle 34"/>
          <p:cNvSpPr>
            <a:spLocks noChangeArrowheads="1"/>
          </p:cNvSpPr>
          <p:nvPr/>
        </p:nvSpPr>
        <p:spPr bwMode="auto">
          <a:xfrm>
            <a:off x="840052" y="4955787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74" name="Rectangle 35"/>
          <p:cNvSpPr>
            <a:spLocks noChangeArrowheads="1"/>
          </p:cNvSpPr>
          <p:nvPr/>
        </p:nvSpPr>
        <p:spPr bwMode="auto">
          <a:xfrm>
            <a:off x="840052" y="5039784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75" name="Rectangle 36"/>
          <p:cNvSpPr>
            <a:spLocks noChangeArrowheads="1"/>
          </p:cNvSpPr>
          <p:nvPr/>
        </p:nvSpPr>
        <p:spPr bwMode="auto">
          <a:xfrm>
            <a:off x="840052" y="5123780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76" name="Rectangle 37"/>
          <p:cNvSpPr>
            <a:spLocks noChangeArrowheads="1"/>
          </p:cNvSpPr>
          <p:nvPr/>
        </p:nvSpPr>
        <p:spPr bwMode="auto">
          <a:xfrm>
            <a:off x="840052" y="5207776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77" name="Rectangle 38"/>
          <p:cNvSpPr>
            <a:spLocks noChangeArrowheads="1"/>
          </p:cNvSpPr>
          <p:nvPr/>
        </p:nvSpPr>
        <p:spPr bwMode="auto">
          <a:xfrm>
            <a:off x="840052" y="5291773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78" name="Rectangle 39"/>
          <p:cNvSpPr>
            <a:spLocks noChangeArrowheads="1"/>
          </p:cNvSpPr>
          <p:nvPr/>
        </p:nvSpPr>
        <p:spPr bwMode="auto">
          <a:xfrm>
            <a:off x="840052" y="5375769"/>
            <a:ext cx="756047" cy="8399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79" name="Text Box 40"/>
          <p:cNvSpPr txBox="1">
            <a:spLocks noChangeArrowheads="1"/>
          </p:cNvSpPr>
          <p:nvPr/>
        </p:nvSpPr>
        <p:spPr bwMode="auto">
          <a:xfrm>
            <a:off x="252016" y="5627759"/>
            <a:ext cx="2238389" cy="43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Sequence of bytes</a:t>
            </a:r>
          </a:p>
        </p:txBody>
      </p:sp>
      <p:sp>
        <p:nvSpPr>
          <p:cNvPr id="10280" name="Rectangle 41"/>
          <p:cNvSpPr>
            <a:spLocks noChangeArrowheads="1"/>
          </p:cNvSpPr>
          <p:nvPr/>
        </p:nvSpPr>
        <p:spPr bwMode="auto">
          <a:xfrm>
            <a:off x="3444213" y="2519891"/>
            <a:ext cx="756047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81" name="Rectangle 42"/>
          <p:cNvSpPr>
            <a:spLocks noChangeArrowheads="1"/>
          </p:cNvSpPr>
          <p:nvPr/>
        </p:nvSpPr>
        <p:spPr bwMode="auto">
          <a:xfrm>
            <a:off x="3444213" y="2855877"/>
            <a:ext cx="756047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82" name="Rectangle 43"/>
          <p:cNvSpPr>
            <a:spLocks noChangeArrowheads="1"/>
          </p:cNvSpPr>
          <p:nvPr/>
        </p:nvSpPr>
        <p:spPr bwMode="auto">
          <a:xfrm>
            <a:off x="3444213" y="3191863"/>
            <a:ext cx="756047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83" name="Rectangle 44"/>
          <p:cNvSpPr>
            <a:spLocks noChangeArrowheads="1"/>
          </p:cNvSpPr>
          <p:nvPr/>
        </p:nvSpPr>
        <p:spPr bwMode="auto">
          <a:xfrm>
            <a:off x="3444213" y="3527848"/>
            <a:ext cx="756047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84" name="Rectangle 45"/>
          <p:cNvSpPr>
            <a:spLocks noChangeArrowheads="1"/>
          </p:cNvSpPr>
          <p:nvPr/>
        </p:nvSpPr>
        <p:spPr bwMode="auto">
          <a:xfrm>
            <a:off x="3444213" y="3863834"/>
            <a:ext cx="756047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85" name="Rectangle 46"/>
          <p:cNvSpPr>
            <a:spLocks noChangeArrowheads="1"/>
          </p:cNvSpPr>
          <p:nvPr/>
        </p:nvSpPr>
        <p:spPr bwMode="auto">
          <a:xfrm>
            <a:off x="3444213" y="4199819"/>
            <a:ext cx="756047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86" name="Rectangle 47"/>
          <p:cNvSpPr>
            <a:spLocks noChangeArrowheads="1"/>
          </p:cNvSpPr>
          <p:nvPr/>
        </p:nvSpPr>
        <p:spPr bwMode="auto">
          <a:xfrm>
            <a:off x="3444213" y="4535805"/>
            <a:ext cx="756047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87" name="Rectangle 48"/>
          <p:cNvSpPr>
            <a:spLocks noChangeArrowheads="1"/>
          </p:cNvSpPr>
          <p:nvPr/>
        </p:nvSpPr>
        <p:spPr bwMode="auto">
          <a:xfrm>
            <a:off x="3444213" y="4871790"/>
            <a:ext cx="756047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88" name="Rectangle 49"/>
          <p:cNvSpPr>
            <a:spLocks noChangeArrowheads="1"/>
          </p:cNvSpPr>
          <p:nvPr/>
        </p:nvSpPr>
        <p:spPr bwMode="auto">
          <a:xfrm>
            <a:off x="3444213" y="5207776"/>
            <a:ext cx="756047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/>
          </a:p>
        </p:txBody>
      </p:sp>
      <p:sp>
        <p:nvSpPr>
          <p:cNvPr id="10289" name="Text Box 50"/>
          <p:cNvSpPr txBox="1">
            <a:spLocks noChangeArrowheads="1"/>
          </p:cNvSpPr>
          <p:nvPr/>
        </p:nvSpPr>
        <p:spPr bwMode="auto">
          <a:xfrm>
            <a:off x="2688167" y="5627759"/>
            <a:ext cx="2471153" cy="43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Sequence of records</a:t>
            </a:r>
          </a:p>
        </p:txBody>
      </p:sp>
      <p:sp>
        <p:nvSpPr>
          <p:cNvPr id="10290" name="Text Box 51"/>
          <p:cNvSpPr txBox="1">
            <a:spLocks noChangeArrowheads="1"/>
          </p:cNvSpPr>
          <p:nvPr/>
        </p:nvSpPr>
        <p:spPr bwMode="auto">
          <a:xfrm>
            <a:off x="1680105" y="2234655"/>
            <a:ext cx="894306" cy="43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1 byte</a:t>
            </a:r>
          </a:p>
        </p:txBody>
      </p:sp>
      <p:cxnSp>
        <p:nvCxnSpPr>
          <p:cNvPr id="10291" name="AutoShape 52"/>
          <p:cNvCxnSpPr>
            <a:cxnSpLocks noChangeShapeType="1"/>
            <a:stCxn id="10290" idx="2"/>
            <a:endCxn id="10253" idx="3"/>
          </p:cNvCxnSpPr>
          <p:nvPr/>
        </p:nvCxnSpPr>
        <p:spPr bwMode="auto">
          <a:xfrm rot="5400000">
            <a:off x="1539254" y="2728981"/>
            <a:ext cx="645722" cy="53203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2" name="Text Box 53"/>
          <p:cNvSpPr txBox="1">
            <a:spLocks noChangeArrowheads="1"/>
          </p:cNvSpPr>
          <p:nvPr/>
        </p:nvSpPr>
        <p:spPr bwMode="auto">
          <a:xfrm>
            <a:off x="4032250" y="1763925"/>
            <a:ext cx="1127070" cy="43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1 record</a:t>
            </a:r>
          </a:p>
        </p:txBody>
      </p:sp>
      <p:cxnSp>
        <p:nvCxnSpPr>
          <p:cNvPr id="10293" name="AutoShape 54"/>
          <p:cNvCxnSpPr>
            <a:cxnSpLocks noChangeShapeType="1"/>
            <a:stCxn id="10292" idx="2"/>
            <a:endCxn id="10282" idx="3"/>
          </p:cNvCxnSpPr>
          <p:nvPr/>
        </p:nvCxnSpPr>
        <p:spPr bwMode="auto">
          <a:xfrm rot="5400000">
            <a:off x="3818798" y="2582869"/>
            <a:ext cx="1158450" cy="3955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4" name="Rectangle 55"/>
          <p:cNvSpPr>
            <a:spLocks noChangeArrowheads="1"/>
          </p:cNvSpPr>
          <p:nvPr/>
        </p:nvSpPr>
        <p:spPr bwMode="auto">
          <a:xfrm>
            <a:off x="6216386" y="2939873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12A</a:t>
            </a:r>
          </a:p>
        </p:txBody>
      </p:sp>
      <p:sp>
        <p:nvSpPr>
          <p:cNvPr id="10295" name="Rectangle 62"/>
          <p:cNvSpPr>
            <a:spLocks noChangeArrowheads="1"/>
          </p:cNvSpPr>
          <p:nvPr/>
        </p:nvSpPr>
        <p:spPr bwMode="auto">
          <a:xfrm>
            <a:off x="6804422" y="2939873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</a:t>
            </a:r>
          </a:p>
        </p:txBody>
      </p:sp>
      <p:sp>
        <p:nvSpPr>
          <p:cNvPr id="10296" name="Rectangle 63"/>
          <p:cNvSpPr>
            <a:spLocks noChangeArrowheads="1"/>
          </p:cNvSpPr>
          <p:nvPr/>
        </p:nvSpPr>
        <p:spPr bwMode="auto">
          <a:xfrm>
            <a:off x="7392459" y="2939873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111</a:t>
            </a:r>
          </a:p>
        </p:txBody>
      </p:sp>
      <p:sp>
        <p:nvSpPr>
          <p:cNvPr id="10297" name="Rectangle 64"/>
          <p:cNvSpPr>
            <a:spLocks noChangeArrowheads="1"/>
          </p:cNvSpPr>
          <p:nvPr/>
        </p:nvSpPr>
        <p:spPr bwMode="auto">
          <a:xfrm>
            <a:off x="4788297" y="4199819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sab</a:t>
            </a:r>
          </a:p>
        </p:txBody>
      </p:sp>
      <p:sp>
        <p:nvSpPr>
          <p:cNvPr id="10298" name="Rectangle 65"/>
          <p:cNvSpPr>
            <a:spLocks noChangeArrowheads="1"/>
          </p:cNvSpPr>
          <p:nvPr/>
        </p:nvSpPr>
        <p:spPr bwMode="auto">
          <a:xfrm>
            <a:off x="5376334" y="4199819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wm</a:t>
            </a:r>
          </a:p>
        </p:txBody>
      </p:sp>
      <p:sp>
        <p:nvSpPr>
          <p:cNvPr id="10299" name="Rectangle 66"/>
          <p:cNvSpPr>
            <a:spLocks noChangeArrowheads="1"/>
          </p:cNvSpPr>
          <p:nvPr/>
        </p:nvSpPr>
        <p:spPr bwMode="auto">
          <a:xfrm>
            <a:off x="5964370" y="4199819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cm</a:t>
            </a:r>
          </a:p>
        </p:txBody>
      </p:sp>
      <p:cxnSp>
        <p:nvCxnSpPr>
          <p:cNvPr id="10300" name="AutoShape 67"/>
          <p:cNvCxnSpPr>
            <a:cxnSpLocks noChangeShapeType="1"/>
            <a:stCxn id="10294" idx="2"/>
            <a:endCxn id="10297" idx="0"/>
          </p:cNvCxnSpPr>
          <p:nvPr/>
        </p:nvCxnSpPr>
        <p:spPr bwMode="auto">
          <a:xfrm flipH="1">
            <a:off x="5082315" y="3275859"/>
            <a:ext cx="1428089" cy="9239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1" name="Rectangle 68"/>
          <p:cNvSpPr>
            <a:spLocks noChangeArrowheads="1"/>
          </p:cNvSpPr>
          <p:nvPr/>
        </p:nvSpPr>
        <p:spPr bwMode="auto">
          <a:xfrm>
            <a:off x="6720417" y="4199819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avg</a:t>
            </a:r>
          </a:p>
        </p:txBody>
      </p:sp>
      <p:sp>
        <p:nvSpPr>
          <p:cNvPr id="10302" name="Rectangle 69"/>
          <p:cNvSpPr>
            <a:spLocks noChangeArrowheads="1"/>
          </p:cNvSpPr>
          <p:nvPr/>
        </p:nvSpPr>
        <p:spPr bwMode="auto">
          <a:xfrm>
            <a:off x="7308453" y="4199819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ejw</a:t>
            </a:r>
          </a:p>
        </p:txBody>
      </p:sp>
      <p:sp>
        <p:nvSpPr>
          <p:cNvPr id="10303" name="Rectangle 71"/>
          <p:cNvSpPr>
            <a:spLocks noChangeArrowheads="1"/>
          </p:cNvSpPr>
          <p:nvPr/>
        </p:nvSpPr>
        <p:spPr bwMode="auto">
          <a:xfrm>
            <a:off x="8064500" y="4199819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sab</a:t>
            </a:r>
          </a:p>
        </p:txBody>
      </p:sp>
      <p:sp>
        <p:nvSpPr>
          <p:cNvPr id="10304" name="Rectangle 72"/>
          <p:cNvSpPr>
            <a:spLocks noChangeArrowheads="1"/>
          </p:cNvSpPr>
          <p:nvPr/>
        </p:nvSpPr>
        <p:spPr bwMode="auto">
          <a:xfrm>
            <a:off x="8652537" y="4199819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elm</a:t>
            </a:r>
          </a:p>
        </p:txBody>
      </p:sp>
      <p:sp>
        <p:nvSpPr>
          <p:cNvPr id="10305" name="Rectangle 73"/>
          <p:cNvSpPr>
            <a:spLocks noChangeArrowheads="1"/>
          </p:cNvSpPr>
          <p:nvPr/>
        </p:nvSpPr>
        <p:spPr bwMode="auto">
          <a:xfrm>
            <a:off x="9240573" y="4199819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br</a:t>
            </a:r>
          </a:p>
        </p:txBody>
      </p:sp>
      <p:cxnSp>
        <p:nvCxnSpPr>
          <p:cNvPr id="10306" name="AutoShape 74"/>
          <p:cNvCxnSpPr>
            <a:cxnSpLocks noChangeShapeType="1"/>
            <a:stCxn id="10295" idx="2"/>
            <a:endCxn id="10301" idx="0"/>
          </p:cNvCxnSpPr>
          <p:nvPr/>
        </p:nvCxnSpPr>
        <p:spPr bwMode="auto">
          <a:xfrm flipH="1">
            <a:off x="7014435" y="3275859"/>
            <a:ext cx="84005" cy="9239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7" name="AutoShape 75"/>
          <p:cNvCxnSpPr>
            <a:cxnSpLocks noChangeShapeType="1"/>
            <a:stCxn id="10296" idx="2"/>
            <a:endCxn id="10303" idx="0"/>
          </p:cNvCxnSpPr>
          <p:nvPr/>
        </p:nvCxnSpPr>
        <p:spPr bwMode="auto">
          <a:xfrm>
            <a:off x="7686476" y="3275859"/>
            <a:ext cx="672042" cy="9239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8" name="Rectangle 76"/>
          <p:cNvSpPr>
            <a:spLocks noChangeArrowheads="1"/>
          </p:cNvSpPr>
          <p:nvPr/>
        </p:nvSpPr>
        <p:spPr bwMode="auto">
          <a:xfrm>
            <a:off x="6888427" y="5963743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S02</a:t>
            </a:r>
          </a:p>
        </p:txBody>
      </p:sp>
      <p:sp>
        <p:nvSpPr>
          <p:cNvPr id="10309" name="Rectangle 77"/>
          <p:cNvSpPr>
            <a:spLocks noChangeArrowheads="1"/>
          </p:cNvSpPr>
          <p:nvPr/>
        </p:nvSpPr>
        <p:spPr bwMode="auto">
          <a:xfrm>
            <a:off x="7476464" y="5963743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F01</a:t>
            </a:r>
          </a:p>
        </p:txBody>
      </p:sp>
      <p:sp>
        <p:nvSpPr>
          <p:cNvPr id="10310" name="Rectangle 78"/>
          <p:cNvSpPr>
            <a:spLocks noChangeArrowheads="1"/>
          </p:cNvSpPr>
          <p:nvPr/>
        </p:nvSpPr>
        <p:spPr bwMode="auto">
          <a:xfrm>
            <a:off x="8064500" y="5963743"/>
            <a:ext cx="58803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 anchor="ctr"/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W02</a:t>
            </a:r>
          </a:p>
        </p:txBody>
      </p:sp>
      <p:cxnSp>
        <p:nvCxnSpPr>
          <p:cNvPr id="10311" name="AutoShape 81"/>
          <p:cNvCxnSpPr>
            <a:cxnSpLocks noChangeShapeType="1"/>
            <a:stCxn id="10303" idx="2"/>
            <a:endCxn id="10308" idx="0"/>
          </p:cNvCxnSpPr>
          <p:nvPr/>
        </p:nvCxnSpPr>
        <p:spPr bwMode="auto">
          <a:xfrm flipH="1">
            <a:off x="7182445" y="4535805"/>
            <a:ext cx="1176073" cy="1427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2" name="Text Box 82"/>
          <p:cNvSpPr txBox="1">
            <a:spLocks noChangeArrowheads="1"/>
          </p:cNvSpPr>
          <p:nvPr/>
        </p:nvSpPr>
        <p:spPr bwMode="auto">
          <a:xfrm>
            <a:off x="7140443" y="6551719"/>
            <a:ext cx="715795" cy="43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7348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72A7E5-358E-4944-BDE4-08C1AA562978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attributes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83" y="1511935"/>
            <a:ext cx="7056438" cy="554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62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1216</Words>
  <Application>Microsoft Office PowerPoint</Application>
  <PresentationFormat>Custom</PresentationFormat>
  <Paragraphs>299</Paragraphs>
  <Slides>35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</vt:lpstr>
      <vt:lpstr>Inspiration</vt:lpstr>
      <vt:lpstr>Operating System</vt:lpstr>
      <vt:lpstr>File systems</vt:lpstr>
      <vt:lpstr>File System</vt:lpstr>
      <vt:lpstr>Long-term information storage</vt:lpstr>
      <vt:lpstr>Naming files</vt:lpstr>
      <vt:lpstr>Typical file extensions</vt:lpstr>
      <vt:lpstr>File Structure</vt:lpstr>
      <vt:lpstr>File structures</vt:lpstr>
      <vt:lpstr>File attributes</vt:lpstr>
      <vt:lpstr>File operations</vt:lpstr>
      <vt:lpstr>Accessing a file</vt:lpstr>
      <vt:lpstr>Directories</vt:lpstr>
      <vt:lpstr>Single-level directory systems</vt:lpstr>
      <vt:lpstr>Two-level directory system</vt:lpstr>
      <vt:lpstr>Hierarchical directory system</vt:lpstr>
      <vt:lpstr>Unix directory tree</vt:lpstr>
      <vt:lpstr>Acyclic-Graph Directories</vt:lpstr>
      <vt:lpstr>Acyclic-Graph Directories (Cont.)</vt:lpstr>
      <vt:lpstr>General Graph Directory</vt:lpstr>
      <vt:lpstr>Operations on directories</vt:lpstr>
      <vt:lpstr>File system implementation issues</vt:lpstr>
      <vt:lpstr>File System Mounting </vt:lpstr>
      <vt:lpstr>(a) Existing   (b) Unmounted Partition</vt:lpstr>
      <vt:lpstr>Mount Point</vt:lpstr>
      <vt:lpstr>Carving up the disk</vt:lpstr>
      <vt:lpstr>Allocation Methods - Contiguous</vt:lpstr>
      <vt:lpstr>Contiguous Allocation of Disk Space</vt:lpstr>
      <vt:lpstr>Allocation Methods - Linked</vt:lpstr>
      <vt:lpstr>Linked Allocation</vt:lpstr>
      <vt:lpstr>FAT</vt:lpstr>
      <vt:lpstr>File-Allocation Table</vt:lpstr>
      <vt:lpstr>Allocation Methods - Indexed</vt:lpstr>
      <vt:lpstr>Example of Indexed Allocation</vt:lpstr>
      <vt:lpstr>Indexed Allocation (Cont.)</vt:lpstr>
      <vt:lpstr>MS-DOS File Allocation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Lab</dc:title>
  <dc:creator>Arun</dc:creator>
  <cp:lastModifiedBy>RV</cp:lastModifiedBy>
  <cp:revision>151</cp:revision>
  <dcterms:created xsi:type="dcterms:W3CDTF">2015-07-27T15:18:29Z</dcterms:created>
  <dcterms:modified xsi:type="dcterms:W3CDTF">2018-11-16T06:51:57Z</dcterms:modified>
</cp:coreProperties>
</file>