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265500" y="2779466"/>
            <a:ext cx="4045199" cy="12350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7190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69425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subTitle"/>
          </p:nvPr>
        </p:nvSpPr>
        <p:spPr>
          <a:xfrm>
            <a:off x="0" y="351925"/>
            <a:ext cx="4698300" cy="156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Statistical Analysis to identify key parameters affecting housing prices in Boston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Aditya Aghi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Arjun Berry							Jayanti Trivedi							Tsou-wei Chu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0" y="0"/>
            <a:ext cx="3860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</p:txBody>
      </p:sp>
      <p:sp>
        <p:nvSpPr>
          <p:cNvPr id="73" name="Shape 73"/>
          <p:cNvSpPr txBox="1"/>
          <p:nvPr>
            <p:ph idx="4294967295" type="body"/>
          </p:nvPr>
        </p:nvSpPr>
        <p:spPr>
          <a:xfrm>
            <a:off x="295675" y="817875"/>
            <a:ext cx="8222100" cy="290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Motivation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Boston is placed amongst the top 30 economically powerful cities in the world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200,000 new jobs are expected during 2015-2018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Ample of settling opportunities for recent MSBA graduate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Implementation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Model can be leveraged as a guiding tool by the potential buyers to estimate housing prices in Boston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b="0" i="0" lang="en" sz="2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Description</a:t>
            </a:r>
          </a:p>
        </p:txBody>
      </p:sp>
      <p:sp>
        <p:nvSpPr>
          <p:cNvPr id="79" name="Shape 79"/>
          <p:cNvSpPr txBox="1"/>
          <p:nvPr>
            <p:ph idx="4294967295" type="body"/>
          </p:nvPr>
        </p:nvSpPr>
        <p:spPr>
          <a:xfrm>
            <a:off x="317400" y="819925"/>
            <a:ext cx="8222100" cy="333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-  StatLib library - Carnegie Mellon University.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506 rows and 14 columns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Variables include median House prices in Boston, Per Capita Crime Rate by town, Weighted Distances to 5 Boston Employment centers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98375" y="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</a:p>
        </p:txBody>
      </p:sp>
      <p:sp>
        <p:nvSpPr>
          <p:cNvPr id="85" name="Shape 85"/>
          <p:cNvSpPr txBox="1"/>
          <p:nvPr>
            <p:ph idx="4294967295" type="body"/>
          </p:nvPr>
        </p:nvSpPr>
        <p:spPr>
          <a:xfrm>
            <a:off x="98375" y="693239"/>
            <a:ext cx="8826599" cy="432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 Initial hypothesis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of several models generated through Multiple Regression 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of hypothesis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Model: -</a:t>
            </a:r>
          </a:p>
          <a:p>
            <a:pPr indent="-38100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 Variable - Estimated Median value of houses in Boston</a:t>
            </a:r>
          </a:p>
          <a:p>
            <a:pPr indent="-38100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Predictors -  weighted distances to five Boston employment centres, % lower status of the population, pupil-teacher ratio by town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</a:p>
        </p:txBody>
      </p:sp>
      <p:sp>
        <p:nvSpPr>
          <p:cNvPr id="91" name="Shape 91"/>
          <p:cNvSpPr txBox="1"/>
          <p:nvPr>
            <p:ph idx="4294967295" type="body"/>
          </p:nvPr>
        </p:nvSpPr>
        <p:spPr>
          <a:xfrm>
            <a:off x="-9000" y="688275"/>
            <a:ext cx="8974500" cy="45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Estimated Median price of houses (in $1000's) =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59.09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b="0" i="0" lang="en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(-0.86)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(weighted distances to five Boston employment centres)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b="0" i="0" lang="en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(-1.01)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(% lower status of the population)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(-1.11)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(pupil-teacher ratio by town)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</a:t>
            </a:r>
          </a:p>
        </p:txBody>
      </p:sp>
      <p:sp>
        <p:nvSpPr>
          <p:cNvPr id="97" name="Shape 97"/>
          <p:cNvSpPr txBox="1"/>
          <p:nvPr>
            <p:ph idx="4294967295" type="body"/>
          </p:nvPr>
        </p:nvSpPr>
        <p:spPr>
          <a:xfrm>
            <a:off x="317075" y="799899"/>
            <a:ext cx="3999899" cy="3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little cautious while predicting the estimated prices of  houses by this model.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Moderate Co-relation: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LSTAT &lt;-&gt; DIS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LSTAT &lt;-&gt; PTRATIO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Shape 98"/>
          <p:cNvSpPr txBox="1"/>
          <p:nvPr>
            <p:ph idx="4294967295" type="body"/>
          </p:nvPr>
        </p:nvSpPr>
        <p:spPr>
          <a:xfrm>
            <a:off x="4602250" y="799900"/>
            <a:ext cx="3999900" cy="3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 Residuals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predictor residuals (weighted distance to 5 Boston employment centres and % lower status of the population)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violating standard residual assumption.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2375" y="716175"/>
            <a:ext cx="6064300" cy="438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1" i="0" lang="en" sz="3000" u="none" cap="none" strike="noStrike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Q &amp;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