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23"/>
          <p:cNvSpPr txBox="1">
            <a:spLocks noGrp="1"/>
          </p:cNvSpPr>
          <p:nvPr/>
        </p:nvSpPr>
        <p:spPr>
          <a:xfrm>
            <a:off x="5924402" y="739503"/>
            <a:ext cx="3032567" cy="200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National</a:t>
            </a:r>
            <a:br>
              <a:rPr lang="en-US" sz="3200" dirty="0"/>
            </a:br>
            <a:r>
              <a:rPr lang="en-US" sz="3200" dirty="0"/>
              <a:t>Institute of </a:t>
            </a:r>
            <a:br>
              <a:rPr lang="en-US" sz="3200" dirty="0"/>
            </a:br>
            <a:r>
              <a:rPr lang="en-US" sz="3200" dirty="0"/>
              <a:t>Technology </a:t>
            </a:r>
            <a:br>
              <a:rPr lang="en-US" sz="3200" dirty="0"/>
            </a:br>
            <a:r>
              <a:rPr lang="en-US" sz="3200" dirty="0"/>
              <a:t>Calicut</a:t>
            </a:r>
            <a:endParaRPr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2" r="26024"/>
          <a:stretch/>
        </p:blipFill>
        <p:spPr>
          <a:xfrm>
            <a:off x="4353516" y="990002"/>
            <a:ext cx="1493134" cy="1751921"/>
          </a:xfrm>
          <a:prstGeom prst="rect">
            <a:avLst/>
          </a:prstGeom>
        </p:spPr>
      </p:pic>
      <p:sp>
        <p:nvSpPr>
          <p:cNvPr id="6" name="Google Shape;783;p26"/>
          <p:cNvSpPr txBox="1">
            <a:spLocks/>
          </p:cNvSpPr>
          <p:nvPr/>
        </p:nvSpPr>
        <p:spPr>
          <a:xfrm>
            <a:off x="3054064" y="3423814"/>
            <a:ext cx="5759875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2100"/>
              </a:spcAft>
              <a:buFont typeface="DM Sans"/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5"/>
                </a:solidFill>
              </a:rPr>
              <a:t>Kernel syscall that displays </a:t>
            </a:r>
            <a:r>
              <a:rPr lang="en-US" sz="2400" b="1" dirty="0">
                <a:solidFill>
                  <a:schemeClr val="accent5"/>
                </a:solidFill>
                <a:sym typeface="DM Sans"/>
              </a:rPr>
              <a:t>process</a:t>
            </a:r>
            <a:r>
              <a:rPr lang="en-US" sz="2400" b="1" dirty="0" smtClean="0">
                <a:solidFill>
                  <a:schemeClr val="accent5"/>
                </a:solidFill>
              </a:rPr>
              <a:t> details by using its pid </a:t>
            </a:r>
          </a:p>
          <a:p>
            <a:pPr marL="0" indent="0" algn="ctr">
              <a:spcAft>
                <a:spcPts val="2100"/>
              </a:spcAft>
              <a:buFont typeface="DM Sans"/>
              <a:buNone/>
            </a:pPr>
            <a:endParaRPr lang="en-US" sz="2400" b="1" dirty="0" smtClean="0">
              <a:solidFill>
                <a:schemeClr val="accent5"/>
              </a:solidFill>
            </a:endParaRPr>
          </a:p>
        </p:txBody>
      </p:sp>
      <p:sp>
        <p:nvSpPr>
          <p:cNvPr id="8" name="Google Shape;783;p26"/>
          <p:cNvSpPr txBox="1">
            <a:spLocks/>
          </p:cNvSpPr>
          <p:nvPr/>
        </p:nvSpPr>
        <p:spPr>
          <a:xfrm>
            <a:off x="4120864" y="3099432"/>
            <a:ext cx="3833310" cy="5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2100"/>
              </a:spcAft>
              <a:buFont typeface="DM Sans"/>
              <a:buNone/>
            </a:pP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</a:t>
            </a:r>
            <a:endParaRPr lang="en-I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Google Shape;751;p23"/>
          <p:cNvSpPr txBox="1">
            <a:spLocks noGrp="1"/>
          </p:cNvSpPr>
          <p:nvPr/>
        </p:nvSpPr>
        <p:spPr>
          <a:xfrm>
            <a:off x="4796287" y="4636636"/>
            <a:ext cx="2522389" cy="186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JAYRAJ P 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ARJUN </a:t>
            </a:r>
            <a:r>
              <a:rPr lang="e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NANDLAL </a:t>
            </a:r>
            <a:r>
              <a:rPr lang="e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BHARDWAJ</a:t>
            </a:r>
            <a:endParaRPr lang="en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243;p44"/>
          <p:cNvSpPr/>
          <p:nvPr/>
        </p:nvSpPr>
        <p:spPr>
          <a:xfrm>
            <a:off x="4660514" y="4783746"/>
            <a:ext cx="325550" cy="245453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3;p26"/>
          <p:cNvSpPr txBox="1">
            <a:spLocks/>
          </p:cNvSpPr>
          <p:nvPr/>
        </p:nvSpPr>
        <p:spPr>
          <a:xfrm>
            <a:off x="1570007" y="637484"/>
            <a:ext cx="3942272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ctr">
              <a:spcAft>
                <a:spcPts val="2100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INTRODUCTION</a:t>
            </a:r>
            <a:endParaRPr lang="en-US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783;p26"/>
          <p:cNvSpPr txBox="1">
            <a:spLocks/>
          </p:cNvSpPr>
          <p:nvPr/>
        </p:nvSpPr>
        <p:spPr>
          <a:xfrm>
            <a:off x="1828801" y="1738786"/>
            <a:ext cx="9489056" cy="454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Aft>
                <a:spcPts val="21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</a:rPr>
              <a:t>Process descriptor is a simple kernel system call</a:t>
            </a:r>
          </a:p>
          <a:p>
            <a:pPr>
              <a:spcAft>
                <a:spcPts val="2100"/>
              </a:spcAft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that takes input as process id from the user and </a:t>
            </a:r>
          </a:p>
          <a:p>
            <a:pPr>
              <a:spcAft>
                <a:spcPts val="2100"/>
              </a:spcAft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display its details on screen </a:t>
            </a:r>
          </a:p>
          <a:p>
            <a:pPr>
              <a:spcAft>
                <a:spcPts val="2100"/>
              </a:spcAft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21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</a:rPr>
              <a:t>It shows the details such as  Process name, Process ID,</a:t>
            </a:r>
          </a:p>
          <a:p>
            <a:pPr>
              <a:spcAft>
                <a:spcPts val="2100"/>
              </a:spcAft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Process priority, Process parent name and </a:t>
            </a:r>
          </a:p>
          <a:p>
            <a:pPr>
              <a:spcAft>
                <a:spcPts val="2100"/>
              </a:spcAft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Process exit state</a:t>
            </a:r>
          </a:p>
        </p:txBody>
      </p:sp>
    </p:spTree>
    <p:extLst>
      <p:ext uri="{BB962C8B-B14F-4D97-AF65-F5344CB8AC3E}">
        <p14:creationId xmlns:p14="http://schemas.microsoft.com/office/powerpoint/2010/main" val="16210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3;p26"/>
          <p:cNvSpPr txBox="1">
            <a:spLocks/>
          </p:cNvSpPr>
          <p:nvPr/>
        </p:nvSpPr>
        <p:spPr>
          <a:xfrm>
            <a:off x="845388" y="516714"/>
            <a:ext cx="3942272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ctr">
              <a:spcAft>
                <a:spcPts val="2100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WORKING</a:t>
            </a:r>
            <a:endParaRPr lang="en-US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783;p26"/>
          <p:cNvSpPr txBox="1">
            <a:spLocks/>
          </p:cNvSpPr>
          <p:nvPr/>
        </p:nvSpPr>
        <p:spPr>
          <a:xfrm>
            <a:off x="2468589" y="2519412"/>
            <a:ext cx="2915729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Let </a:t>
            </a:r>
            <a:r>
              <a:rPr lang="en-US" sz="2400" b="1" dirty="0" err="1" smtClean="0">
                <a:solidFill>
                  <a:schemeClr val="tx1"/>
                </a:solidFill>
              </a:rPr>
              <a:t>pid</a:t>
            </a:r>
            <a:r>
              <a:rPr lang="en-US" sz="2400" b="1" dirty="0" smtClean="0">
                <a:solidFill>
                  <a:schemeClr val="tx1"/>
                </a:solidFill>
              </a:rPr>
              <a:t> input as 1</a:t>
            </a:r>
          </a:p>
        </p:txBody>
      </p:sp>
      <p:sp>
        <p:nvSpPr>
          <p:cNvPr id="6" name="Google Shape;783;p26"/>
          <p:cNvSpPr txBox="1">
            <a:spLocks/>
          </p:cNvSpPr>
          <p:nvPr/>
        </p:nvSpPr>
        <p:spPr>
          <a:xfrm>
            <a:off x="1121432" y="1186699"/>
            <a:ext cx="10394831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57200">
              <a:spcAft>
                <a:spcPts val="210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Example 1:   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Taking random </a:t>
            </a:r>
            <a:r>
              <a:rPr lang="en-US" sz="28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pid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as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04" b="28072"/>
          <a:stretch/>
        </p:blipFill>
        <p:spPr>
          <a:xfrm>
            <a:off x="6211989" y="2485330"/>
            <a:ext cx="5207479" cy="16124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548689" y="3274319"/>
            <a:ext cx="663300" cy="3317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783;p26"/>
          <p:cNvSpPr txBox="1">
            <a:spLocks/>
          </p:cNvSpPr>
          <p:nvPr/>
        </p:nvSpPr>
        <p:spPr>
          <a:xfrm>
            <a:off x="3926454" y="3470207"/>
            <a:ext cx="2392393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User input for </a:t>
            </a:r>
            <a:r>
              <a:rPr lang="en-US" sz="1600" b="1" dirty="0" err="1" smtClean="0">
                <a:solidFill>
                  <a:schemeClr val="tx1"/>
                </a:solidFill>
              </a:rPr>
              <a:t>pid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2" b="23223"/>
          <a:stretch/>
        </p:blipFill>
        <p:spPr>
          <a:xfrm>
            <a:off x="1661301" y="4591643"/>
            <a:ext cx="5287995" cy="1468035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7054610" y="4636707"/>
            <a:ext cx="744748" cy="1377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Google Shape;783;p26"/>
          <p:cNvSpPr txBox="1">
            <a:spLocks/>
          </p:cNvSpPr>
          <p:nvPr/>
        </p:nvSpPr>
        <p:spPr>
          <a:xfrm>
            <a:off x="7967932" y="5030965"/>
            <a:ext cx="2392393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800" b="1" dirty="0" smtClean="0">
                <a:solidFill>
                  <a:schemeClr val="tx1"/>
                </a:solidFill>
              </a:rPr>
              <a:t>OUTPUT</a:t>
            </a: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2" name="Google Shape;783;p26"/>
          <p:cNvSpPr txBox="1">
            <a:spLocks/>
          </p:cNvSpPr>
          <p:nvPr/>
        </p:nvSpPr>
        <p:spPr>
          <a:xfrm>
            <a:off x="1661301" y="1808240"/>
            <a:ext cx="6464062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00100" lvl="1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File </a:t>
            </a:r>
            <a:r>
              <a:rPr lang="en-US" sz="2000" b="1" dirty="0" err="1" smtClean="0">
                <a:solidFill>
                  <a:schemeClr val="tx1"/>
                </a:solidFill>
              </a:rPr>
              <a:t>arjun.c</a:t>
            </a:r>
            <a:r>
              <a:rPr lang="en-US" sz="2000" b="1" dirty="0" smtClean="0">
                <a:solidFill>
                  <a:schemeClr val="tx1"/>
                </a:solidFill>
              </a:rPr>
              <a:t> performs the </a:t>
            </a:r>
            <a:r>
              <a:rPr lang="en-US" sz="2000" b="1" dirty="0" err="1" smtClean="0">
                <a:solidFill>
                  <a:schemeClr val="tx1"/>
                </a:solidFill>
              </a:rPr>
              <a:t>syscall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3;p26"/>
          <p:cNvSpPr txBox="1">
            <a:spLocks/>
          </p:cNvSpPr>
          <p:nvPr/>
        </p:nvSpPr>
        <p:spPr>
          <a:xfrm>
            <a:off x="845388" y="516714"/>
            <a:ext cx="3942272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ctr">
              <a:spcAft>
                <a:spcPts val="2100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WORKING</a:t>
            </a:r>
            <a:endParaRPr lang="en-US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Google Shape;783;p26"/>
          <p:cNvSpPr txBox="1">
            <a:spLocks/>
          </p:cNvSpPr>
          <p:nvPr/>
        </p:nvSpPr>
        <p:spPr>
          <a:xfrm>
            <a:off x="1121432" y="1134711"/>
            <a:ext cx="10394831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57200">
              <a:spcAft>
                <a:spcPts val="2100"/>
              </a:spcAft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Example 2 :    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Taking known </a:t>
            </a:r>
            <a:r>
              <a:rPr lang="en-US" sz="28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pid</a:t>
            </a: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as input</a:t>
            </a:r>
          </a:p>
        </p:txBody>
      </p:sp>
      <p:sp>
        <p:nvSpPr>
          <p:cNvPr id="8" name="Google Shape;783;p26"/>
          <p:cNvSpPr txBox="1">
            <a:spLocks/>
          </p:cNvSpPr>
          <p:nvPr/>
        </p:nvSpPr>
        <p:spPr>
          <a:xfrm>
            <a:off x="2277372" y="1906864"/>
            <a:ext cx="6858002" cy="100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Lets create a new process (</a:t>
            </a:r>
            <a:r>
              <a:rPr lang="en-US" sz="2000" b="1" dirty="0" err="1" smtClean="0">
                <a:solidFill>
                  <a:schemeClr val="tx1"/>
                </a:solidFill>
              </a:rPr>
              <a:t>process.c</a:t>
            </a:r>
            <a:r>
              <a:rPr lang="en-US" sz="2000" b="1" dirty="0" smtClean="0">
                <a:solidFill>
                  <a:schemeClr val="tx1"/>
                </a:solidFill>
              </a:rPr>
              <a:t>) that display its </a:t>
            </a:r>
            <a:r>
              <a:rPr lang="en-US" sz="2000" b="1" dirty="0" err="1" smtClean="0">
                <a:solidFill>
                  <a:schemeClr val="tx1"/>
                </a:solidFill>
              </a:rPr>
              <a:t>pid</a:t>
            </a:r>
            <a:r>
              <a:rPr lang="en-US" sz="2000" b="1" dirty="0" smtClean="0">
                <a:solidFill>
                  <a:schemeClr val="tx1"/>
                </a:solidFill>
              </a:rPr>
              <a:t> and its child </a:t>
            </a:r>
            <a:r>
              <a:rPr lang="en-US" sz="2000" b="1" dirty="0" err="1" smtClean="0">
                <a:solidFill>
                  <a:schemeClr val="tx1"/>
                </a:solidFill>
              </a:rPr>
              <a:t>pid</a:t>
            </a:r>
            <a:r>
              <a:rPr lang="en-US" sz="2000" b="1" dirty="0" smtClean="0">
                <a:solidFill>
                  <a:schemeClr val="tx1"/>
                </a:solidFill>
              </a:rPr>
              <a:t> alternately in infinite loop</a:t>
            </a:r>
          </a:p>
          <a:p>
            <a:pPr marL="342900" indent="-342900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Run </a:t>
            </a:r>
            <a:r>
              <a:rPr lang="en-US" sz="2000" b="1" dirty="0" err="1" smtClean="0">
                <a:solidFill>
                  <a:schemeClr val="tx1"/>
                </a:solidFill>
              </a:rPr>
              <a:t>process.c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file in Terminal_1</a:t>
            </a: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b="9822"/>
          <a:stretch/>
        </p:blipFill>
        <p:spPr>
          <a:xfrm>
            <a:off x="7108166" y="3960525"/>
            <a:ext cx="4080798" cy="2638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2" r="43507" b="11343"/>
          <a:stretch/>
        </p:blipFill>
        <p:spPr>
          <a:xfrm>
            <a:off x="1432987" y="4021770"/>
            <a:ext cx="3233901" cy="2516186"/>
          </a:xfrm>
          <a:prstGeom prst="rect">
            <a:avLst/>
          </a:prstGeom>
        </p:spPr>
      </p:pic>
      <p:sp>
        <p:nvSpPr>
          <p:cNvPr id="14" name="Google Shape;783;p26"/>
          <p:cNvSpPr txBox="1">
            <a:spLocks/>
          </p:cNvSpPr>
          <p:nvPr/>
        </p:nvSpPr>
        <p:spPr>
          <a:xfrm>
            <a:off x="1760289" y="3468822"/>
            <a:ext cx="2579299" cy="6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800" b="1" dirty="0" err="1" smtClean="0">
                <a:solidFill>
                  <a:schemeClr val="accent5"/>
                </a:solidFill>
              </a:rPr>
              <a:t>process.c</a:t>
            </a:r>
            <a:r>
              <a:rPr lang="en-US" sz="1800" b="1" dirty="0" smtClean="0">
                <a:solidFill>
                  <a:schemeClr val="accent5"/>
                </a:solidFill>
              </a:rPr>
              <a:t> file code</a:t>
            </a:r>
          </a:p>
        </p:txBody>
      </p:sp>
      <p:sp>
        <p:nvSpPr>
          <p:cNvPr id="15" name="Google Shape;783;p26"/>
          <p:cNvSpPr txBox="1">
            <a:spLocks/>
          </p:cNvSpPr>
          <p:nvPr/>
        </p:nvSpPr>
        <p:spPr>
          <a:xfrm>
            <a:off x="7845724" y="3468822"/>
            <a:ext cx="2579299" cy="6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800" b="1" dirty="0" smtClean="0">
                <a:solidFill>
                  <a:schemeClr val="accent5"/>
                </a:solidFill>
              </a:rPr>
              <a:t>Terminal_1 Output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318847" y="4335103"/>
            <a:ext cx="762937" cy="298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61184" y="4479877"/>
            <a:ext cx="629226" cy="6528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783;p26"/>
          <p:cNvSpPr txBox="1">
            <a:spLocks/>
          </p:cNvSpPr>
          <p:nvPr/>
        </p:nvSpPr>
        <p:spPr>
          <a:xfrm>
            <a:off x="5043073" y="4131720"/>
            <a:ext cx="2392393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parents </a:t>
            </a:r>
            <a:r>
              <a:rPr lang="en-US" sz="1600" b="1" dirty="0" err="1" smtClean="0">
                <a:solidFill>
                  <a:schemeClr val="tx1"/>
                </a:solidFill>
              </a:rPr>
              <a:t>pid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22" name="Google Shape;783;p26"/>
          <p:cNvSpPr txBox="1">
            <a:spLocks/>
          </p:cNvSpPr>
          <p:nvPr/>
        </p:nvSpPr>
        <p:spPr>
          <a:xfrm>
            <a:off x="5348376" y="4984853"/>
            <a:ext cx="1613141" cy="61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c</a:t>
            </a:r>
            <a:r>
              <a:rPr lang="en-US" sz="1600" b="1" dirty="0" err="1" smtClean="0">
                <a:solidFill>
                  <a:schemeClr val="tx1"/>
                </a:solidFill>
              </a:rPr>
              <a:t>hilds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pid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83;p26"/>
          <p:cNvSpPr txBox="1">
            <a:spLocks/>
          </p:cNvSpPr>
          <p:nvPr/>
        </p:nvSpPr>
        <p:spPr>
          <a:xfrm>
            <a:off x="1086668" y="2322727"/>
            <a:ext cx="2392393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For parents </a:t>
            </a:r>
            <a:r>
              <a:rPr lang="en-US" sz="1600" b="1" dirty="0" err="1" smtClean="0">
                <a:solidFill>
                  <a:schemeClr val="tx1"/>
                </a:solidFill>
              </a:rPr>
              <a:t>pid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1" name="Google Shape;783;p26"/>
          <p:cNvSpPr txBox="1">
            <a:spLocks/>
          </p:cNvSpPr>
          <p:nvPr/>
        </p:nvSpPr>
        <p:spPr>
          <a:xfrm>
            <a:off x="7924799" y="1812170"/>
            <a:ext cx="3203276" cy="73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OUTPUT ( In Terminal_2 )</a:t>
            </a: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2" name="Google Shape;783;p26"/>
          <p:cNvSpPr txBox="1">
            <a:spLocks/>
          </p:cNvSpPr>
          <p:nvPr/>
        </p:nvSpPr>
        <p:spPr>
          <a:xfrm>
            <a:off x="1248459" y="681263"/>
            <a:ext cx="3539706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We have 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Parents  PID: 2196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Childs    PID :  2197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7"/>
          <a:stretch/>
        </p:blipFill>
        <p:spPr>
          <a:xfrm>
            <a:off x="7038216" y="2596551"/>
            <a:ext cx="4346484" cy="14796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8"/>
          <a:stretch/>
        </p:blipFill>
        <p:spPr>
          <a:xfrm>
            <a:off x="1248459" y="2942686"/>
            <a:ext cx="4801009" cy="7873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5"/>
          <a:stretch/>
        </p:blipFill>
        <p:spPr>
          <a:xfrm>
            <a:off x="1136315" y="5048035"/>
            <a:ext cx="4913153" cy="865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/>
          <a:stretch/>
        </p:blipFill>
        <p:spPr>
          <a:xfrm>
            <a:off x="7061458" y="4554748"/>
            <a:ext cx="4331399" cy="153021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6176513" y="3157268"/>
            <a:ext cx="776378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6176513" y="5204491"/>
            <a:ext cx="776378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Google Shape;783;p26"/>
          <p:cNvSpPr txBox="1">
            <a:spLocks/>
          </p:cNvSpPr>
          <p:nvPr/>
        </p:nvSpPr>
        <p:spPr>
          <a:xfrm>
            <a:off x="2785864" y="1812170"/>
            <a:ext cx="2392393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783;p26"/>
          <p:cNvSpPr txBox="1">
            <a:spLocks/>
          </p:cNvSpPr>
          <p:nvPr/>
        </p:nvSpPr>
        <p:spPr>
          <a:xfrm>
            <a:off x="1033516" y="4401052"/>
            <a:ext cx="2392393" cy="6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0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For </a:t>
            </a:r>
            <a:r>
              <a:rPr lang="en-US" sz="1600" b="1" dirty="0" err="1" smtClean="0">
                <a:solidFill>
                  <a:schemeClr val="tx1"/>
                </a:solidFill>
              </a:rPr>
              <a:t>childs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pid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spcAft>
                <a:spcPts val="2100"/>
              </a:spcAft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8" idx="1"/>
          </p:cNvCxnSpPr>
          <p:nvPr/>
        </p:nvCxnSpPr>
        <p:spPr>
          <a:xfrm rot="10800000" flipH="1" flipV="1">
            <a:off x="1086668" y="2646217"/>
            <a:ext cx="112144" cy="787069"/>
          </a:xfrm>
          <a:prstGeom prst="bentConnector4">
            <a:avLst>
              <a:gd name="adj1" fmla="val -203845"/>
              <a:gd name="adj2" fmla="val 101239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1"/>
          </p:cNvCxnSpPr>
          <p:nvPr/>
        </p:nvCxnSpPr>
        <p:spPr>
          <a:xfrm rot="10800000" flipH="1" flipV="1">
            <a:off x="1033515" y="4724543"/>
            <a:ext cx="158871" cy="717026"/>
          </a:xfrm>
          <a:prstGeom prst="bentConnector4">
            <a:avLst>
              <a:gd name="adj1" fmla="val -143890"/>
              <a:gd name="adj2" fmla="val 100229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413665" y="4562669"/>
            <a:ext cx="2093307" cy="233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344862" y="3137967"/>
            <a:ext cx="2375871" cy="175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8445260" y="5124092"/>
            <a:ext cx="2757816" cy="213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8350370" y="2581563"/>
            <a:ext cx="1966822" cy="19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3;p26"/>
          <p:cNvSpPr txBox="1">
            <a:spLocks/>
          </p:cNvSpPr>
          <p:nvPr/>
        </p:nvSpPr>
        <p:spPr>
          <a:xfrm>
            <a:off x="3933646" y="2405899"/>
            <a:ext cx="3942272" cy="7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2100"/>
              </a:spcAft>
            </a:pPr>
            <a:r>
              <a:rPr lang="en-US" sz="4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 You</a:t>
            </a:r>
          </a:p>
          <a:p>
            <a:pPr algn="ctr">
              <a:spcAft>
                <a:spcPts val="2100"/>
              </a:spcAft>
            </a:pPr>
            <a:endParaRPr lang="en-US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273</TotalTime>
  <Words>172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Aldrich</vt:lpstr>
      <vt:lpstr>Arial</vt:lpstr>
      <vt:lpstr>Corbel</vt:lpstr>
      <vt:lpstr>DM Sans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2022-11-24T15:23:17Z</dcterms:created>
  <dcterms:modified xsi:type="dcterms:W3CDTF">2022-11-25T11:25:41Z</dcterms:modified>
</cp:coreProperties>
</file>