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5" r:id="rId9"/>
    <p:sldId id="263" r:id="rId10"/>
    <p:sldId id="264" r:id="rId11"/>
    <p:sldId id="266" r:id="rId12"/>
    <p:sldId id="267" r:id="rId13"/>
    <p:sldId id="269" r:id="rId14"/>
    <p:sldId id="268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C12B2-650F-4231-94C9-5C1E2CB05031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6F454-B3B7-4212-B879-8BDE39EF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6652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1DF6E-E70D-4E03-94E5-ED83582A1E9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3BDEB-DDC3-42B8-8792-58A07B49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7294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3BDEB-DDC3-42B8-8792-58A07B49ADC2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7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9E68-E30B-4509-B7FF-C33C19574625}" type="datetime1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E832-F10A-44A2-B1D1-AF141C4E47D7}" type="datetime1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337C-B1BD-47A9-8F8F-865DCC5AC340}" type="datetime1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A96A-FC2F-47D5-B802-F78245056CD6}" type="datetime1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B0F4-66E9-4DDE-B79F-5B03D2746CF2}" type="datetime1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32C7-2119-4F09-B2B0-50C9581F0C4F}" type="datetime1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F276-456A-4D0C-9BAB-D712CCF3C5B5}" type="datetime1">
              <a:rPr lang="en-US" smtClean="0"/>
              <a:t>10/22/2013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8CBF-73C8-46D9-81CF-86348227FE65}" type="datetime1">
              <a:rPr lang="en-US" smtClean="0"/>
              <a:t>10/22/2013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9E18-4241-4BA5-BCAB-76BA9752FE14}" type="datetime1">
              <a:rPr lang="en-US" smtClean="0"/>
              <a:t>10/22/2013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4F34-BB29-42A4-BEFB-54B4D60ABB6E}" type="datetime1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6FB7-037F-4BAB-B0B6-6FEFE14EAB51}" type="datetime1">
              <a:rPr lang="en-US" smtClean="0"/>
              <a:t>10/22/2013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42AEF5E-54C4-4DCA-B0C9-440E248BBAF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C5706B7-824E-4EF8-939C-F1D329305FF2}" type="datetime1">
              <a:rPr lang="en-US" smtClean="0"/>
              <a:t>10/22/2013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543800" cy="2593975"/>
          </a:xfrm>
        </p:spPr>
        <p:txBody>
          <a:bodyPr/>
          <a:lstStyle/>
          <a:p>
            <a:r>
              <a:rPr lang="en-US" sz="4400" dirty="0" smtClean="0"/>
              <a:t>Enhancing AES</a:t>
            </a:r>
            <a:br>
              <a:rPr lang="en-US" sz="4400" dirty="0" smtClean="0"/>
            </a:br>
            <a:r>
              <a:rPr lang="en-US" sz="4400" dirty="0" smtClean="0"/>
              <a:t>S-Box Generation Based on Round Key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0010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Based on: 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“Enhancing Advanced Encryption Standard S-Box Generation </a:t>
            </a:r>
            <a:r>
              <a:rPr lang="en-US" sz="1800" b="1" dirty="0">
                <a:solidFill>
                  <a:schemeClr val="tx1"/>
                </a:solidFill>
              </a:rPr>
              <a:t>Based on Round </a:t>
            </a:r>
            <a:r>
              <a:rPr lang="en-US" sz="1800" b="1" dirty="0" smtClean="0">
                <a:solidFill>
                  <a:schemeClr val="tx1"/>
                </a:solidFill>
              </a:rPr>
              <a:t>Key”</a:t>
            </a:r>
          </a:p>
          <a:p>
            <a:r>
              <a:rPr lang="en-US" sz="1800" b="1" dirty="0" smtClean="0"/>
              <a:t>Vol. 1 No. 3</a:t>
            </a:r>
            <a:r>
              <a:rPr lang="en-US" sz="1800" dirty="0" smtClean="0"/>
              <a:t>- International </a:t>
            </a:r>
            <a:r>
              <a:rPr lang="en-US" sz="1800" dirty="0"/>
              <a:t>Journal of Cyber-Security and Digital Forensics (</a:t>
            </a:r>
            <a:r>
              <a:rPr lang="en-US" sz="1800" b="1" dirty="0"/>
              <a:t>IJCSDF</a:t>
            </a:r>
            <a:r>
              <a:rPr lang="en-US" sz="1800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r>
              <a:rPr lang="fi-FI" b="1" dirty="0" smtClean="0"/>
              <a:t>-</a:t>
            </a:r>
            <a:r>
              <a:rPr lang="fi-FI" sz="1800" b="1" dirty="0" smtClean="0"/>
              <a:t>Julia Juremi, Ramlan Mahmod, </a:t>
            </a:r>
            <a:r>
              <a:rPr lang="fi-FI" sz="1800" b="1" dirty="0"/>
              <a:t>Salasiah </a:t>
            </a:r>
            <a:r>
              <a:rPr lang="fi-FI" sz="1800" b="1" dirty="0" smtClean="0"/>
              <a:t>Sulaiman, </a:t>
            </a:r>
            <a:r>
              <a:rPr lang="fi-FI" sz="1800" b="1" dirty="0"/>
              <a:t>Jazrin Ramli</a:t>
            </a:r>
            <a:r>
              <a:rPr lang="fi-FI" sz="1800" dirty="0"/>
              <a:t> </a:t>
            </a:r>
            <a:endParaRPr lang="fi-FI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Faculty </a:t>
            </a:r>
            <a:r>
              <a:rPr lang="en-US" sz="1800" dirty="0"/>
              <a:t>of Computer Science and Information Technology, </a:t>
            </a:r>
            <a:r>
              <a:rPr lang="en-US" sz="1800" dirty="0" smtClean="0"/>
              <a:t>University </a:t>
            </a:r>
            <a:r>
              <a:rPr lang="en-US" sz="1800" dirty="0"/>
              <a:t>Putra </a:t>
            </a:r>
            <a:r>
              <a:rPr lang="en-US" sz="1800" dirty="0" smtClean="0"/>
              <a:t>Malaysia </a:t>
            </a:r>
            <a:endParaRPr lang="en-US" sz="1800" dirty="0"/>
          </a:p>
        </p:txBody>
      </p:sp>
      <p:sp>
        <p:nvSpPr>
          <p:cNvPr id="4" name="Subtitle 8"/>
          <p:cNvSpPr txBox="1">
            <a:spLocks/>
          </p:cNvSpPr>
          <p:nvPr/>
        </p:nvSpPr>
        <p:spPr>
          <a:xfrm>
            <a:off x="3429000" y="5257800"/>
            <a:ext cx="7391400" cy="152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Presented By,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chemeClr val="tx1"/>
                </a:solidFill>
              </a:rPr>
              <a:t>Arjun</a:t>
            </a:r>
            <a:r>
              <a:rPr lang="en-US" dirty="0" smtClean="0">
                <a:solidFill>
                  <a:schemeClr val="tx1"/>
                </a:solidFill>
              </a:rPr>
              <a:t> B. Varghese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130948004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MTech</a:t>
            </a:r>
            <a:r>
              <a:rPr lang="en-US" dirty="0" smtClean="0">
                <a:solidFill>
                  <a:schemeClr val="tx1"/>
                </a:solidFill>
              </a:rPr>
              <a:t> CSIS 2013-15</a:t>
            </a:r>
          </a:p>
          <a:p>
            <a:r>
              <a:rPr lang="en-US" dirty="0" smtClean="0"/>
              <a:t> 	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620000" cy="838200"/>
          </a:xfrm>
        </p:spPr>
        <p:txBody>
          <a:bodyPr/>
          <a:lstStyle/>
          <a:p>
            <a:r>
              <a:rPr lang="en-US" dirty="0" smtClean="0"/>
              <a:t>Existing AES Design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239" y="1066800"/>
            <a:ext cx="3581400" cy="5258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6477243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 </a:t>
            </a:r>
            <a:r>
              <a:rPr lang="en-US" sz="1600" i="1" dirty="0" smtClean="0"/>
              <a:t>3. Existing AES One Round</a:t>
            </a:r>
            <a:endParaRPr lang="en-US" sz="16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Sub Bytes / Inverse Sub Bytes Transformations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066800"/>
            <a:ext cx="7696200" cy="1905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uses a fixed S Box for the substitution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byte in the state is replaced with its entry in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S-box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substitute a byte, we interpret the byte as two hexadecimal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digits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Consider 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hex byte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say 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of the state.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25(Hex) = S-box(C2)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05200"/>
            <a:ext cx="5181600" cy="302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7999" y="4058992"/>
            <a:ext cx="4282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</a:t>
            </a:r>
            <a:endParaRPr lang="en-US" sz="2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4985" y="3305145"/>
            <a:ext cx="4282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en-US" sz="2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4011337"/>
            <a:ext cx="6096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25</a:t>
            </a:r>
            <a:endParaRPr lang="en-US" sz="2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0" y="5105400"/>
            <a:ext cx="457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25</a:t>
            </a:r>
            <a:endParaRPr lang="en-US" sz="2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3600" y="5105400"/>
            <a:ext cx="533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C2</a:t>
            </a:r>
            <a:endParaRPr lang="en-US" sz="2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0600" y="6477243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 4</a:t>
            </a:r>
            <a:r>
              <a:rPr lang="en-US" sz="1600" i="1" dirty="0" smtClean="0"/>
              <a:t>. Substituting Bytes</a:t>
            </a:r>
            <a:endParaRPr lang="en-US" sz="1600" i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2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810318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4953000"/>
            <a:ext cx="381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1371600"/>
            <a:ext cx="381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81200" y="48768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6307136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 </a:t>
            </a:r>
            <a:r>
              <a:rPr lang="en-US" sz="1600" i="1" dirty="0" smtClean="0"/>
              <a:t>5. AES </a:t>
            </a:r>
            <a:r>
              <a:rPr lang="en-US" sz="1600" b="1" i="1" dirty="0" smtClean="0"/>
              <a:t>S</a:t>
            </a:r>
            <a:r>
              <a:rPr lang="en-US" sz="1600" i="1" dirty="0" smtClean="0"/>
              <a:t> </a:t>
            </a:r>
            <a:r>
              <a:rPr lang="en-US" sz="1600" b="1" i="1" dirty="0" smtClean="0"/>
              <a:t>Box</a:t>
            </a:r>
            <a:endParaRPr lang="en-US" sz="16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9100" y="1066800"/>
            <a:ext cx="7696200" cy="1905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During Decryption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Inverse S-box </a:t>
            </a:r>
            <a:r>
              <a:rPr lang="en-US" sz="1800" dirty="0" smtClean="0"/>
              <a:t>is used for substitution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C2 = </a:t>
            </a:r>
            <a:r>
              <a:rPr lang="en-US" sz="1800" dirty="0" smtClean="0"/>
              <a:t>Inverse-S-box(25</a:t>
            </a:r>
            <a:r>
              <a:rPr lang="en-US" sz="1800" dirty="0"/>
              <a:t>)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0162"/>
            <a:ext cx="8310735" cy="519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96185" y="2209800"/>
            <a:ext cx="381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1371600"/>
            <a:ext cx="381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52800" y="2166870"/>
            <a:ext cx="381000" cy="2715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52800" y="6307136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 6</a:t>
            </a:r>
            <a:r>
              <a:rPr lang="en-US" sz="1600" i="1" dirty="0" smtClean="0"/>
              <a:t>. AES </a:t>
            </a:r>
            <a:r>
              <a:rPr lang="en-US" sz="1600" b="1" i="1" dirty="0" smtClean="0"/>
              <a:t>Inverse</a:t>
            </a:r>
            <a:r>
              <a:rPr lang="en-US" sz="1600" i="1" dirty="0" smtClean="0"/>
              <a:t> </a:t>
            </a:r>
            <a:r>
              <a:rPr lang="en-US" sz="1600" b="1" i="1" dirty="0" smtClean="0"/>
              <a:t>S</a:t>
            </a:r>
            <a:r>
              <a:rPr lang="en-US" sz="1600" i="1" dirty="0" smtClean="0"/>
              <a:t> </a:t>
            </a:r>
            <a:r>
              <a:rPr lang="en-US" sz="1600" b="1" i="1" dirty="0" smtClean="0"/>
              <a:t>Box</a:t>
            </a:r>
            <a:endParaRPr lang="en-US" sz="16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270"/>
            <a:ext cx="7620000" cy="6443730"/>
          </a:xfrm>
        </p:spPr>
        <p:txBody>
          <a:bodyPr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S-box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That means the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S-box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will be used in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round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Fixed S Box allows the attackers to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study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S-box and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find weak points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for attacking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Its called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offline analysis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Key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dependent S Box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 order to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prevent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this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key dependent S Boxes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can be used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S-box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each round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depending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on the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round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key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makes it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harder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for attacker to do any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offline analysis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of an attack of one particular set of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S-boxes (again the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round key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will be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secret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so as the S Box)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making S box key dependent we assume that AES will become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stronger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Proposed </a:t>
            </a:r>
            <a:r>
              <a:rPr lang="en-US" dirty="0"/>
              <a:t>AES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similar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original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AES </a:t>
            </a:r>
          </a:p>
          <a:p>
            <a:pPr>
              <a:lnSpc>
                <a:spcPct val="17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difference is</a:t>
            </a:r>
          </a:p>
          <a:p>
            <a:pPr>
              <a:lnSpc>
                <a:spcPct val="17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riginal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consists of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stages while in this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new design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it consists of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stages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extra stage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known as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S-Box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Rotation :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new S Box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created for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each round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(Dynamic)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round key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for that round</a:t>
            </a:r>
          </a:p>
          <a:p>
            <a:pPr>
              <a:lnSpc>
                <a:spcPct val="17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introduced at the beginning of the round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function.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remaining four stages are unchanged as it is in AES.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new 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Box is used for substitution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9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"/>
            <a:ext cx="4940184" cy="572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6204466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</a:t>
            </a:r>
            <a:r>
              <a:rPr lang="en-US" i="1" dirty="0" smtClean="0"/>
              <a:t>7. </a:t>
            </a:r>
            <a:r>
              <a:rPr lang="en-US" i="1" dirty="0"/>
              <a:t>New proposed key-dependent </a:t>
            </a:r>
            <a:r>
              <a:rPr lang="en-US" b="1" i="1" dirty="0" smtClean="0"/>
              <a:t>Encryption</a:t>
            </a:r>
            <a:r>
              <a:rPr lang="en-US" i="1" dirty="0" smtClean="0"/>
              <a:t> </a:t>
            </a:r>
            <a:r>
              <a:rPr lang="en-US" i="1" dirty="0"/>
              <a:t>algorithm </a:t>
            </a:r>
            <a:r>
              <a:rPr lang="en-US" i="1" dirty="0" smtClean="0"/>
              <a:t>One round</a:t>
            </a: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6204466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</a:t>
            </a:r>
            <a:r>
              <a:rPr lang="en-US" i="1" dirty="0" smtClean="0"/>
              <a:t>8. </a:t>
            </a:r>
            <a:r>
              <a:rPr lang="en-US" i="1" dirty="0"/>
              <a:t>New proposed key-dependent </a:t>
            </a:r>
            <a:r>
              <a:rPr lang="en-US" b="1" i="1" dirty="0" smtClean="0"/>
              <a:t>Decryption</a:t>
            </a:r>
            <a:r>
              <a:rPr lang="en-US" i="1" dirty="0" smtClean="0"/>
              <a:t> </a:t>
            </a:r>
            <a:r>
              <a:rPr lang="en-US" i="1" dirty="0"/>
              <a:t>algorithm </a:t>
            </a:r>
            <a:r>
              <a:rPr lang="en-US" i="1" dirty="0" smtClean="0"/>
              <a:t>One round</a:t>
            </a:r>
            <a:endParaRPr lang="en-US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86" y="533401"/>
            <a:ext cx="5450113" cy="523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Key-Dependent S-Box Generation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Rotation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bytes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fixed S box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each rounds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round key generated will be used for finding a value that is used to rotate the S-box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Rotation means shifting the bytes to the right ‘r’ number of times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Where ‘r’ is the value found out using round key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  <a:buBlip>
                <a:blip r:embed="rId2"/>
              </a:buBlip>
            </a:pPr>
            <a:r>
              <a:rPr lang="en-US" dirty="0" smtClean="0"/>
              <a:t>INTRODUCTION</a:t>
            </a:r>
          </a:p>
          <a:p>
            <a:pPr lvl="1">
              <a:lnSpc>
                <a:spcPct val="200000"/>
              </a:lnSpc>
              <a:buBlip>
                <a:blip r:embed="rId2"/>
              </a:buBlip>
            </a:pPr>
            <a:r>
              <a:rPr lang="en-US" dirty="0" smtClean="0"/>
              <a:t>AES Algorithm</a:t>
            </a:r>
          </a:p>
          <a:p>
            <a:pPr>
              <a:lnSpc>
                <a:spcPct val="200000"/>
              </a:lnSpc>
              <a:buBlip>
                <a:blip r:embed="rId2"/>
              </a:buBlip>
            </a:pPr>
            <a:r>
              <a:rPr lang="en-US" dirty="0" smtClean="0"/>
              <a:t>Existing Design</a:t>
            </a:r>
          </a:p>
          <a:p>
            <a:pPr lvl="1">
              <a:lnSpc>
                <a:spcPct val="200000"/>
              </a:lnSpc>
              <a:buBlip>
                <a:blip r:embed="rId2"/>
              </a:buBlip>
            </a:pPr>
            <a:r>
              <a:rPr lang="en-US" dirty="0" smtClean="0"/>
              <a:t>Sub Byte/Inverse Sub Byte Transformation</a:t>
            </a:r>
          </a:p>
          <a:p>
            <a:pPr>
              <a:lnSpc>
                <a:spcPct val="200000"/>
              </a:lnSpc>
              <a:buBlip>
                <a:blip r:embed="rId2"/>
              </a:buBlip>
            </a:pPr>
            <a:r>
              <a:rPr lang="en-US" dirty="0" smtClean="0"/>
              <a:t>Proposed New Design</a:t>
            </a:r>
          </a:p>
          <a:p>
            <a:pPr lvl="1">
              <a:lnSpc>
                <a:spcPct val="200000"/>
              </a:lnSpc>
              <a:buBlip>
                <a:blip r:embed="rId2"/>
              </a:buBlip>
            </a:pPr>
            <a:r>
              <a:rPr lang="en-US" dirty="0" smtClean="0"/>
              <a:t>Key Dependent S-Box Generation</a:t>
            </a:r>
            <a:endParaRPr lang="en-US" dirty="0"/>
          </a:p>
          <a:p>
            <a:pPr>
              <a:lnSpc>
                <a:spcPct val="200000"/>
              </a:lnSpc>
              <a:buBlip>
                <a:blip r:embed="rId2"/>
              </a:buBlip>
            </a:pPr>
            <a:r>
              <a:rPr lang="en-US" dirty="0" smtClean="0"/>
              <a:t>Evaluation Criteria</a:t>
            </a:r>
          </a:p>
          <a:p>
            <a:pPr>
              <a:lnSpc>
                <a:spcPct val="200000"/>
              </a:lnSpc>
              <a:buBlip>
                <a:blip r:embed="rId2"/>
              </a:buBlip>
            </a:pPr>
            <a:r>
              <a:rPr lang="en-US" dirty="0" smtClean="0"/>
              <a:t>Future Enhancement</a:t>
            </a:r>
          </a:p>
          <a:p>
            <a:pPr>
              <a:lnSpc>
                <a:spcPct val="200000"/>
              </a:lnSpc>
              <a:buBlip>
                <a:blip r:embed="rId2"/>
              </a:buBlip>
            </a:pPr>
            <a:r>
              <a:rPr lang="en-US" dirty="0" smtClean="0"/>
              <a:t>Conclusion</a:t>
            </a:r>
            <a:endParaRPr lang="en-US" dirty="0"/>
          </a:p>
          <a:p>
            <a:pPr marL="411480" lvl="1" indent="0">
              <a:lnSpc>
                <a:spcPct val="200000"/>
              </a:lnSpc>
              <a:buNone/>
            </a:pPr>
            <a:endParaRPr lang="en-US" dirty="0" smtClean="0"/>
          </a:p>
          <a:p>
            <a:pPr lvl="1">
              <a:lnSpc>
                <a:spcPct val="200000"/>
              </a:lnSpc>
              <a:buBlip>
                <a:blip r:embed="rId2"/>
              </a:buBlip>
            </a:pPr>
            <a:endParaRPr lang="en-US" dirty="0" smtClean="0"/>
          </a:p>
          <a:p>
            <a:pPr>
              <a:lnSpc>
                <a:spcPct val="200000"/>
              </a:lnSpc>
              <a:buBlip>
                <a:blip r:embed="rId2"/>
              </a:buBlip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05800" cy="6324600"/>
          </a:xfrm>
        </p:spPr>
        <p:txBody>
          <a:bodyPr>
            <a:normAutofit/>
          </a:bodyPr>
          <a:lstStyle/>
          <a:p>
            <a:r>
              <a:rPr lang="en-US" sz="1800" dirty="0"/>
              <a:t> Suppose for a particular round n, if the round key value is</a:t>
            </a:r>
          </a:p>
          <a:p>
            <a:pPr marL="114300" indent="0">
              <a:buNone/>
            </a:pPr>
            <a:r>
              <a:rPr lang="en-US" sz="1800" dirty="0"/>
              <a:t>	</a:t>
            </a:r>
          </a:p>
          <a:p>
            <a:pPr marL="11430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7D558EAC0E403CD82D95275E37199246 </a:t>
            </a:r>
            <a:r>
              <a:rPr lang="en-US" sz="1600" i="1" dirty="0"/>
              <a:t>(in Hex)</a:t>
            </a:r>
            <a:r>
              <a:rPr lang="en-US" sz="1800" dirty="0"/>
              <a:t>  </a:t>
            </a:r>
            <a:endParaRPr lang="en-US" sz="1800" dirty="0" smtClean="0"/>
          </a:p>
          <a:p>
            <a:pPr marL="114300" indent="0">
              <a:buNone/>
            </a:pPr>
            <a:endParaRPr lang="en-US" sz="1800" dirty="0"/>
          </a:p>
          <a:p>
            <a:r>
              <a:rPr lang="en-US" sz="1800" dirty="0"/>
              <a:t>Apply XOR operation on all the bytes. 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1800" dirty="0" smtClean="0"/>
              <a:t>7D+55+8E+AC+0E+40+3C+D8+2D+95+27+5E+37+19+92+46 =	9B	                	</a:t>
            </a:r>
            <a:r>
              <a:rPr lang="en-US" sz="1600" i="1" dirty="0" smtClean="0"/>
              <a:t>(+ symbol used for XOR)</a:t>
            </a:r>
            <a:r>
              <a:rPr lang="en-US" sz="1800" i="1" dirty="0" smtClean="0"/>
              <a:t>                	          		</a:t>
            </a:r>
            <a:r>
              <a:rPr lang="en-US" sz="1600" i="1" dirty="0" smtClean="0"/>
              <a:t>(hex)</a:t>
            </a:r>
          </a:p>
          <a:p>
            <a:pPr marL="114300" indent="0">
              <a:buNone/>
            </a:pPr>
            <a:endParaRPr lang="en-US" sz="1600" i="1" dirty="0"/>
          </a:p>
          <a:p>
            <a:r>
              <a:rPr lang="en-US" sz="1800" dirty="0"/>
              <a:t>We will next rotate the </a:t>
            </a:r>
            <a:r>
              <a:rPr lang="en-US" sz="1800" dirty="0" smtClean="0"/>
              <a:t>original S-box</a:t>
            </a:r>
            <a:r>
              <a:rPr lang="en-US" sz="1800" dirty="0"/>
              <a:t>, </a:t>
            </a:r>
            <a:r>
              <a:rPr lang="en-US" sz="1800" dirty="0" smtClean="0"/>
              <a:t> </a:t>
            </a:r>
            <a:r>
              <a:rPr lang="en-US" sz="1800" dirty="0"/>
              <a:t>to the right by a value say </a:t>
            </a:r>
            <a:r>
              <a:rPr lang="en-US" sz="1800" dirty="0" smtClean="0"/>
              <a:t>155(or 9B </a:t>
            </a:r>
            <a:r>
              <a:rPr lang="en-US" sz="1800" dirty="0"/>
              <a:t>in Hex</a:t>
            </a:r>
            <a:r>
              <a:rPr lang="en-US" sz="1800" dirty="0" smtClean="0"/>
              <a:t>).</a:t>
            </a:r>
          </a:p>
          <a:p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The resulting rotated S Box can be used for substitute byte stage in that round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For another round the S Box will be again rotated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Similarly we can create the </a:t>
            </a:r>
            <a:r>
              <a:rPr lang="en-US" sz="1800" b="1" dirty="0" smtClean="0"/>
              <a:t>key dependent inverse S Box</a:t>
            </a:r>
            <a:r>
              <a:rPr lang="en-US" sz="1800" dirty="0" smtClean="0"/>
              <a:t> for that round also applying the same method on the </a:t>
            </a:r>
            <a:r>
              <a:rPr lang="en-US" sz="1800" b="1" dirty="0" smtClean="0"/>
              <a:t>original inverse S Box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rotation value is now dependent on the entire round </a:t>
            </a:r>
            <a:r>
              <a:rPr lang="en-US" sz="1800" dirty="0" smtClean="0"/>
              <a:t>key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 </a:t>
            </a:r>
            <a:r>
              <a:rPr lang="en-US" sz="1800" dirty="0"/>
              <a:t>This property holds for all possible 256 rotations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809213" cy="427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579120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 </a:t>
            </a:r>
            <a:r>
              <a:rPr lang="en-US" sz="1600" i="1" dirty="0" smtClean="0"/>
              <a:t>9. Rotated </a:t>
            </a:r>
            <a:r>
              <a:rPr lang="en-US" sz="1600" b="1" i="1" dirty="0" smtClean="0"/>
              <a:t>S</a:t>
            </a:r>
            <a:r>
              <a:rPr lang="en-US" sz="1600" i="1" dirty="0" smtClean="0"/>
              <a:t> </a:t>
            </a:r>
            <a:r>
              <a:rPr lang="en-US" sz="1600" b="1" i="1" dirty="0" smtClean="0"/>
              <a:t>Box. 9B </a:t>
            </a:r>
            <a:r>
              <a:rPr lang="en-US" sz="1600" i="1" dirty="0" smtClean="0"/>
              <a:t>hex</a:t>
            </a:r>
            <a:r>
              <a:rPr lang="en-US" sz="1600" b="1" i="1" dirty="0" smtClean="0"/>
              <a:t> </a:t>
            </a:r>
            <a:r>
              <a:rPr lang="en-US" sz="1600" i="1" dirty="0" smtClean="0"/>
              <a:t>times to the right</a:t>
            </a:r>
            <a:endParaRPr lang="en-US" sz="16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good Block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cipher must withstand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cryptanalysis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Rijndeal has been cryptanalyzed ever since it became AES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it was proven to be stronger against almost all classical cryptanalysis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this proposed design also should be tested in order to make sure that It follows the AES security standards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perform two main evaluation tests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NIST Statistical Test (16 tests)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Cryptanalysis Attack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should pass all the 16 NIST Statistical tests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main test is frequency test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data should pass this test before proceeding to other 15 tests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it fails for frequency test it fails for 16 tests.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66800"/>
            <a:ext cx="4020170" cy="5564399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5758"/>
            <a:ext cx="7620000" cy="1143000"/>
          </a:xfrm>
        </p:spPr>
        <p:txBody>
          <a:bodyPr/>
          <a:lstStyle/>
          <a:p>
            <a:r>
              <a:rPr lang="en-US" sz="2800" dirty="0" smtClean="0"/>
              <a:t>Experimental Result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6200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20000 samples were prepared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proposed algorithm.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Encryption is done with 2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different keys and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ciphers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has been observed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shown in Table. 1 and Table. 2.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Avalanche </a:t>
            </a:r>
            <a:r>
              <a:rPr lang="en-US" sz="2800" b="1" dirty="0" smtClean="0"/>
              <a:t>Effect Measurements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5867400" cy="4064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6200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small change in the plaintext or key that give a large changes in the cipher text is known as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Avalanche Effect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block cipher is said to have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poor randomization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it does not exhibit the avalanche effect to a significant degree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 good quality block cipher, such a small change in either key or plaintext should cause a drastic change in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cipher text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Strict Avalanche Criterion (SAC) 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28800"/>
            <a:ext cx="4965327" cy="354170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6200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function is said to satisfy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strict avalanche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criterion SAC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whenever a single input bit is complemented, each of the output bits should change with a probability of one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half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measure confusion and diffusion, the Strict Avalanche Criterion (SAC) test is presented, together with its results. Table. 4 show the SAC by changing one bit of plaintext in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samples.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Results show that the enhancement on the original AES does not violate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security of the cipher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The enhanced version introduces confusion without violating the diffusion property.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AES is strong enough to prevent classical attacks such as cryptanalysis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However since AES is very algebraic, new type of algebraic attacks are present now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After the new proposed algorithm successfully passes the 16 statistical tests, we will perform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one cryptanalysis attack, which is the algebraic attack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 attempt to break the cipher and test the security of this new design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Speed of the algorithm also needs to be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optimized.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025"/>
            <a:ext cx="7620000" cy="1143000"/>
          </a:xfrm>
        </p:spPr>
        <p:txBody>
          <a:bodyPr/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305800" cy="5562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Encryption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onverting a message into coded form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Decryption : Reverse process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Plaintext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Message to be encrypted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Cipher : Coded message obtained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Key is used for encryption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Encryption Algorithm:  Tool for Encryption. 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performs various substitutions and transformations to the plaintext to covert 	it into the cipher.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Stream cipher- Reading a stream of input and converting each bit into corresponding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bit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cipher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Block cipher- It converts a block of data as a whole to an cipher output block.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new design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enhancing the security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AES algorithm is proposed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approach design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will not contradict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security of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cipher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(Diffusion and Confusion, Avalanche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etc.)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try 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improve the security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AES by making its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S-box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 be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key-dependent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Researchers hope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perform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cryptanalysis attack (algebraic attack)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on this new algorithm 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evaluation test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result of the cryptanalysis attack will help in permitting its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subversion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with improved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[1] Trappe, W. and Washington, L. C.: Introduction to Cryptography with </a:t>
            </a:r>
            <a:r>
              <a:rPr lang="en-US" dirty="0" smtClean="0"/>
              <a:t>	Coding Theory</a:t>
            </a:r>
            <a:r>
              <a:rPr lang="en-US" dirty="0"/>
              <a:t>. United States: Prentice Hall, (2002). </a:t>
            </a:r>
          </a:p>
          <a:p>
            <a:pPr marL="114300" indent="0">
              <a:buNone/>
            </a:pPr>
            <a:r>
              <a:rPr lang="en-US" dirty="0"/>
              <a:t>[2] </a:t>
            </a:r>
            <a:r>
              <a:rPr lang="en-US" dirty="0" err="1"/>
              <a:t>Daemen</a:t>
            </a:r>
            <a:r>
              <a:rPr lang="en-US" dirty="0"/>
              <a:t>, J., and </a:t>
            </a:r>
            <a:r>
              <a:rPr lang="en-US" dirty="0" err="1"/>
              <a:t>Rijmen</a:t>
            </a:r>
            <a:r>
              <a:rPr lang="en-US" dirty="0"/>
              <a:t>, V.: The block cipher </a:t>
            </a:r>
            <a:r>
              <a:rPr lang="en-US" dirty="0" err="1"/>
              <a:t>Rijndael</a:t>
            </a:r>
            <a:r>
              <a:rPr lang="en-US" dirty="0"/>
              <a:t>. Proceedings of </a:t>
            </a:r>
            <a:r>
              <a:rPr lang="en-US" dirty="0" smtClean="0"/>
              <a:t>	the </a:t>
            </a:r>
            <a:r>
              <a:rPr lang="en-US" dirty="0"/>
              <a:t>Third International Conference on smart card </a:t>
            </a:r>
            <a:r>
              <a:rPr lang="en-US" dirty="0" err="1"/>
              <a:t>Reseacrh</a:t>
            </a:r>
            <a:r>
              <a:rPr lang="en-US" dirty="0"/>
              <a:t> and </a:t>
            </a:r>
            <a:r>
              <a:rPr lang="en-US" dirty="0" smtClean="0"/>
              <a:t>	Applications</a:t>
            </a:r>
            <a:r>
              <a:rPr lang="en-US" dirty="0"/>
              <a:t>, CARDIS'98, 1820, pp. 277-284, Berlin: Springer, </a:t>
            </a:r>
            <a:r>
              <a:rPr lang="en-US" dirty="0" smtClean="0"/>
              <a:t>	(</a:t>
            </a:r>
            <a:r>
              <a:rPr lang="en-US" dirty="0"/>
              <a:t>2000). </a:t>
            </a:r>
          </a:p>
          <a:p>
            <a:pPr marL="114300" indent="0">
              <a:buNone/>
            </a:pPr>
            <a:r>
              <a:rPr lang="en-US" dirty="0" smtClean="0"/>
              <a:t>[</a:t>
            </a:r>
            <a:r>
              <a:rPr lang="en-US" dirty="0"/>
              <a:t>3] Stallings, W.: Cryptography and Network Security, Prentice Hall, (2010). </a:t>
            </a:r>
          </a:p>
          <a:p>
            <a:pPr marL="114300" indent="0">
              <a:buNone/>
            </a:pPr>
            <a:r>
              <a:rPr lang="en-US" dirty="0" smtClean="0"/>
              <a:t>[</a:t>
            </a:r>
            <a:r>
              <a:rPr lang="en-US" dirty="0"/>
              <a:t>4] </a:t>
            </a:r>
            <a:r>
              <a:rPr lang="en-US" dirty="0" err="1"/>
              <a:t>Daemen</a:t>
            </a:r>
            <a:r>
              <a:rPr lang="en-US" dirty="0"/>
              <a:t>, J. and </a:t>
            </a:r>
            <a:r>
              <a:rPr lang="en-US" dirty="0" err="1"/>
              <a:t>Rijmen</a:t>
            </a:r>
            <a:r>
              <a:rPr lang="en-US" dirty="0"/>
              <a:t>, V.: The First 10 Years of Advanced Encryption. </a:t>
            </a:r>
            <a:r>
              <a:rPr lang="en-US" dirty="0" smtClean="0"/>
              <a:t>	In </a:t>
            </a:r>
            <a:r>
              <a:rPr lang="en-US" dirty="0"/>
              <a:t>IEEE Security and Privacy, vol. 8, pp. 72-74, November (2010). </a:t>
            </a:r>
          </a:p>
          <a:p>
            <a:pPr marL="114300" indent="0">
              <a:buNone/>
            </a:pPr>
            <a:r>
              <a:rPr lang="en-US" dirty="0" smtClean="0"/>
              <a:t>[</a:t>
            </a:r>
            <a:r>
              <a:rPr lang="en-US" dirty="0"/>
              <a:t>5] Federal Information Processing Standards Publications FIPS 197, </a:t>
            </a:r>
            <a:r>
              <a:rPr lang="en-US" dirty="0" smtClean="0"/>
              <a:t>	Advanced </a:t>
            </a:r>
            <a:r>
              <a:rPr lang="en-US" dirty="0"/>
              <a:t>Encryption </a:t>
            </a:r>
            <a:r>
              <a:rPr lang="en-US" dirty="0" smtClean="0"/>
              <a:t>Standard (AES), 26 Nov (2001). </a:t>
            </a:r>
          </a:p>
          <a:p>
            <a:pPr marL="114300" indent="0">
              <a:buNone/>
            </a:pPr>
            <a:r>
              <a:rPr lang="en-US" dirty="0" smtClean="0"/>
              <a:t>[</a:t>
            </a:r>
            <a:r>
              <a:rPr lang="en-US" dirty="0"/>
              <a:t>6] </a:t>
            </a:r>
            <a:r>
              <a:rPr lang="en-US" dirty="0" err="1"/>
              <a:t>Fahmy</a:t>
            </a:r>
            <a:r>
              <a:rPr lang="en-US" dirty="0"/>
              <a:t>, A., </a:t>
            </a:r>
            <a:r>
              <a:rPr lang="en-US" dirty="0" err="1"/>
              <a:t>Shaarawy</a:t>
            </a:r>
            <a:r>
              <a:rPr lang="en-US" dirty="0"/>
              <a:t>, M., El-</a:t>
            </a:r>
            <a:r>
              <a:rPr lang="en-US" dirty="0" err="1"/>
              <a:t>Hadad</a:t>
            </a:r>
            <a:r>
              <a:rPr lang="en-US" dirty="0"/>
              <a:t>, K., </a:t>
            </a:r>
            <a:r>
              <a:rPr lang="en-US" dirty="0" err="1"/>
              <a:t>Salama</a:t>
            </a:r>
            <a:r>
              <a:rPr lang="en-US" dirty="0"/>
              <a:t>, G., and </a:t>
            </a:r>
            <a:r>
              <a:rPr lang="en-US" dirty="0" err="1"/>
              <a:t>Hassanain</a:t>
            </a:r>
            <a:r>
              <a:rPr lang="en-US" dirty="0"/>
              <a:t>, K.: A </a:t>
            </a:r>
            <a:r>
              <a:rPr lang="en-US" dirty="0" smtClean="0"/>
              <a:t>	Proposal </a:t>
            </a:r>
            <a:r>
              <a:rPr lang="en-US" dirty="0"/>
              <a:t>For A Key-Dependent AES. 3rd International Conference: </a:t>
            </a:r>
            <a:r>
              <a:rPr lang="en-US" dirty="0" smtClean="0"/>
              <a:t>	Sciences </a:t>
            </a:r>
            <a:r>
              <a:rPr lang="en-US" dirty="0"/>
              <a:t>of Electronic, Technologies of Information and </a:t>
            </a:r>
            <a:r>
              <a:rPr lang="en-US" dirty="0" smtClean="0"/>
              <a:t>	Telecommunications</a:t>
            </a:r>
            <a:r>
              <a:rPr lang="en-US" dirty="0"/>
              <a:t>. Tunisia: SETIT (2005). </a:t>
            </a:r>
          </a:p>
          <a:p>
            <a:pPr marL="114300" indent="0">
              <a:buNone/>
            </a:pPr>
            <a:r>
              <a:rPr lang="en-US" dirty="0" smtClean="0"/>
              <a:t>[</a:t>
            </a:r>
            <a:r>
              <a:rPr lang="en-US" dirty="0"/>
              <a:t>7] </a:t>
            </a:r>
            <a:r>
              <a:rPr lang="en-US" dirty="0" err="1"/>
              <a:t>Sagheer</a:t>
            </a:r>
            <a:r>
              <a:rPr lang="en-US" dirty="0"/>
              <a:t>, A. M., Al-</a:t>
            </a:r>
            <a:r>
              <a:rPr lang="en-US" dirty="0" err="1"/>
              <a:t>Rawi</a:t>
            </a:r>
            <a:r>
              <a:rPr lang="en-US" dirty="0"/>
              <a:t>, S. S., </a:t>
            </a:r>
            <a:r>
              <a:rPr lang="en-US" dirty="0" err="1"/>
              <a:t>Dawood</a:t>
            </a:r>
            <a:r>
              <a:rPr lang="en-US" dirty="0"/>
              <a:t>., A. O.: Proposing of Developed </a:t>
            </a:r>
            <a:r>
              <a:rPr lang="en-US" dirty="0" smtClean="0"/>
              <a:t>	Advance </a:t>
            </a:r>
            <a:r>
              <a:rPr lang="en-US" dirty="0"/>
              <a:t>encryption Standard. Developments in </a:t>
            </a:r>
            <a:r>
              <a:rPr lang="en-US" dirty="0" err="1"/>
              <a:t>E-systems</a:t>
            </a:r>
            <a:r>
              <a:rPr lang="en-US" dirty="0"/>
              <a:t> </a:t>
            </a:r>
            <a:r>
              <a:rPr lang="en-US" dirty="0" smtClean="0"/>
              <a:t>	Engineering </a:t>
            </a:r>
            <a:r>
              <a:rPr lang="en-US" dirty="0"/>
              <a:t>(</a:t>
            </a:r>
            <a:r>
              <a:rPr lang="en-US" dirty="0" err="1"/>
              <a:t>DeSE</a:t>
            </a:r>
            <a:r>
              <a:rPr lang="en-US" dirty="0"/>
              <a:t>), pp197-202 (2011).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[8] Zhang, R., and Zhen, L.: A Block Cipher using key-dependent S-box and P-Box. </a:t>
            </a:r>
            <a:r>
              <a:rPr lang="en-US" dirty="0" smtClean="0"/>
              <a:t>	ISIE </a:t>
            </a:r>
            <a:r>
              <a:rPr lang="en-US" dirty="0"/>
              <a:t>2008 IEEE International Symposium on Industrial Electronics, pp. </a:t>
            </a:r>
            <a:r>
              <a:rPr lang="en-US" dirty="0" smtClean="0"/>
              <a:t>	1463-1468 </a:t>
            </a:r>
            <a:r>
              <a:rPr lang="en-US" dirty="0"/>
              <a:t>(2008). </a:t>
            </a:r>
          </a:p>
          <a:p>
            <a:pPr marL="114300" indent="0">
              <a:buNone/>
            </a:pPr>
            <a:r>
              <a:rPr lang="en-US" dirty="0"/>
              <a:t>[9] </a:t>
            </a:r>
            <a:r>
              <a:rPr lang="en-US" dirty="0" err="1"/>
              <a:t>Sulaiman</a:t>
            </a:r>
            <a:r>
              <a:rPr lang="en-US" dirty="0"/>
              <a:t>, S., </a:t>
            </a:r>
            <a:r>
              <a:rPr lang="en-US" dirty="0" err="1"/>
              <a:t>Muda</a:t>
            </a:r>
            <a:r>
              <a:rPr lang="en-US" dirty="0"/>
              <a:t>, Z., and </a:t>
            </a:r>
            <a:r>
              <a:rPr lang="en-US" dirty="0" err="1"/>
              <a:t>Juremi</a:t>
            </a:r>
            <a:r>
              <a:rPr lang="en-US" dirty="0"/>
              <a:t>, J.: A Proposed Approach of Key Scheduling </a:t>
            </a:r>
            <a:r>
              <a:rPr lang="en-US" dirty="0" smtClean="0"/>
              <a:t>	Transformation</a:t>
            </a:r>
            <a:r>
              <a:rPr lang="en-US" dirty="0"/>
              <a:t>. In Cyber Security Cyber Warfare and Digital </a:t>
            </a:r>
            <a:r>
              <a:rPr lang="en-US" dirty="0" smtClean="0"/>
              <a:t>	Forensic(</a:t>
            </a:r>
            <a:r>
              <a:rPr lang="en-US" dirty="0" err="1" smtClean="0"/>
              <a:t>CyberSec</a:t>
            </a:r>
            <a:r>
              <a:rPr lang="en-US" dirty="0"/>
              <a:t>), 2012 International Conference, pp. (2012). </a:t>
            </a:r>
          </a:p>
          <a:p>
            <a:pPr marL="114300" indent="0">
              <a:buNone/>
            </a:pPr>
            <a:r>
              <a:rPr lang="en-US" dirty="0"/>
              <a:t>[10] Krishnamurthy, G. N., and </a:t>
            </a:r>
            <a:r>
              <a:rPr lang="en-US" dirty="0" err="1"/>
              <a:t>Ramasvamy</a:t>
            </a:r>
            <a:r>
              <a:rPr lang="en-US" dirty="0"/>
              <a:t>, V.: Making AES </a:t>
            </a:r>
            <a:r>
              <a:rPr lang="en-US" dirty="0" err="1"/>
              <a:t>Stronger:AES</a:t>
            </a:r>
            <a:r>
              <a:rPr lang="en-US" dirty="0"/>
              <a:t> with Key </a:t>
            </a:r>
            <a:r>
              <a:rPr lang="en-US" dirty="0" smtClean="0"/>
              <a:t>	Dependent </a:t>
            </a:r>
            <a:r>
              <a:rPr lang="en-US" dirty="0"/>
              <a:t>S-Box. IJCSNS International Journal of Computer Science and </a:t>
            </a:r>
            <a:r>
              <a:rPr lang="en-US" dirty="0" smtClean="0"/>
              <a:t>	Network </a:t>
            </a:r>
            <a:r>
              <a:rPr lang="en-US" dirty="0"/>
              <a:t>Security, vol.8, pp. 388-398 (2008). </a:t>
            </a:r>
          </a:p>
          <a:p>
            <a:pPr marL="114300" indent="0">
              <a:buNone/>
            </a:pPr>
            <a:r>
              <a:rPr lang="en-US" dirty="0"/>
              <a:t>[11] </a:t>
            </a:r>
            <a:r>
              <a:rPr lang="en-US" dirty="0" err="1"/>
              <a:t>Schneier</a:t>
            </a:r>
            <a:r>
              <a:rPr lang="en-US" dirty="0"/>
              <a:t>, B.: Description of a New Variable Length Key, 64-Bit Block Cipher </a:t>
            </a:r>
            <a:r>
              <a:rPr lang="en-US" dirty="0" smtClean="0"/>
              <a:t>	(</a:t>
            </a:r>
            <a:r>
              <a:rPr lang="en-US" dirty="0"/>
              <a:t>Blowfish), Fast Software Encryption,” Cambridge Security Workshop </a:t>
            </a:r>
            <a:r>
              <a:rPr lang="en-US" dirty="0" smtClean="0"/>
              <a:t>	Proceedings</a:t>
            </a:r>
            <a:r>
              <a:rPr lang="en-US" dirty="0"/>
              <a:t>, pp. 191-204, Springer-</a:t>
            </a:r>
            <a:r>
              <a:rPr lang="en-US" dirty="0" err="1"/>
              <a:t>Verlag</a:t>
            </a:r>
            <a:r>
              <a:rPr lang="en-US" dirty="0"/>
              <a:t> (1994). </a:t>
            </a:r>
          </a:p>
          <a:p>
            <a:pPr marL="114300" indent="0">
              <a:buNone/>
            </a:pPr>
            <a:r>
              <a:rPr lang="en-US" dirty="0"/>
              <a:t>[12] </a:t>
            </a:r>
            <a:r>
              <a:rPr lang="en-US" dirty="0" err="1"/>
              <a:t>Schneier</a:t>
            </a:r>
            <a:r>
              <a:rPr lang="en-US" dirty="0"/>
              <a:t>, B., Kelsey, J., Whiting, D., Wagner, D., Hall, C., and Ferguson, N.: The </a:t>
            </a:r>
            <a:r>
              <a:rPr lang="en-US" dirty="0" smtClean="0"/>
              <a:t>	</a:t>
            </a:r>
            <a:r>
              <a:rPr lang="en-US" dirty="0" err="1" smtClean="0"/>
              <a:t>Twofish</a:t>
            </a:r>
            <a:r>
              <a:rPr lang="en-US" dirty="0" smtClean="0"/>
              <a:t> </a:t>
            </a:r>
            <a:r>
              <a:rPr lang="en-US" dirty="0"/>
              <a:t>Encryption Algorithm. Proc. 1st Advanced Encryption Standard </a:t>
            </a:r>
            <a:r>
              <a:rPr lang="en-US" dirty="0" smtClean="0"/>
              <a:t>	(</a:t>
            </a:r>
            <a:r>
              <a:rPr lang="en-US" dirty="0"/>
              <a:t>AES) Conference (1998). </a:t>
            </a:r>
          </a:p>
          <a:p>
            <a:pPr marL="114300" indent="0">
              <a:buNone/>
            </a:pPr>
            <a:r>
              <a:rPr lang="en-US" dirty="0"/>
              <a:t>[13] </a:t>
            </a:r>
            <a:r>
              <a:rPr lang="en-US" dirty="0" err="1"/>
              <a:t>Rukhin</a:t>
            </a:r>
            <a:r>
              <a:rPr lang="en-US" dirty="0"/>
              <a:t>, A., et al.: A Statistical Test Suite for Random and Pseudorandom </a:t>
            </a:r>
            <a:r>
              <a:rPr lang="en-US" dirty="0" smtClean="0"/>
              <a:t>	Number </a:t>
            </a:r>
            <a:r>
              <a:rPr lang="en-US" dirty="0"/>
              <a:t>Generators for Cryptographic Applications. NIST Special </a:t>
            </a:r>
            <a:r>
              <a:rPr lang="en-US" dirty="0" smtClean="0"/>
              <a:t>	Publication </a:t>
            </a:r>
            <a:r>
              <a:rPr lang="en-US" dirty="0"/>
              <a:t>800-22 (2001). </a:t>
            </a:r>
          </a:p>
          <a:p>
            <a:pPr marL="114300" indent="0">
              <a:buNone/>
            </a:pPr>
            <a:r>
              <a:rPr lang="en-US" dirty="0"/>
              <a:t>[14] </a:t>
            </a:r>
            <a:r>
              <a:rPr lang="en-US" dirty="0" err="1"/>
              <a:t>Forre</a:t>
            </a:r>
            <a:r>
              <a:rPr lang="en-US" dirty="0"/>
              <a:t>, R.: The strict avalanche criterion: spectral properties of </a:t>
            </a:r>
            <a:r>
              <a:rPr lang="en-US" dirty="0" err="1"/>
              <a:t>booleans</a:t>
            </a:r>
            <a:r>
              <a:rPr lang="en-US" dirty="0"/>
              <a:t> </a:t>
            </a:r>
            <a:r>
              <a:rPr lang="en-US" dirty="0" smtClean="0"/>
              <a:t>	functions </a:t>
            </a:r>
            <a:r>
              <a:rPr lang="en-US" dirty="0"/>
              <a:t>and an extended definition. Advances in cryptology, in: </a:t>
            </a:r>
            <a:r>
              <a:rPr lang="en-US" dirty="0" smtClean="0"/>
              <a:t>	</a:t>
            </a:r>
            <a:r>
              <a:rPr lang="en-US" dirty="0" err="1" smtClean="0"/>
              <a:t>S.Goldwasser</a:t>
            </a:r>
            <a:r>
              <a:rPr lang="en-US" dirty="0" smtClean="0"/>
              <a:t>(Ed</a:t>
            </a:r>
            <a:r>
              <a:rPr lang="en-US" dirty="0"/>
              <a:t>), Crypto’88, Lecture Notes in Computer Science, vol.403, </a:t>
            </a:r>
            <a:r>
              <a:rPr lang="en-US" dirty="0" smtClean="0"/>
              <a:t>	Springer-</a:t>
            </a:r>
            <a:r>
              <a:rPr lang="en-US" dirty="0" err="1" smtClean="0"/>
              <a:t>Verlag</a:t>
            </a:r>
            <a:r>
              <a:rPr lang="en-US" dirty="0"/>
              <a:t>, pp.450-468 (1990). </a:t>
            </a:r>
          </a:p>
          <a:p>
            <a:pPr marL="114300" indent="0">
              <a:buNone/>
            </a:pPr>
            <a:r>
              <a:rPr lang="en-US" dirty="0"/>
              <a:t>[15] Ferguson, N., </a:t>
            </a:r>
            <a:r>
              <a:rPr lang="en-US" dirty="0" err="1"/>
              <a:t>Schroeppel</a:t>
            </a:r>
            <a:r>
              <a:rPr lang="en-US" dirty="0"/>
              <a:t>, R., and Whiting, D.: A simple algebraic </a:t>
            </a:r>
            <a:r>
              <a:rPr lang="en-US" dirty="0" smtClean="0"/>
              <a:t>	representation </a:t>
            </a:r>
            <a:r>
              <a:rPr lang="en-US" dirty="0"/>
              <a:t>of </a:t>
            </a:r>
            <a:r>
              <a:rPr lang="en-US" dirty="0" err="1"/>
              <a:t>Rijndael</a:t>
            </a:r>
            <a:r>
              <a:rPr lang="en-US" dirty="0"/>
              <a:t>. Selected Areas in Cryptography, pp. 103-111 </a:t>
            </a:r>
            <a:r>
              <a:rPr lang="en-US" dirty="0" smtClean="0"/>
              <a:t>	(</a:t>
            </a:r>
            <a:r>
              <a:rPr lang="en-US" dirty="0"/>
              <a:t>2001).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3330" y="2895600"/>
            <a:ext cx="3397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Questions?</a:t>
            </a:r>
            <a:endParaRPr lang="en-US" sz="5400" b="1" cap="none" spc="0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6680" y="2967335"/>
            <a:ext cx="3990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THANK YOU..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7620000" cy="1143000"/>
          </a:xfrm>
        </p:spPr>
        <p:txBody>
          <a:bodyPr/>
          <a:lstStyle/>
          <a:p>
            <a:r>
              <a:rPr lang="en-US" dirty="0" smtClean="0"/>
              <a:t>AES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05800" cy="57150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dirty="0" smtClean="0">
                <a:latin typeface="Times New Roman" pitchFamily="18" charset="0"/>
              </a:rPr>
              <a:t>Advanced </a:t>
            </a:r>
            <a:r>
              <a:rPr lang="en-US" sz="1600" dirty="0">
                <a:latin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</a:rPr>
              <a:t>ncryption Standard</a:t>
            </a:r>
          </a:p>
          <a:p>
            <a:pPr>
              <a:lnSpc>
                <a:spcPct val="170000"/>
              </a:lnSpc>
            </a:pPr>
            <a:r>
              <a:rPr lang="en-US" sz="1600" b="1" dirty="0" smtClean="0">
                <a:latin typeface="Times New Roman" pitchFamily="18" charset="0"/>
              </a:rPr>
              <a:t>Rijndeal Cipher</a:t>
            </a:r>
            <a:r>
              <a:rPr lang="en-US" sz="1600" dirty="0" smtClean="0">
                <a:latin typeface="Times New Roman" pitchFamily="18" charset="0"/>
              </a:rPr>
              <a:t> submitted by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Joan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Daemen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and Vincent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Rijmen</a:t>
            </a:r>
            <a:r>
              <a:rPr lang="en-US" sz="1600" dirty="0"/>
              <a:t> </a:t>
            </a:r>
            <a:r>
              <a:rPr lang="en-US" sz="1600" dirty="0" smtClean="0">
                <a:latin typeface="Times New Roman" pitchFamily="18" charset="0"/>
              </a:rPr>
              <a:t>was elected as the winner of the competition</a:t>
            </a:r>
            <a:r>
              <a:rPr lang="en-US" sz="1600" dirty="0" smtClean="0"/>
              <a:t> conducted by </a:t>
            </a:r>
            <a:r>
              <a:rPr lang="en-US" sz="1600" b="1" dirty="0">
                <a:latin typeface="Times New Roman" pitchFamily="18" charset="0"/>
              </a:rPr>
              <a:t>NIST</a:t>
            </a:r>
            <a:r>
              <a:rPr lang="en-US" sz="1600" dirty="0">
                <a:latin typeface="Times New Roman" pitchFamily="18" charset="0"/>
              </a:rPr>
              <a:t>(National Institute of Standards and Technology) </a:t>
            </a:r>
            <a:r>
              <a:rPr lang="en-US" sz="1600" dirty="0" smtClean="0">
                <a:latin typeface="Times New Roman" pitchFamily="18" charset="0"/>
              </a:rPr>
              <a:t>(to </a:t>
            </a:r>
            <a:r>
              <a:rPr lang="en-US" sz="1600" b="1" dirty="0" smtClean="0">
                <a:latin typeface="Times New Roman" pitchFamily="18" charset="0"/>
              </a:rPr>
              <a:t>replace DES</a:t>
            </a:r>
            <a:r>
              <a:rPr lang="en-US" sz="1600" dirty="0" smtClean="0">
                <a:latin typeface="Times New Roman" pitchFamily="18" charset="0"/>
              </a:rPr>
              <a:t>) </a:t>
            </a:r>
            <a:r>
              <a:rPr lang="en-US" sz="1600" dirty="0" smtClean="0"/>
              <a:t>and it became the advanced encryption standard in 2001 December.</a:t>
            </a:r>
            <a:endParaRPr lang="en-US" sz="1600" dirty="0">
              <a:latin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1600" dirty="0" smtClean="0"/>
              <a:t>Supports </a:t>
            </a:r>
            <a:r>
              <a:rPr lang="en-US" sz="1600" b="1" dirty="0" smtClean="0"/>
              <a:t>keys</a:t>
            </a:r>
            <a:r>
              <a:rPr lang="en-US" sz="1600" dirty="0" smtClean="0"/>
              <a:t> </a:t>
            </a:r>
            <a:r>
              <a:rPr lang="en-US" sz="1600" dirty="0"/>
              <a:t>of lengths </a:t>
            </a:r>
            <a:r>
              <a:rPr lang="en-US" sz="1600" b="1" dirty="0"/>
              <a:t>128, 192, </a:t>
            </a:r>
            <a:r>
              <a:rPr lang="en-US" sz="1600" dirty="0"/>
              <a:t>and</a:t>
            </a:r>
            <a:r>
              <a:rPr lang="en-US" sz="1600" b="1" dirty="0"/>
              <a:t> 256</a:t>
            </a:r>
            <a:r>
              <a:rPr lang="en-US" sz="1600" dirty="0"/>
              <a:t> </a:t>
            </a:r>
            <a:r>
              <a:rPr lang="en-US" sz="1600" dirty="0" smtClean="0"/>
              <a:t>bits</a:t>
            </a:r>
            <a:endParaRPr lang="en-US" sz="1600" dirty="0"/>
          </a:p>
          <a:p>
            <a:pPr>
              <a:lnSpc>
                <a:spcPct val="170000"/>
              </a:lnSpc>
            </a:pPr>
            <a:r>
              <a:rPr lang="en-US" sz="1400" dirty="0" smtClean="0">
                <a:latin typeface="Times New Roman" pitchFamily="18" charset="0"/>
              </a:rPr>
              <a:t>AES can process </a:t>
            </a:r>
            <a:r>
              <a:rPr lang="en-US" sz="1400" b="1" dirty="0" smtClean="0">
                <a:latin typeface="Times New Roman" pitchFamily="18" charset="0"/>
              </a:rPr>
              <a:t>data blocks</a:t>
            </a:r>
            <a:r>
              <a:rPr lang="en-US" sz="1400" dirty="0" smtClean="0">
                <a:latin typeface="Times New Roman" pitchFamily="18" charset="0"/>
              </a:rPr>
              <a:t> of size </a:t>
            </a:r>
            <a:r>
              <a:rPr lang="en-US" sz="1400" b="1" dirty="0" smtClean="0">
                <a:latin typeface="Times New Roman" pitchFamily="18" charset="0"/>
              </a:rPr>
              <a:t>128 </a:t>
            </a:r>
            <a:r>
              <a:rPr lang="en-US" sz="1400" dirty="0" smtClean="0">
                <a:latin typeface="Times New Roman" pitchFamily="18" charset="0"/>
              </a:rPr>
              <a:t>bits</a:t>
            </a:r>
          </a:p>
          <a:p>
            <a:pPr>
              <a:lnSpc>
                <a:spcPct val="170000"/>
              </a:lnSpc>
            </a:pPr>
            <a:r>
              <a:rPr lang="en-US" sz="1400" b="1" dirty="0" smtClean="0">
                <a:latin typeface="Times New Roman" pitchFamily="18" charset="0"/>
              </a:rPr>
              <a:t>Input</a:t>
            </a:r>
            <a:r>
              <a:rPr lang="en-US" sz="1400" dirty="0" smtClean="0">
                <a:latin typeface="Times New Roman" pitchFamily="18" charset="0"/>
              </a:rPr>
              <a:t> is </a:t>
            </a:r>
            <a:r>
              <a:rPr lang="en-US" sz="1400" b="1" dirty="0" smtClean="0">
                <a:latin typeface="Times New Roman" pitchFamily="18" charset="0"/>
              </a:rPr>
              <a:t>128</a:t>
            </a:r>
            <a:r>
              <a:rPr lang="en-US" sz="1400" dirty="0" smtClean="0">
                <a:latin typeface="Times New Roman" pitchFamily="18" charset="0"/>
              </a:rPr>
              <a:t> bit block</a:t>
            </a:r>
          </a:p>
          <a:p>
            <a:pPr lvl="1">
              <a:lnSpc>
                <a:spcPct val="170000"/>
              </a:lnSpc>
            </a:pPr>
            <a:r>
              <a:rPr lang="en-US" sz="1400" dirty="0" smtClean="0">
                <a:latin typeface="Times New Roman" pitchFamily="18" charset="0"/>
              </a:rPr>
              <a:t>Large data will be </a:t>
            </a:r>
            <a:r>
              <a:rPr lang="en-US" sz="1400" b="1" dirty="0" smtClean="0">
                <a:latin typeface="Times New Roman" pitchFamily="18" charset="0"/>
              </a:rPr>
              <a:t>split</a:t>
            </a:r>
            <a:r>
              <a:rPr lang="en-US" sz="1400" dirty="0" smtClean="0">
                <a:latin typeface="Times New Roman" pitchFamily="18" charset="0"/>
              </a:rPr>
              <a:t> into </a:t>
            </a:r>
            <a:r>
              <a:rPr lang="en-US" sz="1400" b="1" dirty="0" smtClean="0">
                <a:latin typeface="Times New Roman" pitchFamily="18" charset="0"/>
              </a:rPr>
              <a:t>128</a:t>
            </a:r>
            <a:r>
              <a:rPr lang="en-US" sz="1400" dirty="0" smtClean="0">
                <a:latin typeface="Times New Roman" pitchFamily="18" charset="0"/>
              </a:rPr>
              <a:t> bit blocks and </a:t>
            </a:r>
            <a:r>
              <a:rPr lang="en-US" sz="1400" b="1" dirty="0" smtClean="0">
                <a:latin typeface="Times New Roman" pitchFamily="18" charset="0"/>
              </a:rPr>
              <a:t>fed</a:t>
            </a:r>
            <a:r>
              <a:rPr lang="en-US" sz="1400" dirty="0" smtClean="0">
                <a:latin typeface="Times New Roman" pitchFamily="18" charset="0"/>
              </a:rPr>
              <a:t> into the algorithm </a:t>
            </a: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Times New Roman" pitchFamily="18" charset="0"/>
              </a:rPr>
              <a:t>AES uses a </a:t>
            </a:r>
            <a:r>
              <a:rPr lang="en-US" sz="1600" b="1" dirty="0" smtClean="0">
                <a:latin typeface="Times New Roman" pitchFamily="18" charset="0"/>
              </a:rPr>
              <a:t>sequence of rounds</a:t>
            </a:r>
            <a:r>
              <a:rPr lang="en-US" sz="1600" dirty="0" smtClean="0">
                <a:latin typeface="Times New Roman" pitchFamily="18" charset="0"/>
              </a:rPr>
              <a:t> for processing the block</a:t>
            </a: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Times New Roman" pitchFamily="18" charset="0"/>
              </a:rPr>
              <a:t>Number of rounds can be </a:t>
            </a:r>
            <a:r>
              <a:rPr lang="en-US" sz="1600" b="1" dirty="0" smtClean="0">
                <a:latin typeface="Times New Roman" pitchFamily="18" charset="0"/>
              </a:rPr>
              <a:t>10/12/14</a:t>
            </a:r>
            <a:r>
              <a:rPr lang="en-US" sz="1600" dirty="0" smtClean="0">
                <a:latin typeface="Times New Roman" pitchFamily="18" charset="0"/>
              </a:rPr>
              <a:t>. It </a:t>
            </a:r>
            <a:r>
              <a:rPr lang="en-US" sz="1600" b="1" dirty="0" smtClean="0">
                <a:latin typeface="Times New Roman" pitchFamily="18" charset="0"/>
              </a:rPr>
              <a:t>depends</a:t>
            </a:r>
            <a:r>
              <a:rPr lang="en-US" sz="1600" dirty="0" smtClean="0">
                <a:latin typeface="Times New Roman" pitchFamily="18" charset="0"/>
              </a:rPr>
              <a:t> on the length of  </a:t>
            </a:r>
            <a:r>
              <a:rPr lang="en-US" sz="1600" b="1" dirty="0" smtClean="0">
                <a:latin typeface="Times New Roman" pitchFamily="18" charset="0"/>
              </a:rPr>
              <a:t>key</a:t>
            </a:r>
            <a:r>
              <a:rPr lang="en-US" sz="1600" dirty="0" smtClean="0">
                <a:latin typeface="Times New Roman" pitchFamily="18" charset="0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Times New Roman" pitchFamily="18" charset="0"/>
              </a:rPr>
              <a:t>Each Round consists of Different </a:t>
            </a:r>
            <a:r>
              <a:rPr lang="en-US" sz="1600" b="1" dirty="0" smtClean="0">
                <a:latin typeface="Times New Roman" pitchFamily="18" charset="0"/>
              </a:rPr>
              <a:t>stages</a:t>
            </a:r>
            <a:r>
              <a:rPr lang="en-US" sz="1600" dirty="0" smtClean="0">
                <a:latin typeface="Times New Roman" pitchFamily="18" charset="0"/>
              </a:rPr>
              <a:t> </a:t>
            </a:r>
          </a:p>
          <a:p>
            <a:pPr>
              <a:lnSpc>
                <a:spcPct val="170000"/>
              </a:lnSpc>
            </a:pPr>
            <a:endParaRPr lang="en-US" sz="1600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2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3581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will consider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128 bits block cipher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128 bit length key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rounds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Input data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block is depicted as a square matrix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bytes (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state array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will be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modified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each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encryption or decryption.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34" y="4191000"/>
            <a:ext cx="7086600" cy="1932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9800" y="6407082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 </a:t>
            </a:r>
            <a:r>
              <a:rPr lang="en-US" sz="1600" i="1" dirty="0" smtClean="0"/>
              <a:t>1. Representation of Input block. State Matrix</a:t>
            </a:r>
            <a:endParaRPr lang="en-US" sz="16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620000" cy="6096000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128 bit input key will be given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round needs separate 128 bit keys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 scheduling algorithm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produces 128 bit key for each round by expanding the input key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98" y="609600"/>
            <a:ext cx="7397839" cy="577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24200" y="6383523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 2</a:t>
            </a:r>
            <a:r>
              <a:rPr lang="en-US" sz="1600" i="1" dirty="0" smtClean="0"/>
              <a:t>. AES Algorithm</a:t>
            </a:r>
            <a:endParaRPr lang="en-US" sz="16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2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620000" cy="601980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400" b="1" dirty="0" smtClean="0"/>
              <a:t>Rounds</a:t>
            </a:r>
            <a:endParaRPr lang="en-US" b="1" dirty="0" smtClean="0"/>
          </a:p>
          <a:p>
            <a:pPr>
              <a:lnSpc>
                <a:spcPct val="160000"/>
              </a:lnSpc>
            </a:pPr>
            <a:r>
              <a:rPr lang="en-US" sz="1800" dirty="0" smtClean="0"/>
              <a:t>Starts with add round key</a:t>
            </a:r>
          </a:p>
          <a:p>
            <a:pPr>
              <a:lnSpc>
                <a:spcPct val="160000"/>
              </a:lnSpc>
            </a:pPr>
            <a:r>
              <a:rPr lang="en-US" sz="1800" dirty="0" smtClean="0"/>
              <a:t>Followed by 9 rounds of following stages</a:t>
            </a:r>
          </a:p>
          <a:p>
            <a:pPr lvl="1">
              <a:lnSpc>
                <a:spcPct val="160000"/>
              </a:lnSpc>
              <a:buBlip>
                <a:blip r:embed="rId2"/>
              </a:buBlip>
            </a:pPr>
            <a:r>
              <a:rPr lang="en-US" sz="1600" dirty="0"/>
              <a:t>	S</a:t>
            </a:r>
            <a:r>
              <a:rPr lang="en-US" sz="1600" dirty="0" smtClean="0"/>
              <a:t>ubstitute bytes</a:t>
            </a:r>
          </a:p>
          <a:p>
            <a:pPr lvl="1">
              <a:lnSpc>
                <a:spcPct val="160000"/>
              </a:lnSpc>
              <a:buBlip>
                <a:blip r:embed="rId2"/>
              </a:buBlip>
            </a:pPr>
            <a:r>
              <a:rPr lang="en-US" sz="1600" dirty="0" smtClean="0"/>
              <a:t>	Shift </a:t>
            </a:r>
            <a:r>
              <a:rPr lang="en-US" sz="1600" dirty="0"/>
              <a:t>rows</a:t>
            </a:r>
          </a:p>
          <a:p>
            <a:pPr lvl="1">
              <a:lnSpc>
                <a:spcPct val="160000"/>
              </a:lnSpc>
              <a:buBlip>
                <a:blip r:embed="rId2"/>
              </a:buBlip>
            </a:pPr>
            <a:r>
              <a:rPr lang="en-US" sz="1600" dirty="0" smtClean="0"/>
              <a:t>	Mix columns</a:t>
            </a:r>
          </a:p>
          <a:p>
            <a:pPr lvl="1">
              <a:lnSpc>
                <a:spcPct val="160000"/>
              </a:lnSpc>
              <a:buBlip>
                <a:blip r:embed="rId2"/>
              </a:buBlip>
            </a:pPr>
            <a:r>
              <a:rPr lang="en-US" sz="1600" dirty="0"/>
              <a:t>	</a:t>
            </a:r>
            <a:r>
              <a:rPr lang="en-US" sz="1600" dirty="0" smtClean="0"/>
              <a:t>Add round key</a:t>
            </a:r>
          </a:p>
          <a:p>
            <a:pPr>
              <a:lnSpc>
                <a:spcPct val="160000"/>
              </a:lnSpc>
            </a:pPr>
            <a:r>
              <a:rPr lang="en-US" sz="1800" dirty="0" smtClean="0"/>
              <a:t>These stages will be repeated for 9 rounds</a:t>
            </a:r>
          </a:p>
          <a:p>
            <a:pPr>
              <a:lnSpc>
                <a:spcPct val="160000"/>
              </a:lnSpc>
            </a:pPr>
            <a:r>
              <a:rPr lang="en-US" sz="1800" dirty="0" smtClean="0"/>
              <a:t>Last round consists only 3 stages</a:t>
            </a:r>
          </a:p>
          <a:p>
            <a:pPr marL="114300" indent="0">
              <a:lnSpc>
                <a:spcPct val="160000"/>
              </a:lnSpc>
              <a:buNone/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7620000" cy="6019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/>
              <a:t>Stages</a:t>
            </a:r>
            <a:endParaRPr lang="en-US" sz="1800" b="1" dirty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Substitute Bytes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sz="1600" dirty="0" smtClean="0"/>
              <a:t>	Substitute for the byte in the state matrix, another byte from the S Box.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sz="1600" dirty="0" smtClean="0"/>
              <a:t>	Provides confusion(substitution)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Shift Rows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sz="1400" dirty="0" smtClean="0"/>
              <a:t>	</a:t>
            </a:r>
            <a:r>
              <a:rPr lang="en-US" sz="1600" dirty="0" smtClean="0"/>
              <a:t>Bytes </a:t>
            </a:r>
            <a:r>
              <a:rPr lang="en-US" sz="1600" dirty="0"/>
              <a:t>in the last three rows of the states are cyclically </a:t>
            </a:r>
            <a:r>
              <a:rPr lang="en-US" sz="1600" dirty="0" smtClean="0"/>
              <a:t>shifted.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sz="1600" dirty="0" smtClean="0"/>
              <a:t>	Shifting is based on the row number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sz="1600" dirty="0" smtClean="0"/>
              <a:t>	Provides Diffusion(permutation)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Mix Columns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sz="1600" dirty="0" smtClean="0"/>
              <a:t>	The state matrix is multiplied with a fixed matrix.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sz="1600" dirty="0" smtClean="0"/>
              <a:t>	Diffusion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Add Round Key </a:t>
            </a:r>
            <a:endParaRPr lang="en-US" sz="1800" b="1" dirty="0"/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sz="1600" dirty="0" smtClean="0"/>
              <a:t>	XOR each </a:t>
            </a:r>
            <a:r>
              <a:rPr lang="en-US" sz="1600" dirty="0"/>
              <a:t>byte of the state and the </a:t>
            </a:r>
            <a:r>
              <a:rPr lang="en-US" sz="1600" dirty="0" smtClean="0"/>
              <a:t>round key </a:t>
            </a:r>
            <a:endParaRPr lang="en-US" sz="1600" dirty="0"/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sz="1600" dirty="0" smtClean="0"/>
              <a:t>	Confusion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EF5E-54C4-4DCA-B0C9-440E248BBA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747</TotalTime>
  <Words>1258</Words>
  <Application>Microsoft Office PowerPoint</Application>
  <PresentationFormat>On-screen Show (4:3)</PresentationFormat>
  <Paragraphs>235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Adjacency</vt:lpstr>
      <vt:lpstr>Enhancing AES S-Box Generation Based on Round Key</vt:lpstr>
      <vt:lpstr>Outline</vt:lpstr>
      <vt:lpstr>Introduction</vt:lpstr>
      <vt:lpstr>AES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Existing AES Design</vt:lpstr>
      <vt:lpstr> Sub Bytes / Inverse Sub Bytes Transformations  </vt:lpstr>
      <vt:lpstr>PowerPoint Presentation</vt:lpstr>
      <vt:lpstr>PowerPoint Presentation</vt:lpstr>
      <vt:lpstr>PowerPoint Presentation</vt:lpstr>
      <vt:lpstr>PowerPoint Presentation</vt:lpstr>
      <vt:lpstr>New Proposed AES Design</vt:lpstr>
      <vt:lpstr>PowerPoint Presentation</vt:lpstr>
      <vt:lpstr>PowerPoint Presentation</vt:lpstr>
      <vt:lpstr> Key-Dependent S-Box Generation  </vt:lpstr>
      <vt:lpstr>PowerPoint Presentation</vt:lpstr>
      <vt:lpstr>PowerPoint Presentation</vt:lpstr>
      <vt:lpstr>Evaluation Criteria</vt:lpstr>
      <vt:lpstr>Experimental Result</vt:lpstr>
      <vt:lpstr>PowerPoint Presentation</vt:lpstr>
      <vt:lpstr> Avalanche Effect Measurements  </vt:lpstr>
      <vt:lpstr>PowerPoint Presentation</vt:lpstr>
      <vt:lpstr>Strict Avalanche Criterion (SAC) </vt:lpstr>
      <vt:lpstr>PowerPoint Presentation</vt:lpstr>
      <vt:lpstr>Future Enhancements</vt:lpstr>
      <vt:lpstr>Conclusion</vt:lpstr>
      <vt:lpstr>References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Advanced Encryption Standard   S-Box Generation  Based on Round Key</dc:title>
  <dc:creator>arjuna</dc:creator>
  <cp:lastModifiedBy>arjuna</cp:lastModifiedBy>
  <cp:revision>102</cp:revision>
  <dcterms:created xsi:type="dcterms:W3CDTF">2013-10-19T08:56:29Z</dcterms:created>
  <dcterms:modified xsi:type="dcterms:W3CDTF">2013-10-22T01:41:21Z</dcterms:modified>
</cp:coreProperties>
</file>