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72"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DATA PREPARATION</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Clean and standardize data (remove duplicates, handle missing values, format consistency).</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DESCRIPTIVE STATISTICS</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Calculate the mean, median, range, and standard deviation for salaries.
Use frequency distributions for salary ranges and departmental data.</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CATEGORICAL ANALYSIS</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Use pivot tables to summarize salaries by department, gender, and job title.
Cross-tabulate variables to explore relationships (e.g., gender vs. salary).</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TREND AND PREDICTIVE ANALYSIS</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Conduct time series analysis for salary trends.</a:t>
          </a:r>
        </a:p>
        <a:p>
          <a:pPr algn="l"/>
          <a:r>
            <a:rPr lang="en-US" sz="1200" dirty="0"/>
            <a:t>Develop predictive models to forecast future salary trends.</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CLUSTERING</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Apply clustering techniques to identify employee groups with similar characteristics (e.g., high earners, potential leavers).</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BENCH MARKING</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Compare internal salary data with industry benchmarks to evaluate competitiveness.
</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Clean and standardize data (remove duplicates, handle missing values, format consistency).</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DATA PREPARATION</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Calculate the mean, median, range, and standard deviation for salaries.
Use frequency distributions for salary ranges and departmental data.</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DESCRIPTIVE STATISTICS</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 pivot tables to summarize salaries by department, gender, and job title.
Cross-tabulate variables to explore relationships (e.g., gender vs. salary).</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CATEGORICAL ANALYSIS</a:t>
          </a:r>
        </a:p>
      </dsp:txBody>
      <dsp:txXfrm>
        <a:off x="5740062" y="735410"/>
        <a:ext cx="785771" cy="785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Conduct time series analysis for salary trends.</a:t>
          </a:r>
        </a:p>
        <a:p>
          <a:pPr marL="0" lvl="0" indent="0" algn="l" defTabSz="533400">
            <a:lnSpc>
              <a:spcPct val="90000"/>
            </a:lnSpc>
            <a:spcBef>
              <a:spcPct val="0"/>
            </a:spcBef>
            <a:spcAft>
              <a:spcPct val="35000"/>
            </a:spcAft>
            <a:buNone/>
          </a:pPr>
          <a:r>
            <a:rPr lang="en-US" sz="1200" kern="1200" dirty="0"/>
            <a:t>Develop predictive models to forecast future salary trends.</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TREND AND PREDICTIVE ANALYSIS</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Apply clustering techniques to identify employee groups with similar characteristics (e.g., high earners, potential leavers).</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CLUSTERING</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Compare internal salary data with industry benchmarks to evaluate competitiveness.
</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BENCH MARKING</a:t>
          </a:r>
        </a:p>
      </dsp:txBody>
      <dsp:txXfrm>
        <a:off x="5740062" y="735410"/>
        <a:ext cx="785771" cy="785771"/>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2" Type="http://schemas.openxmlformats.org/officeDocument/2006/relationships/image" Target="../media/image9.png"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4.xml"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slides/_rels/slide13.xml.rels><?xml version="1.0" encoding="UTF-8" standalone="yes"?>
<Relationships xmlns="http://schemas.openxmlformats.org/package/2006/relationships"><Relationship Id="rId3" Type="http://schemas.openxmlformats.org/officeDocument/2006/relationships/image" Target="../media/image15.svg" /><Relationship Id="rId2" Type="http://schemas.openxmlformats.org/officeDocument/2006/relationships/image" Target="../media/image14.png" /><Relationship Id="rId1" Type="http://schemas.openxmlformats.org/officeDocument/2006/relationships/slideLayout" Target="../slideLayouts/slideLayout4.xml" /><Relationship Id="rId5" Type="http://schemas.openxmlformats.org/officeDocument/2006/relationships/image" Target="../media/image17.svg" /><Relationship Id="rId4" Type="http://schemas.openxmlformats.org/officeDocument/2006/relationships/image" Target="../media/image16.png" /></Relationships>
</file>

<file path=ppt/slides/_rels/slide14.xml.rels><?xml version="1.0" encoding="UTF-8" standalone="yes"?>
<Relationships xmlns="http://schemas.openxmlformats.org/package/2006/relationships"><Relationship Id="rId3" Type="http://schemas.openxmlformats.org/officeDocument/2006/relationships/image" Target="../media/image19.svg" /><Relationship Id="rId2" Type="http://schemas.openxmlformats.org/officeDocument/2006/relationships/image" Target="../media/image18.png" /><Relationship Id="rId1" Type="http://schemas.openxmlformats.org/officeDocument/2006/relationships/slideLayout" Target="../slideLayouts/slideLayout4.xml" /><Relationship Id="rId5" Type="http://schemas.openxmlformats.org/officeDocument/2006/relationships/image" Target="../media/image21.svg" /><Relationship Id="rId4" Type="http://schemas.openxmlformats.org/officeDocument/2006/relationships/image" Target="../media/image20.png" /></Relationships>
</file>

<file path=ppt/slides/_rels/slide15.xml.rels><?xml version="1.0" encoding="UTF-8" standalone="yes"?>
<Relationships xmlns="http://schemas.openxmlformats.org/package/2006/relationships"><Relationship Id="rId3" Type="http://schemas.openxmlformats.org/officeDocument/2006/relationships/image" Target="../media/image23.svg" /><Relationship Id="rId2" Type="http://schemas.openxmlformats.org/officeDocument/2006/relationships/image" Target="../media/image22.png" /><Relationship Id="rId1" Type="http://schemas.openxmlformats.org/officeDocument/2006/relationships/slideLayout" Target="../slideLayouts/slideLayout4.xml" /><Relationship Id="rId5" Type="http://schemas.openxmlformats.org/officeDocument/2006/relationships/image" Target="../media/image25.svg" /><Relationship Id="rId4" Type="http://schemas.openxmlformats.org/officeDocument/2006/relationships/image" Target="../media/image24.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b="1" dirty="0"/>
              <a:t>ARJUN C</a:t>
            </a:r>
            <a:endParaRPr lang="en-US" sz="2400" b="1" dirty="0"/>
          </a:p>
          <a:p>
            <a:r>
              <a:rPr lang="en-US" sz="2400" dirty="0"/>
              <a:t>REGISTER NO:</a:t>
            </a:r>
            <a:r>
              <a:rPr lang="en-IN" sz="2400" dirty="0"/>
              <a:t>  </a:t>
            </a:r>
            <a:r>
              <a:rPr lang="en-IN" sz="2400" b="1" dirty="0"/>
              <a:t>2213211036002/unm13212213211036002</a:t>
            </a:r>
            <a:endParaRPr lang="en-US" sz="2400" b="1" dirty="0"/>
          </a:p>
          <a:p>
            <a:r>
              <a:rPr lang="en-US" sz="2400" dirty="0"/>
              <a:t>DEPARTMENT:</a:t>
            </a:r>
            <a:r>
              <a:rPr lang="en-IN" sz="2400" dirty="0"/>
              <a:t>  </a:t>
            </a:r>
            <a:r>
              <a:rPr lang="en-IN" sz="2400" b="1" dirty="0"/>
              <a:t>BACHELOR OF COMMERCE(GENERAL)</a:t>
            </a:r>
            <a:endParaRPr lang="en-US" sz="2400" b="1" dirty="0"/>
          </a:p>
          <a:p>
            <a:r>
              <a:rPr lang="en-US" sz="2400" dirty="0"/>
              <a:t>COLLEGE</a:t>
            </a:r>
            <a:r>
              <a:rPr lang="en-IN" sz="2400" dirty="0"/>
              <a:t>:  </a:t>
            </a:r>
            <a:r>
              <a:rPr lang="en-IN" sz="2400" b="1" dirty="0"/>
              <a:t>PRESIDENCY COLLEGE(AUTONOMOUS), CHENNAI</a:t>
            </a:r>
            <a:endParaRPr lang="en-US" sz="2400" b="1" dirty="0"/>
          </a:p>
          <a:p>
            <a:r>
              <a:rPr lang="en-US" sz="2400" dirty="0"/>
              <a:t>           </a:t>
            </a:r>
            <a:endParaRPr lang="en-IN" sz="2400" dirty="0"/>
          </a:p>
        </p:txBody>
      </p:sp>
      <p:sp>
        <p:nvSpPr>
          <p:cNvPr id="12" name="TextBox 11">
            <a:extLst>
              <a:ext uri="{FF2B5EF4-FFF2-40B4-BE49-F238E27FC236}">
                <a16:creationId xmlns:a16="http://schemas.microsoft.com/office/drawing/2014/main" id="{4D717EA6-76A7-A03D-F8D9-392525FC3C04}"/>
              </a:ext>
            </a:extLst>
          </p:cNvPr>
          <p:cNvSpPr txBox="1"/>
          <p:nvPr/>
        </p:nvSpPr>
        <p:spPr>
          <a:xfrm>
            <a:off x="4770038" y="2471813"/>
            <a:ext cx="1666876" cy="32649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38792CD-59F3-5BC7-3837-7051CAB671D7}"/>
              </a:ext>
            </a:extLst>
          </p:cNvPr>
          <p:cNvSpPr txBox="1"/>
          <p:nvPr/>
        </p:nvSpPr>
        <p:spPr>
          <a:xfrm>
            <a:off x="739775" y="1421456"/>
            <a:ext cx="8574742" cy="4801314"/>
          </a:xfrm>
          <a:prstGeom prst="rect">
            <a:avLst/>
          </a:prstGeom>
          <a:noFill/>
        </p:spPr>
        <p:txBody>
          <a:bodyPr wrap="square" rtlCol="0">
            <a:spAutoFit/>
          </a:bodyPr>
          <a:lstStyle/>
          <a:p>
            <a:pPr algn="l"/>
            <a:r>
              <a:rPr lang="en-IN" b="1" dirty="0">
                <a:latin typeface="Trebuchet MS" panose="020B0603020202020204" pitchFamily="34" charset="0"/>
              </a:rPr>
              <a:t>Comprehensive Comparative Analysis:</a:t>
            </a:r>
            <a:r>
              <a:rPr lang="en-IN" dirty="0">
                <a:latin typeface="Trebuchet MS" panose="020B0603020202020204" pitchFamily="34" charset="0"/>
              </a:rPr>
              <a:t> The ability to compare salary distributions not just within a single company, but across three different companies, allowing for a robust benchmarking of compensation practices.
</a:t>
            </a:r>
            <a:r>
              <a:rPr lang="en-IN" b="1" dirty="0">
                <a:latin typeface="Trebuchet MS" panose="020B0603020202020204" pitchFamily="34" charset="0"/>
              </a:rPr>
              <a:t>Departmental and Role-Based Insights:</a:t>
            </a:r>
            <a:r>
              <a:rPr lang="en-IN" dirty="0">
                <a:latin typeface="Trebuchet MS" panose="020B0603020202020204" pitchFamily="34" charset="0"/>
              </a:rPr>
              <a:t> The data enables a granular analysis of salaries by specific departments and job roles, providing a clear picture of how compensation varies within different parts of an organization.
</a:t>
            </a:r>
            <a:r>
              <a:rPr lang="en-IN" b="1" dirty="0">
                <a:latin typeface="Trebuchet MS" panose="020B0603020202020204" pitchFamily="34" charset="0"/>
              </a:rPr>
              <a:t>Demographic and Tenure Impact:</a:t>
            </a:r>
            <a:r>
              <a:rPr lang="en-IN" dirty="0">
                <a:latin typeface="Trebuchet MS" panose="020B0603020202020204" pitchFamily="34" charset="0"/>
              </a:rPr>
              <a:t> The dataset includes demographic details like age, experience, and tenure, which allows for the exploration of how these factors influence salary and bonus allocations, potentially revealing trends related to pay equity or biases.
</a:t>
            </a:r>
            <a:r>
              <a:rPr lang="en-IN" b="1" dirty="0">
                <a:latin typeface="Trebuchet MS" panose="020B0603020202020204" pitchFamily="34" charset="0"/>
              </a:rPr>
              <a:t>Employment Type Analysis:</a:t>
            </a:r>
            <a:r>
              <a:rPr lang="en-IN" dirty="0">
                <a:latin typeface="Trebuchet MS" panose="020B0603020202020204" pitchFamily="34" charset="0"/>
              </a:rPr>
              <a:t> With information on full-time, part-time, and contractor roles, the dataset allows for an examination of how different employment types are compensated, offering insights that can guide flexible workforce strategies.</a:t>
            </a:r>
            <a:endParaRPr lang="en-US"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Diagram 1">
            <a:extLst>
              <a:ext uri="{FF2B5EF4-FFF2-40B4-BE49-F238E27FC236}">
                <a16:creationId xmlns:a16="http://schemas.microsoft.com/office/drawing/2014/main" id="{4368FFD1-DBD6-96AC-E0B4-672A4C86819F}"/>
              </a:ext>
            </a:extLst>
          </p:cNvPr>
          <p:cNvGraphicFramePr/>
          <p:nvPr>
            <p:extLst>
              <p:ext uri="{D42A27DB-BD31-4B8C-83A1-F6EECF244321}">
                <p14:modId xmlns:p14="http://schemas.microsoft.com/office/powerpoint/2010/main" val="2853005545"/>
              </p:ext>
            </p:extLst>
          </p:nvPr>
        </p:nvGraphicFramePr>
        <p:xfrm>
          <a:off x="1189414" y="1065834"/>
          <a:ext cx="8128000" cy="301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4C431B4B-A6E7-1B10-06DA-C41CAA62BEC9}"/>
              </a:ext>
            </a:extLst>
          </p:cNvPr>
          <p:cNvGraphicFramePr/>
          <p:nvPr>
            <p:extLst>
              <p:ext uri="{D42A27DB-BD31-4B8C-83A1-F6EECF244321}">
                <p14:modId xmlns:p14="http://schemas.microsoft.com/office/powerpoint/2010/main" val="3891648420"/>
              </p:ext>
            </p:extLst>
          </p:nvPr>
        </p:nvGraphicFramePr>
        <p:xfrm>
          <a:off x="1194127" y="3429000"/>
          <a:ext cx="8128000" cy="3014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C7061F7-799A-631B-C73D-DFFCD150A4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 y="1447800"/>
            <a:ext cx="4865055" cy="2819400"/>
          </a:xfrm>
          <a:prstGeom prst="rect">
            <a:avLst/>
          </a:prstGeom>
        </p:spPr>
      </p:pic>
      <p:pic>
        <p:nvPicPr>
          <p:cNvPr id="11" name="Graphic 10">
            <a:extLst>
              <a:ext uri="{FF2B5EF4-FFF2-40B4-BE49-F238E27FC236}">
                <a16:creationId xmlns:a16="http://schemas.microsoft.com/office/drawing/2014/main" id="{0C326A04-BF8F-AFF4-5AFE-7A28323598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7009" y="3267031"/>
            <a:ext cx="4748464" cy="2819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5CDF-7345-3722-6B30-E05D7D1D7097}"/>
              </a:ext>
            </a:extLst>
          </p:cNvPr>
          <p:cNvSpPr>
            <a:spLocks noGrp="1"/>
          </p:cNvSpPr>
          <p:nvPr>
            <p:ph type="title"/>
          </p:nvPr>
        </p:nvSpPr>
        <p:spPr>
          <a:xfrm>
            <a:off x="755332" y="385444"/>
            <a:ext cx="10681335" cy="1477328"/>
          </a:xfrm>
        </p:spPr>
        <p:txBody>
          <a:bodyPr/>
          <a:lstStyle/>
          <a:p>
            <a:r>
              <a:rPr lang="en-IN" dirty="0"/>
              <a:t>RESULTS</a:t>
            </a:r>
            <a:br>
              <a:rPr lang="en-IN" dirty="0"/>
            </a:br>
            <a:endParaRPr lang="en-IN" dirty="0"/>
          </a:p>
        </p:txBody>
      </p:sp>
      <p:pic>
        <p:nvPicPr>
          <p:cNvPr id="4" name="Graphic 3">
            <a:extLst>
              <a:ext uri="{FF2B5EF4-FFF2-40B4-BE49-F238E27FC236}">
                <a16:creationId xmlns:a16="http://schemas.microsoft.com/office/drawing/2014/main" id="{F7520423-A674-BDD3-664D-BC667BD671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973" y="1524000"/>
            <a:ext cx="4957780" cy="2895600"/>
          </a:xfrm>
          <a:prstGeom prst="rect">
            <a:avLst/>
          </a:prstGeom>
        </p:spPr>
      </p:pic>
      <p:pic>
        <p:nvPicPr>
          <p:cNvPr id="6" name="Graphic 5">
            <a:extLst>
              <a:ext uri="{FF2B5EF4-FFF2-40B4-BE49-F238E27FC236}">
                <a16:creationId xmlns:a16="http://schemas.microsoft.com/office/drawing/2014/main" id="{FCCBB8AB-A4F2-128F-ADDB-BC688E4DB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4600" y="3429000"/>
            <a:ext cx="4919291" cy="2895600"/>
          </a:xfrm>
          <a:prstGeom prst="rect">
            <a:avLst/>
          </a:prstGeom>
        </p:spPr>
      </p:pic>
    </p:spTree>
    <p:extLst>
      <p:ext uri="{BB962C8B-B14F-4D97-AF65-F5344CB8AC3E}">
        <p14:creationId xmlns:p14="http://schemas.microsoft.com/office/powerpoint/2010/main" val="113665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C9C0-77ED-5B61-0BB2-D1CC64A947A4}"/>
              </a:ext>
            </a:extLst>
          </p:cNvPr>
          <p:cNvSpPr>
            <a:spLocks noGrp="1"/>
          </p:cNvSpPr>
          <p:nvPr>
            <p:ph type="title"/>
          </p:nvPr>
        </p:nvSpPr>
        <p:spPr/>
        <p:txBody>
          <a:bodyPr/>
          <a:lstStyle/>
          <a:p>
            <a:r>
              <a:rPr lang="en-IN" dirty="0"/>
              <a:t>RESULTS</a:t>
            </a:r>
          </a:p>
        </p:txBody>
      </p:sp>
      <p:pic>
        <p:nvPicPr>
          <p:cNvPr id="4" name="Graphic 3">
            <a:extLst>
              <a:ext uri="{FF2B5EF4-FFF2-40B4-BE49-F238E27FC236}">
                <a16:creationId xmlns:a16="http://schemas.microsoft.com/office/drawing/2014/main" id="{7416506C-BC51-DBB8-2FBF-88A3F6D9D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332" y="1447800"/>
            <a:ext cx="4956262" cy="2819400"/>
          </a:xfrm>
          <a:prstGeom prst="rect">
            <a:avLst/>
          </a:prstGeom>
        </p:spPr>
      </p:pic>
      <p:pic>
        <p:nvPicPr>
          <p:cNvPr id="6" name="Graphic 5">
            <a:extLst>
              <a:ext uri="{FF2B5EF4-FFF2-40B4-BE49-F238E27FC236}">
                <a16:creationId xmlns:a16="http://schemas.microsoft.com/office/drawing/2014/main" id="{6426B087-21D0-5516-F116-9403EE51A4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3642" y="3393649"/>
            <a:ext cx="4652914" cy="2850801"/>
          </a:xfrm>
          <a:prstGeom prst="rect">
            <a:avLst/>
          </a:prstGeom>
        </p:spPr>
      </p:pic>
    </p:spTree>
    <p:extLst>
      <p:ext uri="{BB962C8B-B14F-4D97-AF65-F5344CB8AC3E}">
        <p14:creationId xmlns:p14="http://schemas.microsoft.com/office/powerpoint/2010/main" val="104826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F06B-61F0-05DD-FB92-ABD626BCCF01}"/>
              </a:ext>
            </a:extLst>
          </p:cNvPr>
          <p:cNvSpPr>
            <a:spLocks noGrp="1"/>
          </p:cNvSpPr>
          <p:nvPr>
            <p:ph type="title"/>
          </p:nvPr>
        </p:nvSpPr>
        <p:spPr/>
        <p:txBody>
          <a:bodyPr/>
          <a:lstStyle/>
          <a:p>
            <a:r>
              <a:rPr lang="en-IN" dirty="0"/>
              <a:t>RESULTS</a:t>
            </a:r>
          </a:p>
        </p:txBody>
      </p:sp>
      <p:pic>
        <p:nvPicPr>
          <p:cNvPr id="4" name="Graphic 3">
            <a:extLst>
              <a:ext uri="{FF2B5EF4-FFF2-40B4-BE49-F238E27FC236}">
                <a16:creationId xmlns:a16="http://schemas.microsoft.com/office/drawing/2014/main" id="{545BD513-E5AF-3B3E-48B8-6FD9860D7B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333" y="1600200"/>
            <a:ext cx="5035868" cy="2819400"/>
          </a:xfrm>
          <a:prstGeom prst="rect">
            <a:avLst/>
          </a:prstGeom>
        </p:spPr>
      </p:pic>
      <p:pic>
        <p:nvPicPr>
          <p:cNvPr id="6" name="Graphic 5">
            <a:extLst>
              <a:ext uri="{FF2B5EF4-FFF2-40B4-BE49-F238E27FC236}">
                <a16:creationId xmlns:a16="http://schemas.microsoft.com/office/drawing/2014/main" id="{9DD30CBE-B2FB-F57A-E926-76D9426B7D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48399" y="3276600"/>
            <a:ext cx="5009857" cy="2819400"/>
          </a:xfrm>
          <a:prstGeom prst="rect">
            <a:avLst/>
          </a:prstGeom>
        </p:spPr>
      </p:pic>
    </p:spTree>
    <p:extLst>
      <p:ext uri="{BB962C8B-B14F-4D97-AF65-F5344CB8AC3E}">
        <p14:creationId xmlns:p14="http://schemas.microsoft.com/office/powerpoint/2010/main" val="372981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nclusion</a:t>
            </a:r>
          </a:p>
        </p:txBody>
      </p:sp>
      <p:sp>
        <p:nvSpPr>
          <p:cNvPr id="3" name="TextBox 2">
            <a:extLst>
              <a:ext uri="{FF2B5EF4-FFF2-40B4-BE49-F238E27FC236}">
                <a16:creationId xmlns:a16="http://schemas.microsoft.com/office/drawing/2014/main" id="{597F054E-4491-2E9B-4321-6E6BF55E062F}"/>
              </a:ext>
            </a:extLst>
          </p:cNvPr>
          <p:cNvSpPr txBox="1"/>
          <p:nvPr/>
        </p:nvSpPr>
        <p:spPr>
          <a:xfrm>
            <a:off x="755332" y="1383824"/>
            <a:ext cx="8083053" cy="5170646"/>
          </a:xfrm>
          <a:prstGeom prst="rect">
            <a:avLst/>
          </a:prstGeom>
          <a:noFill/>
        </p:spPr>
        <p:txBody>
          <a:bodyPr wrap="square" rtlCol="0">
            <a:spAutoFit/>
          </a:bodyPr>
          <a:lstStyle/>
          <a:p>
            <a:pPr marL="285750" indent="-285750" algn="l">
              <a:buFont typeface="Arial" panose="020B0604020202020204" pitchFamily="34" charset="0"/>
              <a:buChar char="•"/>
            </a:pPr>
            <a:r>
              <a:rPr lang="en-IN" sz="2000" b="1" dirty="0">
                <a:latin typeface="Trebuchet MS" panose="020B0603020202020204" pitchFamily="34" charset="0"/>
              </a:rPr>
              <a:t>Salary Distribution:</a:t>
            </a:r>
          </a:p>
          <a:p>
            <a:pPr algn="l"/>
            <a:r>
              <a:rPr lang="en-IN" dirty="0">
                <a:latin typeface="Trebuchet MS" panose="020B0603020202020204" pitchFamily="34" charset="0"/>
              </a:rPr>
              <a:t>The analysis highlights considerable variations in salaries across departments, with Engineering and AI showing the highest average salaries. This indicates either a higher concentration of senior roles or a strategic investment in these departments, which are likely critical to the company's core functions and innovation efforts.</a:t>
            </a:r>
          </a:p>
          <a:p>
            <a:pPr algn="l"/>
            <a:endParaRPr lang="en-IN" dirty="0">
              <a:latin typeface="Trebuchet MS" panose="020B0603020202020204" pitchFamily="34" charset="0"/>
            </a:endParaRPr>
          </a:p>
          <a:p>
            <a:pPr marL="285750" indent="-285750" algn="l">
              <a:buFont typeface="Arial" panose="020B0604020202020204" pitchFamily="34" charset="0"/>
              <a:buChar char="•"/>
            </a:pPr>
            <a:r>
              <a:rPr lang="en-IN" sz="2000" b="1" dirty="0">
                <a:latin typeface="Trebuchet MS" panose="020B0603020202020204" pitchFamily="34" charset="0"/>
              </a:rPr>
              <a:t>Departmental Salary Disparities:</a:t>
            </a:r>
          </a:p>
          <a:p>
            <a:pPr algn="l"/>
            <a:r>
              <a:rPr lang="en-IN" dirty="0">
                <a:latin typeface="Trebuchet MS" panose="020B0603020202020204" pitchFamily="34" charset="0"/>
              </a:rPr>
              <a:t>The analysis shows significant salary differences across departments, with Engineering and AI receiving the highest pay. This highlights the importance of these departments but also suggests a need to review salary distribution for greater equity.
</a:t>
            </a:r>
          </a:p>
          <a:p>
            <a:pPr marL="285750" indent="-285750" algn="l">
              <a:buFont typeface="Arial" panose="020B0604020202020204" pitchFamily="34" charset="0"/>
              <a:buChar char="•"/>
            </a:pPr>
            <a:r>
              <a:rPr lang="en-IN" sz="2000" b="1" dirty="0">
                <a:latin typeface="Trebuchet MS" panose="020B0603020202020204" pitchFamily="34" charset="0"/>
              </a:rPr>
              <a:t>Experience-Linked Pay:</a:t>
            </a:r>
          </a:p>
          <a:p>
            <a:pPr algn="l"/>
            <a:r>
              <a:rPr lang="en-IN" dirty="0">
                <a:latin typeface="Trebuchet MS" panose="020B0603020202020204" pitchFamily="34" charset="0"/>
              </a:rPr>
              <a:t>While experience generally leads to higher salaries, the connection between tenure and pay varies across departments like Design and BigData. Standardizing how experience is rewarded could improve consistency and fairness in compensation.</a:t>
            </a:r>
            <a:endParaRPr lang="en-US" dirty="0">
              <a:latin typeface="Trebuchet MS" panose="020B0603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18" y="-1027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a:t>
            </a:r>
            <a:r>
              <a:rPr lang="en-US" sz="4400" b="1" dirty="0">
                <a:solidFill>
                  <a:srgbClr val="0F0F0F"/>
                </a:solidFill>
                <a:latin typeface="Times New Roman" panose="02020603050405020304" pitchFamily="18" charset="0"/>
                <a:cs typeface="Times New Roman" panose="02020603050405020304" pitchFamily="18" charset="0"/>
              </a:rPr>
              <a:t> Analysis </a:t>
            </a:r>
          </a:p>
          <a:p>
            <a:pPr algn="ct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7604037-C9C8-9884-C70B-B4949953BA0B}"/>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DAD1094-32FD-09F0-BFD4-2EE496E1583F}"/>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D62E3EC-2249-A1B8-EA5D-019D1A50456C}"/>
              </a:ext>
            </a:extLst>
          </p:cNvPr>
          <p:cNvSpPr txBox="1"/>
          <p:nvPr/>
        </p:nvSpPr>
        <p:spPr>
          <a:xfrm>
            <a:off x="-390525" y="1253235"/>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2161D278-B4FA-9082-B6B3-EC902C837E3E}"/>
              </a:ext>
            </a:extLst>
          </p:cNvPr>
          <p:cNvSpPr txBox="1"/>
          <p:nvPr/>
        </p:nvSpPr>
        <p:spPr>
          <a:xfrm>
            <a:off x="834072" y="2138982"/>
            <a:ext cx="5754987" cy="3223593"/>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373D8755-929B-D399-7960-7C0CC9EE7BD8}"/>
              </a:ext>
            </a:extLst>
          </p:cNvPr>
          <p:cNvSpPr txBox="1"/>
          <p:nvPr/>
        </p:nvSpPr>
        <p:spPr>
          <a:xfrm>
            <a:off x="4990081" y="1353263"/>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DC7317B2-A644-8D6E-E25E-9335FCB751AA}"/>
              </a:ext>
            </a:extLst>
          </p:cNvPr>
          <p:cNvSpPr txBox="1"/>
          <p:nvPr/>
        </p:nvSpPr>
        <p:spPr>
          <a:xfrm>
            <a:off x="4990081" y="1353263"/>
            <a:ext cx="1828800" cy="1828800"/>
          </a:xfrm>
          <a:prstGeom prst="rect">
            <a:avLst/>
          </a:prstGeom>
          <a:noFill/>
        </p:spPr>
        <p:txBody>
          <a:bodyPr wrap="square" rtlCol="0">
            <a:spAutoFit/>
          </a:bodyPr>
          <a:lstStyle/>
          <a:p>
            <a:pPr algn="l"/>
            <a:endParaRPr lang="en-US"/>
          </a:p>
        </p:txBody>
      </p:sp>
      <p:sp>
        <p:nvSpPr>
          <p:cNvPr id="15" name="TextBox 14">
            <a:extLst>
              <a:ext uri="{FF2B5EF4-FFF2-40B4-BE49-F238E27FC236}">
                <a16:creationId xmlns:a16="http://schemas.microsoft.com/office/drawing/2014/main" id="{20FC0326-A5AA-0DEB-F51C-9C811861A674}"/>
              </a:ext>
            </a:extLst>
          </p:cNvPr>
          <p:cNvSpPr txBox="1"/>
          <p:nvPr/>
        </p:nvSpPr>
        <p:spPr>
          <a:xfrm>
            <a:off x="4990081" y="2520712"/>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EFD0344D-6AF9-644A-707E-0CD785DECC55}"/>
              </a:ext>
            </a:extLst>
          </p:cNvPr>
          <p:cNvSpPr txBox="1"/>
          <p:nvPr/>
        </p:nvSpPr>
        <p:spPr>
          <a:xfrm>
            <a:off x="820962" y="2267663"/>
            <a:ext cx="6759128" cy="3477875"/>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rebuchet MS" panose="020B0603020202020204" pitchFamily="34" charset="0"/>
              </a:rPr>
              <a:t>Examine the salary distribution across different departments in different companies to identify disparities.</a:t>
            </a:r>
          </a:p>
          <a:p>
            <a:pPr marL="285750" indent="-285750" algn="l">
              <a:buFont typeface="Arial" panose="020B0604020202020204" pitchFamily="34" charset="0"/>
              <a:buChar char="•"/>
            </a:pPr>
            <a:endParaRPr lang="en-IN" sz="2400" dirty="0">
              <a:latin typeface="Trebuchet MS" panose="020B0603020202020204" pitchFamily="34" charset="0"/>
            </a:endParaRPr>
          </a:p>
          <a:p>
            <a:pPr marL="285750" indent="-285750" algn="l">
              <a:buFont typeface="Arial" panose="020B0604020202020204" pitchFamily="34" charset="0"/>
              <a:buChar char="•"/>
            </a:pPr>
            <a:r>
              <a:rPr lang="en-IN" sz="2400" dirty="0">
                <a:latin typeface="Trebuchet MS" panose="020B0603020202020204" pitchFamily="34" charset="0"/>
              </a:rPr>
              <a:t>Analyse how each department contributes to the overall payroll across different companies, identifying potential imbalances and optimization opportunities.</a:t>
            </a:r>
          </a:p>
          <a:p>
            <a:pPr marL="285750" indent="-285750" algn="l">
              <a:buFont typeface="Arial" panose="020B0604020202020204" pitchFamily="34" charset="0"/>
              <a:buChar char="•"/>
            </a:pPr>
            <a:endParaRPr lang="en-US" sz="28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CEBD20B-8682-408C-ABE5-A536A0792118}"/>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585D1D91-B41A-2ACC-7F3A-A16E84A9F696}"/>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E1B7459B-F30B-959E-EE15-D1AACB9A5245}"/>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0D374198-E230-5C71-8747-22EABE1FD9CA}"/>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FD74AA30-9290-7531-8457-9B71529D49EE}"/>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15" name="TextBox 14">
            <a:extLst>
              <a:ext uri="{FF2B5EF4-FFF2-40B4-BE49-F238E27FC236}">
                <a16:creationId xmlns:a16="http://schemas.microsoft.com/office/drawing/2014/main" id="{E1A768F9-28AF-A724-73F7-273D87D6A5ED}"/>
              </a:ext>
            </a:extLst>
          </p:cNvPr>
          <p:cNvSpPr txBox="1"/>
          <p:nvPr/>
        </p:nvSpPr>
        <p:spPr>
          <a:xfrm>
            <a:off x="739775" y="2019300"/>
            <a:ext cx="7401808" cy="3970318"/>
          </a:xfrm>
          <a:prstGeom prst="rect">
            <a:avLst/>
          </a:prstGeom>
          <a:noFill/>
        </p:spPr>
        <p:txBody>
          <a:bodyPr wrap="square" rtlCol="0">
            <a:spAutoFit/>
          </a:bodyPr>
          <a:lstStyle/>
          <a:p>
            <a:pPr marL="285750" indent="-285750" algn="l">
              <a:buFont typeface="Arial" panose="020B0604020202020204" pitchFamily="34" charset="0"/>
              <a:buChar char="•"/>
            </a:pPr>
            <a:r>
              <a:rPr lang="en-IN" dirty="0">
                <a:latin typeface="Trebuchet MS" panose="020B0603020202020204" pitchFamily="34" charset="0"/>
              </a:rPr>
              <a:t>The Employee Salary Analysis project aims to analyse the salary structures across three companies to evaluate fairness, competitiveness, and alignment with industry standards.</a:t>
            </a:r>
          </a:p>
          <a:p>
            <a:pPr marL="285750" indent="-285750" algn="l">
              <a:buFont typeface="Arial" panose="020B0604020202020204" pitchFamily="34" charset="0"/>
              <a:buChar char="•"/>
            </a:pPr>
            <a:r>
              <a:rPr lang="en-IN" dirty="0">
                <a:latin typeface="Trebuchet MS" panose="020B0603020202020204" pitchFamily="34" charset="0"/>
              </a:rPr>
              <a:t>This analysis will examine salary data across various departments and roles, identifying any disparities and key factors that influence compensation, such as experience, tenure, and employment type.</a:t>
            </a:r>
          </a:p>
          <a:p>
            <a:pPr marL="285750" indent="-285750" algn="l">
              <a:buFont typeface="Arial" panose="020B0604020202020204" pitchFamily="34" charset="0"/>
              <a:buChar char="•"/>
            </a:pPr>
            <a:r>
              <a:rPr lang="en-IN" dirty="0">
                <a:latin typeface="Trebuchet MS" panose="020B0603020202020204" pitchFamily="34" charset="0"/>
              </a:rPr>
              <a:t>The project will generate actionable insights and recommendations for improving salary practices, ensuring equity across the companies, and supporting effective talent retention and recruitment strategies.</a:t>
            </a:r>
          </a:p>
          <a:p>
            <a:pPr marL="285750" indent="-285750" algn="l">
              <a:buFont typeface="Arial" panose="020B0604020202020204" pitchFamily="34" charset="0"/>
              <a:buChar char="•"/>
            </a:pPr>
            <a:r>
              <a:rPr lang="en-IN" dirty="0">
                <a:latin typeface="Trebuchet MS" panose="020B0603020202020204" pitchFamily="34" charset="0"/>
              </a:rPr>
              <a:t>The findings will contribute to optimizing compensation strategies, enhancing employee satisfaction, and ultimately supporting </a:t>
            </a:r>
            <a:r>
              <a:rPr lang="en-IN">
                <a:latin typeface="Trebuchet MS" panose="020B0603020202020204" pitchFamily="34" charset="0"/>
              </a:rPr>
              <a:t>the organization’s long-term </a:t>
            </a:r>
            <a:r>
              <a:rPr lang="en-IN" dirty="0">
                <a:latin typeface="Trebuchet MS" panose="020B0603020202020204" pitchFamily="34" charset="0"/>
              </a:rPr>
              <a:t>growth and talent management objectives.</a:t>
            </a:r>
            <a:endParaRPr lang="en-US"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A9E53D0-649D-ED83-74F7-8F2E73C90D96}"/>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graphicFrame>
        <p:nvGraphicFramePr>
          <p:cNvPr id="13" name="Table 12">
            <a:extLst>
              <a:ext uri="{FF2B5EF4-FFF2-40B4-BE49-F238E27FC236}">
                <a16:creationId xmlns:a16="http://schemas.microsoft.com/office/drawing/2014/main" id="{CDC599F9-AC8C-0589-6518-B8052C0D6FA4}"/>
              </a:ext>
            </a:extLst>
          </p:cNvPr>
          <p:cNvGraphicFramePr>
            <a:graphicFrameLocks noGrp="1"/>
          </p:cNvGraphicFramePr>
          <p:nvPr>
            <p:extLst>
              <p:ext uri="{D42A27DB-BD31-4B8C-83A1-F6EECF244321}">
                <p14:modId xmlns:p14="http://schemas.microsoft.com/office/powerpoint/2010/main" val="2995877746"/>
              </p:ext>
            </p:extLst>
          </p:nvPr>
        </p:nvGraphicFramePr>
        <p:xfrm>
          <a:off x="699452" y="1581237"/>
          <a:ext cx="8505672" cy="4590963"/>
        </p:xfrm>
        <a:graphic>
          <a:graphicData uri="http://schemas.openxmlformats.org/drawingml/2006/table">
            <a:tbl>
              <a:tblPr firstRow="1" bandRow="1">
                <a:tableStyleId>{5C22544A-7EE6-4342-B048-85BDC9FD1C3A}</a:tableStyleId>
              </a:tblPr>
              <a:tblGrid>
                <a:gridCol w="4252836">
                  <a:extLst>
                    <a:ext uri="{9D8B030D-6E8A-4147-A177-3AD203B41FA5}">
                      <a16:colId xmlns:a16="http://schemas.microsoft.com/office/drawing/2014/main" val="876444214"/>
                    </a:ext>
                  </a:extLst>
                </a:gridCol>
                <a:gridCol w="4252836">
                  <a:extLst>
                    <a:ext uri="{9D8B030D-6E8A-4147-A177-3AD203B41FA5}">
                      <a16:colId xmlns:a16="http://schemas.microsoft.com/office/drawing/2014/main" val="62106740"/>
                    </a:ext>
                  </a:extLst>
                </a:gridCol>
              </a:tblGrid>
              <a:tr h="576892">
                <a:tc>
                  <a:txBody>
                    <a:bodyPr/>
                    <a:lstStyle/>
                    <a:p>
                      <a:pPr algn="ctr"/>
                      <a:r>
                        <a:rPr lang="en-IN" sz="2400" dirty="0">
                          <a:latin typeface="Trebuchet MS" panose="020B0603020202020204" pitchFamily="34" charset="0"/>
                        </a:rPr>
                        <a:t>USERS</a:t>
                      </a:r>
                      <a:endParaRPr lang="en-US" sz="2400" dirty="0">
                        <a:latin typeface="Trebuchet MS" panose="020B0603020202020204" pitchFamily="34" charset="0"/>
                      </a:endParaRPr>
                    </a:p>
                  </a:txBody>
                  <a:tcPr anchor="ctr"/>
                </a:tc>
                <a:tc>
                  <a:txBody>
                    <a:bodyPr/>
                    <a:lstStyle/>
                    <a:p>
                      <a:pPr algn="ctr"/>
                      <a:r>
                        <a:rPr lang="en-IN" sz="2400" dirty="0">
                          <a:latin typeface="Trebuchet MS" panose="020B0603020202020204" pitchFamily="34" charset="0"/>
                        </a:rPr>
                        <a:t>PURPOSE</a:t>
                      </a:r>
                      <a:endParaRPr lang="en-US" sz="2400" dirty="0">
                        <a:latin typeface="Trebuchet MS" panose="020B0603020202020204" pitchFamily="34" charset="0"/>
                      </a:endParaRPr>
                    </a:p>
                  </a:txBody>
                  <a:tcPr anchor="ctr"/>
                </a:tc>
                <a:extLst>
                  <a:ext uri="{0D108BD9-81ED-4DB2-BD59-A6C34878D82A}">
                    <a16:rowId xmlns:a16="http://schemas.microsoft.com/office/drawing/2014/main" val="2248742939"/>
                  </a:ext>
                </a:extLst>
              </a:tr>
              <a:tr h="881551">
                <a:tc>
                  <a:txBody>
                    <a:bodyPr/>
                    <a:lstStyle/>
                    <a:p>
                      <a:pPr algn="l"/>
                      <a:r>
                        <a:rPr lang="en-IN" sz="2000" dirty="0">
                          <a:latin typeface="Trebuchet MS" panose="020B0603020202020204" pitchFamily="34" charset="0"/>
                        </a:rPr>
                        <a:t>Chief Human Resources Officer</a:t>
                      </a:r>
                      <a:endParaRPr lang="en-US" sz="2000" dirty="0">
                        <a:latin typeface="Trebuchet MS" panose="020B0603020202020204" pitchFamily="34" charset="0"/>
                      </a:endParaRPr>
                    </a:p>
                  </a:txBody>
                  <a:tcPr anchor="ctr"/>
                </a:tc>
                <a:tc>
                  <a:txBody>
                    <a:bodyPr/>
                    <a:lstStyle/>
                    <a:p>
                      <a:r>
                        <a:rPr lang="en-IN" sz="1800" dirty="0">
                          <a:latin typeface="+mn-lt"/>
                        </a:rPr>
                        <a:t>Ensure competitive, fair, and equitable salaries across the organization</a:t>
                      </a:r>
                      <a:endParaRPr lang="en-US" sz="1800" dirty="0">
                        <a:latin typeface="+mn-lt"/>
                      </a:endParaRPr>
                    </a:p>
                  </a:txBody>
                  <a:tcPr anchor="ctr"/>
                </a:tc>
                <a:extLst>
                  <a:ext uri="{0D108BD9-81ED-4DB2-BD59-A6C34878D82A}">
                    <a16:rowId xmlns:a16="http://schemas.microsoft.com/office/drawing/2014/main" val="3237232023"/>
                  </a:ext>
                </a:extLst>
              </a:tr>
              <a:tr h="970809">
                <a:tc>
                  <a:txBody>
                    <a:bodyPr/>
                    <a:lstStyle/>
                    <a:p>
                      <a:r>
                        <a:rPr lang="en-IN" sz="2000" dirty="0">
                          <a:latin typeface="Trebuchet MS" panose="020B0603020202020204" pitchFamily="34" charset="0"/>
                        </a:rPr>
                        <a:t>Chief Financial Officer</a:t>
                      </a:r>
                      <a:endParaRPr lang="en-US" sz="2000" dirty="0">
                        <a:latin typeface="Trebuchet MS" panose="020B0603020202020204" pitchFamily="34" charset="0"/>
                      </a:endParaRPr>
                    </a:p>
                  </a:txBody>
                  <a:tcPr anchor="ctr"/>
                </a:tc>
                <a:tc>
                  <a:txBody>
                    <a:bodyPr/>
                    <a:lstStyle/>
                    <a:p>
                      <a:r>
                        <a:rPr lang="en-IN" dirty="0">
                          <a:latin typeface="+mn-lt"/>
                        </a:rPr>
                        <a:t>Evaluate the financial impact of salary structures and optimize payroll allocation</a:t>
                      </a:r>
                      <a:endParaRPr lang="en-US" dirty="0">
                        <a:latin typeface="+mn-lt"/>
                      </a:endParaRPr>
                    </a:p>
                  </a:txBody>
                  <a:tcPr anchor="ctr"/>
                </a:tc>
                <a:extLst>
                  <a:ext uri="{0D108BD9-81ED-4DB2-BD59-A6C34878D82A}">
                    <a16:rowId xmlns:a16="http://schemas.microsoft.com/office/drawing/2014/main" val="459947046"/>
                  </a:ext>
                </a:extLst>
              </a:tr>
              <a:tr h="881551">
                <a:tc>
                  <a:txBody>
                    <a:bodyPr/>
                    <a:lstStyle/>
                    <a:p>
                      <a:r>
                        <a:rPr lang="en-IN" sz="2000" dirty="0">
                          <a:latin typeface="Trebuchet MS" panose="020B0603020202020204" pitchFamily="34" charset="0"/>
                        </a:rPr>
                        <a:t>Department Heads</a:t>
                      </a:r>
                      <a:endParaRPr lang="en-US" sz="2000" dirty="0">
                        <a:latin typeface="Trebuchet MS" panose="020B0603020202020204" pitchFamily="34" charset="0"/>
                      </a:endParaRPr>
                    </a:p>
                  </a:txBody>
                  <a:tcPr anchor="ctr"/>
                </a:tc>
                <a:tc>
                  <a:txBody>
                    <a:bodyPr/>
                    <a:lstStyle/>
                    <a:p>
                      <a:r>
                        <a:rPr lang="en-IN" dirty="0">
                          <a:latin typeface="+mn-lt"/>
                        </a:rPr>
                        <a:t>Guide decisions on promotions &amp; salary adjustments within their departments</a:t>
                      </a:r>
                      <a:endParaRPr lang="en-US" dirty="0">
                        <a:latin typeface="+mn-lt"/>
                      </a:endParaRPr>
                    </a:p>
                  </a:txBody>
                  <a:tcPr anchor="ctr"/>
                </a:tc>
                <a:extLst>
                  <a:ext uri="{0D108BD9-81ED-4DB2-BD59-A6C34878D82A}">
                    <a16:rowId xmlns:a16="http://schemas.microsoft.com/office/drawing/2014/main" val="734941026"/>
                  </a:ext>
                </a:extLst>
              </a:tr>
              <a:tr h="576892">
                <a:tc>
                  <a:txBody>
                    <a:bodyPr/>
                    <a:lstStyle/>
                    <a:p>
                      <a:r>
                        <a:rPr lang="en-IN" sz="2000" dirty="0">
                          <a:latin typeface="Trebuchet MS" panose="020B0603020202020204" pitchFamily="34" charset="0"/>
                        </a:rPr>
                        <a:t>Talent Acquisition Manager</a:t>
                      </a:r>
                      <a:endParaRPr lang="en-US" sz="2000" dirty="0">
                        <a:latin typeface="Trebuchet MS" panose="020B0603020202020204" pitchFamily="34" charset="0"/>
                      </a:endParaRPr>
                    </a:p>
                  </a:txBody>
                  <a:tcPr anchor="ctr"/>
                </a:tc>
                <a:tc>
                  <a:txBody>
                    <a:bodyPr/>
                    <a:lstStyle/>
                    <a:p>
                      <a:r>
                        <a:rPr lang="en-IN" dirty="0"/>
                        <a:t>Create competitive salary offers that align with the company’s compensation strategy</a:t>
                      </a:r>
                      <a:endParaRPr lang="en-US" dirty="0"/>
                    </a:p>
                  </a:txBody>
                  <a:tcPr anchor="ctr"/>
                </a:tc>
                <a:extLst>
                  <a:ext uri="{0D108BD9-81ED-4DB2-BD59-A6C34878D82A}">
                    <a16:rowId xmlns:a16="http://schemas.microsoft.com/office/drawing/2014/main" val="4056878599"/>
                  </a:ext>
                </a:extLst>
              </a:tr>
              <a:tr h="576892">
                <a:tc>
                  <a:txBody>
                    <a:bodyPr/>
                    <a:lstStyle/>
                    <a:p>
                      <a:r>
                        <a:rPr lang="en-IN" sz="2000" dirty="0">
                          <a:latin typeface="Trebuchet MS" panose="020B0603020202020204" pitchFamily="34" charset="0"/>
                        </a:rPr>
                        <a:t>Diversity and Inclusion Officer</a:t>
                      </a:r>
                      <a:endParaRPr lang="en-US" sz="2000" dirty="0">
                        <a:latin typeface="Trebuchet MS" panose="020B0603020202020204" pitchFamily="34" charset="0"/>
                      </a:endParaRPr>
                    </a:p>
                  </a:txBody>
                  <a:tcPr anchor="ctr"/>
                </a:tc>
                <a:tc>
                  <a:txBody>
                    <a:bodyPr/>
                    <a:lstStyle/>
                    <a:p>
                      <a:r>
                        <a:rPr lang="en-IN" dirty="0"/>
                        <a:t>Ensure that compensation practices are equitable across all demographics</a:t>
                      </a:r>
                      <a:endParaRPr lang="en-US" dirty="0"/>
                    </a:p>
                  </a:txBody>
                  <a:tcPr anchor="ctr"/>
                </a:tc>
                <a:extLst>
                  <a:ext uri="{0D108BD9-81ED-4DB2-BD59-A6C34878D82A}">
                    <a16:rowId xmlns:a16="http://schemas.microsoft.com/office/drawing/2014/main" val="123402789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2077A2B-907E-C651-3324-27B851DA14E5}"/>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BF607193-579E-9678-26A1-692F2ABC6450}"/>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D78AF005-433D-5ACD-6879-86F7EC4F34B0}"/>
              </a:ext>
            </a:extLst>
          </p:cNvPr>
          <p:cNvSpPr txBox="1"/>
          <p:nvPr/>
        </p:nvSpPr>
        <p:spPr>
          <a:xfrm>
            <a:off x="2819400" y="1718123"/>
            <a:ext cx="5395530" cy="2862322"/>
          </a:xfrm>
          <a:prstGeom prst="rect">
            <a:avLst/>
          </a:prstGeom>
          <a:noFill/>
        </p:spPr>
        <p:txBody>
          <a:bodyPr wrap="square" rtlCol="0" anchor="t">
            <a:spAutoFit/>
          </a:bodyPr>
          <a:lstStyle/>
          <a:p>
            <a:pPr algn="l"/>
            <a:r>
              <a:rPr lang="en-IN" sz="2000" i="1" dirty="0">
                <a:solidFill>
                  <a:schemeClr val="tx2"/>
                </a:solidFill>
                <a:latin typeface="Trebuchet MS" panose="020B0603020202020204" pitchFamily="34" charset="0"/>
              </a:rPr>
              <a:t>TECHNIQUES USED IN THE ANALYSIS:</a:t>
            </a:r>
          </a:p>
          <a:p>
            <a:pPr algn="l"/>
            <a:endParaRPr lang="en-IN" sz="2000" i="1" dirty="0">
              <a:solidFill>
                <a:schemeClr val="tx2"/>
              </a:solidFill>
              <a:latin typeface="Trebuchet MS" panose="020B0603020202020204" pitchFamily="34" charset="0"/>
            </a:endParaRPr>
          </a:p>
          <a:p>
            <a:pPr marL="342900" indent="-342900" algn="l">
              <a:buFont typeface="+mj-lt"/>
              <a:buAutoNum type="arabicPeriod"/>
            </a:pPr>
            <a:r>
              <a:rPr lang="en-IN" sz="2000" i="1" dirty="0">
                <a:solidFill>
                  <a:schemeClr val="tx2"/>
                </a:solidFill>
                <a:latin typeface="Trebuchet MS" panose="020B0603020202020204" pitchFamily="34" charset="0"/>
              </a:rPr>
              <a:t>FILTER – To divide the data</a:t>
            </a:r>
          </a:p>
          <a:p>
            <a:pPr lvl="7"/>
            <a:endParaRPr lang="en-IN" sz="2000" i="1" dirty="0">
              <a:solidFill>
                <a:schemeClr val="tx2"/>
              </a:solidFill>
              <a:latin typeface="Trebuchet MS" panose="020B0603020202020204" pitchFamily="34" charset="0"/>
            </a:endParaRPr>
          </a:p>
          <a:p>
            <a:pPr marL="342900" indent="-342900">
              <a:buFont typeface="+mj-lt"/>
              <a:buAutoNum type="arabicPeriod"/>
            </a:pPr>
            <a:r>
              <a:rPr lang="en-IN" sz="2000" i="1" dirty="0">
                <a:solidFill>
                  <a:schemeClr val="tx2"/>
                </a:solidFill>
                <a:latin typeface="Trebuchet MS" panose="020B0603020202020204" pitchFamily="34" charset="0"/>
              </a:rPr>
              <a:t>PIVOT TABLE – To summarise the data</a:t>
            </a:r>
          </a:p>
          <a:p>
            <a:pPr marL="342900" indent="-342900" algn="l">
              <a:buFont typeface="+mj-lt"/>
              <a:buAutoNum type="arabicPeriod"/>
            </a:pPr>
            <a:endParaRPr lang="en-IN" sz="2000" i="1" dirty="0">
              <a:solidFill>
                <a:schemeClr val="tx2"/>
              </a:solidFill>
              <a:latin typeface="Trebuchet MS" panose="020B0603020202020204" pitchFamily="34" charset="0"/>
            </a:endParaRPr>
          </a:p>
          <a:p>
            <a:pPr marL="342900" indent="-342900" algn="l">
              <a:buFont typeface="+mj-lt"/>
              <a:buAutoNum type="arabicPeriod"/>
            </a:pPr>
            <a:r>
              <a:rPr lang="en-IN" sz="2000" i="1" dirty="0">
                <a:solidFill>
                  <a:schemeClr val="tx2"/>
                </a:solidFill>
                <a:latin typeface="Trebuchet MS" panose="020B0603020202020204" pitchFamily="34" charset="0"/>
              </a:rPr>
              <a:t>FORMULA – To calculate the percentage</a:t>
            </a:r>
          </a:p>
          <a:p>
            <a:pPr marL="342900" indent="-342900" algn="l">
              <a:buFont typeface="+mj-lt"/>
              <a:buAutoNum type="arabicPeriod"/>
            </a:pPr>
            <a:endParaRPr lang="en-IN" sz="2000" i="1" dirty="0">
              <a:solidFill>
                <a:schemeClr val="tx2"/>
              </a:solidFill>
              <a:latin typeface="Trebuchet MS" panose="020B0603020202020204" pitchFamily="34" charset="0"/>
            </a:endParaRPr>
          </a:p>
          <a:p>
            <a:pPr marL="342900" indent="-342900" algn="l">
              <a:buFont typeface="+mj-lt"/>
              <a:buAutoNum type="arabicPeriod"/>
            </a:pPr>
            <a:r>
              <a:rPr lang="en-IN" sz="2000" i="1" dirty="0">
                <a:solidFill>
                  <a:schemeClr val="tx2"/>
                </a:solidFill>
                <a:latin typeface="Trebuchet MS" panose="020B0603020202020204" pitchFamily="34" charset="0"/>
              </a:rPr>
              <a:t>GRAPH – To visualize the data</a:t>
            </a:r>
            <a:endParaRPr lang="en-US" sz="2000" i="1" dirty="0">
              <a:solidFill>
                <a:schemeClr val="tx2"/>
              </a:solidFill>
              <a:latin typeface="Trebuchet MS" panose="020B0603020202020204" pitchFamily="34" charset="0"/>
            </a:endParaRPr>
          </a:p>
        </p:txBody>
      </p:sp>
      <p:sp>
        <p:nvSpPr>
          <p:cNvPr id="8" name="TextBox 7">
            <a:extLst>
              <a:ext uri="{FF2B5EF4-FFF2-40B4-BE49-F238E27FC236}">
                <a16:creationId xmlns:a16="http://schemas.microsoft.com/office/drawing/2014/main" id="{4FEB58D4-1DF7-77CC-1A6D-98968D144736}"/>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554AD50A-3250-2169-A319-8074ECB1949B}"/>
              </a:ext>
            </a:extLst>
          </p:cNvPr>
          <p:cNvSpPr txBox="1"/>
          <p:nvPr/>
        </p:nvSpPr>
        <p:spPr>
          <a:xfrm>
            <a:off x="558165" y="4865373"/>
            <a:ext cx="8808410" cy="1754326"/>
          </a:xfrm>
          <a:prstGeom prst="rect">
            <a:avLst/>
          </a:prstGeom>
          <a:noFill/>
        </p:spPr>
        <p:txBody>
          <a:bodyPr wrap="square" rtlCol="0">
            <a:spAutoFit/>
          </a:bodyPr>
          <a:lstStyle/>
          <a:p>
            <a:pPr algn="l"/>
            <a:r>
              <a:rPr lang="en-IN" dirty="0">
                <a:latin typeface="Trebuchet MS" panose="020B0603020202020204" pitchFamily="34" charset="0"/>
              </a:rPr>
              <a:t>Our project offers strategic solutions to optimize salary structures across three companies by identifying disparities and recommending adjustments. These solutions aim to ensure fair, competitive, and equitable compensation, enhancing employee satisfaction and retention while aligning with organizational goals. The value proposition is in fostering a motivated workforce and supporting the </a:t>
            </a:r>
            <a:r>
              <a:rPr lang="en-IN" dirty="0" err="1">
                <a:latin typeface="Trebuchet MS" panose="020B0603020202020204" pitchFamily="34" charset="0"/>
              </a:rPr>
              <a:t>companie’s</a:t>
            </a:r>
            <a:r>
              <a:rPr lang="en-IN" dirty="0">
                <a:latin typeface="Trebuchet MS" panose="020B0603020202020204" pitchFamily="34" charset="0"/>
              </a:rPr>
              <a:t> competitive positioning in the market.</a:t>
            </a:r>
            <a:endParaRPr lang="en-US"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4F2EC0B-26FB-F545-73E1-91EE1445B8A1}"/>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AAD681C2-A446-BD03-A1C1-A7AF66825997}"/>
              </a:ext>
            </a:extLst>
          </p:cNvPr>
          <p:cNvSpPr txBox="1"/>
          <p:nvPr/>
        </p:nvSpPr>
        <p:spPr>
          <a:xfrm>
            <a:off x="859389" y="1396048"/>
            <a:ext cx="8652572" cy="5016758"/>
          </a:xfrm>
          <a:prstGeom prst="rect">
            <a:avLst/>
          </a:prstGeom>
          <a:noFill/>
        </p:spPr>
        <p:txBody>
          <a:bodyPr wrap="square" rtlCol="0">
            <a:spAutoFit/>
          </a:bodyPr>
          <a:lstStyle/>
          <a:p>
            <a:pPr marL="342900" indent="-342900" algn="l">
              <a:buFont typeface="Arial" panose="020B0604020202020204" pitchFamily="34" charset="0"/>
              <a:buChar char="•"/>
            </a:pPr>
            <a:r>
              <a:rPr lang="en-IN" sz="2400" b="1" u="sng" dirty="0">
                <a:latin typeface="Trebuchet MS" panose="020B0603020202020204" pitchFamily="34" charset="0"/>
              </a:rPr>
              <a:t>Content</a:t>
            </a:r>
            <a:r>
              <a:rPr lang="en-IN" sz="2400" dirty="0">
                <a:latin typeface="Trebuchet MS" panose="020B0603020202020204" pitchFamily="34" charset="0"/>
              </a:rPr>
              <a:t>: Employee salary data from three companies, covering multiple departments and roles.
</a:t>
            </a:r>
            <a:r>
              <a:rPr lang="en-IN" sz="2400" b="1" u="sng" dirty="0">
                <a:latin typeface="Trebuchet MS" panose="020B0603020202020204" pitchFamily="34" charset="0"/>
              </a:rPr>
              <a:t>Key Variables</a:t>
            </a:r>
            <a:r>
              <a:rPr lang="en-IN" sz="2400" dirty="0">
                <a:latin typeface="Trebuchet MS" panose="020B0603020202020204" pitchFamily="34" charset="0"/>
              </a:rPr>
              <a:t>:
</a:t>
            </a:r>
            <a:r>
              <a:rPr lang="en-IN" sz="2400" b="1" dirty="0">
                <a:latin typeface="Trebuchet MS" panose="020B0603020202020204" pitchFamily="34" charset="0"/>
              </a:rPr>
              <a:t>Company Name:</a:t>
            </a:r>
            <a:r>
              <a:rPr lang="en-IN" sz="2400" dirty="0">
                <a:latin typeface="Trebuchet MS" panose="020B0603020202020204" pitchFamily="34" charset="0"/>
              </a:rPr>
              <a:t> Identifies the company for each employee.
</a:t>
            </a:r>
            <a:r>
              <a:rPr lang="en-IN" sz="2400" b="1" dirty="0">
                <a:latin typeface="Trebuchet MS" panose="020B0603020202020204" pitchFamily="34" charset="0"/>
              </a:rPr>
              <a:t>Department &amp; Role:</a:t>
            </a:r>
            <a:r>
              <a:rPr lang="en-IN" sz="2400" dirty="0">
                <a:latin typeface="Trebuchet MS" panose="020B0603020202020204" pitchFamily="34" charset="0"/>
              </a:rPr>
              <a:t> Specifies the department and job role.
</a:t>
            </a:r>
            <a:r>
              <a:rPr lang="en-IN" sz="2400" b="1" dirty="0">
                <a:latin typeface="Trebuchet MS" panose="020B0603020202020204" pitchFamily="34" charset="0"/>
              </a:rPr>
              <a:t>Salary &amp; Bonus:</a:t>
            </a:r>
            <a:r>
              <a:rPr lang="en-IN" sz="2400" dirty="0">
                <a:latin typeface="Trebuchet MS" panose="020B0603020202020204" pitchFamily="34" charset="0"/>
              </a:rPr>
              <a:t> Includes base annual salary and any additional bonuses.
</a:t>
            </a:r>
            <a:r>
              <a:rPr lang="en-IN" sz="2400" b="1" dirty="0">
                <a:latin typeface="Trebuchet MS" panose="020B0603020202020204" pitchFamily="34" charset="0"/>
              </a:rPr>
              <a:t>Employee Demographics: </a:t>
            </a:r>
            <a:r>
              <a:rPr lang="en-IN" sz="2400" dirty="0">
                <a:latin typeface="Trebuchet MS" panose="020B0603020202020204" pitchFamily="34" charset="0"/>
              </a:rPr>
              <a:t>Age, years of experience, and tenure with the company.
</a:t>
            </a:r>
            <a:r>
              <a:rPr lang="en-IN" sz="2400" b="1" dirty="0">
                <a:latin typeface="Trebuchet MS" panose="020B0603020202020204" pitchFamily="34" charset="0"/>
              </a:rPr>
              <a:t>Employment Type:</a:t>
            </a:r>
            <a:r>
              <a:rPr lang="en-IN" sz="2400" dirty="0">
                <a:latin typeface="Trebuchet MS" panose="020B0603020202020204" pitchFamily="34" charset="0"/>
              </a:rPr>
              <a:t> Differentiates between full-time, part-time, and contractor roles.</a:t>
            </a:r>
            <a:endParaRPr lang="en-US" sz="2400"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17F-A9FF-727D-B134-0C95D09D717D}"/>
              </a:ext>
            </a:extLst>
          </p:cNvPr>
          <p:cNvSpPr>
            <a:spLocks noGrp="1"/>
          </p:cNvSpPr>
          <p:nvPr>
            <p:ph type="title"/>
          </p:nvPr>
        </p:nvSpPr>
        <p:spPr/>
        <p:txBody>
          <a:bodyPr/>
          <a:lstStyle/>
          <a:p>
            <a:r>
              <a:rPr lang="en-IN" dirty="0"/>
              <a:t>Dataset Description</a:t>
            </a:r>
            <a:endParaRPr lang="en-US" dirty="0"/>
          </a:p>
        </p:txBody>
      </p:sp>
      <p:sp>
        <p:nvSpPr>
          <p:cNvPr id="3" name="TextBox 2">
            <a:extLst>
              <a:ext uri="{FF2B5EF4-FFF2-40B4-BE49-F238E27FC236}">
                <a16:creationId xmlns:a16="http://schemas.microsoft.com/office/drawing/2014/main" id="{2AC6383D-8E6B-1AED-F95F-67CE71E8C46B}"/>
              </a:ext>
            </a:extLst>
          </p:cNvPr>
          <p:cNvSpPr txBox="1"/>
          <p:nvPr/>
        </p:nvSpPr>
        <p:spPr>
          <a:xfrm>
            <a:off x="755332" y="1408274"/>
            <a:ext cx="8669834" cy="3046988"/>
          </a:xfrm>
          <a:prstGeom prst="rect">
            <a:avLst/>
          </a:prstGeom>
          <a:noFill/>
        </p:spPr>
        <p:txBody>
          <a:bodyPr wrap="square" rtlCol="0">
            <a:spAutoFit/>
          </a:bodyPr>
          <a:lstStyle/>
          <a:p>
            <a:pPr marL="342900" indent="-342900" algn="l">
              <a:buFont typeface="Arial" panose="020B0604020202020204" pitchFamily="34" charset="0"/>
              <a:buChar char="•"/>
            </a:pPr>
            <a:r>
              <a:rPr lang="en-IN" sz="2400" b="1" u="sng" dirty="0">
                <a:latin typeface="Trebuchet MS" panose="020B0603020202020204" pitchFamily="34" charset="0"/>
              </a:rPr>
              <a:t>Granularity</a:t>
            </a:r>
            <a:r>
              <a:rPr lang="en-IN" sz="2400" dirty="0">
                <a:latin typeface="Trebuchet MS" panose="020B0603020202020204" pitchFamily="34" charset="0"/>
              </a:rPr>
              <a:t>: Detailed data at the individual employee level for in-depth analysis.
</a:t>
            </a:r>
            <a:r>
              <a:rPr lang="en-IN" sz="2400" b="1" u="sng" dirty="0">
                <a:latin typeface="Trebuchet MS" panose="020B0603020202020204" pitchFamily="34" charset="0"/>
              </a:rPr>
              <a:t>Potential Uses</a:t>
            </a:r>
            <a:r>
              <a:rPr lang="en-IN" sz="2400" dirty="0">
                <a:latin typeface="Trebuchet MS" panose="020B0603020202020204" pitchFamily="34" charset="0"/>
              </a:rPr>
              <a:t>:
</a:t>
            </a:r>
            <a:r>
              <a:rPr lang="en-IN" sz="2400" b="1" dirty="0">
                <a:latin typeface="Trebuchet MS" panose="020B0603020202020204" pitchFamily="34" charset="0"/>
              </a:rPr>
              <a:t>Salary Comparisons:</a:t>
            </a:r>
            <a:r>
              <a:rPr lang="en-IN" sz="2400" dirty="0">
                <a:latin typeface="Trebuchet MS" panose="020B0603020202020204" pitchFamily="34" charset="0"/>
              </a:rPr>
              <a:t> Across departments and companies.
</a:t>
            </a:r>
            <a:r>
              <a:rPr lang="en-IN" sz="2400" b="1" dirty="0">
                <a:latin typeface="Trebuchet MS" panose="020B0603020202020204" pitchFamily="34" charset="0"/>
              </a:rPr>
              <a:t>Equity Assessment:</a:t>
            </a:r>
            <a:r>
              <a:rPr lang="en-IN" sz="2400" dirty="0">
                <a:latin typeface="Trebuchet MS" panose="020B0603020202020204" pitchFamily="34" charset="0"/>
              </a:rPr>
              <a:t> Identifying salary disparities based on demographics.
</a:t>
            </a:r>
            <a:r>
              <a:rPr lang="en-IN" sz="2400" b="1" dirty="0">
                <a:latin typeface="Trebuchet MS" panose="020B0603020202020204" pitchFamily="34" charset="0"/>
              </a:rPr>
              <a:t>Strategic Planning:</a:t>
            </a:r>
            <a:r>
              <a:rPr lang="en-IN" sz="2400" dirty="0">
                <a:latin typeface="Trebuchet MS" panose="020B0603020202020204" pitchFamily="34" charset="0"/>
              </a:rPr>
              <a:t> Informing compensation strategies and payroll budgeting.</a:t>
            </a:r>
            <a:endParaRPr lang="en-US" sz="2400" dirty="0">
              <a:latin typeface="Trebuchet MS" panose="020B0603020202020204" pitchFamily="34" charset="0"/>
            </a:endParaRPr>
          </a:p>
        </p:txBody>
      </p:sp>
    </p:spTree>
    <p:extLst>
      <p:ext uri="{BB962C8B-B14F-4D97-AF65-F5344CB8AC3E}">
        <p14:creationId xmlns:p14="http://schemas.microsoft.com/office/powerpoint/2010/main" val="28919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979</Words>
  <Application>Microsoft Office PowerPoint</Application>
  <PresentationFormat>Widescreen</PresentationFormat>
  <Paragraphs>97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RESULTS</vt:lpstr>
      <vt:lpstr>RESULTS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arjuncprasad276@gmail.com</cp:lastModifiedBy>
  <cp:revision>39</cp:revision>
  <dcterms:created xsi:type="dcterms:W3CDTF">2024-03-29T15:07:22Z</dcterms:created>
  <dcterms:modified xsi:type="dcterms:W3CDTF">2024-08-30T09:53:10Z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