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76AA-2051-4730-BEF4-253533561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0E6CB-2751-4EF2-A1A2-E2BB0346F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F5DA-23FC-4491-AA5C-569BBA84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6159-9BA1-4752-A8AA-C6EE58C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F4AB-0F2B-4E8C-82DF-3400FDAF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BA45-F56F-4952-AD70-6906D16B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19EE6-8AC5-4C2B-866B-B1E7745F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4EF1-8DA2-47B8-8BC5-269F5F0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D505-68C7-4775-9611-591880EB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B929-8C13-490A-B22D-579A6F30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A5DB6-09B9-471B-8851-78E9FBF99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06ED-FF4D-4864-AB78-D089D1CBF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7478-F322-4F4D-827E-1BE85493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8CB0-7231-4ED5-ADF5-BACFC0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B7C4-4214-49B1-BB2C-B81F1256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6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728C-2940-4884-AEBD-DF1EA1C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31F8-1F84-4D1C-B9BA-D6EE900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5CD0-1424-4866-ABC2-DF669067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5695-A181-4F8B-A5D8-09C86C4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FEB4-E986-4176-B85E-5A6B6493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9B0A-582A-4CD8-9AD0-6110096E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8AE5-6634-4BAB-A49B-4E91D60B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72B7-13BF-488B-BB92-2C11D50D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F273-9197-4007-8333-BC1839AE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5BE4-2E5E-4106-87DE-A5E33957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3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26AE-77BC-4783-B202-B309C4A9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B2D7-C2F3-428E-AD58-03E5D3027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3135-4674-43A9-B5E5-43474B0F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F6145-EE7F-472E-B45D-6634B778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4D67-FA84-4A7C-8DE7-CF615DAC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A6D7-DE93-4762-BD7A-E50374F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D5E9-F578-4A03-B9D9-129F0E64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3379-311F-4E85-9824-DC17AAB8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BC2B-A006-46D6-96DE-72AB42085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76EC0-082E-456A-BF99-E943DD197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6CA14-7675-4C02-8017-DBF5C59FE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20070-CC89-4B1D-91FE-5D22322B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8CFD-B5E4-4232-BE6E-C6DC0823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AFFA2-1AA1-4C38-96A2-AF764D79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4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022-50AB-43D6-8CCC-1E5B6E53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B60B2-AA1B-4033-83BE-1B0951A8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E1CA-87F2-48C5-9105-C5F1959C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8BF16-642F-4EB3-BD2B-A13D3EB5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ADCB0-C232-45B4-9330-BC4EC20E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DBE49-EAFB-40C6-AEC0-A6305D4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3048-E238-45C1-9AE0-CD6AAA7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8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DEED-ADA9-4713-9F91-9888FB4C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0897-2B50-4AA0-8A13-5AE07848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8E0AD-69B6-4E33-9749-98A45E778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C4C9-7FE2-4AE9-A72F-EEBEF77A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2A63-CF6E-4EB8-A340-9B41AF9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B78B2-A32B-4A3C-AA9F-BE0C4858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5F0-C79E-4E61-B837-F8F2BABB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5CEB-F10E-45DC-AB2E-31AD0225A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B573-C43A-48DD-8912-328B3F3D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900D-C358-49D2-B0F1-0FFD4DC5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98500-F5E4-474E-91E4-3AD6FCCF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AED1-5021-4531-A493-0AC2190B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4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C33E2-5EC2-4132-B4D6-A04B7F85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A42F-FE29-4662-B8AF-D9C728F3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9E62-8A6F-4D9E-ABD2-AB9B9E86A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C360-628C-4451-8ACC-732086F317EB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E058-235F-4182-B9D0-C9E59B220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62B0-63B4-4FC8-ADB6-0D3F3E7DD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535D-2F98-4F83-95B1-255B3E654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nu@lucidatechnologi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A57F-FEC7-43DC-A8A5-6672D1AE2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22E1-BF27-4A28-8052-4C2104D1A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Banuprakash</a:t>
            </a:r>
            <a:r>
              <a:rPr lang="en-IN" dirty="0"/>
              <a:t> C</a:t>
            </a:r>
          </a:p>
          <a:p>
            <a:r>
              <a:rPr lang="en-IN" dirty="0">
                <a:hlinkClick r:id="rId2"/>
              </a:rPr>
              <a:t>banu@lucidatechnologies.com</a:t>
            </a:r>
            <a:endParaRPr lang="en-IN" dirty="0"/>
          </a:p>
          <a:p>
            <a:r>
              <a:rPr lang="en-IN" dirty="0"/>
              <a:t>banuprakashc@yahoo.co.in</a:t>
            </a:r>
          </a:p>
        </p:txBody>
      </p:sp>
    </p:spTree>
    <p:extLst>
      <p:ext uri="{BB962C8B-B14F-4D97-AF65-F5344CB8AC3E}">
        <p14:creationId xmlns:p14="http://schemas.microsoft.com/office/powerpoint/2010/main" val="409895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6990-CD2F-45E1-A7FC-E16A68E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4193-496D-43DD-BA1B-4600F199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Developed by 10gen</a:t>
            </a:r>
          </a:p>
          <a:p>
            <a:pPr lvl="1"/>
            <a:r>
              <a:rPr lang="en-US" dirty="0"/>
              <a:t>Founded in 2007</a:t>
            </a:r>
          </a:p>
          <a:p>
            <a:r>
              <a:rPr lang="en-US" dirty="0"/>
              <a:t>A document-oriented, NoSQL database</a:t>
            </a:r>
          </a:p>
          <a:p>
            <a:pPr lvl="1"/>
            <a:r>
              <a:rPr lang="en-US" dirty="0"/>
              <a:t>Hash-based, schema-less database</a:t>
            </a:r>
          </a:p>
          <a:p>
            <a:pPr lvl="1"/>
            <a:r>
              <a:rPr lang="en-US" dirty="0"/>
              <a:t>No Data Definition Language</a:t>
            </a:r>
          </a:p>
          <a:p>
            <a:pPr lvl="1"/>
            <a:r>
              <a:rPr lang="en-US" dirty="0"/>
              <a:t>In practice, this means you can store hashes with any keys and values that you choose</a:t>
            </a:r>
          </a:p>
          <a:p>
            <a:pPr lvl="1"/>
            <a:r>
              <a:rPr lang="en-US" dirty="0"/>
              <a:t>Keys are a basic data type but in reality stored as strings</a:t>
            </a:r>
          </a:p>
          <a:p>
            <a:pPr lvl="1"/>
            <a:r>
              <a:rPr lang="en-US" dirty="0"/>
              <a:t>Document Identifiers (_id) will be created for each document, field name reserved by system</a:t>
            </a:r>
          </a:p>
          <a:p>
            <a:r>
              <a:rPr lang="en-US" dirty="0"/>
              <a:t>Application tracks the schema and mapping</a:t>
            </a:r>
          </a:p>
          <a:p>
            <a:r>
              <a:rPr lang="en-US" dirty="0"/>
              <a:t>Uses BSON format</a:t>
            </a:r>
          </a:p>
          <a:p>
            <a:pPr lvl="1"/>
            <a:r>
              <a:rPr lang="en-US" dirty="0"/>
              <a:t>Based on JSON – B stands for Binary</a:t>
            </a:r>
          </a:p>
          <a:p>
            <a:r>
              <a:rPr lang="en-US" dirty="0"/>
              <a:t>Written in C++</a:t>
            </a:r>
          </a:p>
          <a:p>
            <a:r>
              <a:rPr lang="en-US" dirty="0"/>
              <a:t>Supports APIs (drivers) in many computer languages</a:t>
            </a:r>
          </a:p>
          <a:p>
            <a:pPr lvl="1"/>
            <a:r>
              <a:rPr lang="en-US" dirty="0"/>
              <a:t>JavaScript, Python, Ruby, Perl, Java, Java Scala, C#, C++, Haskell, Erlang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7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1C15-5B3F-477A-8810-253492E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90F7-F9F6-4980-9351-391038A5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Database is a physical container for collections. Each database gets its own set of files on the file system. A single</a:t>
            </a:r>
          </a:p>
          <a:p>
            <a:pPr lvl="1"/>
            <a:r>
              <a:rPr lang="en-US" dirty="0"/>
              <a:t>MongoDB server typically has multiple databases.</a:t>
            </a:r>
          </a:p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Collection is a group of MongoDB documents. </a:t>
            </a:r>
          </a:p>
          <a:p>
            <a:pPr lvl="1"/>
            <a:r>
              <a:rPr lang="en-US" dirty="0"/>
              <a:t>It is the equivalent of an RDBMS table. </a:t>
            </a:r>
          </a:p>
          <a:p>
            <a:pPr lvl="1"/>
            <a:r>
              <a:rPr lang="en-US" dirty="0"/>
              <a:t>A collection exists within a single database. </a:t>
            </a:r>
          </a:p>
          <a:p>
            <a:pPr lvl="1"/>
            <a:r>
              <a:rPr lang="en-US" dirty="0"/>
              <a:t>Collections do not enforce a schema..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 document is a set of key-value pairs. </a:t>
            </a:r>
          </a:p>
          <a:p>
            <a:pPr lvl="1"/>
            <a:r>
              <a:rPr lang="en-US" dirty="0"/>
              <a:t>Documents have dynamic schema. </a:t>
            </a:r>
          </a:p>
          <a:p>
            <a:pPr lvl="1"/>
            <a:r>
              <a:rPr lang="en-US" dirty="0"/>
              <a:t>Dynamic schema means that documents in the same collection do not need to have the same set of fields or structure, and common fields in a collection’s documents may hold different types of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61701-F740-470E-9D8E-BE379D7B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62" y="2730695"/>
            <a:ext cx="3928615" cy="21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A9E7-42B9-416E-9990-99FA7624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3F45-91FD-42C2-8A3F-7F08350F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Database</a:t>
            </a:r>
          </a:p>
          <a:p>
            <a:pPr lvl="1"/>
            <a:r>
              <a:rPr lang="en-US" dirty="0"/>
              <a:t>MongoDB documents are similar to JSON objects. </a:t>
            </a:r>
          </a:p>
          <a:p>
            <a:pPr lvl="1"/>
            <a:r>
              <a:rPr lang="en-US" dirty="0"/>
              <a:t>The values of fields may include other documents, arrays, and arrays of documents.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236A9-73A0-4D28-9299-E8A693CA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27" y="3429000"/>
            <a:ext cx="6934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ED9B-AA11-4862-8CF3-AE6B87A4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_id field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240-A7F4-4A4B-80C6-7D5E0F47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_id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This is a field required in every MongoDB document. </a:t>
            </a:r>
          </a:p>
          <a:p>
            <a:pPr lvl="1"/>
            <a:r>
              <a:rPr lang="en-US" dirty="0"/>
              <a:t>The _id field represents a unique value in the MongoDB document. </a:t>
            </a:r>
          </a:p>
          <a:p>
            <a:pPr lvl="1"/>
            <a:r>
              <a:rPr lang="en-US" dirty="0"/>
              <a:t>The _id field is like the document's primary key. </a:t>
            </a:r>
          </a:p>
          <a:p>
            <a:pPr lvl="1"/>
            <a:r>
              <a:rPr lang="en-US" dirty="0"/>
              <a:t>If you create a new document without an _id field, MongoDB will automatically create the field.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5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7723-E226-42CA-81F7-AD7116DC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1048-0BB9-4C77-8958-0562D400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0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81FE-B576-4250-86A1-0A87C88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DD6B-61CD-44E2-814F-85E19A1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588" cy="4276595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db.restaurants.find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({"</a:t>
            </a:r>
            <a:r>
              <a:rPr lang="en-IN" dirty="0" err="1"/>
              <a:t>cuisine":"Thai</a:t>
            </a:r>
            <a:r>
              <a:rPr lang="en-IN" dirty="0"/>
              <a:t>"})</a:t>
            </a:r>
          </a:p>
          <a:p>
            <a:pPr marL="0" indent="0">
              <a:buNone/>
            </a:pPr>
            <a:r>
              <a:rPr lang="en-IN" dirty="0"/>
              <a:t>.explain("</a:t>
            </a:r>
            <a:r>
              <a:rPr lang="en-IN" dirty="0" err="1"/>
              <a:t>executionStats</a:t>
            </a:r>
            <a:r>
              <a:rPr lang="en-IN" dirty="0"/>
              <a:t>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E04B0-5C50-437A-B12B-3F02DE4C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1" y="0"/>
            <a:ext cx="651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AF6E-2928-4425-8424-70E7D1BD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D53F-4644-4B3C-AF3E-02F65D7E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F162A-53E1-48A2-B125-BD4AAEC5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03534" cy="1524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33C12-84B5-4D34-8D33-2809BF840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15679"/>
            <a:ext cx="5397124" cy="4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2A19-E434-45DD-B47B-0B030B62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837E-FE15-48BF-94D0-43A9D66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NoSQL – supposed to be “No SQL”; but it is NOT</a:t>
            </a:r>
          </a:p>
          <a:p>
            <a:r>
              <a:rPr lang="en-IN" dirty="0"/>
              <a:t>NoSQL – It is “Not Only SQL” (“NOSQL”)</a:t>
            </a:r>
          </a:p>
          <a:p>
            <a:r>
              <a:rPr lang="en-IN" dirty="0"/>
              <a:t>NoSQL – does not mean there is no “SQL-Like” interface</a:t>
            </a:r>
          </a:p>
          <a:p>
            <a:pPr lvl="1"/>
            <a:r>
              <a:rPr lang="en-IN" dirty="0"/>
              <a:t>Cassandra supports CQL (Cassandra Query Language)</a:t>
            </a:r>
          </a:p>
          <a:p>
            <a:r>
              <a:rPr lang="en-IN" dirty="0"/>
              <a:t>NoSQL – does not always mean Big Data</a:t>
            </a:r>
          </a:p>
          <a:p>
            <a:pPr lvl="1"/>
            <a:r>
              <a:rPr lang="en-IN" dirty="0"/>
              <a:t>But Big data stores are almost always NoSQL based</a:t>
            </a:r>
          </a:p>
          <a:p>
            <a:pPr lvl="2"/>
            <a:r>
              <a:rPr lang="en-IN" dirty="0"/>
              <a:t>Hadoop HBase is a NoSQL </a:t>
            </a:r>
          </a:p>
        </p:txBody>
      </p:sp>
    </p:spTree>
    <p:extLst>
      <p:ext uri="{BB962C8B-B14F-4D97-AF65-F5344CB8AC3E}">
        <p14:creationId xmlns:p14="http://schemas.microsoft.com/office/powerpoint/2010/main" val="21873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6258-D291-4D60-A098-17ED92CF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Taxonomy of NoSQL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F3113-659D-4127-8E1E-9206F192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84" y="1690688"/>
            <a:ext cx="7039708" cy="43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F9E2-42B0-4D89-9EEE-A0CA9737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NOSQL: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D078-D404-4668-BCD1-B33BC486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Many nodes </a:t>
            </a:r>
          </a:p>
          <a:p>
            <a:pPr lvl="1"/>
            <a:r>
              <a:rPr lang="en-US" dirty="0"/>
              <a:t>Nodes contain replicas of partitions of the data </a:t>
            </a:r>
          </a:p>
          <a:p>
            <a:r>
              <a:rPr lang="en-US" dirty="0"/>
              <a:t>Consistency </a:t>
            </a:r>
          </a:p>
          <a:p>
            <a:pPr lvl="1"/>
            <a:r>
              <a:rPr lang="en-US" dirty="0"/>
              <a:t>All replicas contain the same version of data</a:t>
            </a:r>
          </a:p>
          <a:p>
            <a:pPr lvl="1"/>
            <a:r>
              <a:rPr lang="en-US" dirty="0"/>
              <a:t>Client always has the same view of the data (no matter what node)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System remains operational on failing nodes</a:t>
            </a:r>
          </a:p>
          <a:p>
            <a:pPr lvl="1"/>
            <a:r>
              <a:rPr lang="en-US" dirty="0"/>
              <a:t>All clients can always read and write</a:t>
            </a:r>
          </a:p>
          <a:p>
            <a:r>
              <a:rPr lang="en-US" dirty="0"/>
              <a:t>Partition tolerance</a:t>
            </a:r>
          </a:p>
          <a:p>
            <a:pPr lvl="1"/>
            <a:r>
              <a:rPr lang="en-US" dirty="0"/>
              <a:t>multiple entry points</a:t>
            </a:r>
          </a:p>
          <a:p>
            <a:pPr lvl="1"/>
            <a:r>
              <a:rPr lang="en-US" dirty="0"/>
              <a:t>System remains operational on system split</a:t>
            </a:r>
          </a:p>
          <a:p>
            <a:pPr lvl="1"/>
            <a:r>
              <a:rPr lang="en-US" dirty="0"/>
              <a:t>System works well across physical network partition</a:t>
            </a:r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8423F3C-08CE-47C6-A4AF-0D44A3630C87}"/>
              </a:ext>
            </a:extLst>
          </p:cNvPr>
          <p:cNvSpPr/>
          <p:nvPr/>
        </p:nvSpPr>
        <p:spPr>
          <a:xfrm>
            <a:off x="8294017" y="1175552"/>
            <a:ext cx="2347546" cy="1828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9CA96-EA1E-44A9-BDEE-D08D02E304D4}"/>
              </a:ext>
            </a:extLst>
          </p:cNvPr>
          <p:cNvSpPr/>
          <p:nvPr/>
        </p:nvSpPr>
        <p:spPr>
          <a:xfrm>
            <a:off x="9191111" y="252222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153A6-9929-4DE2-837E-1FBD441BBBB1}"/>
              </a:ext>
            </a:extLst>
          </p:cNvPr>
          <p:cNvSpPr/>
          <p:nvPr/>
        </p:nvSpPr>
        <p:spPr>
          <a:xfrm>
            <a:off x="7668387" y="2340762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83D1A-420E-4AF8-A0CE-666BCF79ACCA}"/>
              </a:ext>
            </a:extLst>
          </p:cNvPr>
          <p:cNvSpPr/>
          <p:nvPr/>
        </p:nvSpPr>
        <p:spPr>
          <a:xfrm>
            <a:off x="10641283" y="2340762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608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42F6-AD46-4F21-9CD4-88B628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 to choose the NoSQL systems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00AA587-B917-4910-9401-0BC86EFE201F}"/>
              </a:ext>
            </a:extLst>
          </p:cNvPr>
          <p:cNvSpPr/>
          <p:nvPr/>
        </p:nvSpPr>
        <p:spPr>
          <a:xfrm>
            <a:off x="2676331" y="2071396"/>
            <a:ext cx="6187752" cy="3312663"/>
          </a:xfrm>
          <a:prstGeom prst="triangle">
            <a:avLst>
              <a:gd name="adj" fmla="val 496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82FFF-1BCD-46C1-80FC-6C134176880B}"/>
              </a:ext>
            </a:extLst>
          </p:cNvPr>
          <p:cNvSpPr/>
          <p:nvPr/>
        </p:nvSpPr>
        <p:spPr>
          <a:xfrm>
            <a:off x="1813531" y="4950682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535DD-799A-499A-8C14-2E3D4DFB31A9}"/>
              </a:ext>
            </a:extLst>
          </p:cNvPr>
          <p:cNvSpPr/>
          <p:nvPr/>
        </p:nvSpPr>
        <p:spPr>
          <a:xfrm>
            <a:off x="5477498" y="114806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18A23-21C6-4796-8B36-85ACE4D1F413}"/>
              </a:ext>
            </a:extLst>
          </p:cNvPr>
          <p:cNvSpPr/>
          <p:nvPr/>
        </p:nvSpPr>
        <p:spPr>
          <a:xfrm>
            <a:off x="9173526" y="4950682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18C85-C155-4B48-BEC0-13471085AB71}"/>
              </a:ext>
            </a:extLst>
          </p:cNvPr>
          <p:cNvSpPr txBox="1"/>
          <p:nvPr/>
        </p:nvSpPr>
        <p:spPr>
          <a:xfrm>
            <a:off x="1054360" y="1922106"/>
            <a:ext cx="3237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Consistent, Available (CA) Systems have trouble with partitions and typically deal with it with replication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0120B-BBAE-4CB8-AA2F-320F8DD24036}"/>
              </a:ext>
            </a:extLst>
          </p:cNvPr>
          <p:cNvSpPr txBox="1"/>
          <p:nvPr/>
        </p:nvSpPr>
        <p:spPr>
          <a:xfrm>
            <a:off x="7053943" y="1922105"/>
            <a:ext cx="323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Available, Partition Tolerant (AP) Systems achieve "eventual consistency" through replication and verification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426DA-FD02-4AE4-9328-FA73B1336D30}"/>
              </a:ext>
            </a:extLst>
          </p:cNvPr>
          <p:cNvSpPr txBox="1"/>
          <p:nvPr/>
        </p:nvSpPr>
        <p:spPr>
          <a:xfrm>
            <a:off x="2771191" y="5384059"/>
            <a:ext cx="609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Consistent, Partition-Tolerant (CP) Systems have trouble with availability while keeping data consistent across partitioned nodes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8130-A4D1-4C8A-9005-5C26279F64D2}"/>
              </a:ext>
            </a:extLst>
          </p:cNvPr>
          <p:cNvSpPr txBox="1"/>
          <p:nvPr/>
        </p:nvSpPr>
        <p:spPr>
          <a:xfrm>
            <a:off x="1650024" y="336623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RDBMS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8DF6-B55A-4003-9EF5-372342BBAF86}"/>
              </a:ext>
            </a:extLst>
          </p:cNvPr>
          <p:cNvSpPr txBox="1"/>
          <p:nvPr/>
        </p:nvSpPr>
        <p:spPr>
          <a:xfrm>
            <a:off x="7649345" y="3275885"/>
            <a:ext cx="32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Cassandra, DynamoDB, CouchDB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D7954-D639-4575-A433-26B8E19D1188}"/>
              </a:ext>
            </a:extLst>
          </p:cNvPr>
          <p:cNvSpPr txBox="1"/>
          <p:nvPr/>
        </p:nvSpPr>
        <p:spPr>
          <a:xfrm>
            <a:off x="3883837" y="6250431"/>
            <a:ext cx="386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MongoDB, Redis, HBase, </a:t>
            </a:r>
            <a:r>
              <a:rPr lang="en-IN" dirty="0" err="1">
                <a:solidFill>
                  <a:srgbClr val="0070C0"/>
                </a:solidFill>
              </a:rPr>
              <a:t>MemCacheDB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1E9EC-136C-4350-BD47-3573ABD3099F}"/>
              </a:ext>
            </a:extLst>
          </p:cNvPr>
          <p:cNvSpPr txBox="1"/>
          <p:nvPr/>
        </p:nvSpPr>
        <p:spPr>
          <a:xfrm>
            <a:off x="4926564" y="3735566"/>
            <a:ext cx="185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Pick Two</a:t>
            </a:r>
          </a:p>
        </p:txBody>
      </p:sp>
    </p:spTree>
    <p:extLst>
      <p:ext uri="{BB962C8B-B14F-4D97-AF65-F5344CB8AC3E}">
        <p14:creationId xmlns:p14="http://schemas.microsoft.com/office/powerpoint/2010/main" val="35429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2E9-0E24-4C94-92A4-7DCF9F07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Sharding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CED1-5308-4C0E-A65D-D5278B37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Sharding, can also be called horizontal scaling. </a:t>
            </a:r>
          </a:p>
          <a:p>
            <a:r>
              <a:rPr lang="en-US" sz="2000" dirty="0"/>
              <a:t>The scaling approach divides the data set and distributes the data over multiple servers. </a:t>
            </a:r>
          </a:p>
          <a:p>
            <a:r>
              <a:rPr lang="en-US" sz="2000" dirty="0"/>
              <a:t>Each of this server can be called a shard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9EDAA-BF84-4448-A585-7D6F7423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18" y="2557424"/>
            <a:ext cx="9041850" cy="42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0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E88-8AFB-439E-93A9-E3634464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Sharding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2BFD-92AE-483E-899C-EDEB6E73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Sharding tier</a:t>
            </a:r>
          </a:p>
          <a:p>
            <a:pPr lvl="1"/>
            <a:r>
              <a:rPr lang="en-US" dirty="0"/>
              <a:t>The first component used is the shard router called mongos. </a:t>
            </a:r>
          </a:p>
          <a:p>
            <a:pPr lvl="1"/>
            <a:r>
              <a:rPr lang="en-US" dirty="0"/>
              <a:t>All read and write operations must be sent to the shard router, making all shards act as a single database for the client application. </a:t>
            </a:r>
          </a:p>
          <a:p>
            <a:pPr lvl="1"/>
            <a:r>
              <a:rPr lang="en-US" dirty="0"/>
              <a:t>The shard router will route the queries to the appropriate shards by consulting the </a:t>
            </a:r>
            <a:r>
              <a:rPr lang="en-US" dirty="0" err="1"/>
              <a:t>Configserver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Configserver</a:t>
            </a:r>
            <a:r>
              <a:rPr lang="en-US" dirty="0"/>
              <a:t> is a special </a:t>
            </a:r>
            <a:r>
              <a:rPr lang="en-US" dirty="0" err="1"/>
              <a:t>replicaSet</a:t>
            </a:r>
            <a:r>
              <a:rPr lang="en-US" dirty="0"/>
              <a:t> that keeps the configuration of all shards in the cluster.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Configserver</a:t>
            </a:r>
            <a:r>
              <a:rPr lang="en-US" dirty="0"/>
              <a:t> contains information about shards, databases, collections, shard keys and the distribution of chunks of data. </a:t>
            </a:r>
          </a:p>
          <a:p>
            <a:pPr lvl="1"/>
            <a:r>
              <a:rPr lang="en-US" dirty="0"/>
              <a:t>Data gets partitioned by slicing the total dataset into smaller chunks of data, where these chunks are defined by the shard key. </a:t>
            </a:r>
          </a:p>
          <a:p>
            <a:pPr lvl="1"/>
            <a:r>
              <a:rPr lang="en-US" dirty="0"/>
              <a:t>The shard key can be either a range or hash defined. These chunks are then distributed evenly over the total number of shards.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2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0CF3-438A-4D56-9265-DD36BECD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Sharding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4729-4B50-4BDD-8D06-8CF4023B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Sharding tier</a:t>
            </a:r>
          </a:p>
          <a:p>
            <a:pPr lvl="1"/>
            <a:r>
              <a:rPr lang="en-US" dirty="0"/>
              <a:t>The router will know on which shard to place the data by finding the correct chunk in the </a:t>
            </a:r>
            <a:r>
              <a:rPr lang="en-US" dirty="0" err="1"/>
              <a:t>Configserver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the router thinks the chunk is becoming too large, it will automatically create a new chunk in the </a:t>
            </a:r>
            <a:r>
              <a:rPr lang="en-US" dirty="0" err="1"/>
              <a:t>Configserver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sharding</a:t>
            </a:r>
            <a:r>
              <a:rPr lang="en-US" dirty="0"/>
              <a:t> metadata is stored in the config database, and this database is accessible via the shard router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40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2F1A-8DA1-43F0-B861-826D700B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Sharding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9EA1-6694-4B30-9B27-35AA508F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Shard tier</a:t>
            </a:r>
          </a:p>
          <a:p>
            <a:pPr lvl="1"/>
            <a:r>
              <a:rPr lang="en-US" dirty="0"/>
              <a:t>Adding a shard will increase the write capacity, but also increase the </a:t>
            </a:r>
            <a:r>
              <a:rPr lang="en-US" dirty="0" err="1"/>
              <a:t>sharding</a:t>
            </a:r>
            <a:r>
              <a:rPr lang="en-US" dirty="0"/>
              <a:t> complexity. </a:t>
            </a:r>
          </a:p>
          <a:p>
            <a:pPr lvl="1"/>
            <a:r>
              <a:rPr lang="en-US" dirty="0"/>
              <a:t>Each shard is an individual component in the cluster and there is no direct communication between them. </a:t>
            </a:r>
          </a:p>
          <a:p>
            <a:pPr lvl="1"/>
            <a:r>
              <a:rPr lang="en-US" dirty="0"/>
              <a:t>Shards don’t know anything about other shards in the cluster.</a:t>
            </a:r>
          </a:p>
          <a:p>
            <a:pPr lvl="1"/>
            <a:r>
              <a:rPr lang="en-US" dirty="0"/>
              <a:t>MongoDB distributes its data evenly by balancing the total number of chunks on each shard. </a:t>
            </a:r>
          </a:p>
          <a:p>
            <a:pPr lvl="1"/>
            <a:r>
              <a:rPr lang="en-US" dirty="0"/>
              <a:t>If the number of chunks is not spread evenly, a balancing process can be run to migrate chunks from one shard to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36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848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MongoDB</vt:lpstr>
      <vt:lpstr>What is NoSQL?</vt:lpstr>
      <vt:lpstr>Taxonomy of NoSQL</vt:lpstr>
      <vt:lpstr>Theory of NOSQL: CAP</vt:lpstr>
      <vt:lpstr>Guide to choose the NoSQL systems</vt:lpstr>
      <vt:lpstr>Sharding in MongoDB</vt:lpstr>
      <vt:lpstr>Sharding in MongoDB</vt:lpstr>
      <vt:lpstr>Sharding in MongoDB</vt:lpstr>
      <vt:lpstr>Sharding in MongoDB</vt:lpstr>
      <vt:lpstr>MongoDB</vt:lpstr>
      <vt:lpstr>MongoDB</vt:lpstr>
      <vt:lpstr>MongoDB</vt:lpstr>
      <vt:lpstr>_id field</vt:lpstr>
      <vt:lpstr>Indexes</vt:lpstr>
      <vt:lpstr>Before index</vt:lpstr>
      <vt:lpstr>After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Banu Prakash</dc:creator>
  <cp:lastModifiedBy>Banu Prakash</cp:lastModifiedBy>
  <cp:revision>29</cp:revision>
  <dcterms:created xsi:type="dcterms:W3CDTF">2018-08-07T03:34:24Z</dcterms:created>
  <dcterms:modified xsi:type="dcterms:W3CDTF">2018-08-20T08:39:48Z</dcterms:modified>
</cp:coreProperties>
</file>