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257" r:id="rId5"/>
    <p:sldId id="258" r:id="rId6"/>
    <p:sldId id="259" r:id="rId7"/>
    <p:sldId id="275" r:id="rId8"/>
    <p:sldId id="261" r:id="rId9"/>
    <p:sldId id="265" r:id="rId10"/>
    <p:sldId id="276" r:id="rId11"/>
    <p:sldId id="277" r:id="rId12"/>
    <p:sldId id="262" r:id="rId13"/>
    <p:sldId id="263" r:id="rId14"/>
    <p:sldId id="264" r:id="rId15"/>
    <p:sldId id="266" r:id="rId16"/>
    <p:sldId id="268" r:id="rId17"/>
    <p:sldId id="269" r:id="rId18"/>
    <p:sldId id="278" r:id="rId19"/>
    <p:sldId id="272" r:id="rId20"/>
    <p:sldId id="279" r:id="rId21"/>
    <p:sldId id="270" r:id="rId22"/>
    <p:sldId id="271" r:id="rId23"/>
    <p:sldId id="280" r:id="rId24"/>
    <p:sldId id="281" r:id="rId25"/>
    <p:sldId id="289" r:id="rId26"/>
    <p:sldId id="273" r:id="rId27"/>
    <p:sldId id="274"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3"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4FD6-FC23-4BBA-A9CC-7114A987F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C39067-FB42-4151-B33A-FD71D66CA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C1FFD7-C5FB-4549-B567-2E44A0C7EF57}"/>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5" name="Footer Placeholder 4">
            <a:extLst>
              <a:ext uri="{FF2B5EF4-FFF2-40B4-BE49-F238E27FC236}">
                <a16:creationId xmlns:a16="http://schemas.microsoft.com/office/drawing/2014/main" id="{7EAE58BA-FB12-415B-9A21-5C5ED5BBF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EF24A0-8883-4D2C-BEA9-7DEB32C17E70}"/>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150160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FF58-0C1F-4672-BE2D-EB959EBC73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A33D68-A3EB-43B2-96C6-F38DB2A8A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D48B1-7604-4399-9264-D240ABAC2C2D}"/>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5" name="Footer Placeholder 4">
            <a:extLst>
              <a:ext uri="{FF2B5EF4-FFF2-40B4-BE49-F238E27FC236}">
                <a16:creationId xmlns:a16="http://schemas.microsoft.com/office/drawing/2014/main" id="{B6331FCB-80FD-40DB-B0A7-44117A57A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29A8D-596D-4D59-9DC6-E7F6E391985A}"/>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57503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7C762-6494-48D6-983B-B6FB661FAC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F81B85-3261-464E-808A-AF1B42925E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0B058-8E5F-441B-8E7F-60C81D8EBBA0}"/>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5" name="Footer Placeholder 4">
            <a:extLst>
              <a:ext uri="{FF2B5EF4-FFF2-40B4-BE49-F238E27FC236}">
                <a16:creationId xmlns:a16="http://schemas.microsoft.com/office/drawing/2014/main" id="{5A75F839-2E0A-4139-98F2-6F3CF49CC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4BA44-7E30-4D2E-9B24-0340F4B73ADE}"/>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22822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49F7-1E96-4D2C-9595-7DC0DB727C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FAC6CA-F6B9-4999-A7F4-7EE526D1A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F8C84-E072-44AF-BCC9-F0064CAC9337}"/>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5" name="Footer Placeholder 4">
            <a:extLst>
              <a:ext uri="{FF2B5EF4-FFF2-40B4-BE49-F238E27FC236}">
                <a16:creationId xmlns:a16="http://schemas.microsoft.com/office/drawing/2014/main" id="{DA2B4034-E88A-4DDB-B06B-D9AD2C577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87DFD1-FB4D-4621-ADC7-0F7AF7873596}"/>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230198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D5D5-3D74-4F74-97C9-E94ACE270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871C23-A9D1-4CEE-A371-508A9C5E8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01074F-FCF7-45CF-A5B8-C04D64AEE69A}"/>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5" name="Footer Placeholder 4">
            <a:extLst>
              <a:ext uri="{FF2B5EF4-FFF2-40B4-BE49-F238E27FC236}">
                <a16:creationId xmlns:a16="http://schemas.microsoft.com/office/drawing/2014/main" id="{0BDF1D6A-0834-40FB-8745-FB9D9198F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C0EDC-F5D0-44A0-BA05-4A7E5998FD17}"/>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191817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6A1C-55F6-417D-AC3B-69648068C9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4144A4-6248-4130-B668-5B36CFBC8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6F8427-35ED-4D92-A326-DD8D2DB168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FF5C87-783E-41B3-95F5-135011B59837}"/>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6" name="Footer Placeholder 5">
            <a:extLst>
              <a:ext uri="{FF2B5EF4-FFF2-40B4-BE49-F238E27FC236}">
                <a16:creationId xmlns:a16="http://schemas.microsoft.com/office/drawing/2014/main" id="{AE01DE5D-53FA-4E8B-8006-25BBF0BA2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98C8F3-4E6A-4974-B09C-B15F6C6E1B63}"/>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247398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426D-B6B2-4C7D-B44F-04C694903D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D8FC8D-9DE1-4A34-B52E-77372E243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DA3E92-2DCF-487A-8FE7-72AB94BFC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BE1F41-024A-4410-948D-119383E64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F9D9B-34D0-4E14-99BD-70B220ADFB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C91A12-18C3-4B59-B18C-C5F76059E9AC}"/>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8" name="Footer Placeholder 7">
            <a:extLst>
              <a:ext uri="{FF2B5EF4-FFF2-40B4-BE49-F238E27FC236}">
                <a16:creationId xmlns:a16="http://schemas.microsoft.com/office/drawing/2014/main" id="{0F9A8DAC-6725-435D-BE21-AEBB91E348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A1E537-8E0E-4E55-90E1-5F88003AF0D2}"/>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325421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11A2-6E9C-4A6A-B26B-397E96143E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E1C7B-8EF7-4E70-8742-ADB8A297782D}"/>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4" name="Footer Placeholder 3">
            <a:extLst>
              <a:ext uri="{FF2B5EF4-FFF2-40B4-BE49-F238E27FC236}">
                <a16:creationId xmlns:a16="http://schemas.microsoft.com/office/drawing/2014/main" id="{A0D3CBB0-4E4D-47FF-B539-A3F6D1D106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4DCC13-5A6F-4C8A-9ED1-50339E400A98}"/>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223420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3F8F5-D092-4AF2-920A-8CA400B23596}"/>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3" name="Footer Placeholder 2">
            <a:extLst>
              <a:ext uri="{FF2B5EF4-FFF2-40B4-BE49-F238E27FC236}">
                <a16:creationId xmlns:a16="http://schemas.microsoft.com/office/drawing/2014/main" id="{45D21E3E-4ECA-4A56-A59F-6D47F6C4A5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C83244-5A88-4A36-93BE-3863A6AF66A8}"/>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40692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D1E8-DE24-402C-B224-B16402A81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C7DE7D-4BD3-4B13-B764-B60D87443B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8B6FD9-1636-4C31-9F76-DD70EB044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0EB02-D102-43C2-BB09-7D4869197B43}"/>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6" name="Footer Placeholder 5">
            <a:extLst>
              <a:ext uri="{FF2B5EF4-FFF2-40B4-BE49-F238E27FC236}">
                <a16:creationId xmlns:a16="http://schemas.microsoft.com/office/drawing/2014/main" id="{0C672862-FF1C-4B88-BFC9-894613D2EB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35F850-1596-4104-8ADF-158BFD3A9B19}"/>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99667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FF82-0804-445C-9345-26DFAFA67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0D6948-3A38-47F3-992C-7153199D5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D900F9-DE8E-4C14-8F71-060DEEEAB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B0D780-26E2-4713-BFBE-A72B242E2612}"/>
              </a:ext>
            </a:extLst>
          </p:cNvPr>
          <p:cNvSpPr>
            <a:spLocks noGrp="1"/>
          </p:cNvSpPr>
          <p:nvPr>
            <p:ph type="dt" sz="half" idx="10"/>
          </p:nvPr>
        </p:nvSpPr>
        <p:spPr/>
        <p:txBody>
          <a:bodyPr/>
          <a:lstStyle/>
          <a:p>
            <a:fld id="{5C549EF8-8FAA-48F1-94C3-5C0C43DF0D09}" type="datetimeFigureOut">
              <a:rPr lang="en-IN" smtClean="0"/>
              <a:t>01-06-2021</a:t>
            </a:fld>
            <a:endParaRPr lang="en-IN"/>
          </a:p>
        </p:txBody>
      </p:sp>
      <p:sp>
        <p:nvSpPr>
          <p:cNvPr id="6" name="Footer Placeholder 5">
            <a:extLst>
              <a:ext uri="{FF2B5EF4-FFF2-40B4-BE49-F238E27FC236}">
                <a16:creationId xmlns:a16="http://schemas.microsoft.com/office/drawing/2014/main" id="{4FCD2416-8916-4DC9-8BD7-A32EDB13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143FE-B000-45BE-9262-22B781EE2C97}"/>
              </a:ext>
            </a:extLst>
          </p:cNvPr>
          <p:cNvSpPr>
            <a:spLocks noGrp="1"/>
          </p:cNvSpPr>
          <p:nvPr>
            <p:ph type="sldNum" sz="quarter" idx="12"/>
          </p:nvPr>
        </p:nvSpPr>
        <p:spPr/>
        <p:txBody>
          <a:bodyPr/>
          <a:lstStyle/>
          <a:p>
            <a:fld id="{D48C0B08-3F89-4B13-8F4D-3711275AF6BA}" type="slidenum">
              <a:rPr lang="en-IN" smtClean="0"/>
              <a:t>‹#›</a:t>
            </a:fld>
            <a:endParaRPr lang="en-IN"/>
          </a:p>
        </p:txBody>
      </p:sp>
    </p:spTree>
    <p:extLst>
      <p:ext uri="{BB962C8B-B14F-4D97-AF65-F5344CB8AC3E}">
        <p14:creationId xmlns:p14="http://schemas.microsoft.com/office/powerpoint/2010/main" val="210780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DC06E-3E4A-4278-ACF9-1CB1FC0BF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B97669-3945-4DFB-89C3-0AB6DF427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D3A02-98E2-40DE-A74E-0D495B6CD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49EF8-8FAA-48F1-94C3-5C0C43DF0D09}" type="datetimeFigureOut">
              <a:rPr lang="en-IN" smtClean="0"/>
              <a:t>01-06-2021</a:t>
            </a:fld>
            <a:endParaRPr lang="en-IN"/>
          </a:p>
        </p:txBody>
      </p:sp>
      <p:sp>
        <p:nvSpPr>
          <p:cNvPr id="5" name="Footer Placeholder 4">
            <a:extLst>
              <a:ext uri="{FF2B5EF4-FFF2-40B4-BE49-F238E27FC236}">
                <a16:creationId xmlns:a16="http://schemas.microsoft.com/office/drawing/2014/main" id="{37E6C4E4-452B-437B-AAB5-304349ACB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6B3B99-CA40-471C-BA4D-930588E58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C0B08-3F89-4B13-8F4D-3711275AF6BA}" type="slidenum">
              <a:rPr lang="en-IN" smtClean="0"/>
              <a:t>‹#›</a:t>
            </a:fld>
            <a:endParaRPr lang="en-IN"/>
          </a:p>
        </p:txBody>
      </p:sp>
    </p:spTree>
    <p:extLst>
      <p:ext uri="{BB962C8B-B14F-4D97-AF65-F5344CB8AC3E}">
        <p14:creationId xmlns:p14="http://schemas.microsoft.com/office/powerpoint/2010/main" val="136005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anuprakashc@yahoo.co.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github.com/mcollina/autocannon"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odejs/node/blob/master/src/node_crypto.cc" TargetMode="External"/><Relationship Id="rId2" Type="http://schemas.openxmlformats.org/officeDocument/2006/relationships/hyperlink" Target="https://github.com/nodejs/node/blob/master/lib/internal/crypto/pbkdf2.j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EBF5-ABE3-4E1F-ADA9-1D4C9E814D0B}"/>
              </a:ext>
            </a:extLst>
          </p:cNvPr>
          <p:cNvSpPr>
            <a:spLocks noGrp="1"/>
          </p:cNvSpPr>
          <p:nvPr>
            <p:ph type="ctrTitle"/>
          </p:nvPr>
        </p:nvSpPr>
        <p:spPr/>
        <p:txBody>
          <a:bodyPr/>
          <a:lstStyle/>
          <a:p>
            <a:r>
              <a:rPr lang="en-IN" dirty="0"/>
              <a:t>Node JS</a:t>
            </a:r>
          </a:p>
        </p:txBody>
      </p:sp>
      <p:sp>
        <p:nvSpPr>
          <p:cNvPr id="3" name="Subtitle 2">
            <a:extLst>
              <a:ext uri="{FF2B5EF4-FFF2-40B4-BE49-F238E27FC236}">
                <a16:creationId xmlns:a16="http://schemas.microsoft.com/office/drawing/2014/main" id="{1FE3B4BE-274A-42E4-94B2-1F65B307AB45}"/>
              </a:ext>
            </a:extLst>
          </p:cNvPr>
          <p:cNvSpPr>
            <a:spLocks noGrp="1"/>
          </p:cNvSpPr>
          <p:nvPr>
            <p:ph type="subTitle" idx="1"/>
          </p:nvPr>
        </p:nvSpPr>
        <p:spPr/>
        <p:txBody>
          <a:bodyPr/>
          <a:lstStyle/>
          <a:p>
            <a:r>
              <a:rPr lang="en-IN" dirty="0"/>
              <a:t>Banuprakash</a:t>
            </a:r>
          </a:p>
          <a:p>
            <a:r>
              <a:rPr lang="en-IN" dirty="0">
                <a:hlinkClick r:id="rId2"/>
              </a:rPr>
              <a:t>banuprakashc@yahoo.co.in</a:t>
            </a:r>
            <a:endParaRPr lang="en-IN" dirty="0"/>
          </a:p>
          <a:p>
            <a:r>
              <a:rPr lang="en-IN" dirty="0"/>
              <a:t>banu@lucidatechnologies.com</a:t>
            </a:r>
          </a:p>
        </p:txBody>
      </p:sp>
    </p:spTree>
    <p:extLst>
      <p:ext uri="{BB962C8B-B14F-4D97-AF65-F5344CB8AC3E}">
        <p14:creationId xmlns:p14="http://schemas.microsoft.com/office/powerpoint/2010/main" val="328144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C667-6FFD-40B6-9079-37DCD322FEA6}"/>
              </a:ext>
            </a:extLst>
          </p:cNvPr>
          <p:cNvSpPr>
            <a:spLocks noGrp="1"/>
          </p:cNvSpPr>
          <p:nvPr>
            <p:ph type="title"/>
          </p:nvPr>
        </p:nvSpPr>
        <p:spPr/>
        <p:txBody>
          <a:bodyPr/>
          <a:lstStyle/>
          <a:p>
            <a:r>
              <a:rPr lang="en-IN" dirty="0" err="1"/>
              <a:t>process.nextTick</a:t>
            </a:r>
            <a:r>
              <a:rPr lang="en-IN" dirty="0"/>
              <a:t>() vs </a:t>
            </a:r>
            <a:r>
              <a:rPr lang="en-IN" dirty="0" err="1"/>
              <a:t>setImmediate</a:t>
            </a:r>
            <a:endParaRPr lang="en-IN" dirty="0"/>
          </a:p>
        </p:txBody>
      </p:sp>
      <p:sp>
        <p:nvSpPr>
          <p:cNvPr id="3" name="Content Placeholder 2">
            <a:extLst>
              <a:ext uri="{FF2B5EF4-FFF2-40B4-BE49-F238E27FC236}">
                <a16:creationId xmlns:a16="http://schemas.microsoft.com/office/drawing/2014/main" id="{6A715F1E-0051-47FD-98C5-C8212FED8016}"/>
              </a:ext>
            </a:extLst>
          </p:cNvPr>
          <p:cNvSpPr>
            <a:spLocks noGrp="1"/>
          </p:cNvSpPr>
          <p:nvPr>
            <p:ph idx="1"/>
          </p:nvPr>
        </p:nvSpPr>
        <p:spPr>
          <a:xfrm>
            <a:off x="838200" y="1825625"/>
            <a:ext cx="3245528" cy="3847206"/>
          </a:xfrm>
        </p:spPr>
        <p:txBody>
          <a:bodyPr>
            <a:normAutofit/>
          </a:bodyPr>
          <a:lstStyle/>
          <a:p>
            <a:r>
              <a:rPr lang="en-US" sz="2000" dirty="0" err="1"/>
              <a:t>process.nextTick</a:t>
            </a:r>
            <a:r>
              <a:rPr lang="en-US" sz="2000" dirty="0"/>
              <a:t>() fires immediately on the same phase</a:t>
            </a:r>
          </a:p>
          <a:p>
            <a:endParaRPr lang="en-US" sz="2000" dirty="0"/>
          </a:p>
          <a:p>
            <a:r>
              <a:rPr lang="en-US" sz="2000" dirty="0" err="1"/>
              <a:t>setImmediate</a:t>
            </a:r>
            <a:r>
              <a:rPr lang="en-US" sz="2000" dirty="0"/>
              <a:t>() fires on the following iteration or 'tick' of the event loop</a:t>
            </a:r>
            <a:endParaRPr lang="en-IN" sz="2000" dirty="0"/>
          </a:p>
        </p:txBody>
      </p:sp>
      <p:pic>
        <p:nvPicPr>
          <p:cNvPr id="6" name="Picture 5">
            <a:extLst>
              <a:ext uri="{FF2B5EF4-FFF2-40B4-BE49-F238E27FC236}">
                <a16:creationId xmlns:a16="http://schemas.microsoft.com/office/drawing/2014/main" id="{DB974C6A-FFDE-4DD7-9572-0B13D55DE7DD}"/>
              </a:ext>
            </a:extLst>
          </p:cNvPr>
          <p:cNvPicPr>
            <a:picLocks noChangeAspect="1"/>
          </p:cNvPicPr>
          <p:nvPr/>
        </p:nvPicPr>
        <p:blipFill>
          <a:blip r:embed="rId2"/>
          <a:stretch>
            <a:fillRect/>
          </a:stretch>
        </p:blipFill>
        <p:spPr>
          <a:xfrm>
            <a:off x="4803146" y="1825625"/>
            <a:ext cx="4704838" cy="4235208"/>
          </a:xfrm>
          <a:prstGeom prst="rect">
            <a:avLst/>
          </a:prstGeom>
        </p:spPr>
      </p:pic>
      <p:pic>
        <p:nvPicPr>
          <p:cNvPr id="8" name="Picture 7">
            <a:extLst>
              <a:ext uri="{FF2B5EF4-FFF2-40B4-BE49-F238E27FC236}">
                <a16:creationId xmlns:a16="http://schemas.microsoft.com/office/drawing/2014/main" id="{27C121D2-132D-4700-B9F1-66C3AD60DA34}"/>
              </a:ext>
            </a:extLst>
          </p:cNvPr>
          <p:cNvPicPr>
            <a:picLocks noChangeAspect="1"/>
          </p:cNvPicPr>
          <p:nvPr/>
        </p:nvPicPr>
        <p:blipFill>
          <a:blip r:embed="rId3"/>
          <a:stretch>
            <a:fillRect/>
          </a:stretch>
        </p:blipFill>
        <p:spPr>
          <a:xfrm>
            <a:off x="9974097" y="1825625"/>
            <a:ext cx="1476581" cy="1419423"/>
          </a:xfrm>
          <a:prstGeom prst="rect">
            <a:avLst/>
          </a:prstGeom>
        </p:spPr>
      </p:pic>
    </p:spTree>
    <p:extLst>
      <p:ext uri="{BB962C8B-B14F-4D97-AF65-F5344CB8AC3E}">
        <p14:creationId xmlns:p14="http://schemas.microsoft.com/office/powerpoint/2010/main" val="27213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65F1-DC43-4023-B903-589EE56F0969}"/>
              </a:ext>
            </a:extLst>
          </p:cNvPr>
          <p:cNvSpPr>
            <a:spLocks noGrp="1"/>
          </p:cNvSpPr>
          <p:nvPr>
            <p:ph type="title"/>
          </p:nvPr>
        </p:nvSpPr>
        <p:spPr/>
        <p:txBody>
          <a:bodyPr/>
          <a:lstStyle/>
          <a:p>
            <a:r>
              <a:rPr lang="en-IN" dirty="0"/>
              <a:t>Threads</a:t>
            </a:r>
          </a:p>
        </p:txBody>
      </p:sp>
      <p:sp>
        <p:nvSpPr>
          <p:cNvPr id="3" name="Content Placeholder 2">
            <a:extLst>
              <a:ext uri="{FF2B5EF4-FFF2-40B4-BE49-F238E27FC236}">
                <a16:creationId xmlns:a16="http://schemas.microsoft.com/office/drawing/2014/main" id="{1B948DCE-EC1F-481A-BD87-7118796BF61F}"/>
              </a:ext>
            </a:extLst>
          </p:cNvPr>
          <p:cNvSpPr>
            <a:spLocks noGrp="1"/>
          </p:cNvSpPr>
          <p:nvPr>
            <p:ph idx="1"/>
          </p:nvPr>
        </p:nvSpPr>
        <p:spPr/>
        <p:txBody>
          <a:bodyPr/>
          <a:lstStyle/>
          <a:p>
            <a:r>
              <a:rPr lang="en-IN" dirty="0"/>
              <a:t>Threads in Node JS</a:t>
            </a:r>
          </a:p>
        </p:txBody>
      </p:sp>
      <p:pic>
        <p:nvPicPr>
          <p:cNvPr id="5" name="Picture 4">
            <a:extLst>
              <a:ext uri="{FF2B5EF4-FFF2-40B4-BE49-F238E27FC236}">
                <a16:creationId xmlns:a16="http://schemas.microsoft.com/office/drawing/2014/main" id="{0BEF85A4-8DEF-460A-9FE5-578037CF5AC0}"/>
              </a:ext>
            </a:extLst>
          </p:cNvPr>
          <p:cNvPicPr>
            <a:picLocks noChangeAspect="1"/>
          </p:cNvPicPr>
          <p:nvPr/>
        </p:nvPicPr>
        <p:blipFill>
          <a:blip r:embed="rId2"/>
          <a:stretch>
            <a:fillRect/>
          </a:stretch>
        </p:blipFill>
        <p:spPr>
          <a:xfrm>
            <a:off x="2063285" y="2389612"/>
            <a:ext cx="7106642" cy="3410426"/>
          </a:xfrm>
          <a:prstGeom prst="rect">
            <a:avLst/>
          </a:prstGeom>
        </p:spPr>
      </p:pic>
    </p:spTree>
    <p:extLst>
      <p:ext uri="{BB962C8B-B14F-4D97-AF65-F5344CB8AC3E}">
        <p14:creationId xmlns:p14="http://schemas.microsoft.com/office/powerpoint/2010/main" val="290506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C040-9D50-47C6-A37A-6E33B27D6BBB}"/>
              </a:ext>
            </a:extLst>
          </p:cNvPr>
          <p:cNvSpPr>
            <a:spLocks noGrp="1"/>
          </p:cNvSpPr>
          <p:nvPr>
            <p:ph type="title"/>
          </p:nvPr>
        </p:nvSpPr>
        <p:spPr/>
        <p:txBody>
          <a:bodyPr/>
          <a:lstStyle/>
          <a:p>
            <a:r>
              <a:rPr lang="en-IN" dirty="0"/>
              <a:t>Threads</a:t>
            </a:r>
          </a:p>
        </p:txBody>
      </p:sp>
      <p:pic>
        <p:nvPicPr>
          <p:cNvPr id="7" name="Content Placeholder 6">
            <a:extLst>
              <a:ext uri="{FF2B5EF4-FFF2-40B4-BE49-F238E27FC236}">
                <a16:creationId xmlns:a16="http://schemas.microsoft.com/office/drawing/2014/main" id="{541D968E-6A28-4867-A0B0-1CA80B57E1DA}"/>
              </a:ext>
            </a:extLst>
          </p:cNvPr>
          <p:cNvPicPr>
            <a:picLocks noGrp="1" noChangeAspect="1"/>
          </p:cNvPicPr>
          <p:nvPr>
            <p:ph idx="1"/>
          </p:nvPr>
        </p:nvPicPr>
        <p:blipFill>
          <a:blip r:embed="rId2"/>
          <a:stretch>
            <a:fillRect/>
          </a:stretch>
        </p:blipFill>
        <p:spPr>
          <a:xfrm>
            <a:off x="7768136" y="1587713"/>
            <a:ext cx="2124371" cy="476316"/>
          </a:xfrm>
        </p:spPr>
      </p:pic>
      <p:pic>
        <p:nvPicPr>
          <p:cNvPr id="5" name="Picture 4">
            <a:extLst>
              <a:ext uri="{FF2B5EF4-FFF2-40B4-BE49-F238E27FC236}">
                <a16:creationId xmlns:a16="http://schemas.microsoft.com/office/drawing/2014/main" id="{C69DAA59-A191-43C0-9D0A-491BDCCD1183}"/>
              </a:ext>
            </a:extLst>
          </p:cNvPr>
          <p:cNvPicPr>
            <a:picLocks noChangeAspect="1"/>
          </p:cNvPicPr>
          <p:nvPr/>
        </p:nvPicPr>
        <p:blipFill>
          <a:blip r:embed="rId3"/>
          <a:stretch>
            <a:fillRect/>
          </a:stretch>
        </p:blipFill>
        <p:spPr>
          <a:xfrm>
            <a:off x="838200" y="1587713"/>
            <a:ext cx="6154349" cy="2613210"/>
          </a:xfrm>
          <a:prstGeom prst="rect">
            <a:avLst/>
          </a:prstGeom>
        </p:spPr>
      </p:pic>
      <p:pic>
        <p:nvPicPr>
          <p:cNvPr id="9" name="Picture 8">
            <a:extLst>
              <a:ext uri="{FF2B5EF4-FFF2-40B4-BE49-F238E27FC236}">
                <a16:creationId xmlns:a16="http://schemas.microsoft.com/office/drawing/2014/main" id="{55DD76E9-33C2-41D6-94C3-EDDA575EDC7C}"/>
              </a:ext>
            </a:extLst>
          </p:cNvPr>
          <p:cNvPicPr>
            <a:picLocks noChangeAspect="1"/>
          </p:cNvPicPr>
          <p:nvPr/>
        </p:nvPicPr>
        <p:blipFill>
          <a:blip r:embed="rId4"/>
          <a:stretch>
            <a:fillRect/>
          </a:stretch>
        </p:blipFill>
        <p:spPr>
          <a:xfrm>
            <a:off x="7768136" y="2036755"/>
            <a:ext cx="1066949" cy="609685"/>
          </a:xfrm>
          <a:prstGeom prst="rect">
            <a:avLst/>
          </a:prstGeom>
        </p:spPr>
      </p:pic>
      <p:pic>
        <p:nvPicPr>
          <p:cNvPr id="13" name="Picture 12">
            <a:extLst>
              <a:ext uri="{FF2B5EF4-FFF2-40B4-BE49-F238E27FC236}">
                <a16:creationId xmlns:a16="http://schemas.microsoft.com/office/drawing/2014/main" id="{3D1D9E7D-508E-44F3-8567-0D8F527ACF76}"/>
              </a:ext>
            </a:extLst>
          </p:cNvPr>
          <p:cNvPicPr>
            <a:picLocks noChangeAspect="1"/>
          </p:cNvPicPr>
          <p:nvPr/>
        </p:nvPicPr>
        <p:blipFill>
          <a:blip r:embed="rId5"/>
          <a:stretch>
            <a:fillRect/>
          </a:stretch>
        </p:blipFill>
        <p:spPr>
          <a:xfrm>
            <a:off x="198266" y="4298204"/>
            <a:ext cx="3009821" cy="2250613"/>
          </a:xfrm>
          <a:prstGeom prst="rect">
            <a:avLst/>
          </a:prstGeom>
        </p:spPr>
      </p:pic>
      <p:pic>
        <p:nvPicPr>
          <p:cNvPr id="15" name="Picture 14">
            <a:extLst>
              <a:ext uri="{FF2B5EF4-FFF2-40B4-BE49-F238E27FC236}">
                <a16:creationId xmlns:a16="http://schemas.microsoft.com/office/drawing/2014/main" id="{589AAAC9-C92D-40A4-9357-DD5FBC4CB6DA}"/>
              </a:ext>
            </a:extLst>
          </p:cNvPr>
          <p:cNvPicPr>
            <a:picLocks noChangeAspect="1"/>
          </p:cNvPicPr>
          <p:nvPr/>
        </p:nvPicPr>
        <p:blipFill>
          <a:blip r:embed="rId6"/>
          <a:stretch>
            <a:fillRect/>
          </a:stretch>
        </p:blipFill>
        <p:spPr>
          <a:xfrm>
            <a:off x="3606052" y="4100220"/>
            <a:ext cx="2907198" cy="1826202"/>
          </a:xfrm>
          <a:prstGeom prst="rect">
            <a:avLst/>
          </a:prstGeom>
        </p:spPr>
      </p:pic>
      <p:pic>
        <p:nvPicPr>
          <p:cNvPr id="17" name="Picture 16">
            <a:extLst>
              <a:ext uri="{FF2B5EF4-FFF2-40B4-BE49-F238E27FC236}">
                <a16:creationId xmlns:a16="http://schemas.microsoft.com/office/drawing/2014/main" id="{9806AC29-C886-4070-BEEC-12820181F38C}"/>
              </a:ext>
            </a:extLst>
          </p:cNvPr>
          <p:cNvPicPr>
            <a:picLocks noChangeAspect="1"/>
          </p:cNvPicPr>
          <p:nvPr/>
        </p:nvPicPr>
        <p:blipFill>
          <a:blip r:embed="rId7"/>
          <a:stretch>
            <a:fillRect/>
          </a:stretch>
        </p:blipFill>
        <p:spPr>
          <a:xfrm>
            <a:off x="7768136" y="3762035"/>
            <a:ext cx="3185365" cy="2730840"/>
          </a:xfrm>
          <a:prstGeom prst="rect">
            <a:avLst/>
          </a:prstGeom>
        </p:spPr>
      </p:pic>
    </p:spTree>
    <p:extLst>
      <p:ext uri="{BB962C8B-B14F-4D97-AF65-F5344CB8AC3E}">
        <p14:creationId xmlns:p14="http://schemas.microsoft.com/office/powerpoint/2010/main" val="144055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8CB-87AE-4DA7-B61E-5972256BF00F}"/>
              </a:ext>
            </a:extLst>
          </p:cNvPr>
          <p:cNvSpPr>
            <a:spLocks noGrp="1"/>
          </p:cNvSpPr>
          <p:nvPr>
            <p:ph type="title"/>
          </p:nvPr>
        </p:nvSpPr>
        <p:spPr/>
        <p:txBody>
          <a:bodyPr/>
          <a:lstStyle/>
          <a:p>
            <a:r>
              <a:rPr lang="en-IN" dirty="0"/>
              <a:t>Thread Pool</a:t>
            </a:r>
          </a:p>
        </p:txBody>
      </p:sp>
      <p:sp>
        <p:nvSpPr>
          <p:cNvPr id="3" name="Content Placeholder 2">
            <a:extLst>
              <a:ext uri="{FF2B5EF4-FFF2-40B4-BE49-F238E27FC236}">
                <a16:creationId xmlns:a16="http://schemas.microsoft.com/office/drawing/2014/main" id="{D6C21018-6461-4EFD-8AEF-8A724A45855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9CF0CE4-6EDC-425A-B3F5-3DC356258B7E}"/>
              </a:ext>
            </a:extLst>
          </p:cNvPr>
          <p:cNvPicPr>
            <a:picLocks noChangeAspect="1"/>
          </p:cNvPicPr>
          <p:nvPr/>
        </p:nvPicPr>
        <p:blipFill>
          <a:blip r:embed="rId2"/>
          <a:stretch>
            <a:fillRect/>
          </a:stretch>
        </p:blipFill>
        <p:spPr>
          <a:xfrm>
            <a:off x="838200" y="1825625"/>
            <a:ext cx="5298752" cy="4351338"/>
          </a:xfrm>
          <a:prstGeom prst="rect">
            <a:avLst/>
          </a:prstGeom>
        </p:spPr>
      </p:pic>
      <p:pic>
        <p:nvPicPr>
          <p:cNvPr id="7" name="Picture 6">
            <a:extLst>
              <a:ext uri="{FF2B5EF4-FFF2-40B4-BE49-F238E27FC236}">
                <a16:creationId xmlns:a16="http://schemas.microsoft.com/office/drawing/2014/main" id="{75185F49-1CC3-489C-98B9-EA2DA4A635B5}"/>
              </a:ext>
            </a:extLst>
          </p:cNvPr>
          <p:cNvPicPr>
            <a:picLocks noChangeAspect="1"/>
          </p:cNvPicPr>
          <p:nvPr/>
        </p:nvPicPr>
        <p:blipFill>
          <a:blip r:embed="rId3"/>
          <a:stretch>
            <a:fillRect/>
          </a:stretch>
        </p:blipFill>
        <p:spPr>
          <a:xfrm>
            <a:off x="7288742" y="2301941"/>
            <a:ext cx="1257475" cy="1209844"/>
          </a:xfrm>
          <a:prstGeom prst="rect">
            <a:avLst/>
          </a:prstGeom>
        </p:spPr>
      </p:pic>
      <p:pic>
        <p:nvPicPr>
          <p:cNvPr id="8" name="Content Placeholder 6">
            <a:extLst>
              <a:ext uri="{FF2B5EF4-FFF2-40B4-BE49-F238E27FC236}">
                <a16:creationId xmlns:a16="http://schemas.microsoft.com/office/drawing/2014/main" id="{A74A26E1-BF8A-4A3F-B401-E79462A9B302}"/>
              </a:ext>
            </a:extLst>
          </p:cNvPr>
          <p:cNvPicPr>
            <a:picLocks noChangeAspect="1"/>
          </p:cNvPicPr>
          <p:nvPr/>
        </p:nvPicPr>
        <p:blipFill>
          <a:blip r:embed="rId4"/>
          <a:stretch>
            <a:fillRect/>
          </a:stretch>
        </p:blipFill>
        <p:spPr>
          <a:xfrm>
            <a:off x="7288742" y="1825625"/>
            <a:ext cx="2124371" cy="476316"/>
          </a:xfrm>
          <a:prstGeom prst="rect">
            <a:avLst/>
          </a:prstGeom>
        </p:spPr>
      </p:pic>
      <p:pic>
        <p:nvPicPr>
          <p:cNvPr id="10" name="Picture 9">
            <a:extLst>
              <a:ext uri="{FF2B5EF4-FFF2-40B4-BE49-F238E27FC236}">
                <a16:creationId xmlns:a16="http://schemas.microsoft.com/office/drawing/2014/main" id="{90049A5B-04CF-410C-B75E-AF61B70A9297}"/>
              </a:ext>
            </a:extLst>
          </p:cNvPr>
          <p:cNvPicPr>
            <a:picLocks noChangeAspect="1"/>
          </p:cNvPicPr>
          <p:nvPr/>
        </p:nvPicPr>
        <p:blipFill>
          <a:blip r:embed="rId5"/>
          <a:stretch>
            <a:fillRect/>
          </a:stretch>
        </p:blipFill>
        <p:spPr>
          <a:xfrm>
            <a:off x="7118489" y="3988101"/>
            <a:ext cx="3712268" cy="1644419"/>
          </a:xfrm>
          <a:prstGeom prst="rect">
            <a:avLst/>
          </a:prstGeom>
        </p:spPr>
      </p:pic>
      <p:sp>
        <p:nvSpPr>
          <p:cNvPr id="4" name="Rectangle 3">
            <a:extLst>
              <a:ext uri="{FF2B5EF4-FFF2-40B4-BE49-F238E27FC236}">
                <a16:creationId xmlns:a16="http://schemas.microsoft.com/office/drawing/2014/main" id="{10C08509-8633-4DED-8F97-99AA7FE2F1B2}"/>
              </a:ext>
            </a:extLst>
          </p:cNvPr>
          <p:cNvSpPr/>
          <p:nvPr/>
        </p:nvSpPr>
        <p:spPr>
          <a:xfrm>
            <a:off x="7146786" y="4580878"/>
            <a:ext cx="434743" cy="10516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noFill/>
            </a:endParaRPr>
          </a:p>
        </p:txBody>
      </p:sp>
    </p:spTree>
    <p:extLst>
      <p:ext uri="{BB962C8B-B14F-4D97-AF65-F5344CB8AC3E}">
        <p14:creationId xmlns:p14="http://schemas.microsoft.com/office/powerpoint/2010/main" val="263087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DB33-A278-4BE5-9E77-5DE4D66A3444}"/>
              </a:ext>
            </a:extLst>
          </p:cNvPr>
          <p:cNvSpPr>
            <a:spLocks noGrp="1"/>
          </p:cNvSpPr>
          <p:nvPr>
            <p:ph type="title"/>
          </p:nvPr>
        </p:nvSpPr>
        <p:spPr/>
        <p:txBody>
          <a:bodyPr/>
          <a:lstStyle/>
          <a:p>
            <a:r>
              <a:rPr lang="en-IN" dirty="0"/>
              <a:t>Thread Pool</a:t>
            </a:r>
          </a:p>
        </p:txBody>
      </p:sp>
      <p:sp>
        <p:nvSpPr>
          <p:cNvPr id="3" name="Content Placeholder 2">
            <a:extLst>
              <a:ext uri="{FF2B5EF4-FFF2-40B4-BE49-F238E27FC236}">
                <a16:creationId xmlns:a16="http://schemas.microsoft.com/office/drawing/2014/main" id="{6AE7558C-2E33-44E8-BD9D-667CCD03D3FF}"/>
              </a:ext>
            </a:extLst>
          </p:cNvPr>
          <p:cNvSpPr>
            <a:spLocks noGrp="1"/>
          </p:cNvSpPr>
          <p:nvPr>
            <p:ph idx="1"/>
          </p:nvPr>
        </p:nvSpPr>
        <p:spPr/>
        <p:txBody>
          <a:bodyPr/>
          <a:lstStyle/>
          <a:p>
            <a:r>
              <a:rPr lang="en-IN" dirty="0"/>
              <a:t>Each core has more threads to handle, hence more time compared to </a:t>
            </a:r>
          </a:p>
          <a:p>
            <a:pPr marL="0" indent="0">
              <a:buNone/>
            </a:pPr>
            <a:r>
              <a:rPr lang="en-IN" dirty="0"/>
              <a:t>previous execution with only 2 threads</a:t>
            </a:r>
          </a:p>
        </p:txBody>
      </p:sp>
      <p:pic>
        <p:nvPicPr>
          <p:cNvPr id="5" name="Picture 4">
            <a:extLst>
              <a:ext uri="{FF2B5EF4-FFF2-40B4-BE49-F238E27FC236}">
                <a16:creationId xmlns:a16="http://schemas.microsoft.com/office/drawing/2014/main" id="{64A6C61D-E507-4268-829A-F0C26F233D8F}"/>
              </a:ext>
            </a:extLst>
          </p:cNvPr>
          <p:cNvPicPr>
            <a:picLocks noChangeAspect="1"/>
          </p:cNvPicPr>
          <p:nvPr/>
        </p:nvPicPr>
        <p:blipFill>
          <a:blip r:embed="rId2"/>
          <a:stretch>
            <a:fillRect/>
          </a:stretch>
        </p:blipFill>
        <p:spPr>
          <a:xfrm>
            <a:off x="989120" y="3059923"/>
            <a:ext cx="3254406" cy="3006735"/>
          </a:xfrm>
          <a:prstGeom prst="rect">
            <a:avLst/>
          </a:prstGeom>
        </p:spPr>
      </p:pic>
      <p:pic>
        <p:nvPicPr>
          <p:cNvPr id="7" name="Picture 6">
            <a:extLst>
              <a:ext uri="{FF2B5EF4-FFF2-40B4-BE49-F238E27FC236}">
                <a16:creationId xmlns:a16="http://schemas.microsoft.com/office/drawing/2014/main" id="{0BC28B42-5B76-49BB-B45B-467A860222B8}"/>
              </a:ext>
            </a:extLst>
          </p:cNvPr>
          <p:cNvPicPr>
            <a:picLocks noChangeAspect="1"/>
          </p:cNvPicPr>
          <p:nvPr/>
        </p:nvPicPr>
        <p:blipFill>
          <a:blip r:embed="rId3"/>
          <a:stretch>
            <a:fillRect/>
          </a:stretch>
        </p:blipFill>
        <p:spPr>
          <a:xfrm>
            <a:off x="6519605" y="3170228"/>
            <a:ext cx="3230376" cy="3006735"/>
          </a:xfrm>
          <a:prstGeom prst="rect">
            <a:avLst/>
          </a:prstGeom>
        </p:spPr>
      </p:pic>
    </p:spTree>
    <p:extLst>
      <p:ext uri="{BB962C8B-B14F-4D97-AF65-F5344CB8AC3E}">
        <p14:creationId xmlns:p14="http://schemas.microsoft.com/office/powerpoint/2010/main" val="294201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162D-16FD-4ADB-8EEF-1BAF444F102C}"/>
              </a:ext>
            </a:extLst>
          </p:cNvPr>
          <p:cNvSpPr>
            <a:spLocks noGrp="1"/>
          </p:cNvSpPr>
          <p:nvPr>
            <p:ph type="title"/>
          </p:nvPr>
        </p:nvSpPr>
        <p:spPr/>
        <p:txBody>
          <a:bodyPr/>
          <a:lstStyle/>
          <a:p>
            <a:r>
              <a:rPr lang="en-IN" dirty="0"/>
              <a:t>Async operations</a:t>
            </a:r>
          </a:p>
        </p:txBody>
      </p:sp>
      <p:sp>
        <p:nvSpPr>
          <p:cNvPr id="3" name="Content Placeholder 2">
            <a:extLst>
              <a:ext uri="{FF2B5EF4-FFF2-40B4-BE49-F238E27FC236}">
                <a16:creationId xmlns:a16="http://schemas.microsoft.com/office/drawing/2014/main" id="{71D26577-B175-410D-95D4-D1E6216A88E5}"/>
              </a:ext>
            </a:extLst>
          </p:cNvPr>
          <p:cNvSpPr>
            <a:spLocks noGrp="1"/>
          </p:cNvSpPr>
          <p:nvPr>
            <p:ph idx="1"/>
          </p:nvPr>
        </p:nvSpPr>
        <p:spPr>
          <a:xfrm>
            <a:off x="838200" y="1825625"/>
            <a:ext cx="5553722" cy="4388744"/>
          </a:xfrm>
        </p:spPr>
        <p:txBody>
          <a:bodyPr>
            <a:normAutofit lnSpcReduction="10000"/>
          </a:bodyPr>
          <a:lstStyle/>
          <a:p>
            <a:r>
              <a:rPr lang="en-IN" sz="2400" dirty="0"/>
              <a:t>Some function calls in NodeJS are delegated directly to the underlying OS outside of the thread pool</a:t>
            </a:r>
          </a:p>
          <a:p>
            <a:endParaRPr lang="en-IN" sz="2400" dirty="0"/>
          </a:p>
          <a:p>
            <a:endParaRPr lang="en-IN" sz="2400" dirty="0"/>
          </a:p>
          <a:p>
            <a:endParaRPr lang="en-IN" sz="2400" dirty="0"/>
          </a:p>
          <a:p>
            <a:endParaRPr lang="en-IN" sz="2400" dirty="0"/>
          </a:p>
          <a:p>
            <a:r>
              <a:rPr lang="en-IN" sz="2400" dirty="0"/>
              <a:t>Almost everything around networking uses OS’s async features.</a:t>
            </a:r>
          </a:p>
          <a:p>
            <a:r>
              <a:rPr lang="en-IN" sz="2400" dirty="0"/>
              <a:t>Tasks using the underlying OS are reflected in our ‘</a:t>
            </a:r>
            <a:r>
              <a:rPr lang="en-IN" sz="2400" dirty="0" err="1"/>
              <a:t>pendingOSTasks</a:t>
            </a:r>
            <a:r>
              <a:rPr lang="en-IN" sz="2400" dirty="0"/>
              <a:t>’ array</a:t>
            </a:r>
          </a:p>
        </p:txBody>
      </p:sp>
      <p:grpSp>
        <p:nvGrpSpPr>
          <p:cNvPr id="8" name="Group 7">
            <a:extLst>
              <a:ext uri="{FF2B5EF4-FFF2-40B4-BE49-F238E27FC236}">
                <a16:creationId xmlns:a16="http://schemas.microsoft.com/office/drawing/2014/main" id="{549CB6CB-1DAF-4595-84E0-C1FC48C91469}"/>
              </a:ext>
            </a:extLst>
          </p:cNvPr>
          <p:cNvGrpSpPr/>
          <p:nvPr/>
        </p:nvGrpSpPr>
        <p:grpSpPr>
          <a:xfrm>
            <a:off x="6893088" y="1487836"/>
            <a:ext cx="4390430" cy="4388744"/>
            <a:chOff x="6680023" y="1944210"/>
            <a:chExt cx="3702781" cy="3879104"/>
          </a:xfrm>
        </p:grpSpPr>
        <p:pic>
          <p:nvPicPr>
            <p:cNvPr id="5" name="Picture 4">
              <a:extLst>
                <a:ext uri="{FF2B5EF4-FFF2-40B4-BE49-F238E27FC236}">
                  <a16:creationId xmlns:a16="http://schemas.microsoft.com/office/drawing/2014/main" id="{180D5038-0DF2-4E3F-86DF-7DF9F00A2BFE}"/>
                </a:ext>
              </a:extLst>
            </p:cNvPr>
            <p:cNvPicPr>
              <a:picLocks noChangeAspect="1"/>
            </p:cNvPicPr>
            <p:nvPr/>
          </p:nvPicPr>
          <p:blipFill>
            <a:blip r:embed="rId2"/>
            <a:stretch>
              <a:fillRect/>
            </a:stretch>
          </p:blipFill>
          <p:spPr>
            <a:xfrm>
              <a:off x="6680023" y="1944210"/>
              <a:ext cx="3702781" cy="3879104"/>
            </a:xfrm>
            <a:prstGeom prst="rect">
              <a:avLst/>
            </a:prstGeom>
          </p:spPr>
        </p:pic>
        <p:pic>
          <p:nvPicPr>
            <p:cNvPr id="7" name="Picture 6">
              <a:extLst>
                <a:ext uri="{FF2B5EF4-FFF2-40B4-BE49-F238E27FC236}">
                  <a16:creationId xmlns:a16="http://schemas.microsoft.com/office/drawing/2014/main" id="{F35E05AD-91D2-47F1-BEC5-64E5E9F2E2AB}"/>
                </a:ext>
              </a:extLst>
            </p:cNvPr>
            <p:cNvPicPr>
              <a:picLocks noChangeAspect="1"/>
            </p:cNvPicPr>
            <p:nvPr/>
          </p:nvPicPr>
          <p:blipFill>
            <a:blip r:embed="rId3"/>
            <a:stretch>
              <a:fillRect/>
            </a:stretch>
          </p:blipFill>
          <p:spPr>
            <a:xfrm>
              <a:off x="8108883" y="4412494"/>
              <a:ext cx="422530" cy="1410820"/>
            </a:xfrm>
            <a:prstGeom prst="rect">
              <a:avLst/>
            </a:prstGeom>
          </p:spPr>
        </p:pic>
      </p:grpSp>
      <p:pic>
        <p:nvPicPr>
          <p:cNvPr id="10" name="Picture 9">
            <a:extLst>
              <a:ext uri="{FF2B5EF4-FFF2-40B4-BE49-F238E27FC236}">
                <a16:creationId xmlns:a16="http://schemas.microsoft.com/office/drawing/2014/main" id="{A87AE2C8-882B-4A2E-8237-7737384DE076}"/>
              </a:ext>
            </a:extLst>
          </p:cNvPr>
          <p:cNvPicPr>
            <a:picLocks noChangeAspect="1"/>
          </p:cNvPicPr>
          <p:nvPr/>
        </p:nvPicPr>
        <p:blipFill>
          <a:blip r:embed="rId4"/>
          <a:stretch>
            <a:fillRect/>
          </a:stretch>
        </p:blipFill>
        <p:spPr>
          <a:xfrm>
            <a:off x="1416436" y="3064491"/>
            <a:ext cx="2294429" cy="1401269"/>
          </a:xfrm>
          <a:prstGeom prst="rect">
            <a:avLst/>
          </a:prstGeom>
        </p:spPr>
      </p:pic>
    </p:spTree>
    <p:extLst>
      <p:ext uri="{BB962C8B-B14F-4D97-AF65-F5344CB8AC3E}">
        <p14:creationId xmlns:p14="http://schemas.microsoft.com/office/powerpoint/2010/main" val="417947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D69E-06F9-4E92-84DD-1FCFCB0ED0ED}"/>
              </a:ext>
            </a:extLst>
          </p:cNvPr>
          <p:cNvSpPr>
            <a:spLocks noGrp="1"/>
          </p:cNvSpPr>
          <p:nvPr>
            <p:ph type="title"/>
          </p:nvPr>
        </p:nvSpPr>
        <p:spPr/>
        <p:txBody>
          <a:bodyPr/>
          <a:lstStyle/>
          <a:p>
            <a:r>
              <a:rPr lang="en-IN" dirty="0"/>
              <a:t>Multi Tasking</a:t>
            </a:r>
          </a:p>
        </p:txBody>
      </p:sp>
      <p:sp>
        <p:nvSpPr>
          <p:cNvPr id="3" name="Content Placeholder 2">
            <a:extLst>
              <a:ext uri="{FF2B5EF4-FFF2-40B4-BE49-F238E27FC236}">
                <a16:creationId xmlns:a16="http://schemas.microsoft.com/office/drawing/2014/main" id="{F5F5F670-392F-432C-8F4B-7FA33ECA9BCC}"/>
              </a:ext>
            </a:extLst>
          </p:cNvPr>
          <p:cNvSpPr>
            <a:spLocks noGrp="1"/>
          </p:cNvSpPr>
          <p:nvPr>
            <p:ph idx="1"/>
          </p:nvPr>
        </p:nvSpPr>
        <p:spPr/>
        <p:txBody>
          <a:bodyPr/>
          <a:lstStyle/>
          <a:p>
            <a:endParaRPr lang="en-IN" dirty="0"/>
          </a:p>
        </p:txBody>
      </p:sp>
      <p:grpSp>
        <p:nvGrpSpPr>
          <p:cNvPr id="10" name="Group 9">
            <a:extLst>
              <a:ext uri="{FF2B5EF4-FFF2-40B4-BE49-F238E27FC236}">
                <a16:creationId xmlns:a16="http://schemas.microsoft.com/office/drawing/2014/main" id="{B65982EA-DADE-4BB4-9448-5C923662FEC8}"/>
              </a:ext>
            </a:extLst>
          </p:cNvPr>
          <p:cNvGrpSpPr/>
          <p:nvPr/>
        </p:nvGrpSpPr>
        <p:grpSpPr>
          <a:xfrm>
            <a:off x="6882839" y="1825625"/>
            <a:ext cx="4513333" cy="2556686"/>
            <a:chOff x="6884304" y="1825625"/>
            <a:chExt cx="4513333" cy="2556686"/>
          </a:xfrm>
        </p:grpSpPr>
        <p:pic>
          <p:nvPicPr>
            <p:cNvPr id="9" name="Picture 8">
              <a:extLst>
                <a:ext uri="{FF2B5EF4-FFF2-40B4-BE49-F238E27FC236}">
                  <a16:creationId xmlns:a16="http://schemas.microsoft.com/office/drawing/2014/main" id="{BBE49F12-FF7B-41FE-A915-2E293C612C01}"/>
                </a:ext>
              </a:extLst>
            </p:cNvPr>
            <p:cNvPicPr>
              <a:picLocks noChangeAspect="1"/>
            </p:cNvPicPr>
            <p:nvPr/>
          </p:nvPicPr>
          <p:blipFill>
            <a:blip r:embed="rId2"/>
            <a:stretch>
              <a:fillRect/>
            </a:stretch>
          </p:blipFill>
          <p:spPr>
            <a:xfrm>
              <a:off x="6884304" y="1825625"/>
              <a:ext cx="4513333" cy="2556686"/>
            </a:xfrm>
            <a:prstGeom prst="rect">
              <a:avLst/>
            </a:prstGeom>
          </p:spPr>
        </p:pic>
        <p:pic>
          <p:nvPicPr>
            <p:cNvPr id="5" name="Picture 4">
              <a:extLst>
                <a:ext uri="{FF2B5EF4-FFF2-40B4-BE49-F238E27FC236}">
                  <a16:creationId xmlns:a16="http://schemas.microsoft.com/office/drawing/2014/main" id="{3309DF23-C69B-49FF-8B2C-85F428252C28}"/>
                </a:ext>
              </a:extLst>
            </p:cNvPr>
            <p:cNvPicPr>
              <a:picLocks noChangeAspect="1"/>
            </p:cNvPicPr>
            <p:nvPr/>
          </p:nvPicPr>
          <p:blipFill>
            <a:blip r:embed="rId3"/>
            <a:stretch>
              <a:fillRect/>
            </a:stretch>
          </p:blipFill>
          <p:spPr>
            <a:xfrm>
              <a:off x="9872518" y="3205556"/>
              <a:ext cx="1048077" cy="1106711"/>
            </a:xfrm>
            <a:prstGeom prst="rect">
              <a:avLst/>
            </a:prstGeom>
          </p:spPr>
        </p:pic>
      </p:grpSp>
      <p:pic>
        <p:nvPicPr>
          <p:cNvPr id="7" name="Picture 6">
            <a:extLst>
              <a:ext uri="{FF2B5EF4-FFF2-40B4-BE49-F238E27FC236}">
                <a16:creationId xmlns:a16="http://schemas.microsoft.com/office/drawing/2014/main" id="{88C403AB-E64E-4CED-84AE-415DD07A8B60}"/>
              </a:ext>
            </a:extLst>
          </p:cNvPr>
          <p:cNvPicPr>
            <a:picLocks noChangeAspect="1"/>
          </p:cNvPicPr>
          <p:nvPr/>
        </p:nvPicPr>
        <p:blipFill>
          <a:blip r:embed="rId4"/>
          <a:stretch>
            <a:fillRect/>
          </a:stretch>
        </p:blipFill>
        <p:spPr>
          <a:xfrm>
            <a:off x="838200" y="1825625"/>
            <a:ext cx="5917522" cy="4100049"/>
          </a:xfrm>
          <a:prstGeom prst="rect">
            <a:avLst/>
          </a:prstGeom>
        </p:spPr>
      </p:pic>
      <p:pic>
        <p:nvPicPr>
          <p:cNvPr id="14" name="Picture 13">
            <a:extLst>
              <a:ext uri="{FF2B5EF4-FFF2-40B4-BE49-F238E27FC236}">
                <a16:creationId xmlns:a16="http://schemas.microsoft.com/office/drawing/2014/main" id="{6199CEAA-09DA-4BB2-8BCA-592CBBFEFF47}"/>
              </a:ext>
            </a:extLst>
          </p:cNvPr>
          <p:cNvPicPr>
            <a:picLocks noChangeAspect="1"/>
          </p:cNvPicPr>
          <p:nvPr/>
        </p:nvPicPr>
        <p:blipFill>
          <a:blip r:embed="rId5"/>
          <a:stretch>
            <a:fillRect/>
          </a:stretch>
        </p:blipFill>
        <p:spPr>
          <a:xfrm>
            <a:off x="7791897" y="4483922"/>
            <a:ext cx="2950084" cy="1693042"/>
          </a:xfrm>
          <a:prstGeom prst="rect">
            <a:avLst/>
          </a:prstGeom>
        </p:spPr>
      </p:pic>
      <p:pic>
        <p:nvPicPr>
          <p:cNvPr id="12" name="Picture 11">
            <a:extLst>
              <a:ext uri="{FF2B5EF4-FFF2-40B4-BE49-F238E27FC236}">
                <a16:creationId xmlns:a16="http://schemas.microsoft.com/office/drawing/2014/main" id="{F5902A63-3269-46DF-BF4D-2A7D16DB02CB}"/>
              </a:ext>
            </a:extLst>
          </p:cNvPr>
          <p:cNvPicPr>
            <a:picLocks noChangeAspect="1"/>
          </p:cNvPicPr>
          <p:nvPr/>
        </p:nvPicPr>
        <p:blipFill>
          <a:blip r:embed="rId6"/>
          <a:stretch>
            <a:fillRect/>
          </a:stretch>
        </p:blipFill>
        <p:spPr>
          <a:xfrm>
            <a:off x="9699760" y="5480390"/>
            <a:ext cx="969913" cy="378872"/>
          </a:xfrm>
          <a:prstGeom prst="rect">
            <a:avLst/>
          </a:prstGeom>
        </p:spPr>
      </p:pic>
      <p:cxnSp>
        <p:nvCxnSpPr>
          <p:cNvPr id="16" name="Straight Connector 15">
            <a:extLst>
              <a:ext uri="{FF2B5EF4-FFF2-40B4-BE49-F238E27FC236}">
                <a16:creationId xmlns:a16="http://schemas.microsoft.com/office/drawing/2014/main" id="{FF9B8D44-3ED3-4B40-922E-3C0FD31C7B12}"/>
              </a:ext>
            </a:extLst>
          </p:cNvPr>
          <p:cNvCxnSpPr/>
          <p:nvPr/>
        </p:nvCxnSpPr>
        <p:spPr>
          <a:xfrm>
            <a:off x="6977849" y="4483921"/>
            <a:ext cx="310718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45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AD22-5341-4784-A320-ECA13E6F30C5}"/>
              </a:ext>
            </a:extLst>
          </p:cNvPr>
          <p:cNvSpPr>
            <a:spLocks noGrp="1"/>
          </p:cNvSpPr>
          <p:nvPr>
            <p:ph type="title"/>
          </p:nvPr>
        </p:nvSpPr>
        <p:spPr/>
        <p:txBody>
          <a:bodyPr/>
          <a:lstStyle/>
          <a:p>
            <a:r>
              <a:rPr lang="en-IN" dirty="0"/>
              <a:t>Multi-tasking</a:t>
            </a:r>
          </a:p>
        </p:txBody>
      </p:sp>
      <p:sp>
        <p:nvSpPr>
          <p:cNvPr id="3" name="Content Placeholder 2">
            <a:extLst>
              <a:ext uri="{FF2B5EF4-FFF2-40B4-BE49-F238E27FC236}">
                <a16:creationId xmlns:a16="http://schemas.microsoft.com/office/drawing/2014/main" id="{12D6F93A-55E3-4744-95E9-4BB856EC394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8AA65E8-31AB-4385-8E8C-64179912D475}"/>
              </a:ext>
            </a:extLst>
          </p:cNvPr>
          <p:cNvPicPr>
            <a:picLocks noChangeAspect="1"/>
          </p:cNvPicPr>
          <p:nvPr/>
        </p:nvPicPr>
        <p:blipFill>
          <a:blip r:embed="rId2"/>
          <a:stretch>
            <a:fillRect/>
          </a:stretch>
        </p:blipFill>
        <p:spPr>
          <a:xfrm>
            <a:off x="838200" y="1825625"/>
            <a:ext cx="3404882" cy="1453403"/>
          </a:xfrm>
          <a:prstGeom prst="rect">
            <a:avLst/>
          </a:prstGeom>
        </p:spPr>
      </p:pic>
      <p:pic>
        <p:nvPicPr>
          <p:cNvPr id="11" name="Picture 10">
            <a:extLst>
              <a:ext uri="{FF2B5EF4-FFF2-40B4-BE49-F238E27FC236}">
                <a16:creationId xmlns:a16="http://schemas.microsoft.com/office/drawing/2014/main" id="{E1CE9A18-328E-421D-AC79-25C6C47F1932}"/>
              </a:ext>
            </a:extLst>
          </p:cNvPr>
          <p:cNvPicPr>
            <a:picLocks noChangeAspect="1"/>
          </p:cNvPicPr>
          <p:nvPr/>
        </p:nvPicPr>
        <p:blipFill>
          <a:blip r:embed="rId3"/>
          <a:stretch>
            <a:fillRect/>
          </a:stretch>
        </p:blipFill>
        <p:spPr>
          <a:xfrm>
            <a:off x="4626199" y="1929877"/>
            <a:ext cx="6645441" cy="1934536"/>
          </a:xfrm>
          <a:prstGeom prst="rect">
            <a:avLst/>
          </a:prstGeom>
        </p:spPr>
      </p:pic>
      <p:pic>
        <p:nvPicPr>
          <p:cNvPr id="13" name="Picture 12">
            <a:extLst>
              <a:ext uri="{FF2B5EF4-FFF2-40B4-BE49-F238E27FC236}">
                <a16:creationId xmlns:a16="http://schemas.microsoft.com/office/drawing/2014/main" id="{D34598A9-29E9-450A-8F6E-E1597ECC9066}"/>
              </a:ext>
            </a:extLst>
          </p:cNvPr>
          <p:cNvPicPr>
            <a:picLocks noChangeAspect="1"/>
          </p:cNvPicPr>
          <p:nvPr/>
        </p:nvPicPr>
        <p:blipFill>
          <a:blip r:embed="rId4"/>
          <a:stretch>
            <a:fillRect/>
          </a:stretch>
        </p:blipFill>
        <p:spPr>
          <a:xfrm>
            <a:off x="4812630" y="4101916"/>
            <a:ext cx="6151292" cy="1815401"/>
          </a:xfrm>
          <a:prstGeom prst="rect">
            <a:avLst/>
          </a:prstGeom>
        </p:spPr>
      </p:pic>
      <p:pic>
        <p:nvPicPr>
          <p:cNvPr id="6" name="Picture 5">
            <a:extLst>
              <a:ext uri="{FF2B5EF4-FFF2-40B4-BE49-F238E27FC236}">
                <a16:creationId xmlns:a16="http://schemas.microsoft.com/office/drawing/2014/main" id="{33F378A2-4AD5-4126-BE43-E969F8BC96B4}"/>
              </a:ext>
            </a:extLst>
          </p:cNvPr>
          <p:cNvPicPr>
            <a:picLocks noChangeAspect="1"/>
          </p:cNvPicPr>
          <p:nvPr/>
        </p:nvPicPr>
        <p:blipFill>
          <a:blip r:embed="rId5"/>
          <a:stretch>
            <a:fillRect/>
          </a:stretch>
        </p:blipFill>
        <p:spPr>
          <a:xfrm>
            <a:off x="603540" y="3429000"/>
            <a:ext cx="2221875" cy="2503352"/>
          </a:xfrm>
          <a:prstGeom prst="rect">
            <a:avLst/>
          </a:prstGeom>
        </p:spPr>
      </p:pic>
    </p:spTree>
    <p:extLst>
      <p:ext uri="{BB962C8B-B14F-4D97-AF65-F5344CB8AC3E}">
        <p14:creationId xmlns:p14="http://schemas.microsoft.com/office/powerpoint/2010/main" val="1835652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F750-BB84-4914-8C67-2BB9D7475F9C}"/>
              </a:ext>
            </a:extLst>
          </p:cNvPr>
          <p:cNvSpPr>
            <a:spLocks noGrp="1"/>
          </p:cNvSpPr>
          <p:nvPr>
            <p:ph type="title"/>
          </p:nvPr>
        </p:nvSpPr>
        <p:spPr/>
        <p:txBody>
          <a:bodyPr/>
          <a:lstStyle/>
          <a:p>
            <a:r>
              <a:rPr lang="en-IN" dirty="0"/>
              <a:t>Multi tasking</a:t>
            </a:r>
          </a:p>
        </p:txBody>
      </p:sp>
      <p:sp>
        <p:nvSpPr>
          <p:cNvPr id="3" name="Content Placeholder 2">
            <a:extLst>
              <a:ext uri="{FF2B5EF4-FFF2-40B4-BE49-F238E27FC236}">
                <a16:creationId xmlns:a16="http://schemas.microsoft.com/office/drawing/2014/main" id="{51C4FC51-7A39-44D0-B7E1-A9264A03AFC5}"/>
              </a:ext>
            </a:extLst>
          </p:cNvPr>
          <p:cNvSpPr>
            <a:spLocks noGrp="1"/>
          </p:cNvSpPr>
          <p:nvPr>
            <p:ph idx="1"/>
          </p:nvPr>
        </p:nvSpPr>
        <p:spPr/>
        <p:txBody>
          <a:bodyPr/>
          <a:lstStyle/>
          <a:p>
            <a:r>
              <a:rPr lang="en-IN" dirty="0"/>
              <a:t>Execute with the following settings and see the difference: </a:t>
            </a:r>
          </a:p>
          <a:p>
            <a:endParaRPr lang="en-US" b="0" i="0" dirty="0">
              <a:solidFill>
                <a:srgbClr val="242729"/>
              </a:solidFill>
              <a:effectLst/>
              <a:latin typeface="Consolas" panose="020B0609020204030204" pitchFamily="49" charset="0"/>
            </a:endParaRPr>
          </a:p>
          <a:p>
            <a:r>
              <a:rPr lang="en-US" b="0" i="0" dirty="0">
                <a:solidFill>
                  <a:srgbClr val="242729"/>
                </a:solidFill>
                <a:effectLst/>
                <a:latin typeface="Consolas" panose="020B0609020204030204" pitchFamily="49" charset="0"/>
              </a:rPr>
              <a:t>SET UV_THREADPOOL_SIZE = 2 &amp;&amp;</a:t>
            </a:r>
            <a:r>
              <a:rPr lang="en-IN" b="0" i="0" dirty="0">
                <a:solidFill>
                  <a:srgbClr val="242729"/>
                </a:solidFill>
                <a:effectLst/>
                <a:latin typeface="Consolas" panose="020B0609020204030204" pitchFamily="49" charset="0"/>
              </a:rPr>
              <a:t> node app.js</a:t>
            </a:r>
          </a:p>
          <a:p>
            <a:endParaRPr lang="en-IN" dirty="0">
              <a:solidFill>
                <a:srgbClr val="242729"/>
              </a:solidFill>
              <a:latin typeface="Consolas" panose="020B0609020204030204" pitchFamily="49" charset="0"/>
            </a:endParaRPr>
          </a:p>
          <a:p>
            <a:r>
              <a:rPr lang="en-IN" dirty="0">
                <a:solidFill>
                  <a:srgbClr val="242729"/>
                </a:solidFill>
                <a:latin typeface="Consolas" panose="020B0609020204030204" pitchFamily="49" charset="0"/>
              </a:rPr>
              <a:t>OR</a:t>
            </a:r>
          </a:p>
          <a:p>
            <a:endParaRPr lang="en-US" b="0" dirty="0">
              <a:solidFill>
                <a:srgbClr val="000000"/>
              </a:solidFill>
              <a:effectLst/>
              <a:latin typeface="Consolas,  Courier New"/>
            </a:endParaRPr>
          </a:p>
          <a:p>
            <a:r>
              <a:rPr lang="en-US" b="0" dirty="0" err="1">
                <a:solidFill>
                  <a:srgbClr val="000000"/>
                </a:solidFill>
                <a:effectLst/>
                <a:latin typeface="Consolas,  Courier New"/>
              </a:rPr>
              <a:t>process.env.UV_THREADPOOL_SIZE</a:t>
            </a:r>
            <a:r>
              <a:rPr lang="en-US" b="0" dirty="0">
                <a:solidFill>
                  <a:srgbClr val="000000"/>
                </a:solidFill>
                <a:effectLst/>
                <a:latin typeface="Consolas,  Courier New"/>
              </a:rPr>
              <a:t>=</a:t>
            </a:r>
            <a:r>
              <a:rPr lang="en-US" b="0" dirty="0">
                <a:solidFill>
                  <a:srgbClr val="098658"/>
                </a:solidFill>
                <a:effectLst/>
                <a:latin typeface="Consolas,  Courier New"/>
              </a:rPr>
              <a:t>1</a:t>
            </a:r>
            <a:endParaRPr lang="en-US" b="0" dirty="0">
              <a:solidFill>
                <a:srgbClr val="000000"/>
              </a:solidFill>
              <a:effectLst/>
              <a:latin typeface="Consolas,  Courier New"/>
            </a:endParaRPr>
          </a:p>
          <a:p>
            <a:endParaRPr lang="en-IN" dirty="0"/>
          </a:p>
        </p:txBody>
      </p:sp>
    </p:spTree>
    <p:extLst>
      <p:ext uri="{BB962C8B-B14F-4D97-AF65-F5344CB8AC3E}">
        <p14:creationId xmlns:p14="http://schemas.microsoft.com/office/powerpoint/2010/main" val="1754356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9299-9FEF-4D21-B91F-D5656F15EE4F}"/>
              </a:ext>
            </a:extLst>
          </p:cNvPr>
          <p:cNvSpPr>
            <a:spLocks noGrp="1"/>
          </p:cNvSpPr>
          <p:nvPr>
            <p:ph type="title"/>
          </p:nvPr>
        </p:nvSpPr>
        <p:spPr/>
        <p:txBody>
          <a:bodyPr/>
          <a:lstStyle/>
          <a:p>
            <a:r>
              <a:rPr lang="en-IN" dirty="0"/>
              <a:t>Node Performance</a:t>
            </a:r>
          </a:p>
        </p:txBody>
      </p:sp>
      <p:sp>
        <p:nvSpPr>
          <p:cNvPr id="3" name="Content Placeholder 2">
            <a:extLst>
              <a:ext uri="{FF2B5EF4-FFF2-40B4-BE49-F238E27FC236}">
                <a16:creationId xmlns:a16="http://schemas.microsoft.com/office/drawing/2014/main" id="{66D589A6-61C7-421A-90E8-45DE2BCCD8C3}"/>
              </a:ext>
            </a:extLst>
          </p:cNvPr>
          <p:cNvSpPr>
            <a:spLocks noGrp="1"/>
          </p:cNvSpPr>
          <p:nvPr>
            <p:ph idx="1"/>
          </p:nvPr>
        </p:nvSpPr>
        <p:spPr/>
        <p:txBody>
          <a:bodyPr/>
          <a:lstStyle/>
          <a:p>
            <a:r>
              <a:rPr lang="en-IN" dirty="0"/>
              <a:t>Cluster</a:t>
            </a:r>
          </a:p>
          <a:p>
            <a:pPr lvl="1"/>
            <a:r>
              <a:rPr lang="en-US" b="0" i="0" dirty="0">
                <a:solidFill>
                  <a:srgbClr val="333333"/>
                </a:solidFill>
                <a:effectLst/>
                <a:latin typeface="Lato"/>
              </a:rPr>
              <a:t>To take advantage of multi-core systems, launch a cluster of Node.js processes to handle the load.</a:t>
            </a:r>
          </a:p>
          <a:p>
            <a:pPr lvl="1"/>
            <a:r>
              <a:rPr lang="en-US" b="0" i="0" dirty="0">
                <a:solidFill>
                  <a:srgbClr val="333333"/>
                </a:solidFill>
                <a:effectLst/>
                <a:latin typeface="Lato"/>
              </a:rPr>
              <a:t>The cluster module allows easy creation of child processes that all share server ports.</a:t>
            </a:r>
          </a:p>
          <a:p>
            <a:pPr lvl="1"/>
            <a:endParaRPr lang="en-IN" dirty="0"/>
          </a:p>
        </p:txBody>
      </p:sp>
      <p:pic>
        <p:nvPicPr>
          <p:cNvPr id="5" name="Picture 4">
            <a:extLst>
              <a:ext uri="{FF2B5EF4-FFF2-40B4-BE49-F238E27FC236}">
                <a16:creationId xmlns:a16="http://schemas.microsoft.com/office/drawing/2014/main" id="{C0098E13-78C8-4710-AE3B-DCE22CFCF265}"/>
              </a:ext>
            </a:extLst>
          </p:cNvPr>
          <p:cNvPicPr>
            <a:picLocks noChangeAspect="1"/>
          </p:cNvPicPr>
          <p:nvPr/>
        </p:nvPicPr>
        <p:blipFill>
          <a:blip r:embed="rId2"/>
          <a:stretch>
            <a:fillRect/>
          </a:stretch>
        </p:blipFill>
        <p:spPr>
          <a:xfrm>
            <a:off x="3197795" y="3893269"/>
            <a:ext cx="5098718" cy="2283694"/>
          </a:xfrm>
          <a:prstGeom prst="rect">
            <a:avLst/>
          </a:prstGeom>
        </p:spPr>
      </p:pic>
    </p:spTree>
    <p:extLst>
      <p:ext uri="{BB962C8B-B14F-4D97-AF65-F5344CB8AC3E}">
        <p14:creationId xmlns:p14="http://schemas.microsoft.com/office/powerpoint/2010/main" val="335652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1C8F-5D77-4673-AF5C-D112307B24D7}"/>
              </a:ext>
            </a:extLst>
          </p:cNvPr>
          <p:cNvSpPr>
            <a:spLocks noGrp="1"/>
          </p:cNvSpPr>
          <p:nvPr>
            <p:ph type="title"/>
          </p:nvPr>
        </p:nvSpPr>
        <p:spPr/>
        <p:txBody>
          <a:bodyPr/>
          <a:lstStyle/>
          <a:p>
            <a:r>
              <a:rPr lang="en-IN" dirty="0"/>
              <a:t>Node JS</a:t>
            </a:r>
          </a:p>
        </p:txBody>
      </p:sp>
      <p:sp>
        <p:nvSpPr>
          <p:cNvPr id="3" name="Content Placeholder 2">
            <a:extLst>
              <a:ext uri="{FF2B5EF4-FFF2-40B4-BE49-F238E27FC236}">
                <a16:creationId xmlns:a16="http://schemas.microsoft.com/office/drawing/2014/main" id="{7294B544-8104-435E-8010-B7C989C4806B}"/>
              </a:ext>
            </a:extLst>
          </p:cNvPr>
          <p:cNvSpPr>
            <a:spLocks noGrp="1"/>
          </p:cNvSpPr>
          <p:nvPr>
            <p:ph idx="1"/>
          </p:nvPr>
        </p:nvSpPr>
        <p:spPr/>
        <p:txBody>
          <a:bodyPr>
            <a:normAutofit/>
          </a:bodyPr>
          <a:lstStyle/>
          <a:p>
            <a:r>
              <a:rPr lang="en-US" sz="2400" b="0" i="0" u="none" strike="noStrike" baseline="0" dirty="0">
                <a:solidFill>
                  <a:srgbClr val="000000"/>
                </a:solidFill>
                <a:latin typeface="Arial" panose="020B0604020202020204" pitchFamily="34" charset="0"/>
                <a:cs typeface="Arial" panose="020B0604020202020204" pitchFamily="34" charset="0"/>
              </a:rPr>
              <a:t>Node.js is a platform built on V8 engine runtime for easily building fast, scalable network applications. </a:t>
            </a:r>
          </a:p>
          <a:p>
            <a:endParaRPr lang="en-US" sz="2400" b="0"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Node.js uses an </a:t>
            </a:r>
            <a:r>
              <a:rPr lang="en-US" sz="2400" b="1" i="0" u="none" strike="noStrike" baseline="0" dirty="0">
                <a:solidFill>
                  <a:srgbClr val="000000"/>
                </a:solidFill>
                <a:latin typeface="Arial" panose="020B0604020202020204" pitchFamily="34" charset="0"/>
                <a:cs typeface="Arial" panose="020B0604020202020204" pitchFamily="34" charset="0"/>
              </a:rPr>
              <a:t>event-driven</a:t>
            </a:r>
            <a:r>
              <a:rPr lang="en-US" sz="2400" b="0" i="0" u="none" strike="noStrike" baseline="0" dirty="0">
                <a:solidFill>
                  <a:srgbClr val="000000"/>
                </a:solidFill>
                <a:latin typeface="Arial" panose="020B0604020202020204" pitchFamily="34" charset="0"/>
                <a:cs typeface="Arial" panose="020B0604020202020204" pitchFamily="34" charset="0"/>
              </a:rPr>
              <a:t>, </a:t>
            </a:r>
            <a:r>
              <a:rPr lang="en-US" sz="2400" b="1" i="0" u="none" strike="noStrike" baseline="0" dirty="0">
                <a:solidFill>
                  <a:srgbClr val="000000"/>
                </a:solidFill>
                <a:latin typeface="Arial" panose="020B0604020202020204" pitchFamily="34" charset="0"/>
                <a:cs typeface="Arial" panose="020B0604020202020204" pitchFamily="34" charset="0"/>
              </a:rPr>
              <a:t>non-blocking I/O model </a:t>
            </a:r>
            <a:r>
              <a:rPr lang="en-US" sz="2400" b="0" i="0" u="none" strike="noStrike" baseline="0" dirty="0">
                <a:solidFill>
                  <a:srgbClr val="000000"/>
                </a:solidFill>
                <a:latin typeface="Arial" panose="020B0604020202020204" pitchFamily="34" charset="0"/>
                <a:cs typeface="Arial" panose="020B0604020202020204" pitchFamily="34" charset="0"/>
              </a:rPr>
              <a:t>that makes it lightweight and efficient, perfect for data-intensive real-time applications that run across distributed devices.</a:t>
            </a:r>
          </a:p>
          <a:p>
            <a:endParaRPr lang="en-US" sz="2400" b="0"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Created by </a:t>
            </a:r>
            <a:r>
              <a:rPr lang="en-US" sz="2400" b="1" i="0" u="none" strike="noStrike" baseline="0" dirty="0">
                <a:solidFill>
                  <a:srgbClr val="000000"/>
                </a:solidFill>
                <a:latin typeface="Arial" panose="020B0604020202020204" pitchFamily="34" charset="0"/>
                <a:cs typeface="Arial" panose="020B0604020202020204" pitchFamily="34" charset="0"/>
              </a:rPr>
              <a:t>Ray </a:t>
            </a:r>
            <a:r>
              <a:rPr lang="en-US" sz="2400" b="1" i="0" u="none" strike="noStrike" baseline="0" dirty="0" err="1">
                <a:solidFill>
                  <a:srgbClr val="000000"/>
                </a:solidFill>
                <a:latin typeface="Arial" panose="020B0604020202020204" pitchFamily="34" charset="0"/>
                <a:cs typeface="Arial" panose="020B0604020202020204" pitchFamily="34" charset="0"/>
              </a:rPr>
              <a:t>Daul</a:t>
            </a:r>
            <a:r>
              <a:rPr lang="en-US" sz="2400" b="1" i="0" u="none" strike="noStrike" baseline="0" dirty="0">
                <a:solidFill>
                  <a:srgbClr val="000000"/>
                </a:solidFill>
                <a:latin typeface="Arial" panose="020B0604020202020204" pitchFamily="34" charset="0"/>
                <a:cs typeface="Arial" panose="020B0604020202020204" pitchFamily="34" charset="0"/>
              </a:rPr>
              <a:t> </a:t>
            </a:r>
            <a:r>
              <a:rPr lang="en-US" sz="2400" dirty="0">
                <a:solidFill>
                  <a:srgbClr val="000000"/>
                </a:solidFill>
                <a:latin typeface="Arial" panose="020B0604020202020204" pitchFamily="34" charset="0"/>
                <a:cs typeface="Arial" panose="020B0604020202020204" pitchFamily="34" charset="0"/>
              </a:rPr>
              <a:t>in</a:t>
            </a:r>
            <a:r>
              <a:rPr lang="en-US" sz="2400" b="1" i="0" u="none" strike="noStrike" baseline="0" dirty="0">
                <a:solidFill>
                  <a:srgbClr val="000000"/>
                </a:solidFill>
                <a:latin typeface="Arial" panose="020B0604020202020204" pitchFamily="34" charset="0"/>
                <a:cs typeface="Arial" panose="020B0604020202020204" pitchFamily="34" charset="0"/>
              </a:rPr>
              <a:t> </a:t>
            </a:r>
            <a:r>
              <a:rPr lang="en-US" sz="2400" b="0" i="0" u="none" strike="noStrike" baseline="0" dirty="0">
                <a:solidFill>
                  <a:srgbClr val="000000"/>
                </a:solidFill>
                <a:latin typeface="Arial" panose="020B0604020202020204" pitchFamily="34" charset="0"/>
                <a:cs typeface="Arial" panose="020B0604020202020204" pitchFamily="34" charset="0"/>
              </a:rPr>
              <a:t>2009</a:t>
            </a:r>
          </a:p>
          <a:p>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7006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222A-31DA-4B4D-9E42-3C5C35A86EE8}"/>
              </a:ext>
            </a:extLst>
          </p:cNvPr>
          <p:cNvSpPr>
            <a:spLocks noGrp="1"/>
          </p:cNvSpPr>
          <p:nvPr>
            <p:ph type="title"/>
          </p:nvPr>
        </p:nvSpPr>
        <p:spPr/>
        <p:txBody>
          <a:bodyPr/>
          <a:lstStyle/>
          <a:p>
            <a:r>
              <a:rPr lang="en-IN" dirty="0"/>
              <a:t>Cluster</a:t>
            </a:r>
          </a:p>
        </p:txBody>
      </p:sp>
      <p:sp>
        <p:nvSpPr>
          <p:cNvPr id="3" name="Content Placeholder 2">
            <a:extLst>
              <a:ext uri="{FF2B5EF4-FFF2-40B4-BE49-F238E27FC236}">
                <a16:creationId xmlns:a16="http://schemas.microsoft.com/office/drawing/2014/main" id="{847F91E7-9FCD-4835-B0DA-FBC21E474BF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A2E33A9-144E-4F96-96D3-B185802C9B3A}"/>
              </a:ext>
            </a:extLst>
          </p:cNvPr>
          <p:cNvPicPr>
            <a:picLocks noChangeAspect="1"/>
          </p:cNvPicPr>
          <p:nvPr/>
        </p:nvPicPr>
        <p:blipFill>
          <a:blip r:embed="rId2"/>
          <a:stretch>
            <a:fillRect/>
          </a:stretch>
        </p:blipFill>
        <p:spPr>
          <a:xfrm>
            <a:off x="838200" y="1758156"/>
            <a:ext cx="5222213" cy="4486275"/>
          </a:xfrm>
          <a:prstGeom prst="rect">
            <a:avLst/>
          </a:prstGeom>
        </p:spPr>
      </p:pic>
    </p:spTree>
    <p:extLst>
      <p:ext uri="{BB962C8B-B14F-4D97-AF65-F5344CB8AC3E}">
        <p14:creationId xmlns:p14="http://schemas.microsoft.com/office/powerpoint/2010/main" val="390421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07CF-7E0E-4DAF-B282-DC480240D2A3}"/>
              </a:ext>
            </a:extLst>
          </p:cNvPr>
          <p:cNvSpPr>
            <a:spLocks noGrp="1"/>
          </p:cNvSpPr>
          <p:nvPr>
            <p:ph type="title"/>
          </p:nvPr>
        </p:nvSpPr>
        <p:spPr>
          <a:xfrm>
            <a:off x="838200" y="365125"/>
            <a:ext cx="10515600" cy="1325563"/>
          </a:xfrm>
        </p:spPr>
        <p:txBody>
          <a:bodyPr/>
          <a:lstStyle/>
          <a:p>
            <a:r>
              <a:rPr lang="en-IN" dirty="0"/>
              <a:t>PM2 in Cluster mode</a:t>
            </a:r>
          </a:p>
        </p:txBody>
      </p:sp>
      <p:sp>
        <p:nvSpPr>
          <p:cNvPr id="3" name="Content Placeholder 2">
            <a:extLst>
              <a:ext uri="{FF2B5EF4-FFF2-40B4-BE49-F238E27FC236}">
                <a16:creationId xmlns:a16="http://schemas.microsoft.com/office/drawing/2014/main" id="{72A7277A-8FCA-4311-B0EA-AF6DBC4141EE}"/>
              </a:ext>
            </a:extLst>
          </p:cNvPr>
          <p:cNvSpPr>
            <a:spLocks noGrp="1"/>
          </p:cNvSpPr>
          <p:nvPr>
            <p:ph idx="1"/>
          </p:nvPr>
        </p:nvSpPr>
        <p:spPr>
          <a:xfrm>
            <a:off x="838200" y="1825625"/>
            <a:ext cx="10515600" cy="4351338"/>
          </a:xfrm>
        </p:spPr>
        <p:txBody>
          <a:bodyPr>
            <a:normAutofit/>
          </a:bodyPr>
          <a:lstStyle/>
          <a:p>
            <a:r>
              <a:rPr lang="en-US" dirty="0"/>
              <a:t>PM2 is a daemon process manager that will help you manage and keep your application online.</a:t>
            </a:r>
            <a:endParaRPr lang="en-IN" dirty="0"/>
          </a:p>
          <a:p>
            <a:endParaRPr lang="en-IN" dirty="0"/>
          </a:p>
          <a:p>
            <a:r>
              <a:rPr lang="en-IN" dirty="0" err="1"/>
              <a:t>npm</a:t>
            </a:r>
            <a:r>
              <a:rPr lang="en-IN" dirty="0"/>
              <a:t> </a:t>
            </a:r>
            <a:r>
              <a:rPr lang="en-IN" dirty="0" err="1"/>
              <a:t>i</a:t>
            </a:r>
            <a:r>
              <a:rPr lang="en-IN" dirty="0"/>
              <a:t> –g pm2</a:t>
            </a:r>
          </a:p>
          <a:p>
            <a:r>
              <a:rPr lang="en-US" dirty="0"/>
              <a:t>To enable the cluster mode, just pass the -</a:t>
            </a:r>
            <a:r>
              <a:rPr lang="en-US" dirty="0" err="1"/>
              <a:t>i</a:t>
            </a:r>
            <a:r>
              <a:rPr lang="en-US" dirty="0"/>
              <a:t> option:</a:t>
            </a:r>
            <a:endParaRPr lang="en-IN" dirty="0"/>
          </a:p>
          <a:p>
            <a:pPr lvl="1"/>
            <a:r>
              <a:rPr lang="en-IN" dirty="0"/>
              <a:t>pm2 start index.js -</a:t>
            </a:r>
            <a:r>
              <a:rPr lang="en-IN" dirty="0" err="1"/>
              <a:t>i</a:t>
            </a:r>
            <a:r>
              <a:rPr lang="en-IN" dirty="0"/>
              <a:t> 0/max</a:t>
            </a:r>
          </a:p>
          <a:p>
            <a:r>
              <a:rPr lang="en-IN" dirty="0"/>
              <a:t>Monitoring CPU/Memory</a:t>
            </a:r>
          </a:p>
          <a:p>
            <a:pPr lvl="1"/>
            <a:r>
              <a:rPr lang="en-IN" dirty="0"/>
              <a:t>pm2 </a:t>
            </a:r>
            <a:r>
              <a:rPr lang="en-IN" dirty="0" err="1"/>
              <a:t>monit</a:t>
            </a:r>
            <a:endParaRPr lang="en-IN" dirty="0"/>
          </a:p>
          <a:p>
            <a:r>
              <a:rPr lang="en-IN" dirty="0"/>
              <a:t>pm2 logs</a:t>
            </a:r>
          </a:p>
        </p:txBody>
      </p:sp>
    </p:spTree>
    <p:extLst>
      <p:ext uri="{BB962C8B-B14F-4D97-AF65-F5344CB8AC3E}">
        <p14:creationId xmlns:p14="http://schemas.microsoft.com/office/powerpoint/2010/main" val="2637951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F3A9-38B3-4829-837A-406549B2C79E}"/>
              </a:ext>
            </a:extLst>
          </p:cNvPr>
          <p:cNvSpPr>
            <a:spLocks noGrp="1"/>
          </p:cNvSpPr>
          <p:nvPr>
            <p:ph type="title"/>
          </p:nvPr>
        </p:nvSpPr>
        <p:spPr/>
        <p:txBody>
          <a:bodyPr/>
          <a:lstStyle/>
          <a:p>
            <a:r>
              <a:rPr lang="en-IN" dirty="0" err="1"/>
              <a:t>WebWorker</a:t>
            </a:r>
            <a:r>
              <a:rPr lang="en-IN" dirty="0"/>
              <a:t> Threads</a:t>
            </a:r>
          </a:p>
        </p:txBody>
      </p:sp>
      <p:sp>
        <p:nvSpPr>
          <p:cNvPr id="3" name="Content Placeholder 2">
            <a:extLst>
              <a:ext uri="{FF2B5EF4-FFF2-40B4-BE49-F238E27FC236}">
                <a16:creationId xmlns:a16="http://schemas.microsoft.com/office/drawing/2014/main" id="{A10D3AF1-16C6-4A2B-BD20-DAC1F527F1A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3620E11-9E02-4536-AB55-8AA82797DEF3}"/>
              </a:ext>
            </a:extLst>
          </p:cNvPr>
          <p:cNvPicPr>
            <a:picLocks noChangeAspect="1"/>
          </p:cNvPicPr>
          <p:nvPr/>
        </p:nvPicPr>
        <p:blipFill>
          <a:blip r:embed="rId2"/>
          <a:stretch>
            <a:fillRect/>
          </a:stretch>
        </p:blipFill>
        <p:spPr>
          <a:xfrm>
            <a:off x="3042901" y="2286554"/>
            <a:ext cx="3496163" cy="3429479"/>
          </a:xfrm>
          <a:prstGeom prst="rect">
            <a:avLst/>
          </a:prstGeom>
        </p:spPr>
      </p:pic>
    </p:spTree>
    <p:extLst>
      <p:ext uri="{BB962C8B-B14F-4D97-AF65-F5344CB8AC3E}">
        <p14:creationId xmlns:p14="http://schemas.microsoft.com/office/powerpoint/2010/main" val="2559378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ABCD-B38A-4921-A24C-66FF61652209}"/>
              </a:ext>
            </a:extLst>
          </p:cNvPr>
          <p:cNvSpPr>
            <a:spLocks noGrp="1"/>
          </p:cNvSpPr>
          <p:nvPr>
            <p:ph type="title"/>
          </p:nvPr>
        </p:nvSpPr>
        <p:spPr/>
        <p:txBody>
          <a:bodyPr/>
          <a:lstStyle/>
          <a:p>
            <a:r>
              <a:rPr lang="en-IN" dirty="0"/>
              <a:t>Redis for caching</a:t>
            </a:r>
          </a:p>
        </p:txBody>
      </p:sp>
      <p:sp>
        <p:nvSpPr>
          <p:cNvPr id="3" name="Content Placeholder 2">
            <a:extLst>
              <a:ext uri="{FF2B5EF4-FFF2-40B4-BE49-F238E27FC236}">
                <a16:creationId xmlns:a16="http://schemas.microsoft.com/office/drawing/2014/main" id="{8BD3AA75-9AF1-4936-AE81-A2764722A7E7}"/>
              </a:ext>
            </a:extLst>
          </p:cNvPr>
          <p:cNvSpPr>
            <a:spLocks noGrp="1"/>
          </p:cNvSpPr>
          <p:nvPr>
            <p:ph idx="1"/>
          </p:nvPr>
        </p:nvSpPr>
        <p:spPr/>
        <p:txBody>
          <a:bodyPr/>
          <a:lstStyle/>
          <a:p>
            <a:r>
              <a:rPr lang="en-US" dirty="0"/>
              <a:t>Redis is an in-memory database, its data access operations are faster than any other disk-bound database could deliver. </a:t>
            </a:r>
          </a:p>
          <a:p>
            <a:r>
              <a:rPr lang="en-US" dirty="0"/>
              <a:t>Redis is a perfect choice for caching. Its key-value data storage is another plus because it makes data storage and retrieval much simpler.</a:t>
            </a:r>
          </a:p>
          <a:p>
            <a:r>
              <a:rPr lang="en-US" dirty="0"/>
              <a:t>Time Comparison: Using </a:t>
            </a:r>
            <a:r>
              <a:rPr lang="en-US" b="0" i="0" dirty="0">
                <a:solidFill>
                  <a:srgbClr val="333333"/>
                </a:solidFill>
                <a:effectLst/>
                <a:latin typeface="roboto"/>
              </a:rPr>
              <a:t>Postman to send requests to the server and measure request completion time</a:t>
            </a:r>
            <a:r>
              <a:rPr lang="en-US" dirty="0">
                <a:solidFill>
                  <a:srgbClr val="333333"/>
                </a:solidFill>
                <a:latin typeface="roboto"/>
              </a:rPr>
              <a:t>.</a:t>
            </a:r>
            <a:endParaRPr lang="en-IN" dirty="0"/>
          </a:p>
        </p:txBody>
      </p:sp>
      <p:pic>
        <p:nvPicPr>
          <p:cNvPr id="5" name="Picture 4">
            <a:extLst>
              <a:ext uri="{FF2B5EF4-FFF2-40B4-BE49-F238E27FC236}">
                <a16:creationId xmlns:a16="http://schemas.microsoft.com/office/drawing/2014/main" id="{C1930D8D-9FBC-4562-A2F0-29142961435E}"/>
              </a:ext>
            </a:extLst>
          </p:cNvPr>
          <p:cNvPicPr>
            <a:picLocks noChangeAspect="1"/>
          </p:cNvPicPr>
          <p:nvPr/>
        </p:nvPicPr>
        <p:blipFill>
          <a:blip r:embed="rId2"/>
          <a:stretch>
            <a:fillRect/>
          </a:stretch>
        </p:blipFill>
        <p:spPr>
          <a:xfrm>
            <a:off x="1160859" y="4912481"/>
            <a:ext cx="3650838" cy="1399419"/>
          </a:xfrm>
          <a:prstGeom prst="rect">
            <a:avLst/>
          </a:prstGeom>
        </p:spPr>
      </p:pic>
    </p:spTree>
    <p:extLst>
      <p:ext uri="{BB962C8B-B14F-4D97-AF65-F5344CB8AC3E}">
        <p14:creationId xmlns:p14="http://schemas.microsoft.com/office/powerpoint/2010/main" val="2797351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F850-B6C9-4589-B1B5-340D75B4A762}"/>
              </a:ext>
            </a:extLst>
          </p:cNvPr>
          <p:cNvSpPr>
            <a:spLocks noGrp="1"/>
          </p:cNvSpPr>
          <p:nvPr>
            <p:ph type="title"/>
          </p:nvPr>
        </p:nvSpPr>
        <p:spPr/>
        <p:txBody>
          <a:bodyPr/>
          <a:lstStyle/>
          <a:p>
            <a:r>
              <a:rPr lang="en-IN" dirty="0"/>
              <a:t>Redis for Caching</a:t>
            </a:r>
          </a:p>
        </p:txBody>
      </p:sp>
      <p:sp>
        <p:nvSpPr>
          <p:cNvPr id="3" name="Content Placeholder 2">
            <a:extLst>
              <a:ext uri="{FF2B5EF4-FFF2-40B4-BE49-F238E27FC236}">
                <a16:creationId xmlns:a16="http://schemas.microsoft.com/office/drawing/2014/main" id="{720E87B9-8A92-4EBC-9A69-FE9E7189F6F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DBC7F02-987A-41D9-8640-686FE28057D6}"/>
              </a:ext>
            </a:extLst>
          </p:cNvPr>
          <p:cNvPicPr>
            <a:picLocks noChangeAspect="1"/>
          </p:cNvPicPr>
          <p:nvPr/>
        </p:nvPicPr>
        <p:blipFill>
          <a:blip r:embed="rId2"/>
          <a:stretch>
            <a:fillRect/>
          </a:stretch>
        </p:blipFill>
        <p:spPr>
          <a:xfrm>
            <a:off x="838200" y="1449318"/>
            <a:ext cx="8304735" cy="5103952"/>
          </a:xfrm>
          <a:prstGeom prst="rect">
            <a:avLst/>
          </a:prstGeom>
        </p:spPr>
      </p:pic>
      <p:pic>
        <p:nvPicPr>
          <p:cNvPr id="9" name="Picture 8">
            <a:extLst>
              <a:ext uri="{FF2B5EF4-FFF2-40B4-BE49-F238E27FC236}">
                <a16:creationId xmlns:a16="http://schemas.microsoft.com/office/drawing/2014/main" id="{FF0610E8-5D8C-4853-851E-6227862DE49E}"/>
              </a:ext>
            </a:extLst>
          </p:cNvPr>
          <p:cNvPicPr>
            <a:picLocks noChangeAspect="1"/>
          </p:cNvPicPr>
          <p:nvPr/>
        </p:nvPicPr>
        <p:blipFill>
          <a:blip r:embed="rId3"/>
          <a:stretch>
            <a:fillRect/>
          </a:stretch>
        </p:blipFill>
        <p:spPr>
          <a:xfrm>
            <a:off x="7222747" y="1690688"/>
            <a:ext cx="4131053" cy="683212"/>
          </a:xfrm>
          <a:prstGeom prst="rect">
            <a:avLst/>
          </a:prstGeom>
        </p:spPr>
      </p:pic>
    </p:spTree>
    <p:extLst>
      <p:ext uri="{BB962C8B-B14F-4D97-AF65-F5344CB8AC3E}">
        <p14:creationId xmlns:p14="http://schemas.microsoft.com/office/powerpoint/2010/main" val="1502859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865A-F8B0-45B8-9279-A4BAFDB176E0}"/>
              </a:ext>
            </a:extLst>
          </p:cNvPr>
          <p:cNvSpPr>
            <a:spLocks noGrp="1"/>
          </p:cNvSpPr>
          <p:nvPr>
            <p:ph type="title"/>
          </p:nvPr>
        </p:nvSpPr>
        <p:spPr/>
        <p:txBody>
          <a:bodyPr/>
          <a:lstStyle/>
          <a:p>
            <a:r>
              <a:rPr lang="en-IN" dirty="0"/>
              <a:t>Redis for Session Store</a:t>
            </a:r>
          </a:p>
        </p:txBody>
      </p:sp>
      <p:sp>
        <p:nvSpPr>
          <p:cNvPr id="3" name="Content Placeholder 2">
            <a:extLst>
              <a:ext uri="{FF2B5EF4-FFF2-40B4-BE49-F238E27FC236}">
                <a16:creationId xmlns:a16="http://schemas.microsoft.com/office/drawing/2014/main" id="{F789A9E1-201C-401D-8EE0-409EA752441A}"/>
              </a:ext>
            </a:extLst>
          </p:cNvPr>
          <p:cNvSpPr>
            <a:spLocks noGrp="1"/>
          </p:cNvSpPr>
          <p:nvPr>
            <p:ph idx="1"/>
          </p:nvPr>
        </p:nvSpPr>
        <p:spPr>
          <a:xfrm>
            <a:off x="838200" y="1390619"/>
            <a:ext cx="10515600" cy="4351338"/>
          </a:xfrm>
        </p:spPr>
        <p:txBody>
          <a:bodyPr>
            <a:normAutofit/>
          </a:bodyPr>
          <a:lstStyle/>
          <a:p>
            <a:r>
              <a:rPr lang="en-US" sz="2000" dirty="0"/>
              <a:t>The default server-side session storage, Memory Store, is purposely not designed for a production environment. </a:t>
            </a:r>
          </a:p>
          <a:p>
            <a:r>
              <a:rPr lang="en-US" sz="2000" dirty="0"/>
              <a:t>It will leak memory under most conditions, does not scale past a single process, and is meant for debugging and developing</a:t>
            </a:r>
          </a:p>
          <a:p>
            <a:r>
              <a:rPr lang="en-US" sz="2000" dirty="0"/>
              <a:t>This can be solved by using external Session Store. One popular session store is built using the Redis.</a:t>
            </a:r>
            <a:endParaRPr lang="en-IN" sz="2000" dirty="0"/>
          </a:p>
        </p:txBody>
      </p:sp>
      <p:pic>
        <p:nvPicPr>
          <p:cNvPr id="7" name="Picture 6">
            <a:extLst>
              <a:ext uri="{FF2B5EF4-FFF2-40B4-BE49-F238E27FC236}">
                <a16:creationId xmlns:a16="http://schemas.microsoft.com/office/drawing/2014/main" id="{DA0A3726-F3C3-4283-B050-13F974F8017E}"/>
              </a:ext>
            </a:extLst>
          </p:cNvPr>
          <p:cNvPicPr>
            <a:picLocks noChangeAspect="1"/>
          </p:cNvPicPr>
          <p:nvPr/>
        </p:nvPicPr>
        <p:blipFill>
          <a:blip r:embed="rId2"/>
          <a:stretch>
            <a:fillRect/>
          </a:stretch>
        </p:blipFill>
        <p:spPr>
          <a:xfrm>
            <a:off x="4994976" y="3550475"/>
            <a:ext cx="6835795" cy="2783194"/>
          </a:xfrm>
          <a:prstGeom prst="rect">
            <a:avLst/>
          </a:prstGeom>
        </p:spPr>
      </p:pic>
      <p:pic>
        <p:nvPicPr>
          <p:cNvPr id="9" name="Picture 8">
            <a:extLst>
              <a:ext uri="{FF2B5EF4-FFF2-40B4-BE49-F238E27FC236}">
                <a16:creationId xmlns:a16="http://schemas.microsoft.com/office/drawing/2014/main" id="{3E66D830-2130-4725-910B-50423E00AD82}"/>
              </a:ext>
            </a:extLst>
          </p:cNvPr>
          <p:cNvPicPr>
            <a:picLocks noChangeAspect="1"/>
          </p:cNvPicPr>
          <p:nvPr/>
        </p:nvPicPr>
        <p:blipFill>
          <a:blip r:embed="rId3"/>
          <a:stretch>
            <a:fillRect/>
          </a:stretch>
        </p:blipFill>
        <p:spPr>
          <a:xfrm>
            <a:off x="838199" y="3566288"/>
            <a:ext cx="3964619" cy="2483546"/>
          </a:xfrm>
          <a:prstGeom prst="rect">
            <a:avLst/>
          </a:prstGeom>
        </p:spPr>
      </p:pic>
    </p:spTree>
    <p:extLst>
      <p:ext uri="{BB962C8B-B14F-4D97-AF65-F5344CB8AC3E}">
        <p14:creationId xmlns:p14="http://schemas.microsoft.com/office/powerpoint/2010/main" val="2480138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F101-B133-40DE-A1F2-E1EAB5C63FD4}"/>
              </a:ext>
            </a:extLst>
          </p:cNvPr>
          <p:cNvSpPr>
            <a:spLocks noGrp="1"/>
          </p:cNvSpPr>
          <p:nvPr>
            <p:ph type="title"/>
          </p:nvPr>
        </p:nvSpPr>
        <p:spPr/>
        <p:txBody>
          <a:bodyPr/>
          <a:lstStyle/>
          <a:p>
            <a:r>
              <a:rPr lang="en-IN" dirty="0"/>
              <a:t>Node Tools</a:t>
            </a:r>
          </a:p>
        </p:txBody>
      </p:sp>
      <p:sp>
        <p:nvSpPr>
          <p:cNvPr id="3" name="Content Placeholder 2">
            <a:extLst>
              <a:ext uri="{FF2B5EF4-FFF2-40B4-BE49-F238E27FC236}">
                <a16:creationId xmlns:a16="http://schemas.microsoft.com/office/drawing/2014/main" id="{C72FB0AC-D433-4BB9-B8F9-695124469E90}"/>
              </a:ext>
            </a:extLst>
          </p:cNvPr>
          <p:cNvSpPr>
            <a:spLocks noGrp="1"/>
          </p:cNvSpPr>
          <p:nvPr>
            <p:ph idx="1"/>
          </p:nvPr>
        </p:nvSpPr>
        <p:spPr/>
        <p:txBody>
          <a:bodyPr>
            <a:normAutofit fontScale="62500" lnSpcReduction="20000"/>
          </a:bodyPr>
          <a:lstStyle/>
          <a:p>
            <a:r>
              <a:rPr lang="en-IN" dirty="0">
                <a:hlinkClick r:id="rId2"/>
              </a:rPr>
              <a:t>https://github.com/mcollina/autocannon</a:t>
            </a:r>
            <a:endParaRPr lang="en-IN" dirty="0"/>
          </a:p>
          <a:p>
            <a:endParaRPr lang="en-IN" dirty="0"/>
          </a:p>
          <a:p>
            <a:r>
              <a:rPr lang="en-IN" dirty="0" err="1"/>
              <a:t>npm</a:t>
            </a:r>
            <a:r>
              <a:rPr lang="en-IN" dirty="0"/>
              <a:t> install  –g autocannon</a:t>
            </a:r>
          </a:p>
          <a:p>
            <a:endParaRPr lang="en-IN" dirty="0"/>
          </a:p>
          <a:p>
            <a:r>
              <a:rPr lang="en-IN" dirty="0"/>
              <a:t>Autocannon –c 100 –d 5  -p 10 -l </a:t>
            </a:r>
            <a:r>
              <a:rPr lang="en-IN" dirty="0">
                <a:hlinkClick r:id="rId3"/>
              </a:rPr>
              <a:t>http://localhost:3000</a:t>
            </a:r>
            <a:endParaRPr lang="en-IN" dirty="0"/>
          </a:p>
          <a:p>
            <a:pPr marL="457200" lvl="1" indent="0">
              <a:buNone/>
            </a:pPr>
            <a:r>
              <a:rPr lang="en-US" dirty="0"/>
              <a:t>-c/--connections NUM</a:t>
            </a:r>
          </a:p>
          <a:p>
            <a:pPr marL="457200" lvl="1" indent="0">
              <a:buNone/>
            </a:pPr>
            <a:r>
              <a:rPr lang="en-US" dirty="0"/>
              <a:t>        The number of concurrent connections to use. default: 10.</a:t>
            </a:r>
          </a:p>
          <a:p>
            <a:pPr marL="457200" lvl="1" indent="0">
              <a:buNone/>
            </a:pPr>
            <a:r>
              <a:rPr lang="en-US" dirty="0"/>
              <a:t>  -p/--pipelining NUM</a:t>
            </a:r>
          </a:p>
          <a:p>
            <a:pPr marL="457200" lvl="1" indent="0">
              <a:buNone/>
            </a:pPr>
            <a:r>
              <a:rPr lang="en-US" dirty="0"/>
              <a:t>        The number of pipelined requests to use. default: 1.</a:t>
            </a:r>
          </a:p>
          <a:p>
            <a:pPr marL="457200" lvl="1" indent="0">
              <a:buNone/>
            </a:pPr>
            <a:r>
              <a:rPr lang="en-US" dirty="0"/>
              <a:t>  -d/--duration SEC</a:t>
            </a:r>
          </a:p>
          <a:p>
            <a:pPr marL="457200" lvl="1" indent="0">
              <a:buNone/>
            </a:pPr>
            <a:r>
              <a:rPr lang="en-US" dirty="0"/>
              <a:t>        The number of seconds to run the autocannon. default: 10.</a:t>
            </a:r>
          </a:p>
          <a:p>
            <a:pPr marL="457200" lvl="1" indent="0">
              <a:buNone/>
            </a:pPr>
            <a:r>
              <a:rPr lang="en-US" dirty="0"/>
              <a:t>  -a/--amount NUM</a:t>
            </a:r>
          </a:p>
          <a:p>
            <a:pPr marL="457200" lvl="1" indent="0">
              <a:buNone/>
            </a:pPr>
            <a:r>
              <a:rPr lang="en-US" dirty="0"/>
              <a:t>        The amount of requests to make before exiting the benchmark. If set, duration is ignored.</a:t>
            </a:r>
          </a:p>
          <a:p>
            <a:pPr marL="457200" lvl="1" indent="0">
              <a:buNone/>
            </a:pPr>
            <a:r>
              <a:rPr lang="en-US" dirty="0"/>
              <a:t> -m/--method </a:t>
            </a:r>
            <a:r>
              <a:rPr lang="en-US" dirty="0" err="1"/>
              <a:t>METHOD</a:t>
            </a:r>
            <a:endParaRPr lang="en-US" dirty="0"/>
          </a:p>
          <a:p>
            <a:pPr marL="457200" lvl="1" indent="0">
              <a:buNone/>
            </a:pPr>
            <a:r>
              <a:rPr lang="en-US" dirty="0"/>
              <a:t>        The http method to use. default: 'GET’.</a:t>
            </a:r>
          </a:p>
          <a:p>
            <a:pPr marL="457200" lvl="1" indent="0">
              <a:buNone/>
            </a:pPr>
            <a:r>
              <a:rPr lang="en-US" dirty="0"/>
              <a:t>-l/--latency</a:t>
            </a:r>
          </a:p>
          <a:p>
            <a:pPr marL="457200" lvl="1" indent="0">
              <a:buNone/>
            </a:pPr>
            <a:r>
              <a:rPr lang="en-US" dirty="0"/>
              <a:t>        Print all the latency data. default: false.</a:t>
            </a:r>
            <a:endParaRPr lang="en-IN" dirty="0"/>
          </a:p>
        </p:txBody>
      </p:sp>
      <p:pic>
        <p:nvPicPr>
          <p:cNvPr id="5" name="Picture 4">
            <a:extLst>
              <a:ext uri="{FF2B5EF4-FFF2-40B4-BE49-F238E27FC236}">
                <a16:creationId xmlns:a16="http://schemas.microsoft.com/office/drawing/2014/main" id="{EF8929B3-CB65-4EEB-830B-3E945926B4F6}"/>
              </a:ext>
            </a:extLst>
          </p:cNvPr>
          <p:cNvPicPr>
            <a:picLocks noChangeAspect="1"/>
          </p:cNvPicPr>
          <p:nvPr/>
        </p:nvPicPr>
        <p:blipFill>
          <a:blip r:embed="rId4"/>
          <a:stretch>
            <a:fillRect/>
          </a:stretch>
        </p:blipFill>
        <p:spPr>
          <a:xfrm>
            <a:off x="6646242" y="1690688"/>
            <a:ext cx="4012810" cy="941662"/>
          </a:xfrm>
          <a:prstGeom prst="rect">
            <a:avLst/>
          </a:prstGeom>
        </p:spPr>
      </p:pic>
    </p:spTree>
    <p:extLst>
      <p:ext uri="{BB962C8B-B14F-4D97-AF65-F5344CB8AC3E}">
        <p14:creationId xmlns:p14="http://schemas.microsoft.com/office/powerpoint/2010/main" val="2556802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A736-ECDC-4EA6-975E-20367C260E43}"/>
              </a:ext>
            </a:extLst>
          </p:cNvPr>
          <p:cNvSpPr>
            <a:spLocks noGrp="1"/>
          </p:cNvSpPr>
          <p:nvPr>
            <p:ph type="title"/>
          </p:nvPr>
        </p:nvSpPr>
        <p:spPr/>
        <p:txBody>
          <a:bodyPr/>
          <a:lstStyle/>
          <a:p>
            <a:r>
              <a:rPr lang="en-IN" dirty="0"/>
              <a:t>Node Tools</a:t>
            </a:r>
          </a:p>
        </p:txBody>
      </p:sp>
      <p:sp>
        <p:nvSpPr>
          <p:cNvPr id="3" name="Content Placeholder 2">
            <a:extLst>
              <a:ext uri="{FF2B5EF4-FFF2-40B4-BE49-F238E27FC236}">
                <a16:creationId xmlns:a16="http://schemas.microsoft.com/office/drawing/2014/main" id="{EAADDEFC-B191-4025-ADED-E4E630234A3A}"/>
              </a:ext>
            </a:extLst>
          </p:cNvPr>
          <p:cNvSpPr>
            <a:spLocks noGrp="1"/>
          </p:cNvSpPr>
          <p:nvPr>
            <p:ph idx="1"/>
          </p:nvPr>
        </p:nvSpPr>
        <p:spPr/>
        <p:txBody>
          <a:bodyPr>
            <a:normAutofit/>
          </a:bodyPr>
          <a:lstStyle/>
          <a:p>
            <a:r>
              <a:rPr lang="en-US" sz="2000" b="0" i="0" dirty="0">
                <a:solidFill>
                  <a:srgbClr val="4C4C5C"/>
                </a:solidFill>
                <a:effectLst/>
                <a:latin typeface="Archia"/>
              </a:rPr>
              <a:t>Diagnose performance issues in your Node.js applications</a:t>
            </a:r>
          </a:p>
          <a:p>
            <a:r>
              <a:rPr lang="en-IN" sz="2000" dirty="0" err="1"/>
              <a:t>npm</a:t>
            </a:r>
            <a:r>
              <a:rPr lang="en-IN" sz="2000" dirty="0"/>
              <a:t> install -g clinic</a:t>
            </a:r>
          </a:p>
          <a:p>
            <a:endParaRPr lang="en-IN" sz="2000" b="0" i="0">
              <a:solidFill>
                <a:srgbClr val="24292E"/>
              </a:solidFill>
              <a:effectLst/>
              <a:latin typeface="SFMono-Regular"/>
            </a:endParaRPr>
          </a:p>
          <a:p>
            <a:r>
              <a:rPr lang="en-IN" sz="2000" b="0" i="0">
                <a:solidFill>
                  <a:srgbClr val="24292E"/>
                </a:solidFill>
                <a:effectLst/>
                <a:latin typeface="SFMono-Regular"/>
              </a:rPr>
              <a:t>clinic </a:t>
            </a:r>
            <a:r>
              <a:rPr lang="en-IN" sz="2000" b="0" i="0" dirty="0">
                <a:solidFill>
                  <a:srgbClr val="24292E"/>
                </a:solidFill>
                <a:effectLst/>
                <a:latin typeface="SFMono-Regular"/>
              </a:rPr>
              <a:t>doctor -- node server.js</a:t>
            </a:r>
          </a:p>
          <a:p>
            <a:r>
              <a:rPr lang="en-IN" sz="2000" dirty="0"/>
              <a:t>autocannon </a:t>
            </a:r>
            <a:r>
              <a:rPr lang="en-IN" sz="2000" dirty="0">
                <a:hlinkClick r:id="rId2"/>
              </a:rPr>
              <a:t>http://localhost:3000</a:t>
            </a:r>
            <a:endParaRPr lang="en-IN" sz="2000" dirty="0"/>
          </a:p>
          <a:p>
            <a:endParaRPr lang="en-IN" sz="2000" dirty="0"/>
          </a:p>
          <a:p>
            <a:r>
              <a:rPr lang="en-IN" sz="2000" dirty="0"/>
              <a:t>or</a:t>
            </a:r>
          </a:p>
          <a:p>
            <a:endParaRPr lang="en-IN" sz="2000" dirty="0"/>
          </a:p>
          <a:p>
            <a:endParaRPr lang="en-IN" sz="2000" dirty="0"/>
          </a:p>
          <a:p>
            <a:r>
              <a:rPr lang="en-IN" sz="2000" dirty="0"/>
              <a:t>clinic doctor --autocannon [ / --method POST ] -- node server.js</a:t>
            </a:r>
          </a:p>
        </p:txBody>
      </p:sp>
      <p:pic>
        <p:nvPicPr>
          <p:cNvPr id="5" name="Picture 4">
            <a:extLst>
              <a:ext uri="{FF2B5EF4-FFF2-40B4-BE49-F238E27FC236}">
                <a16:creationId xmlns:a16="http://schemas.microsoft.com/office/drawing/2014/main" id="{5B3A4D71-DA92-412B-A0DA-94706B6B88AF}"/>
              </a:ext>
            </a:extLst>
          </p:cNvPr>
          <p:cNvPicPr>
            <a:picLocks noChangeAspect="1"/>
          </p:cNvPicPr>
          <p:nvPr/>
        </p:nvPicPr>
        <p:blipFill>
          <a:blip r:embed="rId3"/>
          <a:stretch>
            <a:fillRect/>
          </a:stretch>
        </p:blipFill>
        <p:spPr>
          <a:xfrm>
            <a:off x="7803503" y="467025"/>
            <a:ext cx="2305156" cy="1121761"/>
          </a:xfrm>
          <a:prstGeom prst="rect">
            <a:avLst/>
          </a:prstGeom>
        </p:spPr>
      </p:pic>
      <p:pic>
        <p:nvPicPr>
          <p:cNvPr id="10" name="Picture 9">
            <a:extLst>
              <a:ext uri="{FF2B5EF4-FFF2-40B4-BE49-F238E27FC236}">
                <a16:creationId xmlns:a16="http://schemas.microsoft.com/office/drawing/2014/main" id="{10113B8B-9F39-4FB5-B9D9-58097FBBB9D2}"/>
              </a:ext>
            </a:extLst>
          </p:cNvPr>
          <p:cNvPicPr>
            <a:picLocks noChangeAspect="1"/>
          </p:cNvPicPr>
          <p:nvPr/>
        </p:nvPicPr>
        <p:blipFill>
          <a:blip r:embed="rId4"/>
          <a:stretch>
            <a:fillRect/>
          </a:stretch>
        </p:blipFill>
        <p:spPr>
          <a:xfrm>
            <a:off x="5370989" y="2219093"/>
            <a:ext cx="5923471" cy="2867812"/>
          </a:xfrm>
          <a:prstGeom prst="rect">
            <a:avLst/>
          </a:prstGeom>
        </p:spPr>
      </p:pic>
    </p:spTree>
    <p:extLst>
      <p:ext uri="{BB962C8B-B14F-4D97-AF65-F5344CB8AC3E}">
        <p14:creationId xmlns:p14="http://schemas.microsoft.com/office/powerpoint/2010/main" val="2368172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7254-B741-4675-960C-DBB1DBD28B43}"/>
              </a:ext>
            </a:extLst>
          </p:cNvPr>
          <p:cNvSpPr>
            <a:spLocks noGrp="1"/>
          </p:cNvSpPr>
          <p:nvPr>
            <p:ph type="title"/>
          </p:nvPr>
        </p:nvSpPr>
        <p:spPr/>
        <p:txBody>
          <a:bodyPr/>
          <a:lstStyle/>
          <a:p>
            <a:r>
              <a:rPr lang="en-IN" dirty="0"/>
              <a:t>Event Sourcing</a:t>
            </a:r>
          </a:p>
        </p:txBody>
      </p:sp>
      <p:sp>
        <p:nvSpPr>
          <p:cNvPr id="3" name="Content Placeholder 2">
            <a:extLst>
              <a:ext uri="{FF2B5EF4-FFF2-40B4-BE49-F238E27FC236}">
                <a16:creationId xmlns:a16="http://schemas.microsoft.com/office/drawing/2014/main" id="{19DC37C6-1A42-4657-8E0D-314D98BC4080}"/>
              </a:ext>
            </a:extLst>
          </p:cNvPr>
          <p:cNvSpPr>
            <a:spLocks noGrp="1"/>
          </p:cNvSpPr>
          <p:nvPr>
            <p:ph idx="1"/>
          </p:nvPr>
        </p:nvSpPr>
        <p:spPr/>
        <p:txBody>
          <a:bodyPr/>
          <a:lstStyle/>
          <a:p>
            <a:r>
              <a:rPr lang="en-US" dirty="0"/>
              <a:t>Event Sourcing is a powerful architectural pattern to handle complex application states that may need to be rebuilt, re-played, audited or debugged.</a:t>
            </a:r>
          </a:p>
          <a:p>
            <a:r>
              <a:rPr lang="en-US" b="0" i="0" dirty="0">
                <a:solidFill>
                  <a:srgbClr val="000000"/>
                </a:solidFill>
                <a:effectLst/>
                <a:latin typeface="webmontserrat"/>
              </a:rPr>
              <a:t>Good examples for Event Sourcing are version control systems that stores current state as diffs. </a:t>
            </a:r>
          </a:p>
          <a:p>
            <a:pPr lvl="1"/>
            <a:r>
              <a:rPr lang="en-US" b="0" i="0" dirty="0">
                <a:solidFill>
                  <a:srgbClr val="000000"/>
                </a:solidFill>
                <a:effectLst/>
                <a:latin typeface="webmontserrat"/>
              </a:rPr>
              <a:t>The current state is your latest source code, and events are your commits</a:t>
            </a:r>
            <a:endParaRPr lang="en-IN" dirty="0"/>
          </a:p>
        </p:txBody>
      </p:sp>
    </p:spTree>
    <p:extLst>
      <p:ext uri="{BB962C8B-B14F-4D97-AF65-F5344CB8AC3E}">
        <p14:creationId xmlns:p14="http://schemas.microsoft.com/office/powerpoint/2010/main" val="5343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7AC5-A222-4B17-85F3-43D3C702555D}"/>
              </a:ext>
            </a:extLst>
          </p:cNvPr>
          <p:cNvSpPr>
            <a:spLocks noGrp="1"/>
          </p:cNvSpPr>
          <p:nvPr>
            <p:ph type="title"/>
          </p:nvPr>
        </p:nvSpPr>
        <p:spPr/>
        <p:txBody>
          <a:bodyPr/>
          <a:lstStyle/>
          <a:p>
            <a:r>
              <a:rPr lang="en-US" dirty="0"/>
              <a:t>Why is Event Sourcing useful?</a:t>
            </a:r>
            <a:endParaRPr lang="en-IN" dirty="0"/>
          </a:p>
        </p:txBody>
      </p:sp>
      <p:sp>
        <p:nvSpPr>
          <p:cNvPr id="3" name="Content Placeholder 2">
            <a:extLst>
              <a:ext uri="{FF2B5EF4-FFF2-40B4-BE49-F238E27FC236}">
                <a16:creationId xmlns:a16="http://schemas.microsoft.com/office/drawing/2014/main" id="{DACABB8F-CA85-4659-85B4-6D5C6D70DE36}"/>
              </a:ext>
            </a:extLst>
          </p:cNvPr>
          <p:cNvSpPr>
            <a:spLocks noGrp="1"/>
          </p:cNvSpPr>
          <p:nvPr>
            <p:ph idx="1"/>
          </p:nvPr>
        </p:nvSpPr>
        <p:spPr/>
        <p:txBody>
          <a:bodyPr>
            <a:normAutofit/>
          </a:bodyPr>
          <a:lstStyle/>
          <a:p>
            <a:r>
              <a:rPr lang="en-US" dirty="0"/>
              <a:t>In our hypothetical example, you are working on an online money transfer site, where every customer has an account balance. </a:t>
            </a:r>
          </a:p>
          <a:p>
            <a:r>
              <a:rPr lang="en-US" dirty="0"/>
              <a:t>Imagine you made a mistake and used a wrong currency exchange for the whole past week. </a:t>
            </a:r>
          </a:p>
          <a:p>
            <a:r>
              <a:rPr lang="en-US" dirty="0"/>
              <a:t>In this case, every account which sent and received money in a last seven days are in a corrupt state.</a:t>
            </a:r>
          </a:p>
          <a:p>
            <a:r>
              <a:rPr lang="en-US" dirty="0"/>
              <a:t>With event sourcing, there’s no need to panic!</a:t>
            </a:r>
          </a:p>
          <a:p>
            <a:pPr lvl="1"/>
            <a:r>
              <a:rPr lang="en-US" dirty="0"/>
              <a:t>You can revert the account balances to their previous uncorrupted state, fix the exchange rate and replay all the events until now.</a:t>
            </a:r>
            <a:endParaRPr lang="en-IN" dirty="0"/>
          </a:p>
        </p:txBody>
      </p:sp>
    </p:spTree>
    <p:extLst>
      <p:ext uri="{BB962C8B-B14F-4D97-AF65-F5344CB8AC3E}">
        <p14:creationId xmlns:p14="http://schemas.microsoft.com/office/powerpoint/2010/main" val="359211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5ED9-AF3D-46C7-BCB2-DD5EC3ABF9DB}"/>
              </a:ext>
            </a:extLst>
          </p:cNvPr>
          <p:cNvSpPr>
            <a:spLocks noGrp="1"/>
          </p:cNvSpPr>
          <p:nvPr>
            <p:ph type="title"/>
          </p:nvPr>
        </p:nvSpPr>
        <p:spPr/>
        <p:txBody>
          <a:bodyPr/>
          <a:lstStyle/>
          <a:p>
            <a:r>
              <a:rPr lang="en-IN" dirty="0"/>
              <a:t>Event loop</a:t>
            </a:r>
          </a:p>
        </p:txBody>
      </p:sp>
      <p:sp>
        <p:nvSpPr>
          <p:cNvPr id="3" name="Content Placeholder 2">
            <a:extLst>
              <a:ext uri="{FF2B5EF4-FFF2-40B4-BE49-F238E27FC236}">
                <a16:creationId xmlns:a16="http://schemas.microsoft.com/office/drawing/2014/main" id="{70841480-B97D-4E5D-9CF2-58D54664FBF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B540463-7554-4240-B926-41BC43659E3B}"/>
              </a:ext>
            </a:extLst>
          </p:cNvPr>
          <p:cNvPicPr>
            <a:picLocks noChangeAspect="1"/>
          </p:cNvPicPr>
          <p:nvPr/>
        </p:nvPicPr>
        <p:blipFill>
          <a:blip r:embed="rId2"/>
          <a:stretch>
            <a:fillRect/>
          </a:stretch>
        </p:blipFill>
        <p:spPr>
          <a:xfrm>
            <a:off x="838200" y="1917503"/>
            <a:ext cx="10119671" cy="3129795"/>
          </a:xfrm>
          <a:prstGeom prst="rect">
            <a:avLst/>
          </a:prstGeom>
        </p:spPr>
      </p:pic>
    </p:spTree>
    <p:extLst>
      <p:ext uri="{BB962C8B-B14F-4D97-AF65-F5344CB8AC3E}">
        <p14:creationId xmlns:p14="http://schemas.microsoft.com/office/powerpoint/2010/main" val="2015873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75CB-954C-4B65-9147-A349D70A5C85}"/>
              </a:ext>
            </a:extLst>
          </p:cNvPr>
          <p:cNvSpPr>
            <a:spLocks noGrp="1"/>
          </p:cNvSpPr>
          <p:nvPr>
            <p:ph type="title"/>
          </p:nvPr>
        </p:nvSpPr>
        <p:spPr/>
        <p:txBody>
          <a:bodyPr/>
          <a:lstStyle/>
          <a:p>
            <a:r>
              <a:rPr lang="en-US" dirty="0"/>
              <a:t>Why is Event Sourcing useful?</a:t>
            </a:r>
            <a:endParaRPr lang="en-IN" dirty="0"/>
          </a:p>
        </p:txBody>
      </p:sp>
      <p:sp>
        <p:nvSpPr>
          <p:cNvPr id="3" name="Content Placeholder 2">
            <a:extLst>
              <a:ext uri="{FF2B5EF4-FFF2-40B4-BE49-F238E27FC236}">
                <a16:creationId xmlns:a16="http://schemas.microsoft.com/office/drawing/2014/main" id="{A53121DE-A751-4176-A50E-388B63BE2359}"/>
              </a:ext>
            </a:extLst>
          </p:cNvPr>
          <p:cNvSpPr>
            <a:spLocks noGrp="1"/>
          </p:cNvSpPr>
          <p:nvPr>
            <p:ph idx="1"/>
          </p:nvPr>
        </p:nvSpPr>
        <p:spPr/>
        <p:txBody>
          <a:bodyPr/>
          <a:lstStyle/>
          <a:p>
            <a:pPr algn="l"/>
            <a:r>
              <a:rPr lang="en-US" b="1" i="0" u="none" strike="noStrike" dirty="0">
                <a:solidFill>
                  <a:srgbClr val="000000"/>
                </a:solidFill>
                <a:effectLst/>
                <a:latin typeface="webmontserrat"/>
              </a:rPr>
              <a:t>With event sourcing you can:</a:t>
            </a:r>
            <a:endParaRPr lang="en-US" b="0" i="0" u="none" strike="noStrike" dirty="0">
              <a:solidFill>
                <a:srgbClr val="000000"/>
              </a:solidFill>
              <a:effectLst/>
              <a:latin typeface="webmontserrat"/>
            </a:endParaRPr>
          </a:p>
          <a:p>
            <a:pPr lvl="1"/>
            <a:r>
              <a:rPr lang="en-US" b="0" i="0" u="none" strike="noStrike" dirty="0">
                <a:solidFill>
                  <a:srgbClr val="000000"/>
                </a:solidFill>
                <a:effectLst/>
                <a:latin typeface="webmontserrat"/>
              </a:rPr>
              <a:t>Rebuild states completely</a:t>
            </a:r>
          </a:p>
          <a:p>
            <a:pPr lvl="1"/>
            <a:r>
              <a:rPr lang="en-US" b="0" i="0" u="none" strike="noStrike" dirty="0">
                <a:solidFill>
                  <a:srgbClr val="000000"/>
                </a:solidFill>
                <a:effectLst/>
                <a:latin typeface="webmontserrat"/>
              </a:rPr>
              <a:t>Replay states from a specific time</a:t>
            </a:r>
          </a:p>
          <a:p>
            <a:pPr lvl="1"/>
            <a:r>
              <a:rPr lang="en-US" b="0" i="0" u="none" strike="noStrike" dirty="0">
                <a:solidFill>
                  <a:srgbClr val="000000"/>
                </a:solidFill>
                <a:effectLst/>
                <a:latin typeface="webmontserrat"/>
              </a:rPr>
              <a:t>Reconstruct the state of a specific moment for temporary query</a:t>
            </a:r>
          </a:p>
          <a:p>
            <a:endParaRPr lang="en-IN" dirty="0"/>
          </a:p>
        </p:txBody>
      </p:sp>
    </p:spTree>
    <p:extLst>
      <p:ext uri="{BB962C8B-B14F-4D97-AF65-F5344CB8AC3E}">
        <p14:creationId xmlns:p14="http://schemas.microsoft.com/office/powerpoint/2010/main" val="670072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057E-B292-43E8-B068-C3B25C104BDE}"/>
              </a:ext>
            </a:extLst>
          </p:cNvPr>
          <p:cNvSpPr>
            <a:spLocks noGrp="1"/>
          </p:cNvSpPr>
          <p:nvPr>
            <p:ph type="title"/>
          </p:nvPr>
        </p:nvSpPr>
        <p:spPr/>
        <p:txBody>
          <a:bodyPr/>
          <a:lstStyle/>
          <a:p>
            <a:r>
              <a:rPr lang="en-IN" dirty="0"/>
              <a:t>Example for Event Sourcing</a:t>
            </a:r>
          </a:p>
        </p:txBody>
      </p:sp>
      <p:sp>
        <p:nvSpPr>
          <p:cNvPr id="3" name="Content Placeholder 2">
            <a:extLst>
              <a:ext uri="{FF2B5EF4-FFF2-40B4-BE49-F238E27FC236}">
                <a16:creationId xmlns:a16="http://schemas.microsoft.com/office/drawing/2014/main" id="{428227B7-278E-46F6-B81F-038A1690A00E}"/>
              </a:ext>
            </a:extLst>
          </p:cNvPr>
          <p:cNvSpPr>
            <a:spLocks noGrp="1"/>
          </p:cNvSpPr>
          <p:nvPr>
            <p:ph idx="1"/>
          </p:nvPr>
        </p:nvSpPr>
        <p:spPr/>
        <p:txBody>
          <a:bodyPr>
            <a:normAutofit fontScale="62500" lnSpcReduction="20000"/>
          </a:bodyPr>
          <a:lstStyle/>
          <a:p>
            <a:r>
              <a:rPr lang="en-US" b="0" i="0" dirty="0">
                <a:solidFill>
                  <a:srgbClr val="000000"/>
                </a:solidFill>
                <a:effectLst/>
                <a:latin typeface="webmontserrat"/>
              </a:rPr>
              <a:t>Event Sourcing for our accounts:</a:t>
            </a:r>
          </a:p>
          <a:p>
            <a:pPr marL="0" indent="0">
              <a:buNone/>
            </a:pPr>
            <a:r>
              <a:rPr lang="en-US" dirty="0"/>
              <a:t>// current account states (how it looks in our DB now)</a:t>
            </a:r>
          </a:p>
          <a:p>
            <a:pPr marL="0" indent="0">
              <a:buNone/>
            </a:pPr>
            <a:r>
              <a:rPr lang="en-US" dirty="0"/>
              <a:t>const accounts = { </a:t>
            </a:r>
          </a:p>
          <a:p>
            <a:pPr marL="0" indent="0">
              <a:buNone/>
            </a:pPr>
            <a:r>
              <a:rPr lang="en-US" dirty="0"/>
              <a:t>  account1: { balance: 100 },</a:t>
            </a:r>
          </a:p>
          <a:p>
            <a:pPr marL="0" indent="0">
              <a:buNone/>
            </a:pPr>
            <a:r>
              <a:rPr lang="en-US" dirty="0"/>
              <a:t>  account2: { balance: 50 }</a:t>
            </a:r>
          </a:p>
          <a:p>
            <a:pPr marL="0" indent="0">
              <a:buNone/>
            </a:pPr>
            <a:r>
              <a:rPr lang="en-US" dirty="0"/>
              <a:t>}</a:t>
            </a:r>
          </a:p>
          <a:p>
            <a:pPr marL="0" indent="0">
              <a:buNone/>
            </a:pPr>
            <a:endParaRPr lang="en-US" dirty="0"/>
          </a:p>
          <a:p>
            <a:pPr marL="0" indent="0">
              <a:buNone/>
            </a:pPr>
            <a:r>
              <a:rPr lang="en-US" dirty="0"/>
              <a:t>// past events (should be persisted somewhere, for example in a DB)</a:t>
            </a:r>
          </a:p>
          <a:p>
            <a:pPr marL="0" indent="0">
              <a:buNone/>
            </a:pPr>
            <a:r>
              <a:rPr lang="en-US" dirty="0"/>
              <a:t>const events = [</a:t>
            </a:r>
          </a:p>
          <a:p>
            <a:pPr marL="0" indent="0">
              <a:buNone/>
            </a:pPr>
            <a:r>
              <a:rPr lang="en-US" dirty="0"/>
              <a:t>  { type: 'open', id: 'account1', balance: 150, time: 0 },</a:t>
            </a:r>
          </a:p>
          <a:p>
            <a:pPr marL="0" indent="0">
              <a:buNone/>
            </a:pPr>
            <a:r>
              <a:rPr lang="en-US" dirty="0"/>
              <a:t>  { type: 'open', id: 'account2', balance: 0, time: 1 },</a:t>
            </a:r>
          </a:p>
          <a:p>
            <a:pPr marL="0" indent="0">
              <a:buNone/>
            </a:pPr>
            <a:r>
              <a:rPr lang="en-US" dirty="0"/>
              <a:t>  { type: 'transfer', </a:t>
            </a:r>
            <a:r>
              <a:rPr lang="en-US" dirty="0" err="1"/>
              <a:t>fromId</a:t>
            </a:r>
            <a:r>
              <a:rPr lang="en-US" dirty="0"/>
              <a:t>: 'account1', </a:t>
            </a:r>
            <a:r>
              <a:rPr lang="en-US" dirty="0" err="1"/>
              <a:t>toId</a:t>
            </a:r>
            <a:r>
              <a:rPr lang="en-US" dirty="0"/>
              <a:t>: 'account2': amount: 50, time: 2 }</a:t>
            </a:r>
          </a:p>
          <a:p>
            <a:pPr marL="0" indent="0">
              <a:buNone/>
            </a:pPr>
            <a:r>
              <a:rPr lang="en-US" dirty="0"/>
              <a:t>]</a:t>
            </a:r>
            <a:endParaRPr lang="en-IN" dirty="0"/>
          </a:p>
        </p:txBody>
      </p:sp>
    </p:spTree>
    <p:extLst>
      <p:ext uri="{BB962C8B-B14F-4D97-AF65-F5344CB8AC3E}">
        <p14:creationId xmlns:p14="http://schemas.microsoft.com/office/powerpoint/2010/main" val="1423416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1A35-56A8-4338-82DA-1B5D82BB0142}"/>
              </a:ext>
            </a:extLst>
          </p:cNvPr>
          <p:cNvSpPr>
            <a:spLocks noGrp="1"/>
          </p:cNvSpPr>
          <p:nvPr>
            <p:ph type="title"/>
          </p:nvPr>
        </p:nvSpPr>
        <p:spPr/>
        <p:txBody>
          <a:bodyPr/>
          <a:lstStyle/>
          <a:p>
            <a:r>
              <a:rPr lang="en-IN" dirty="0"/>
              <a:t>Example for Event Sourcing</a:t>
            </a:r>
          </a:p>
        </p:txBody>
      </p:sp>
      <p:sp>
        <p:nvSpPr>
          <p:cNvPr id="3" name="Content Placeholder 2">
            <a:extLst>
              <a:ext uri="{FF2B5EF4-FFF2-40B4-BE49-F238E27FC236}">
                <a16:creationId xmlns:a16="http://schemas.microsoft.com/office/drawing/2014/main" id="{D13667F2-7C26-41DD-A43E-6AF7C9E54A1B}"/>
              </a:ext>
            </a:extLst>
          </p:cNvPr>
          <p:cNvSpPr>
            <a:spLocks noGrp="1"/>
          </p:cNvSpPr>
          <p:nvPr>
            <p:ph idx="1"/>
          </p:nvPr>
        </p:nvSpPr>
        <p:spPr/>
        <p:txBody>
          <a:bodyPr>
            <a:normAutofit fontScale="85000" lnSpcReduction="20000"/>
          </a:bodyPr>
          <a:lstStyle/>
          <a:p>
            <a:r>
              <a:rPr lang="en-US" b="0" i="0" dirty="0">
                <a:solidFill>
                  <a:srgbClr val="000000"/>
                </a:solidFill>
                <a:effectLst/>
                <a:latin typeface="webmontserrat"/>
              </a:rPr>
              <a:t>rebuild the latest state from scratch, using our event log:</a:t>
            </a:r>
          </a:p>
          <a:p>
            <a:pPr marL="0" indent="0">
              <a:buNone/>
            </a:pPr>
            <a:r>
              <a:rPr lang="en-IN" dirty="0"/>
              <a:t>// complete rebuild</a:t>
            </a:r>
          </a:p>
          <a:p>
            <a:pPr marL="0" indent="0">
              <a:buNone/>
            </a:pPr>
            <a:r>
              <a:rPr lang="en-IN" dirty="0" err="1"/>
              <a:t>const</a:t>
            </a:r>
            <a:r>
              <a:rPr lang="en-IN" dirty="0"/>
              <a:t> accounts = </a:t>
            </a:r>
            <a:r>
              <a:rPr lang="en-IN" dirty="0" err="1"/>
              <a:t>events.reduce</a:t>
            </a:r>
            <a:r>
              <a:rPr lang="en-IN" dirty="0"/>
              <a:t>((accounts, event) =&gt; {</a:t>
            </a:r>
          </a:p>
          <a:p>
            <a:pPr marL="0" indent="0">
              <a:buNone/>
            </a:pPr>
            <a:r>
              <a:rPr lang="en-IN" dirty="0"/>
              <a:t>  if (</a:t>
            </a:r>
            <a:r>
              <a:rPr lang="en-IN" dirty="0" err="1"/>
              <a:t>event.type</a:t>
            </a:r>
            <a:r>
              <a:rPr lang="en-IN" dirty="0"/>
              <a:t> === 'open') {</a:t>
            </a:r>
          </a:p>
          <a:p>
            <a:pPr marL="0" indent="0">
              <a:buNone/>
            </a:pPr>
            <a:r>
              <a:rPr lang="en-IN" dirty="0"/>
              <a:t>    accounts[event.id].balance = </a:t>
            </a:r>
            <a:r>
              <a:rPr lang="en-IN" dirty="0" err="1"/>
              <a:t>event.balance</a:t>
            </a:r>
            <a:endParaRPr lang="en-IN" dirty="0"/>
          </a:p>
          <a:p>
            <a:pPr marL="0" indent="0">
              <a:buNone/>
            </a:pPr>
            <a:r>
              <a:rPr lang="en-IN" dirty="0"/>
              <a:t>  } else if (</a:t>
            </a:r>
            <a:r>
              <a:rPr lang="en-IN" dirty="0" err="1"/>
              <a:t>event.type</a:t>
            </a:r>
            <a:r>
              <a:rPr lang="en-IN" dirty="0"/>
              <a:t> === 'transfer') {</a:t>
            </a:r>
          </a:p>
          <a:p>
            <a:pPr marL="0" indent="0">
              <a:buNone/>
            </a:pPr>
            <a:r>
              <a:rPr lang="en-IN" dirty="0"/>
              <a:t>    accounts[</a:t>
            </a:r>
            <a:r>
              <a:rPr lang="en-IN" dirty="0" err="1"/>
              <a:t>event.fromId</a:t>
            </a:r>
            <a:r>
              <a:rPr lang="en-IN" dirty="0"/>
              <a:t>].balance -= </a:t>
            </a:r>
            <a:r>
              <a:rPr lang="en-IN" dirty="0" err="1"/>
              <a:t>event.amount</a:t>
            </a:r>
            <a:endParaRPr lang="en-IN" dirty="0"/>
          </a:p>
          <a:p>
            <a:pPr marL="0" indent="0">
              <a:buNone/>
            </a:pPr>
            <a:r>
              <a:rPr lang="en-IN" dirty="0"/>
              <a:t>    accounts[</a:t>
            </a:r>
            <a:r>
              <a:rPr lang="en-IN" dirty="0" err="1"/>
              <a:t>event.toId</a:t>
            </a:r>
            <a:r>
              <a:rPr lang="en-IN" dirty="0"/>
              <a:t>].balance += </a:t>
            </a:r>
            <a:r>
              <a:rPr lang="en-IN" dirty="0" err="1"/>
              <a:t>event.amount</a:t>
            </a:r>
            <a:endParaRPr lang="en-IN" dirty="0"/>
          </a:p>
          <a:p>
            <a:pPr marL="0" indent="0">
              <a:buNone/>
            </a:pPr>
            <a:r>
              <a:rPr lang="en-IN" dirty="0"/>
              <a:t>  }</a:t>
            </a:r>
          </a:p>
          <a:p>
            <a:pPr marL="0" indent="0">
              <a:buNone/>
            </a:pPr>
            <a:r>
              <a:rPr lang="en-IN" dirty="0"/>
              <a:t>  return accounts</a:t>
            </a:r>
          </a:p>
          <a:p>
            <a:pPr marL="0" indent="0">
              <a:buNone/>
            </a:pPr>
            <a:r>
              <a:rPr lang="en-IN" dirty="0"/>
              <a:t>}, {})</a:t>
            </a:r>
          </a:p>
        </p:txBody>
      </p:sp>
    </p:spTree>
    <p:extLst>
      <p:ext uri="{BB962C8B-B14F-4D97-AF65-F5344CB8AC3E}">
        <p14:creationId xmlns:p14="http://schemas.microsoft.com/office/powerpoint/2010/main" val="1878288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1F81-1F5A-4DE9-8B11-6C10DCA36DF4}"/>
              </a:ext>
            </a:extLst>
          </p:cNvPr>
          <p:cNvSpPr>
            <a:spLocks noGrp="1"/>
          </p:cNvSpPr>
          <p:nvPr>
            <p:ph type="title"/>
          </p:nvPr>
        </p:nvSpPr>
        <p:spPr/>
        <p:txBody>
          <a:bodyPr/>
          <a:lstStyle/>
          <a:p>
            <a:r>
              <a:rPr lang="en-IN" dirty="0"/>
              <a:t>Example for Event Sourcing</a:t>
            </a:r>
          </a:p>
        </p:txBody>
      </p:sp>
      <p:sp>
        <p:nvSpPr>
          <p:cNvPr id="3" name="Content Placeholder 2">
            <a:extLst>
              <a:ext uri="{FF2B5EF4-FFF2-40B4-BE49-F238E27FC236}">
                <a16:creationId xmlns:a16="http://schemas.microsoft.com/office/drawing/2014/main" id="{64390877-EFC1-49D9-8CE0-C9B550B12533}"/>
              </a:ext>
            </a:extLst>
          </p:cNvPr>
          <p:cNvSpPr>
            <a:spLocks noGrp="1"/>
          </p:cNvSpPr>
          <p:nvPr>
            <p:ph idx="1"/>
          </p:nvPr>
        </p:nvSpPr>
        <p:spPr/>
        <p:txBody>
          <a:bodyPr>
            <a:normAutofit fontScale="85000" lnSpcReduction="20000"/>
          </a:bodyPr>
          <a:lstStyle/>
          <a:p>
            <a:r>
              <a:rPr lang="en-IN" dirty="0"/>
              <a:t>Undo the latest event:</a:t>
            </a:r>
          </a:p>
          <a:p>
            <a:pPr marL="0" indent="0">
              <a:buNone/>
            </a:pPr>
            <a:endParaRPr lang="en-IN" dirty="0"/>
          </a:p>
          <a:p>
            <a:pPr marL="0" indent="0">
              <a:buNone/>
            </a:pPr>
            <a:r>
              <a:rPr lang="en-IN" dirty="0" err="1"/>
              <a:t>const</a:t>
            </a:r>
            <a:r>
              <a:rPr lang="en-IN" dirty="0"/>
              <a:t> accounts = </a:t>
            </a:r>
            <a:r>
              <a:rPr lang="en-IN" dirty="0" err="1"/>
              <a:t>events.splice</a:t>
            </a:r>
            <a:r>
              <a:rPr lang="en-IN" dirty="0"/>
              <a:t>(-1).reduce((accounts, event) =&gt; {</a:t>
            </a:r>
          </a:p>
          <a:p>
            <a:pPr marL="0" indent="0">
              <a:buNone/>
            </a:pPr>
            <a:r>
              <a:rPr lang="en-IN" dirty="0"/>
              <a:t>  if (</a:t>
            </a:r>
            <a:r>
              <a:rPr lang="en-IN" dirty="0" err="1"/>
              <a:t>event.type</a:t>
            </a:r>
            <a:r>
              <a:rPr lang="en-IN" dirty="0"/>
              <a:t> === 'open') {</a:t>
            </a:r>
          </a:p>
          <a:p>
            <a:pPr marL="0" indent="0">
              <a:buNone/>
            </a:pPr>
            <a:r>
              <a:rPr lang="en-IN" dirty="0"/>
              <a:t>    delete accounts[event.id]</a:t>
            </a:r>
          </a:p>
          <a:p>
            <a:pPr marL="0" indent="0">
              <a:buNone/>
            </a:pPr>
            <a:r>
              <a:rPr lang="en-IN" dirty="0"/>
              <a:t>  } else if (</a:t>
            </a:r>
            <a:r>
              <a:rPr lang="en-IN" dirty="0" err="1"/>
              <a:t>event.type</a:t>
            </a:r>
            <a:r>
              <a:rPr lang="en-IN" dirty="0"/>
              <a:t> === 'transfer') {</a:t>
            </a:r>
          </a:p>
          <a:p>
            <a:pPr marL="0" indent="0">
              <a:buNone/>
            </a:pPr>
            <a:r>
              <a:rPr lang="en-IN" dirty="0"/>
              <a:t>    accounts[</a:t>
            </a:r>
            <a:r>
              <a:rPr lang="en-IN" dirty="0" err="1"/>
              <a:t>event.fromId</a:t>
            </a:r>
            <a:r>
              <a:rPr lang="en-IN" dirty="0"/>
              <a:t>].balance += </a:t>
            </a:r>
            <a:r>
              <a:rPr lang="en-IN" dirty="0" err="1"/>
              <a:t>event.amount</a:t>
            </a:r>
            <a:endParaRPr lang="en-IN" dirty="0"/>
          </a:p>
          <a:p>
            <a:pPr marL="0" indent="0">
              <a:buNone/>
            </a:pPr>
            <a:r>
              <a:rPr lang="en-IN" dirty="0"/>
              <a:t>    accounts[</a:t>
            </a:r>
            <a:r>
              <a:rPr lang="en-IN" dirty="0" err="1"/>
              <a:t>event.toId</a:t>
            </a:r>
            <a:r>
              <a:rPr lang="en-IN" dirty="0"/>
              <a:t>].balance -= </a:t>
            </a:r>
            <a:r>
              <a:rPr lang="en-IN" dirty="0" err="1"/>
              <a:t>event.amount</a:t>
            </a:r>
            <a:endParaRPr lang="en-IN" dirty="0"/>
          </a:p>
          <a:p>
            <a:pPr marL="0" indent="0">
              <a:buNone/>
            </a:pPr>
            <a:r>
              <a:rPr lang="en-IN" dirty="0"/>
              <a:t>  }</a:t>
            </a:r>
          </a:p>
          <a:p>
            <a:pPr marL="0" indent="0">
              <a:buNone/>
            </a:pPr>
            <a:r>
              <a:rPr lang="en-IN" dirty="0"/>
              <a:t>  return accounts</a:t>
            </a:r>
          </a:p>
          <a:p>
            <a:pPr marL="0" indent="0">
              <a:buNone/>
            </a:pPr>
            <a:r>
              <a:rPr lang="en-IN" dirty="0"/>
              <a:t>}, {})</a:t>
            </a:r>
          </a:p>
        </p:txBody>
      </p:sp>
    </p:spTree>
    <p:extLst>
      <p:ext uri="{BB962C8B-B14F-4D97-AF65-F5344CB8AC3E}">
        <p14:creationId xmlns:p14="http://schemas.microsoft.com/office/powerpoint/2010/main" val="3677995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A04D-8E09-4919-AC8B-AFEF155D4A2F}"/>
              </a:ext>
            </a:extLst>
          </p:cNvPr>
          <p:cNvSpPr>
            <a:spLocks noGrp="1"/>
          </p:cNvSpPr>
          <p:nvPr>
            <p:ph type="title"/>
          </p:nvPr>
        </p:nvSpPr>
        <p:spPr/>
        <p:txBody>
          <a:bodyPr/>
          <a:lstStyle/>
          <a:p>
            <a:r>
              <a:rPr lang="en-IN" dirty="0"/>
              <a:t>Example for Event Sourcing</a:t>
            </a:r>
          </a:p>
        </p:txBody>
      </p:sp>
      <p:sp>
        <p:nvSpPr>
          <p:cNvPr id="3" name="Content Placeholder 2">
            <a:extLst>
              <a:ext uri="{FF2B5EF4-FFF2-40B4-BE49-F238E27FC236}">
                <a16:creationId xmlns:a16="http://schemas.microsoft.com/office/drawing/2014/main" id="{3B8FD56B-CE3F-4533-874D-2B3610B632D3}"/>
              </a:ext>
            </a:extLst>
          </p:cNvPr>
          <p:cNvSpPr>
            <a:spLocks noGrp="1"/>
          </p:cNvSpPr>
          <p:nvPr>
            <p:ph idx="1"/>
          </p:nvPr>
        </p:nvSpPr>
        <p:spPr/>
        <p:txBody>
          <a:bodyPr>
            <a:normAutofit fontScale="55000" lnSpcReduction="20000"/>
          </a:bodyPr>
          <a:lstStyle/>
          <a:p>
            <a:r>
              <a:rPr lang="en-US" dirty="0"/>
              <a:t>Query accounts state at a specific time:</a:t>
            </a:r>
          </a:p>
          <a:p>
            <a:pPr marL="0" indent="0">
              <a:buNone/>
            </a:pPr>
            <a:r>
              <a:rPr lang="en-IN" dirty="0"/>
              <a:t>function </a:t>
            </a:r>
            <a:r>
              <a:rPr lang="en-IN" dirty="0" err="1"/>
              <a:t>getAccountsAtTime</a:t>
            </a:r>
            <a:r>
              <a:rPr lang="en-IN" dirty="0"/>
              <a:t> (time) {</a:t>
            </a:r>
          </a:p>
          <a:p>
            <a:pPr marL="0" indent="0">
              <a:buNone/>
            </a:pPr>
            <a:r>
              <a:rPr lang="en-IN" dirty="0"/>
              <a:t>  return </a:t>
            </a:r>
            <a:r>
              <a:rPr lang="en-IN" dirty="0" err="1"/>
              <a:t>events.reduce</a:t>
            </a:r>
            <a:r>
              <a:rPr lang="en-IN" dirty="0"/>
              <a:t>((accounts, event) =&gt; {</a:t>
            </a:r>
          </a:p>
          <a:p>
            <a:pPr marL="0" indent="0">
              <a:buNone/>
            </a:pPr>
            <a:r>
              <a:rPr lang="en-IN" dirty="0"/>
              <a:t>    if (time &gt; </a:t>
            </a:r>
            <a:r>
              <a:rPr lang="en-IN" dirty="0" err="1"/>
              <a:t>event.time</a:t>
            </a:r>
            <a:r>
              <a:rPr lang="en-IN" dirty="0"/>
              <a:t>)   return accounts;</a:t>
            </a:r>
          </a:p>
          <a:p>
            <a:pPr marL="0" indent="0">
              <a:buNone/>
            </a:pPr>
            <a:r>
              <a:rPr lang="en-IN" dirty="0"/>
              <a:t>   </a:t>
            </a:r>
          </a:p>
          <a:p>
            <a:pPr marL="0" indent="0">
              <a:buNone/>
            </a:pPr>
            <a:r>
              <a:rPr lang="en-IN" dirty="0"/>
              <a:t>   if (</a:t>
            </a:r>
            <a:r>
              <a:rPr lang="en-IN" dirty="0" err="1"/>
              <a:t>event.type</a:t>
            </a:r>
            <a:r>
              <a:rPr lang="en-IN" dirty="0"/>
              <a:t> === 'open') {</a:t>
            </a:r>
          </a:p>
          <a:p>
            <a:pPr marL="0" indent="0">
              <a:buNone/>
            </a:pPr>
            <a:r>
              <a:rPr lang="en-IN" dirty="0"/>
              <a:t>      accounts[event.id].balance = </a:t>
            </a:r>
            <a:r>
              <a:rPr lang="en-IN" dirty="0" err="1"/>
              <a:t>event.balance</a:t>
            </a:r>
            <a:r>
              <a:rPr lang="en-IN" dirty="0"/>
              <a:t>;</a:t>
            </a:r>
          </a:p>
          <a:p>
            <a:pPr marL="0" indent="0">
              <a:buNone/>
            </a:pPr>
            <a:r>
              <a:rPr lang="en-IN" dirty="0"/>
              <a:t>    } else if (</a:t>
            </a:r>
            <a:r>
              <a:rPr lang="en-IN" dirty="0" err="1"/>
              <a:t>event.type</a:t>
            </a:r>
            <a:r>
              <a:rPr lang="en-IN" dirty="0"/>
              <a:t> === 'transfer') {</a:t>
            </a:r>
          </a:p>
          <a:p>
            <a:pPr marL="0" indent="0">
              <a:buNone/>
            </a:pPr>
            <a:r>
              <a:rPr lang="en-IN" dirty="0"/>
              <a:t>      accounts[</a:t>
            </a:r>
            <a:r>
              <a:rPr lang="en-IN" dirty="0" err="1"/>
              <a:t>event.fromId</a:t>
            </a:r>
            <a:r>
              <a:rPr lang="en-IN" dirty="0"/>
              <a:t>].balance -= </a:t>
            </a:r>
            <a:r>
              <a:rPr lang="en-IN" dirty="0" err="1"/>
              <a:t>event.amount</a:t>
            </a:r>
            <a:r>
              <a:rPr lang="en-IN" dirty="0"/>
              <a:t>;</a:t>
            </a:r>
          </a:p>
          <a:p>
            <a:pPr marL="0" indent="0">
              <a:buNone/>
            </a:pPr>
            <a:r>
              <a:rPr lang="en-IN" dirty="0"/>
              <a:t>      accounts[</a:t>
            </a:r>
            <a:r>
              <a:rPr lang="en-IN" dirty="0" err="1"/>
              <a:t>event.toId</a:t>
            </a:r>
            <a:r>
              <a:rPr lang="en-IN" dirty="0"/>
              <a:t>].balance += </a:t>
            </a:r>
            <a:r>
              <a:rPr lang="en-IN" dirty="0" err="1"/>
              <a:t>event.amount</a:t>
            </a:r>
            <a:r>
              <a:rPr lang="en-IN" dirty="0"/>
              <a:t>;</a:t>
            </a:r>
          </a:p>
          <a:p>
            <a:pPr marL="0" indent="0">
              <a:buNone/>
            </a:pPr>
            <a:r>
              <a:rPr lang="en-IN" dirty="0"/>
              <a:t>    }</a:t>
            </a:r>
          </a:p>
          <a:p>
            <a:pPr marL="0" indent="0">
              <a:buNone/>
            </a:pPr>
            <a:r>
              <a:rPr lang="en-IN" dirty="0"/>
              <a:t>    return accounts;</a:t>
            </a:r>
          </a:p>
          <a:p>
            <a:pPr marL="0" indent="0">
              <a:buNone/>
            </a:pPr>
            <a:r>
              <a:rPr lang="en-IN" dirty="0"/>
              <a:t>  }, {})</a:t>
            </a:r>
          </a:p>
          <a:p>
            <a:pPr marL="0" indent="0">
              <a:buNone/>
            </a:pPr>
            <a:r>
              <a:rPr lang="en-IN" dirty="0"/>
              <a:t>}</a:t>
            </a:r>
          </a:p>
          <a:p>
            <a:pPr marL="0" indent="0">
              <a:buNone/>
            </a:pPr>
            <a:r>
              <a:rPr lang="en-IN" dirty="0" err="1"/>
              <a:t>const</a:t>
            </a:r>
            <a:r>
              <a:rPr lang="en-IN" dirty="0"/>
              <a:t> accounts = </a:t>
            </a:r>
            <a:r>
              <a:rPr lang="en-IN" dirty="0" err="1"/>
              <a:t>getAccountsAtTime</a:t>
            </a:r>
            <a:r>
              <a:rPr lang="en-IN" dirty="0"/>
              <a:t>(1)</a:t>
            </a:r>
          </a:p>
        </p:txBody>
      </p:sp>
    </p:spTree>
    <p:extLst>
      <p:ext uri="{BB962C8B-B14F-4D97-AF65-F5344CB8AC3E}">
        <p14:creationId xmlns:p14="http://schemas.microsoft.com/office/powerpoint/2010/main" val="378708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EC8E-6312-40A2-B9B5-425268B8D3E0}"/>
              </a:ext>
            </a:extLst>
          </p:cNvPr>
          <p:cNvSpPr>
            <a:spLocks noGrp="1"/>
          </p:cNvSpPr>
          <p:nvPr>
            <p:ph type="title"/>
          </p:nvPr>
        </p:nvSpPr>
        <p:spPr/>
        <p:txBody>
          <a:bodyPr/>
          <a:lstStyle/>
          <a:p>
            <a:r>
              <a:rPr lang="en-IN" dirty="0"/>
              <a:t>Internals of Node JS</a:t>
            </a:r>
          </a:p>
        </p:txBody>
      </p:sp>
      <p:sp>
        <p:nvSpPr>
          <p:cNvPr id="3" name="Content Placeholder 2">
            <a:extLst>
              <a:ext uri="{FF2B5EF4-FFF2-40B4-BE49-F238E27FC236}">
                <a16:creationId xmlns:a16="http://schemas.microsoft.com/office/drawing/2014/main" id="{C10EC0C3-7452-4BED-BFA9-7027DC52B52E}"/>
              </a:ext>
            </a:extLst>
          </p:cNvPr>
          <p:cNvSpPr>
            <a:spLocks noGrp="1"/>
          </p:cNvSpPr>
          <p:nvPr>
            <p:ph idx="1"/>
          </p:nvPr>
        </p:nvSpPr>
        <p:spPr>
          <a:xfrm>
            <a:off x="838200" y="1825625"/>
            <a:ext cx="5056573" cy="4282212"/>
          </a:xfrm>
        </p:spPr>
        <p:txBody>
          <a:bodyPr/>
          <a:lstStyle/>
          <a:p>
            <a:pPr algn="just"/>
            <a:r>
              <a:rPr lang="en-IN" dirty="0"/>
              <a:t>Node JS internally has a collection of dependencies that it uses to execute JS code</a:t>
            </a:r>
          </a:p>
          <a:p>
            <a:pPr algn="just"/>
            <a:r>
              <a:rPr lang="en-IN" dirty="0"/>
              <a:t>Two of the most important dependencies are </a:t>
            </a:r>
          </a:p>
          <a:p>
            <a:pPr lvl="1" algn="just"/>
            <a:r>
              <a:rPr lang="en-IN" dirty="0"/>
              <a:t>V8 – open source JavaScript engine created by google</a:t>
            </a:r>
          </a:p>
          <a:p>
            <a:pPr lvl="1" algn="just"/>
            <a:r>
              <a:rPr lang="en-IN" dirty="0" err="1"/>
              <a:t>libuv</a:t>
            </a:r>
            <a:r>
              <a:rPr lang="en-IN" dirty="0"/>
              <a:t> – open source C++ project, which gives access to underlying filesystem, networking, threads and concurrency</a:t>
            </a:r>
          </a:p>
          <a:p>
            <a:pPr algn="just"/>
            <a:endParaRPr lang="en-IN" dirty="0"/>
          </a:p>
        </p:txBody>
      </p:sp>
      <p:pic>
        <p:nvPicPr>
          <p:cNvPr id="7" name="Picture 6">
            <a:extLst>
              <a:ext uri="{FF2B5EF4-FFF2-40B4-BE49-F238E27FC236}">
                <a16:creationId xmlns:a16="http://schemas.microsoft.com/office/drawing/2014/main" id="{5C345716-D14B-4B67-8467-DF4083E99F11}"/>
              </a:ext>
            </a:extLst>
          </p:cNvPr>
          <p:cNvPicPr>
            <a:picLocks noChangeAspect="1"/>
          </p:cNvPicPr>
          <p:nvPr/>
        </p:nvPicPr>
        <p:blipFill>
          <a:blip r:embed="rId2"/>
          <a:stretch>
            <a:fillRect/>
          </a:stretch>
        </p:blipFill>
        <p:spPr>
          <a:xfrm>
            <a:off x="6096000" y="1825625"/>
            <a:ext cx="5444876" cy="3483222"/>
          </a:xfrm>
          <a:prstGeom prst="rect">
            <a:avLst/>
          </a:prstGeom>
        </p:spPr>
      </p:pic>
    </p:spTree>
    <p:extLst>
      <p:ext uri="{BB962C8B-B14F-4D97-AF65-F5344CB8AC3E}">
        <p14:creationId xmlns:p14="http://schemas.microsoft.com/office/powerpoint/2010/main" val="349039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B7BE-D3E9-4374-AFF7-67266A194EE6}"/>
              </a:ext>
            </a:extLst>
          </p:cNvPr>
          <p:cNvSpPr>
            <a:spLocks noGrp="1"/>
          </p:cNvSpPr>
          <p:nvPr>
            <p:ph type="title"/>
          </p:nvPr>
        </p:nvSpPr>
        <p:spPr/>
        <p:txBody>
          <a:bodyPr/>
          <a:lstStyle/>
          <a:p>
            <a:r>
              <a:rPr lang="en-IN" dirty="0"/>
              <a:t>Internals of Node JS</a:t>
            </a:r>
          </a:p>
        </p:txBody>
      </p:sp>
      <p:sp>
        <p:nvSpPr>
          <p:cNvPr id="3" name="Content Placeholder 2">
            <a:extLst>
              <a:ext uri="{FF2B5EF4-FFF2-40B4-BE49-F238E27FC236}">
                <a16:creationId xmlns:a16="http://schemas.microsoft.com/office/drawing/2014/main" id="{0E2CEBC6-80EA-4F37-8369-37AD3976608A}"/>
              </a:ext>
            </a:extLst>
          </p:cNvPr>
          <p:cNvSpPr>
            <a:spLocks noGrp="1"/>
          </p:cNvSpPr>
          <p:nvPr>
            <p:ph idx="1"/>
          </p:nvPr>
        </p:nvSpPr>
        <p:spPr>
          <a:xfrm>
            <a:off x="838200" y="1825625"/>
            <a:ext cx="4905652" cy="4351338"/>
          </a:xfrm>
        </p:spPr>
        <p:txBody>
          <a:bodyPr/>
          <a:lstStyle/>
          <a:p>
            <a:r>
              <a:rPr lang="en-IN" dirty="0"/>
              <a:t>Node JS provides a wrappers with very consistent APIs</a:t>
            </a:r>
          </a:p>
        </p:txBody>
      </p:sp>
      <p:pic>
        <p:nvPicPr>
          <p:cNvPr id="7" name="Picture 6">
            <a:extLst>
              <a:ext uri="{FF2B5EF4-FFF2-40B4-BE49-F238E27FC236}">
                <a16:creationId xmlns:a16="http://schemas.microsoft.com/office/drawing/2014/main" id="{F55722BB-8C61-400B-A596-FC2EDE33E2D1}"/>
              </a:ext>
            </a:extLst>
          </p:cNvPr>
          <p:cNvPicPr>
            <a:picLocks noChangeAspect="1"/>
          </p:cNvPicPr>
          <p:nvPr/>
        </p:nvPicPr>
        <p:blipFill>
          <a:blip r:embed="rId2"/>
          <a:stretch>
            <a:fillRect/>
          </a:stretch>
        </p:blipFill>
        <p:spPr>
          <a:xfrm>
            <a:off x="5917302" y="1825625"/>
            <a:ext cx="5436498" cy="4241726"/>
          </a:xfrm>
          <a:prstGeom prst="rect">
            <a:avLst/>
          </a:prstGeom>
        </p:spPr>
      </p:pic>
    </p:spTree>
    <p:extLst>
      <p:ext uri="{BB962C8B-B14F-4D97-AF65-F5344CB8AC3E}">
        <p14:creationId xmlns:p14="http://schemas.microsoft.com/office/powerpoint/2010/main" val="416850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5AA5-9053-4227-8F31-47755A097830}"/>
              </a:ext>
            </a:extLst>
          </p:cNvPr>
          <p:cNvSpPr>
            <a:spLocks noGrp="1"/>
          </p:cNvSpPr>
          <p:nvPr>
            <p:ph type="title"/>
          </p:nvPr>
        </p:nvSpPr>
        <p:spPr/>
        <p:txBody>
          <a:bodyPr/>
          <a:lstStyle/>
          <a:p>
            <a:r>
              <a:rPr lang="en-IN" dirty="0"/>
              <a:t>Internals of Node JS</a:t>
            </a:r>
          </a:p>
        </p:txBody>
      </p:sp>
      <p:sp>
        <p:nvSpPr>
          <p:cNvPr id="3" name="Content Placeholder 2">
            <a:extLst>
              <a:ext uri="{FF2B5EF4-FFF2-40B4-BE49-F238E27FC236}">
                <a16:creationId xmlns:a16="http://schemas.microsoft.com/office/drawing/2014/main" id="{7A6C1475-99F0-4AB0-925E-111C23AE9344}"/>
              </a:ext>
            </a:extLst>
          </p:cNvPr>
          <p:cNvSpPr>
            <a:spLocks noGrp="1"/>
          </p:cNvSpPr>
          <p:nvPr>
            <p:ph idx="1"/>
          </p:nvPr>
        </p:nvSpPr>
        <p:spPr>
          <a:xfrm>
            <a:off x="838199" y="1690688"/>
            <a:ext cx="5997607" cy="4514803"/>
          </a:xfrm>
        </p:spPr>
        <p:txBody>
          <a:bodyPr>
            <a:normAutofit/>
          </a:bodyPr>
          <a:lstStyle/>
          <a:p>
            <a:r>
              <a:rPr lang="en-IN" dirty="0"/>
              <a:t>See how V8 and </a:t>
            </a:r>
            <a:r>
              <a:rPr lang="en-IN" dirty="0" err="1"/>
              <a:t>libuv</a:t>
            </a:r>
            <a:r>
              <a:rPr lang="en-IN" dirty="0"/>
              <a:t> are used to implement Node JS function</a:t>
            </a:r>
          </a:p>
          <a:p>
            <a:r>
              <a:rPr lang="en-IN" sz="1400" dirty="0">
                <a:hlinkClick r:id="rId2"/>
              </a:rPr>
              <a:t>https://github.com/nodejs/node/blob/master/lib/internal/crypto/pbkdf2.js</a:t>
            </a:r>
            <a:endParaRPr lang="en-IN" sz="1400" dirty="0"/>
          </a:p>
          <a:p>
            <a:endParaRPr lang="en-IN" sz="1800" dirty="0"/>
          </a:p>
          <a:p>
            <a:endParaRPr lang="en-IN" sz="1800" dirty="0"/>
          </a:p>
          <a:p>
            <a:endParaRPr lang="en-IN" sz="1800" dirty="0"/>
          </a:p>
          <a:p>
            <a:endParaRPr lang="en-IN" sz="1800" dirty="0"/>
          </a:p>
          <a:p>
            <a:endParaRPr lang="en-IN" sz="1800" dirty="0"/>
          </a:p>
          <a:p>
            <a:endParaRPr lang="en-IN" sz="1800" dirty="0"/>
          </a:p>
          <a:p>
            <a:r>
              <a:rPr lang="en-IN" sz="1600" dirty="0">
                <a:hlinkClick r:id="rId3"/>
              </a:rPr>
              <a:t>https://github.com/nodejs/node/blob/master/src/node_crypto.cc</a:t>
            </a:r>
            <a:endParaRPr lang="en-IN" sz="1600" dirty="0"/>
          </a:p>
          <a:p>
            <a:endParaRPr lang="en-IN" dirty="0"/>
          </a:p>
        </p:txBody>
      </p:sp>
      <p:pic>
        <p:nvPicPr>
          <p:cNvPr id="5" name="Picture 4">
            <a:extLst>
              <a:ext uri="{FF2B5EF4-FFF2-40B4-BE49-F238E27FC236}">
                <a16:creationId xmlns:a16="http://schemas.microsoft.com/office/drawing/2014/main" id="{2B10F1D0-B5FE-484E-B9DF-AE484E855CC3}"/>
              </a:ext>
            </a:extLst>
          </p:cNvPr>
          <p:cNvPicPr>
            <a:picLocks noChangeAspect="1"/>
          </p:cNvPicPr>
          <p:nvPr/>
        </p:nvPicPr>
        <p:blipFill>
          <a:blip r:embed="rId4"/>
          <a:stretch>
            <a:fillRect/>
          </a:stretch>
        </p:blipFill>
        <p:spPr>
          <a:xfrm>
            <a:off x="7008622" y="1411760"/>
            <a:ext cx="3421901" cy="2017240"/>
          </a:xfrm>
          <a:prstGeom prst="rect">
            <a:avLst/>
          </a:prstGeom>
        </p:spPr>
      </p:pic>
      <p:pic>
        <p:nvPicPr>
          <p:cNvPr id="7" name="Picture 6">
            <a:extLst>
              <a:ext uri="{FF2B5EF4-FFF2-40B4-BE49-F238E27FC236}">
                <a16:creationId xmlns:a16="http://schemas.microsoft.com/office/drawing/2014/main" id="{1373FB2B-A5BA-45E6-8321-DE65EC453620}"/>
              </a:ext>
            </a:extLst>
          </p:cNvPr>
          <p:cNvPicPr>
            <a:picLocks noChangeAspect="1"/>
          </p:cNvPicPr>
          <p:nvPr/>
        </p:nvPicPr>
        <p:blipFill>
          <a:blip r:embed="rId5"/>
          <a:stretch>
            <a:fillRect/>
          </a:stretch>
        </p:blipFill>
        <p:spPr>
          <a:xfrm>
            <a:off x="1381914" y="3016250"/>
            <a:ext cx="3181208" cy="1715463"/>
          </a:xfrm>
          <a:prstGeom prst="rect">
            <a:avLst/>
          </a:prstGeom>
        </p:spPr>
      </p:pic>
      <p:pic>
        <p:nvPicPr>
          <p:cNvPr id="6" name="Picture 5">
            <a:extLst>
              <a:ext uri="{FF2B5EF4-FFF2-40B4-BE49-F238E27FC236}">
                <a16:creationId xmlns:a16="http://schemas.microsoft.com/office/drawing/2014/main" id="{B2A916AF-6A87-49B1-94CD-A283FA2C459C}"/>
              </a:ext>
            </a:extLst>
          </p:cNvPr>
          <p:cNvPicPr>
            <a:picLocks noChangeAspect="1"/>
          </p:cNvPicPr>
          <p:nvPr/>
        </p:nvPicPr>
        <p:blipFill>
          <a:blip r:embed="rId6"/>
          <a:stretch>
            <a:fillRect/>
          </a:stretch>
        </p:blipFill>
        <p:spPr>
          <a:xfrm>
            <a:off x="7008622" y="3510466"/>
            <a:ext cx="4355210" cy="2515657"/>
          </a:xfrm>
          <a:prstGeom prst="rect">
            <a:avLst/>
          </a:prstGeom>
        </p:spPr>
      </p:pic>
      <p:sp>
        <p:nvSpPr>
          <p:cNvPr id="4" name="TextBox 3">
            <a:extLst>
              <a:ext uri="{FF2B5EF4-FFF2-40B4-BE49-F238E27FC236}">
                <a16:creationId xmlns:a16="http://schemas.microsoft.com/office/drawing/2014/main" id="{65AB0FAE-34E8-46DD-AE2A-4C42C427A98A}"/>
              </a:ext>
            </a:extLst>
          </p:cNvPr>
          <p:cNvSpPr txBox="1"/>
          <p:nvPr/>
        </p:nvSpPr>
        <p:spPr>
          <a:xfrm>
            <a:off x="8060924" y="4375014"/>
            <a:ext cx="1438182" cy="307777"/>
          </a:xfrm>
          <a:prstGeom prst="rect">
            <a:avLst/>
          </a:prstGeom>
          <a:solidFill>
            <a:schemeClr val="accent4"/>
          </a:solidFill>
        </p:spPr>
        <p:txBody>
          <a:bodyPr wrap="square" rtlCol="0">
            <a:spAutoFit/>
          </a:bodyPr>
          <a:lstStyle/>
          <a:p>
            <a:r>
              <a:rPr lang="en-IN" sz="1400" dirty="0" err="1"/>
              <a:t>internalBinding</a:t>
            </a:r>
            <a:r>
              <a:rPr lang="en-IN" sz="1400" dirty="0"/>
              <a:t>()</a:t>
            </a:r>
          </a:p>
        </p:txBody>
      </p:sp>
    </p:spTree>
    <p:extLst>
      <p:ext uri="{BB962C8B-B14F-4D97-AF65-F5344CB8AC3E}">
        <p14:creationId xmlns:p14="http://schemas.microsoft.com/office/powerpoint/2010/main" val="13231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CAA0-6B8D-4486-AFB0-EE01C0CF8CB2}"/>
              </a:ext>
            </a:extLst>
          </p:cNvPr>
          <p:cNvSpPr>
            <a:spLocks noGrp="1"/>
          </p:cNvSpPr>
          <p:nvPr>
            <p:ph type="title"/>
          </p:nvPr>
        </p:nvSpPr>
        <p:spPr/>
        <p:txBody>
          <a:bodyPr/>
          <a:lstStyle/>
          <a:p>
            <a:r>
              <a:rPr lang="en-IN" dirty="0"/>
              <a:t>Node Event Loop</a:t>
            </a:r>
          </a:p>
        </p:txBody>
      </p:sp>
      <p:sp>
        <p:nvSpPr>
          <p:cNvPr id="3" name="Content Placeholder 2">
            <a:extLst>
              <a:ext uri="{FF2B5EF4-FFF2-40B4-BE49-F238E27FC236}">
                <a16:creationId xmlns:a16="http://schemas.microsoft.com/office/drawing/2014/main" id="{CC17BC7D-353C-47D1-8260-D6F4B638D4E7}"/>
              </a:ext>
            </a:extLst>
          </p:cNvPr>
          <p:cNvSpPr>
            <a:spLocks noGrp="1"/>
          </p:cNvSpPr>
          <p:nvPr>
            <p:ph idx="1"/>
          </p:nvPr>
        </p:nvSpPr>
        <p:spPr>
          <a:xfrm>
            <a:off x="838200" y="1825625"/>
            <a:ext cx="6563490" cy="4131292"/>
          </a:xfrm>
        </p:spPr>
        <p:txBody>
          <a:bodyPr/>
          <a:lstStyle/>
          <a:p>
            <a:r>
              <a:rPr lang="en-IN" dirty="0"/>
              <a:t>Whenever Node process starts it creates a thread, inside that thread is a event loop.</a:t>
            </a:r>
          </a:p>
          <a:p>
            <a:endParaRPr lang="en-IN" dirty="0"/>
          </a:p>
          <a:p>
            <a:r>
              <a:rPr lang="en-IN" dirty="0"/>
              <a:t>Think of event loop as a control structure where one thread should be doing at any given point of time</a:t>
            </a:r>
          </a:p>
          <a:p>
            <a:endParaRPr lang="en-IN" dirty="0"/>
          </a:p>
          <a:p>
            <a:r>
              <a:rPr lang="en-IN" dirty="0"/>
              <a:t>Event loop is the core of how Node program runs.</a:t>
            </a:r>
          </a:p>
        </p:txBody>
      </p:sp>
      <p:pic>
        <p:nvPicPr>
          <p:cNvPr id="5" name="Picture 4">
            <a:extLst>
              <a:ext uri="{FF2B5EF4-FFF2-40B4-BE49-F238E27FC236}">
                <a16:creationId xmlns:a16="http://schemas.microsoft.com/office/drawing/2014/main" id="{44075184-F8AE-408D-A3B4-17CB1208AD87}"/>
              </a:ext>
            </a:extLst>
          </p:cNvPr>
          <p:cNvPicPr>
            <a:picLocks noChangeAspect="1"/>
          </p:cNvPicPr>
          <p:nvPr/>
        </p:nvPicPr>
        <p:blipFill>
          <a:blip r:embed="rId2"/>
          <a:stretch>
            <a:fillRect/>
          </a:stretch>
        </p:blipFill>
        <p:spPr>
          <a:xfrm>
            <a:off x="7915855" y="1690688"/>
            <a:ext cx="3437945" cy="2674695"/>
          </a:xfrm>
          <a:prstGeom prst="rect">
            <a:avLst/>
          </a:prstGeom>
        </p:spPr>
      </p:pic>
    </p:spTree>
    <p:extLst>
      <p:ext uri="{BB962C8B-B14F-4D97-AF65-F5344CB8AC3E}">
        <p14:creationId xmlns:p14="http://schemas.microsoft.com/office/powerpoint/2010/main" val="150508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D1D6-11DC-4A2A-96DA-E55859280E51}"/>
              </a:ext>
            </a:extLst>
          </p:cNvPr>
          <p:cNvSpPr>
            <a:spLocks noGrp="1"/>
          </p:cNvSpPr>
          <p:nvPr>
            <p:ph type="title"/>
          </p:nvPr>
        </p:nvSpPr>
        <p:spPr/>
        <p:txBody>
          <a:bodyPr/>
          <a:lstStyle/>
          <a:p>
            <a:r>
              <a:rPr lang="en-IN" dirty="0"/>
              <a:t>Event Loop pseudo code</a:t>
            </a:r>
          </a:p>
        </p:txBody>
      </p:sp>
      <p:sp>
        <p:nvSpPr>
          <p:cNvPr id="3" name="Content Placeholder 2">
            <a:extLst>
              <a:ext uri="{FF2B5EF4-FFF2-40B4-BE49-F238E27FC236}">
                <a16:creationId xmlns:a16="http://schemas.microsoft.com/office/drawing/2014/main" id="{62A581C1-313E-4A35-9CFB-E0B18998D15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A695D3D-8195-483F-974C-2D2F6914A6E8}"/>
              </a:ext>
            </a:extLst>
          </p:cNvPr>
          <p:cNvPicPr>
            <a:picLocks noChangeAspect="1"/>
          </p:cNvPicPr>
          <p:nvPr/>
        </p:nvPicPr>
        <p:blipFill>
          <a:blip r:embed="rId2"/>
          <a:stretch>
            <a:fillRect/>
          </a:stretch>
        </p:blipFill>
        <p:spPr>
          <a:xfrm>
            <a:off x="838200" y="1825625"/>
            <a:ext cx="5066340" cy="2284736"/>
          </a:xfrm>
          <a:prstGeom prst="rect">
            <a:avLst/>
          </a:prstGeom>
        </p:spPr>
      </p:pic>
      <p:pic>
        <p:nvPicPr>
          <p:cNvPr id="7" name="Picture 6">
            <a:extLst>
              <a:ext uri="{FF2B5EF4-FFF2-40B4-BE49-F238E27FC236}">
                <a16:creationId xmlns:a16="http://schemas.microsoft.com/office/drawing/2014/main" id="{5B188463-D25D-4D6D-8E7A-7F684A9CF20C}"/>
              </a:ext>
            </a:extLst>
          </p:cNvPr>
          <p:cNvPicPr>
            <a:picLocks noChangeAspect="1"/>
          </p:cNvPicPr>
          <p:nvPr/>
        </p:nvPicPr>
        <p:blipFill>
          <a:blip r:embed="rId3"/>
          <a:stretch>
            <a:fillRect/>
          </a:stretch>
        </p:blipFill>
        <p:spPr>
          <a:xfrm>
            <a:off x="5941673" y="2558777"/>
            <a:ext cx="5412127" cy="3618186"/>
          </a:xfrm>
          <a:prstGeom prst="rect">
            <a:avLst/>
          </a:prstGeom>
        </p:spPr>
      </p:pic>
    </p:spTree>
    <p:extLst>
      <p:ext uri="{BB962C8B-B14F-4D97-AF65-F5344CB8AC3E}">
        <p14:creationId xmlns:p14="http://schemas.microsoft.com/office/powerpoint/2010/main" val="352805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347C-E20A-489E-B06D-C0F4102A2A10}"/>
              </a:ext>
            </a:extLst>
          </p:cNvPr>
          <p:cNvSpPr>
            <a:spLocks noGrp="1"/>
          </p:cNvSpPr>
          <p:nvPr>
            <p:ph type="title"/>
          </p:nvPr>
        </p:nvSpPr>
        <p:spPr/>
        <p:txBody>
          <a:bodyPr/>
          <a:lstStyle/>
          <a:p>
            <a:r>
              <a:rPr lang="en-US" dirty="0"/>
              <a:t>Event </a:t>
            </a:r>
            <a:r>
              <a:rPr lang="en-US"/>
              <a:t>loop Review</a:t>
            </a:r>
            <a:endParaRPr lang="en-IN"/>
          </a:p>
        </p:txBody>
      </p:sp>
      <p:sp>
        <p:nvSpPr>
          <p:cNvPr id="3" name="Content Placeholder 2">
            <a:extLst>
              <a:ext uri="{FF2B5EF4-FFF2-40B4-BE49-F238E27FC236}">
                <a16:creationId xmlns:a16="http://schemas.microsoft.com/office/drawing/2014/main" id="{C8DFE485-CF79-467B-A38E-573440EC61E3}"/>
              </a:ext>
            </a:extLst>
          </p:cNvPr>
          <p:cNvSpPr>
            <a:spLocks noGrp="1"/>
          </p:cNvSpPr>
          <p:nvPr>
            <p:ph idx="1"/>
          </p:nvPr>
        </p:nvSpPr>
        <p:spPr>
          <a:xfrm>
            <a:off x="838200" y="1825625"/>
            <a:ext cx="5580355" cy="4015882"/>
          </a:xfrm>
        </p:spPr>
        <p:txBody>
          <a:bodyPr>
            <a:normAutofit fontScale="85000" lnSpcReduction="20000"/>
          </a:bodyPr>
          <a:lstStyle/>
          <a:p>
            <a:r>
              <a:rPr lang="en-US" b="0" i="0" dirty="0">
                <a:solidFill>
                  <a:srgbClr val="333333"/>
                </a:solidFill>
                <a:effectLst/>
                <a:latin typeface="Source Sans Pro" panose="020B0503030403020204" pitchFamily="34" charset="0"/>
              </a:rPr>
              <a:t>Each phase has a FIFO queue of callbacks to execute. </a:t>
            </a:r>
          </a:p>
          <a:p>
            <a:r>
              <a:rPr lang="en-US" b="0" i="0" dirty="0">
                <a:solidFill>
                  <a:srgbClr val="333333"/>
                </a:solidFill>
                <a:effectLst/>
                <a:latin typeface="Source Sans Pro" panose="020B0503030403020204" pitchFamily="34" charset="0"/>
              </a:rPr>
              <a:t>When the event loop enters a given phase, it will perform any operations specific to that phase, then execute callbacks in that phase's queue until the queue has been exhausted or the maximum number of callbacks has executed.</a:t>
            </a:r>
          </a:p>
          <a:p>
            <a:r>
              <a:rPr lang="en-US" b="0" i="0" dirty="0">
                <a:solidFill>
                  <a:srgbClr val="333333"/>
                </a:solidFill>
                <a:effectLst/>
                <a:latin typeface="Source Sans Pro" panose="020B0503030403020204" pitchFamily="34" charset="0"/>
              </a:rPr>
              <a:t> When the queue has been exhausted or the callback limit is reached, the event loop will move to the next phase, and so on.</a:t>
            </a:r>
            <a:endParaRPr lang="en-IN" dirty="0"/>
          </a:p>
        </p:txBody>
      </p:sp>
      <p:pic>
        <p:nvPicPr>
          <p:cNvPr id="7" name="Picture 6">
            <a:extLst>
              <a:ext uri="{FF2B5EF4-FFF2-40B4-BE49-F238E27FC236}">
                <a16:creationId xmlns:a16="http://schemas.microsoft.com/office/drawing/2014/main" id="{C21B52BE-E1E0-4591-B952-004AB2BED20D}"/>
              </a:ext>
            </a:extLst>
          </p:cNvPr>
          <p:cNvPicPr>
            <a:picLocks noChangeAspect="1"/>
          </p:cNvPicPr>
          <p:nvPr/>
        </p:nvPicPr>
        <p:blipFill>
          <a:blip r:embed="rId2"/>
          <a:stretch>
            <a:fillRect/>
          </a:stretch>
        </p:blipFill>
        <p:spPr>
          <a:xfrm>
            <a:off x="6667130" y="1605511"/>
            <a:ext cx="5188098" cy="4235996"/>
          </a:xfrm>
          <a:prstGeom prst="rect">
            <a:avLst/>
          </a:prstGeom>
        </p:spPr>
      </p:pic>
    </p:spTree>
    <p:extLst>
      <p:ext uri="{BB962C8B-B14F-4D97-AF65-F5344CB8AC3E}">
        <p14:creationId xmlns:p14="http://schemas.microsoft.com/office/powerpoint/2010/main" val="2642572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1883</TotalTime>
  <Words>1523</Words>
  <Application>Microsoft Office PowerPoint</Application>
  <PresentationFormat>Widescreen</PresentationFormat>
  <Paragraphs>191</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Archia</vt:lpstr>
      <vt:lpstr>Arial</vt:lpstr>
      <vt:lpstr>Calibri</vt:lpstr>
      <vt:lpstr>Calibri Light</vt:lpstr>
      <vt:lpstr>Consolas</vt:lpstr>
      <vt:lpstr>Consolas,  Courier New</vt:lpstr>
      <vt:lpstr>Lato</vt:lpstr>
      <vt:lpstr>roboto</vt:lpstr>
      <vt:lpstr>SFMono-Regular</vt:lpstr>
      <vt:lpstr>Source Sans Pro</vt:lpstr>
      <vt:lpstr>webmontserrat</vt:lpstr>
      <vt:lpstr>Office Theme</vt:lpstr>
      <vt:lpstr>Node JS</vt:lpstr>
      <vt:lpstr>Node JS</vt:lpstr>
      <vt:lpstr>Event loop</vt:lpstr>
      <vt:lpstr>Internals of Node JS</vt:lpstr>
      <vt:lpstr>Internals of Node JS</vt:lpstr>
      <vt:lpstr>Internals of Node JS</vt:lpstr>
      <vt:lpstr>Node Event Loop</vt:lpstr>
      <vt:lpstr>Event Loop pseudo code</vt:lpstr>
      <vt:lpstr>Event loop Review</vt:lpstr>
      <vt:lpstr>process.nextTick() vs setImmediate</vt:lpstr>
      <vt:lpstr>Threads</vt:lpstr>
      <vt:lpstr>Threads</vt:lpstr>
      <vt:lpstr>Thread Pool</vt:lpstr>
      <vt:lpstr>Thread Pool</vt:lpstr>
      <vt:lpstr>Async operations</vt:lpstr>
      <vt:lpstr>Multi Tasking</vt:lpstr>
      <vt:lpstr>Multi-tasking</vt:lpstr>
      <vt:lpstr>Multi tasking</vt:lpstr>
      <vt:lpstr>Node Performance</vt:lpstr>
      <vt:lpstr>Cluster</vt:lpstr>
      <vt:lpstr>PM2 in Cluster mode</vt:lpstr>
      <vt:lpstr>WebWorker Threads</vt:lpstr>
      <vt:lpstr>Redis for caching</vt:lpstr>
      <vt:lpstr>Redis for Caching</vt:lpstr>
      <vt:lpstr>Redis for Session Store</vt:lpstr>
      <vt:lpstr>Node Tools</vt:lpstr>
      <vt:lpstr>Node Tools</vt:lpstr>
      <vt:lpstr>Event Sourcing</vt:lpstr>
      <vt:lpstr>Why is Event Sourcing useful?</vt:lpstr>
      <vt:lpstr>Why is Event Sourcing useful?</vt:lpstr>
      <vt:lpstr>Example for Event Sourcing</vt:lpstr>
      <vt:lpstr>Example for Event Sourcing</vt:lpstr>
      <vt:lpstr>Example for Event Sourcing</vt:lpstr>
      <vt:lpstr>Example for Event Sourcing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Banu Prakash</dc:creator>
  <cp:lastModifiedBy>Banu Prakash</cp:lastModifiedBy>
  <cp:revision>124</cp:revision>
  <dcterms:created xsi:type="dcterms:W3CDTF">2020-12-25T05:08:18Z</dcterms:created>
  <dcterms:modified xsi:type="dcterms:W3CDTF">2021-06-01T13:27:19Z</dcterms:modified>
</cp:coreProperties>
</file>