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75" r:id="rId6"/>
    <p:sldId id="276" r:id="rId7"/>
    <p:sldId id="269" r:id="rId8"/>
    <p:sldId id="270" r:id="rId9"/>
    <p:sldId id="271" r:id="rId10"/>
    <p:sldId id="272" r:id="rId11"/>
    <p:sldId id="273" r:id="rId12"/>
    <p:sldId id="260" r:id="rId13"/>
    <p:sldId id="261" r:id="rId14"/>
    <p:sldId id="262" r:id="rId15"/>
    <p:sldId id="263" r:id="rId16"/>
    <p:sldId id="264" r:id="rId17"/>
    <p:sldId id="265" r:id="rId18"/>
    <p:sldId id="266" r:id="rId19"/>
    <p:sldId id="267" r:id="rId20"/>
    <p:sldId id="268" r:id="rId21"/>
    <p:sldId id="278" r:id="rId22"/>
    <p:sldId id="279" r:id="rId23"/>
    <p:sldId id="280" r:id="rId24"/>
    <p:sldId id="281" r:id="rId25"/>
    <p:sldId id="282" r:id="rId26"/>
    <p:sldId id="283" r:id="rId27"/>
    <p:sldId id="284" r:id="rId28"/>
    <p:sldId id="285"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5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37098DA-ABF0-4CE7-84AC-8418BCB69CEC}" type="datetimeFigureOut">
              <a:rPr lang="en-US" smtClean="0"/>
              <a:t>6/27/2021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00E6808-0C1D-461C-BF2D-EAF48E114B10}" type="slidenum">
              <a:rPr lang="en-US" smtClean="0"/>
              <a:t>‹#›</a:t>
            </a:fld>
            <a:endParaRPr lang="en-US"/>
          </a:p>
        </p:txBody>
      </p:sp>
    </p:spTree>
    <p:extLst>
      <p:ext uri="{BB962C8B-B14F-4D97-AF65-F5344CB8AC3E}">
        <p14:creationId xmlns:p14="http://schemas.microsoft.com/office/powerpoint/2010/main" val="410850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098DA-ABF0-4CE7-84AC-8418BCB69CEC}"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10425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37098DA-ABF0-4CE7-84AC-8418BCB69CEC}" type="datetimeFigureOut">
              <a:rPr lang="en-US" smtClean="0"/>
              <a:t>6/27/2021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00E6808-0C1D-461C-BF2D-EAF48E114B10}" type="slidenum">
              <a:rPr lang="en-US" smtClean="0"/>
              <a:t>‹#›</a:t>
            </a:fld>
            <a:endParaRPr lang="en-US"/>
          </a:p>
        </p:txBody>
      </p:sp>
    </p:spTree>
    <p:extLst>
      <p:ext uri="{BB962C8B-B14F-4D97-AF65-F5344CB8AC3E}">
        <p14:creationId xmlns:p14="http://schemas.microsoft.com/office/powerpoint/2010/main" val="47298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098DA-ABF0-4CE7-84AC-8418BCB69CEC}"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211648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37098DA-ABF0-4CE7-84AC-8418BCB69CEC}" type="datetimeFigureOut">
              <a:rPr lang="en-US" smtClean="0"/>
              <a:t>6/27/2021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00E6808-0C1D-461C-BF2D-EAF48E114B10}" type="slidenum">
              <a:rPr lang="en-US" smtClean="0"/>
              <a:t>‹#›</a:t>
            </a:fld>
            <a:endParaRPr lang="en-US"/>
          </a:p>
        </p:txBody>
      </p:sp>
    </p:spTree>
    <p:extLst>
      <p:ext uri="{BB962C8B-B14F-4D97-AF65-F5344CB8AC3E}">
        <p14:creationId xmlns:p14="http://schemas.microsoft.com/office/powerpoint/2010/main" val="193777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7098DA-ABF0-4CE7-84AC-8418BCB69CEC}"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355455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7098DA-ABF0-4CE7-84AC-8418BCB69CEC}"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198555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098DA-ABF0-4CE7-84AC-8418BCB69CEC}"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36910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098DA-ABF0-4CE7-84AC-8418BCB69CEC}"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127742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37098DA-ABF0-4CE7-84AC-8418BCB69CEC}" type="datetimeFigureOut">
              <a:rPr lang="en-US" smtClean="0"/>
              <a:t>6/27/2021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00E6808-0C1D-461C-BF2D-EAF48E114B10}" type="slidenum">
              <a:rPr lang="en-US" smtClean="0"/>
              <a:t>‹#›</a:t>
            </a:fld>
            <a:endParaRPr lang="en-US"/>
          </a:p>
        </p:txBody>
      </p:sp>
    </p:spTree>
    <p:extLst>
      <p:ext uri="{BB962C8B-B14F-4D97-AF65-F5344CB8AC3E}">
        <p14:creationId xmlns:p14="http://schemas.microsoft.com/office/powerpoint/2010/main" val="31144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098DA-ABF0-4CE7-84AC-8418BCB69CEC}"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155354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37098DA-ABF0-4CE7-84AC-8418BCB69CEC}" type="datetimeFigureOut">
              <a:rPr lang="en-US" smtClean="0"/>
              <a:t>6/27/2021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00E6808-0C1D-461C-BF2D-EAF48E114B1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767672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6C09-F576-4DDC-8A12-30D8D94D01ED}"/>
              </a:ext>
            </a:extLst>
          </p:cNvPr>
          <p:cNvSpPr>
            <a:spLocks noGrp="1"/>
          </p:cNvSpPr>
          <p:nvPr>
            <p:ph type="ctrTitle"/>
          </p:nvPr>
        </p:nvSpPr>
        <p:spPr>
          <a:xfrm>
            <a:off x="520505" y="710345"/>
            <a:ext cx="11054235" cy="1785099"/>
          </a:xfrm>
        </p:spPr>
        <p:txBody>
          <a:bodyPr>
            <a:normAutofit/>
          </a:bodyPr>
          <a:lstStyle/>
          <a:p>
            <a:r>
              <a:rPr lang="en-IN" sz="4000" b="1" cap="none" dirty="0"/>
              <a:t>Development Of Micro Rescue Robot For                     Human </a:t>
            </a:r>
            <a:r>
              <a:rPr lang="en-IN" sz="4000" b="1" cap="none"/>
              <a:t>Detection Using IoT</a:t>
            </a:r>
            <a:endParaRPr lang="en-US" sz="4000" b="1" cap="none" dirty="0"/>
          </a:p>
        </p:txBody>
      </p:sp>
      <p:sp>
        <p:nvSpPr>
          <p:cNvPr id="3" name="Subtitle 2">
            <a:extLst>
              <a:ext uri="{FF2B5EF4-FFF2-40B4-BE49-F238E27FC236}">
                <a16:creationId xmlns:a16="http://schemas.microsoft.com/office/drawing/2014/main" id="{B12A3138-2ADE-4DA6-9AF0-5F4A1ED09ABA}"/>
              </a:ext>
            </a:extLst>
          </p:cNvPr>
          <p:cNvSpPr>
            <a:spLocks noGrp="1"/>
          </p:cNvSpPr>
          <p:nvPr>
            <p:ph type="subTitle" idx="1"/>
          </p:nvPr>
        </p:nvSpPr>
        <p:spPr>
          <a:xfrm>
            <a:off x="8872025" y="4491893"/>
            <a:ext cx="3732628" cy="1655762"/>
          </a:xfrm>
        </p:spPr>
        <p:txBody>
          <a:bodyPr>
            <a:normAutofit fontScale="92500" lnSpcReduction="20000"/>
          </a:bodyPr>
          <a:lstStyle/>
          <a:p>
            <a:r>
              <a:rPr lang="en-IN" sz="2400" b="1" dirty="0">
                <a:solidFill>
                  <a:schemeClr val="bg1"/>
                </a:solidFill>
              </a:rPr>
              <a:t>ARJUN DEV D G</a:t>
            </a:r>
          </a:p>
          <a:p>
            <a:r>
              <a:rPr lang="en-US" sz="2400" b="1" dirty="0">
                <a:solidFill>
                  <a:schemeClr val="bg1"/>
                </a:solidFill>
              </a:rPr>
              <a:t>TVE18MCA012</a:t>
            </a:r>
          </a:p>
          <a:p>
            <a:r>
              <a:rPr lang="en-US" sz="2400" b="1" dirty="0">
                <a:solidFill>
                  <a:schemeClr val="bg1"/>
                </a:solidFill>
              </a:rPr>
              <a:t>S6 MCA </a:t>
            </a:r>
          </a:p>
          <a:p>
            <a:r>
              <a:rPr lang="en-US" sz="2400" b="1" dirty="0">
                <a:solidFill>
                  <a:schemeClr val="bg1"/>
                </a:solidFill>
              </a:rPr>
              <a:t>ROLL NO : 11</a:t>
            </a:r>
            <a:endParaRPr lang="en-US" sz="1800" b="1" dirty="0">
              <a:solidFill>
                <a:schemeClr val="bg1"/>
              </a:solidFill>
            </a:endParaRPr>
          </a:p>
        </p:txBody>
      </p:sp>
    </p:spTree>
    <p:extLst>
      <p:ext uri="{BB962C8B-B14F-4D97-AF65-F5344CB8AC3E}">
        <p14:creationId xmlns:p14="http://schemas.microsoft.com/office/powerpoint/2010/main" val="339898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4F27-0773-4871-BD9A-BE12FA11574E}"/>
              </a:ext>
            </a:extLst>
          </p:cNvPr>
          <p:cNvSpPr>
            <a:spLocks noGrp="1"/>
          </p:cNvSpPr>
          <p:nvPr>
            <p:ph type="title"/>
          </p:nvPr>
        </p:nvSpPr>
        <p:spPr>
          <a:xfrm>
            <a:off x="581192" y="439220"/>
            <a:ext cx="11029616" cy="1013800"/>
          </a:xfrm>
        </p:spPr>
        <p:txBody>
          <a:bodyPr>
            <a:normAutofit/>
          </a:bodyPr>
          <a:lstStyle/>
          <a:p>
            <a:r>
              <a:rPr lang="en-IN" sz="3600" b="1" dirty="0"/>
              <a:t>Circuit Diagrams</a:t>
            </a:r>
            <a:endParaRPr lang="en-US" sz="3600" b="1" dirty="0"/>
          </a:p>
        </p:txBody>
      </p:sp>
      <p:pic>
        <p:nvPicPr>
          <p:cNvPr id="5" name="Content Placeholder 4">
            <a:extLst>
              <a:ext uri="{FF2B5EF4-FFF2-40B4-BE49-F238E27FC236}">
                <a16:creationId xmlns:a16="http://schemas.microsoft.com/office/drawing/2014/main" id="{DA1B5C03-CA0E-4D5E-BE68-21B1C726C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212" y="2708793"/>
            <a:ext cx="3943350" cy="2914650"/>
          </a:xfrm>
        </p:spPr>
      </p:pic>
      <p:pic>
        <p:nvPicPr>
          <p:cNvPr id="7" name="Picture 6">
            <a:extLst>
              <a:ext uri="{FF2B5EF4-FFF2-40B4-BE49-F238E27FC236}">
                <a16:creationId xmlns:a16="http://schemas.microsoft.com/office/drawing/2014/main" id="{1DFCF51F-D049-456F-ABC2-14E1F437E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915" y="1913455"/>
            <a:ext cx="7553325" cy="4505325"/>
          </a:xfrm>
          <a:prstGeom prst="rect">
            <a:avLst/>
          </a:prstGeom>
        </p:spPr>
      </p:pic>
    </p:spTree>
    <p:extLst>
      <p:ext uri="{BB962C8B-B14F-4D97-AF65-F5344CB8AC3E}">
        <p14:creationId xmlns:p14="http://schemas.microsoft.com/office/powerpoint/2010/main" val="169083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9985-46C6-42BD-BFBF-76A8327F55D2}"/>
              </a:ext>
            </a:extLst>
          </p:cNvPr>
          <p:cNvSpPr>
            <a:spLocks noGrp="1"/>
          </p:cNvSpPr>
          <p:nvPr>
            <p:ph type="title"/>
          </p:nvPr>
        </p:nvSpPr>
        <p:spPr/>
        <p:txBody>
          <a:bodyPr>
            <a:normAutofit/>
          </a:bodyPr>
          <a:lstStyle/>
          <a:p>
            <a:r>
              <a:rPr lang="en-IN" sz="3600" b="1" dirty="0"/>
              <a:t>Circuit diagram</a:t>
            </a:r>
            <a:endParaRPr lang="en-US" sz="3600" b="1" dirty="0"/>
          </a:p>
        </p:txBody>
      </p:sp>
      <p:pic>
        <p:nvPicPr>
          <p:cNvPr id="5" name="Content Placeholder 4">
            <a:extLst>
              <a:ext uri="{FF2B5EF4-FFF2-40B4-BE49-F238E27FC236}">
                <a16:creationId xmlns:a16="http://schemas.microsoft.com/office/drawing/2014/main" id="{90D26385-D3D6-4F7F-B011-07B4B7A06A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356" y="2380007"/>
            <a:ext cx="6846895" cy="3899675"/>
          </a:xfrm>
        </p:spPr>
      </p:pic>
    </p:spTree>
    <p:extLst>
      <p:ext uri="{BB962C8B-B14F-4D97-AF65-F5344CB8AC3E}">
        <p14:creationId xmlns:p14="http://schemas.microsoft.com/office/powerpoint/2010/main" val="87734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B8DB-A95A-4D04-A8AA-48C819B425EF}"/>
              </a:ext>
            </a:extLst>
          </p:cNvPr>
          <p:cNvSpPr>
            <a:spLocks noGrp="1"/>
          </p:cNvSpPr>
          <p:nvPr>
            <p:ph type="title"/>
          </p:nvPr>
        </p:nvSpPr>
        <p:spPr>
          <a:xfrm>
            <a:off x="477079" y="612373"/>
            <a:ext cx="11185786" cy="1200329"/>
          </a:xfrm>
        </p:spPr>
        <p:txBody>
          <a:bodyPr>
            <a:normAutofit/>
          </a:bodyPr>
          <a:lstStyle/>
          <a:p>
            <a:r>
              <a:rPr lang="en-IN" sz="3200" b="1" dirty="0"/>
              <a:t>MODULES :</a:t>
            </a:r>
            <a:br>
              <a:rPr lang="en-IN" sz="3200" b="1" dirty="0"/>
            </a:br>
            <a:r>
              <a:rPr lang="en-IN" sz="3200" b="1" dirty="0"/>
              <a:t>               Module 1 : ULtraSonic  Sensor</a:t>
            </a:r>
            <a:endParaRPr lang="en-US" sz="3200" b="1" dirty="0"/>
          </a:p>
        </p:txBody>
      </p:sp>
      <p:pic>
        <p:nvPicPr>
          <p:cNvPr id="4" name="Content Placeholder 3">
            <a:extLst>
              <a:ext uri="{FF2B5EF4-FFF2-40B4-BE49-F238E27FC236}">
                <a16:creationId xmlns:a16="http://schemas.microsoft.com/office/drawing/2014/main" id="{85B6D72A-70C5-4E23-99A5-68A3BB7DE59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05804" y="2260738"/>
            <a:ext cx="3780457" cy="2589558"/>
          </a:xfrm>
          <a:prstGeom prst="rect">
            <a:avLst/>
          </a:prstGeom>
        </p:spPr>
      </p:pic>
      <p:sp>
        <p:nvSpPr>
          <p:cNvPr id="6" name="TextBox 5">
            <a:extLst>
              <a:ext uri="{FF2B5EF4-FFF2-40B4-BE49-F238E27FC236}">
                <a16:creationId xmlns:a16="http://schemas.microsoft.com/office/drawing/2014/main" id="{37AD0A24-257C-4D6D-922D-E7434E168C2C}"/>
              </a:ext>
            </a:extLst>
          </p:cNvPr>
          <p:cNvSpPr txBox="1"/>
          <p:nvPr/>
        </p:nvSpPr>
        <p:spPr>
          <a:xfrm>
            <a:off x="265044" y="4850296"/>
            <a:ext cx="11317356" cy="1200329"/>
          </a:xfrm>
          <a:prstGeom prst="rect">
            <a:avLst/>
          </a:prstGeom>
          <a:noFill/>
        </p:spPr>
        <p:txBody>
          <a:bodyPr wrap="square">
            <a:spAutoFit/>
          </a:bodyPr>
          <a:lstStyle/>
          <a:p>
            <a:r>
              <a:rPr lang="en-US" sz="2400" dirty="0"/>
              <a:t>This sensor is a very popular sensor used in many applications where measuring distance or sensing objects are required. The module has two eyes like projects in the front which forms the Ultrasonic transmitter and Receiver</a:t>
            </a:r>
            <a:r>
              <a:rPr lang="en-US" dirty="0"/>
              <a:t>. </a:t>
            </a:r>
          </a:p>
        </p:txBody>
      </p:sp>
    </p:spTree>
    <p:extLst>
      <p:ext uri="{BB962C8B-B14F-4D97-AF65-F5344CB8AC3E}">
        <p14:creationId xmlns:p14="http://schemas.microsoft.com/office/powerpoint/2010/main" val="217636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FCE2-A822-4B4F-A0B2-317C3E45545F}"/>
              </a:ext>
            </a:extLst>
          </p:cNvPr>
          <p:cNvSpPr>
            <a:spLocks noGrp="1"/>
          </p:cNvSpPr>
          <p:nvPr>
            <p:ph type="title"/>
          </p:nvPr>
        </p:nvSpPr>
        <p:spPr>
          <a:xfrm>
            <a:off x="581192" y="413315"/>
            <a:ext cx="11029616" cy="1013800"/>
          </a:xfrm>
        </p:spPr>
        <p:txBody>
          <a:bodyPr>
            <a:normAutofit/>
          </a:bodyPr>
          <a:lstStyle/>
          <a:p>
            <a:r>
              <a:rPr lang="en-IN" sz="3200" b="1" dirty="0">
                <a:latin typeface="+mn-lt"/>
              </a:rPr>
              <a:t>Module 2  : FIRE SENSOR</a:t>
            </a:r>
            <a:endParaRPr lang="en-US" sz="3200" b="1" dirty="0">
              <a:latin typeface="+mn-lt"/>
            </a:endParaRPr>
          </a:p>
        </p:txBody>
      </p:sp>
      <p:pic>
        <p:nvPicPr>
          <p:cNvPr id="4" name="Content Placeholder 3">
            <a:extLst>
              <a:ext uri="{FF2B5EF4-FFF2-40B4-BE49-F238E27FC236}">
                <a16:creationId xmlns:a16="http://schemas.microsoft.com/office/drawing/2014/main" id="{1C74FDDB-BF61-46A4-BE3B-DAE020BC019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41226" y="2049911"/>
            <a:ext cx="4388373" cy="2151028"/>
          </a:xfrm>
          <a:prstGeom prst="rect">
            <a:avLst/>
          </a:prstGeom>
        </p:spPr>
      </p:pic>
      <p:sp>
        <p:nvSpPr>
          <p:cNvPr id="6" name="TextBox 5">
            <a:extLst>
              <a:ext uri="{FF2B5EF4-FFF2-40B4-BE49-F238E27FC236}">
                <a16:creationId xmlns:a16="http://schemas.microsoft.com/office/drawing/2014/main" id="{EA57F5C5-3655-46FD-BF5B-895365D9BDC1}"/>
              </a:ext>
            </a:extLst>
          </p:cNvPr>
          <p:cNvSpPr txBox="1"/>
          <p:nvPr/>
        </p:nvSpPr>
        <p:spPr>
          <a:xfrm>
            <a:off x="581192" y="4534894"/>
            <a:ext cx="11029616" cy="1569660"/>
          </a:xfrm>
          <a:prstGeom prst="rect">
            <a:avLst/>
          </a:prstGeom>
          <a:noFill/>
        </p:spPr>
        <p:txBody>
          <a:bodyPr wrap="square">
            <a:spAutoFit/>
          </a:bodyPr>
          <a:lstStyle/>
          <a:p>
            <a:r>
              <a:rPr lang="en-US" sz="2400" dirty="0"/>
              <a:t>A flame detector is a sensor designed to detect and respond to the presence of a flame or fire. Responses to a detected flame depend on the installation but can include sounding an alarm, deactivating a fuel line (such as a propane or a natural gas line), and activating a fire suppression system. </a:t>
            </a:r>
          </a:p>
        </p:txBody>
      </p:sp>
    </p:spTree>
    <p:extLst>
      <p:ext uri="{BB962C8B-B14F-4D97-AF65-F5344CB8AC3E}">
        <p14:creationId xmlns:p14="http://schemas.microsoft.com/office/powerpoint/2010/main" val="17878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7687-469E-4491-A554-AA72CBC9C69D}"/>
              </a:ext>
            </a:extLst>
          </p:cNvPr>
          <p:cNvSpPr>
            <a:spLocks noGrp="1"/>
          </p:cNvSpPr>
          <p:nvPr>
            <p:ph type="title"/>
          </p:nvPr>
        </p:nvSpPr>
        <p:spPr>
          <a:xfrm>
            <a:off x="581192" y="503373"/>
            <a:ext cx="11029616" cy="1013800"/>
          </a:xfrm>
        </p:spPr>
        <p:txBody>
          <a:bodyPr>
            <a:normAutofit/>
          </a:bodyPr>
          <a:lstStyle/>
          <a:p>
            <a:r>
              <a:rPr lang="en-IN" sz="3200" b="1" dirty="0"/>
              <a:t>Module 3:  PIR sensor</a:t>
            </a:r>
            <a:endParaRPr lang="en-US" sz="3200" b="1" dirty="0"/>
          </a:p>
        </p:txBody>
      </p:sp>
      <p:pic>
        <p:nvPicPr>
          <p:cNvPr id="4" name="Content Placeholder 3">
            <a:extLst>
              <a:ext uri="{FF2B5EF4-FFF2-40B4-BE49-F238E27FC236}">
                <a16:creationId xmlns:a16="http://schemas.microsoft.com/office/drawing/2014/main" id="{45AB55F1-26FB-472C-B5C0-6753B9FDBE2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2955" y="1980482"/>
            <a:ext cx="4664768" cy="2481538"/>
          </a:xfrm>
          <a:prstGeom prst="rect">
            <a:avLst/>
          </a:prstGeom>
        </p:spPr>
      </p:pic>
      <p:sp>
        <p:nvSpPr>
          <p:cNvPr id="6" name="TextBox 5">
            <a:extLst>
              <a:ext uri="{FF2B5EF4-FFF2-40B4-BE49-F238E27FC236}">
                <a16:creationId xmlns:a16="http://schemas.microsoft.com/office/drawing/2014/main" id="{3C33DA91-DEB7-4888-A7E3-B977EB9DCE80}"/>
              </a:ext>
            </a:extLst>
          </p:cNvPr>
          <p:cNvSpPr txBox="1"/>
          <p:nvPr/>
        </p:nvSpPr>
        <p:spPr>
          <a:xfrm>
            <a:off x="954157" y="4726546"/>
            <a:ext cx="9727096" cy="830997"/>
          </a:xfrm>
          <a:prstGeom prst="rect">
            <a:avLst/>
          </a:prstGeom>
          <a:noFill/>
        </p:spPr>
        <p:txBody>
          <a:bodyPr wrap="square">
            <a:spAutoFit/>
          </a:bodyPr>
          <a:lstStyle/>
          <a:p>
            <a:r>
              <a:rPr lang="en-US" sz="2400" dirty="0"/>
              <a:t>PIR sensor(Passive Infrared ) allow you to sense motion, almost always used to detect whether a human has moved in or out of the sensors range. </a:t>
            </a:r>
          </a:p>
        </p:txBody>
      </p:sp>
    </p:spTree>
    <p:extLst>
      <p:ext uri="{BB962C8B-B14F-4D97-AF65-F5344CB8AC3E}">
        <p14:creationId xmlns:p14="http://schemas.microsoft.com/office/powerpoint/2010/main" val="10700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D8CC-B42A-468F-935B-5FB4A7CAEB9A}"/>
              </a:ext>
            </a:extLst>
          </p:cNvPr>
          <p:cNvSpPr>
            <a:spLocks noGrp="1"/>
          </p:cNvSpPr>
          <p:nvPr>
            <p:ph type="title"/>
          </p:nvPr>
        </p:nvSpPr>
        <p:spPr>
          <a:xfrm>
            <a:off x="581192" y="387992"/>
            <a:ext cx="11029616" cy="1013800"/>
          </a:xfrm>
        </p:spPr>
        <p:txBody>
          <a:bodyPr>
            <a:normAutofit/>
          </a:bodyPr>
          <a:lstStyle/>
          <a:p>
            <a:r>
              <a:rPr lang="en-IN" sz="3200" b="1" dirty="0"/>
              <a:t>Module 4 : gas sensor</a:t>
            </a:r>
            <a:endParaRPr lang="en-US" sz="3200" b="1" dirty="0"/>
          </a:p>
        </p:txBody>
      </p:sp>
      <p:pic>
        <p:nvPicPr>
          <p:cNvPr id="4" name="Content Placeholder 3">
            <a:extLst>
              <a:ext uri="{FF2B5EF4-FFF2-40B4-BE49-F238E27FC236}">
                <a16:creationId xmlns:a16="http://schemas.microsoft.com/office/drawing/2014/main" id="{6DC2D9E0-ECA0-40CA-957F-202FE9332B4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16795" y="1961701"/>
            <a:ext cx="4142961" cy="2623551"/>
          </a:xfrm>
          <a:prstGeom prst="rect">
            <a:avLst/>
          </a:prstGeom>
        </p:spPr>
      </p:pic>
      <p:sp>
        <p:nvSpPr>
          <p:cNvPr id="6" name="TextBox 5">
            <a:extLst>
              <a:ext uri="{FF2B5EF4-FFF2-40B4-BE49-F238E27FC236}">
                <a16:creationId xmlns:a16="http://schemas.microsoft.com/office/drawing/2014/main" id="{2E8BFD47-D689-4B35-9600-752A40D2B968}"/>
              </a:ext>
            </a:extLst>
          </p:cNvPr>
          <p:cNvSpPr txBox="1"/>
          <p:nvPr/>
        </p:nvSpPr>
        <p:spPr>
          <a:xfrm>
            <a:off x="318051" y="4691270"/>
            <a:ext cx="11476383" cy="1569660"/>
          </a:xfrm>
          <a:prstGeom prst="rect">
            <a:avLst/>
          </a:prstGeom>
          <a:noFill/>
        </p:spPr>
        <p:txBody>
          <a:bodyPr wrap="square">
            <a:spAutoFit/>
          </a:bodyPr>
          <a:lstStyle/>
          <a:p>
            <a:r>
              <a:rPr lang="en-US" sz="2400" dirty="0"/>
              <a:t>The MQ-6 Gas sensor can detect or measure gases like LPG and butane. The MQ-6 sensor module comes with a Digital Pin which makes this sensor to operate even without a microcontroller and that comes in handy when you are only trying to detect one particular gas. </a:t>
            </a:r>
          </a:p>
        </p:txBody>
      </p:sp>
    </p:spTree>
    <p:extLst>
      <p:ext uri="{BB962C8B-B14F-4D97-AF65-F5344CB8AC3E}">
        <p14:creationId xmlns:p14="http://schemas.microsoft.com/office/powerpoint/2010/main" val="155359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377C-D3D7-4CD6-BBDE-EE93F90CA9F5}"/>
              </a:ext>
            </a:extLst>
          </p:cNvPr>
          <p:cNvSpPr>
            <a:spLocks noGrp="1"/>
          </p:cNvSpPr>
          <p:nvPr>
            <p:ph type="title"/>
          </p:nvPr>
        </p:nvSpPr>
        <p:spPr>
          <a:xfrm>
            <a:off x="581192" y="412361"/>
            <a:ext cx="11029616" cy="1013800"/>
          </a:xfrm>
        </p:spPr>
        <p:txBody>
          <a:bodyPr>
            <a:normAutofit/>
          </a:bodyPr>
          <a:lstStyle/>
          <a:p>
            <a:r>
              <a:rPr lang="en-IN" sz="3200" b="1" dirty="0"/>
              <a:t>Module 5 : Buzzer</a:t>
            </a:r>
            <a:endParaRPr lang="en-US" sz="3200" b="1" dirty="0"/>
          </a:p>
        </p:txBody>
      </p:sp>
      <p:pic>
        <p:nvPicPr>
          <p:cNvPr id="5" name="Content Placeholder 4">
            <a:extLst>
              <a:ext uri="{FF2B5EF4-FFF2-40B4-BE49-F238E27FC236}">
                <a16:creationId xmlns:a16="http://schemas.microsoft.com/office/drawing/2014/main" id="{DCEDEEEF-52F1-44DB-BE6F-1CCEBA7D48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03" t="13463" r="4716" b="9268"/>
          <a:stretch/>
        </p:blipFill>
        <p:spPr>
          <a:xfrm>
            <a:off x="3657599" y="2150165"/>
            <a:ext cx="3061253" cy="2557670"/>
          </a:xfrm>
        </p:spPr>
      </p:pic>
      <p:sp>
        <p:nvSpPr>
          <p:cNvPr id="7" name="TextBox 6">
            <a:extLst>
              <a:ext uri="{FF2B5EF4-FFF2-40B4-BE49-F238E27FC236}">
                <a16:creationId xmlns:a16="http://schemas.microsoft.com/office/drawing/2014/main" id="{2A5C9433-80F3-4408-8B7F-802CDAA310D9}"/>
              </a:ext>
            </a:extLst>
          </p:cNvPr>
          <p:cNvSpPr txBox="1"/>
          <p:nvPr/>
        </p:nvSpPr>
        <p:spPr>
          <a:xfrm>
            <a:off x="1179443" y="5142044"/>
            <a:ext cx="9250017" cy="461665"/>
          </a:xfrm>
          <a:prstGeom prst="rect">
            <a:avLst/>
          </a:prstGeom>
          <a:noFill/>
        </p:spPr>
        <p:txBody>
          <a:bodyPr wrap="square">
            <a:spAutoFit/>
          </a:bodyPr>
          <a:lstStyle/>
          <a:p>
            <a:r>
              <a:rPr lang="en-US" sz="2400" dirty="0"/>
              <a:t>Buzzer is used for alert signaling . Here it is connected to transistor .</a:t>
            </a:r>
          </a:p>
        </p:txBody>
      </p:sp>
    </p:spTree>
    <p:extLst>
      <p:ext uri="{BB962C8B-B14F-4D97-AF65-F5344CB8AC3E}">
        <p14:creationId xmlns:p14="http://schemas.microsoft.com/office/powerpoint/2010/main" val="838444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BF77-E1EF-4699-8231-6BEF7B195C5B}"/>
              </a:ext>
            </a:extLst>
          </p:cNvPr>
          <p:cNvSpPr>
            <a:spLocks noGrp="1"/>
          </p:cNvSpPr>
          <p:nvPr>
            <p:ph type="title"/>
          </p:nvPr>
        </p:nvSpPr>
        <p:spPr>
          <a:xfrm>
            <a:off x="571887" y="373362"/>
            <a:ext cx="11029616" cy="1013800"/>
          </a:xfrm>
        </p:spPr>
        <p:txBody>
          <a:bodyPr>
            <a:normAutofit/>
          </a:bodyPr>
          <a:lstStyle/>
          <a:p>
            <a:r>
              <a:rPr lang="en-IN" sz="3200" b="1" dirty="0"/>
              <a:t>Module 6 : GPS Module</a:t>
            </a:r>
            <a:endParaRPr lang="en-US" sz="3200" b="1" dirty="0"/>
          </a:p>
        </p:txBody>
      </p:sp>
      <p:pic>
        <p:nvPicPr>
          <p:cNvPr id="5" name="Content Placeholder 4">
            <a:extLst>
              <a:ext uri="{FF2B5EF4-FFF2-40B4-BE49-F238E27FC236}">
                <a16:creationId xmlns:a16="http://schemas.microsoft.com/office/drawing/2014/main" id="{C0867E7B-E236-42C6-A119-C35EB44F60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1" t="17080" r="-80" b="19504"/>
          <a:stretch/>
        </p:blipFill>
        <p:spPr>
          <a:xfrm>
            <a:off x="3824521" y="2080591"/>
            <a:ext cx="4524349" cy="2874924"/>
          </a:xfrm>
        </p:spPr>
      </p:pic>
      <p:sp>
        <p:nvSpPr>
          <p:cNvPr id="7" name="TextBox 6">
            <a:extLst>
              <a:ext uri="{FF2B5EF4-FFF2-40B4-BE49-F238E27FC236}">
                <a16:creationId xmlns:a16="http://schemas.microsoft.com/office/drawing/2014/main" id="{9BF73C8D-377B-44AB-9F16-914660236A61}"/>
              </a:ext>
            </a:extLst>
          </p:cNvPr>
          <p:cNvSpPr txBox="1"/>
          <p:nvPr/>
        </p:nvSpPr>
        <p:spPr>
          <a:xfrm>
            <a:off x="1099930" y="4955515"/>
            <a:ext cx="10510878" cy="1200329"/>
          </a:xfrm>
          <a:prstGeom prst="rect">
            <a:avLst/>
          </a:prstGeom>
          <a:noFill/>
        </p:spPr>
        <p:txBody>
          <a:bodyPr wrap="square">
            <a:spAutoFit/>
          </a:bodyPr>
          <a:lstStyle/>
          <a:p>
            <a:r>
              <a:rPr lang="en-US" sz="2400" dirty="0"/>
              <a:t>The NEO-6MV2 is a GPS (Global Positioning System) module and is used for navigation. The module simply checks its location on earth and provides output data which is longitude and latitude of its position. </a:t>
            </a:r>
          </a:p>
        </p:txBody>
      </p:sp>
    </p:spTree>
    <p:extLst>
      <p:ext uri="{BB962C8B-B14F-4D97-AF65-F5344CB8AC3E}">
        <p14:creationId xmlns:p14="http://schemas.microsoft.com/office/powerpoint/2010/main" val="364534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206C-D418-4191-B627-F8C19ED0734E}"/>
              </a:ext>
            </a:extLst>
          </p:cNvPr>
          <p:cNvSpPr>
            <a:spLocks noGrp="1"/>
          </p:cNvSpPr>
          <p:nvPr>
            <p:ph type="title"/>
          </p:nvPr>
        </p:nvSpPr>
        <p:spPr>
          <a:xfrm>
            <a:off x="581192" y="401326"/>
            <a:ext cx="11029616" cy="1013800"/>
          </a:xfrm>
        </p:spPr>
        <p:txBody>
          <a:bodyPr>
            <a:normAutofit/>
          </a:bodyPr>
          <a:lstStyle/>
          <a:p>
            <a:r>
              <a:rPr lang="en-IN" sz="3200" b="1" dirty="0"/>
              <a:t>Module 7 : ESP32 Microcontroller</a:t>
            </a:r>
            <a:endParaRPr lang="en-US" sz="3200" b="1" dirty="0"/>
          </a:p>
        </p:txBody>
      </p:sp>
      <p:pic>
        <p:nvPicPr>
          <p:cNvPr id="4" name="Content Placeholder 3">
            <a:extLst>
              <a:ext uri="{FF2B5EF4-FFF2-40B4-BE49-F238E27FC236}">
                <a16:creationId xmlns:a16="http://schemas.microsoft.com/office/drawing/2014/main" id="{B7411300-B90A-43A7-B157-57B6BEEA9A0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09391" y="2024269"/>
            <a:ext cx="3459283" cy="2916472"/>
          </a:xfrm>
          <a:prstGeom prst="rect">
            <a:avLst/>
          </a:prstGeom>
        </p:spPr>
      </p:pic>
      <p:sp>
        <p:nvSpPr>
          <p:cNvPr id="7" name="TextBox 6">
            <a:extLst>
              <a:ext uri="{FF2B5EF4-FFF2-40B4-BE49-F238E27FC236}">
                <a16:creationId xmlns:a16="http://schemas.microsoft.com/office/drawing/2014/main" id="{12538096-CA28-4C94-B7AE-42912D9B0FF3}"/>
              </a:ext>
            </a:extLst>
          </p:cNvPr>
          <p:cNvSpPr txBox="1"/>
          <p:nvPr/>
        </p:nvSpPr>
        <p:spPr>
          <a:xfrm>
            <a:off x="755374" y="5256000"/>
            <a:ext cx="9674087" cy="830997"/>
          </a:xfrm>
          <a:prstGeom prst="rect">
            <a:avLst/>
          </a:prstGeom>
          <a:noFill/>
        </p:spPr>
        <p:txBody>
          <a:bodyPr wrap="square">
            <a:spAutoFit/>
          </a:bodyPr>
          <a:lstStyle/>
          <a:p>
            <a:pPr marL="285750" indent="-285750">
              <a:buFont typeface="Wingdings" panose="05000000000000000000" pitchFamily="2" charset="2"/>
              <a:buChar char="v"/>
            </a:pPr>
            <a:r>
              <a:rPr lang="en-IN" sz="2400" dirty="0"/>
              <a:t>E</a:t>
            </a:r>
            <a:r>
              <a:rPr lang="en-US" sz="2400" dirty="0"/>
              <a:t>sp32 is a microcontroller for controlling all the sensors connected to it. </a:t>
            </a:r>
          </a:p>
          <a:p>
            <a:pPr marL="285750" indent="-285750">
              <a:buFont typeface="Wingdings" panose="05000000000000000000" pitchFamily="2" charset="2"/>
              <a:buChar char="v"/>
            </a:pPr>
            <a:r>
              <a:rPr lang="en-US" sz="2400" dirty="0"/>
              <a:t>It has inbuilt  Wi-Fi and Bluetooth  module.</a:t>
            </a:r>
          </a:p>
        </p:txBody>
      </p:sp>
    </p:spTree>
    <p:extLst>
      <p:ext uri="{BB962C8B-B14F-4D97-AF65-F5344CB8AC3E}">
        <p14:creationId xmlns:p14="http://schemas.microsoft.com/office/powerpoint/2010/main" val="1603517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6825-82D5-46E3-9981-3F7AC23A60C1}"/>
              </a:ext>
            </a:extLst>
          </p:cNvPr>
          <p:cNvSpPr>
            <a:spLocks noGrp="1"/>
          </p:cNvSpPr>
          <p:nvPr>
            <p:ph type="title"/>
          </p:nvPr>
        </p:nvSpPr>
        <p:spPr>
          <a:xfrm>
            <a:off x="581192" y="406392"/>
            <a:ext cx="11029616" cy="1013800"/>
          </a:xfrm>
        </p:spPr>
        <p:txBody>
          <a:bodyPr>
            <a:normAutofit/>
          </a:bodyPr>
          <a:lstStyle/>
          <a:p>
            <a:r>
              <a:rPr lang="en-IN" sz="3200" b="1" dirty="0"/>
              <a:t>Module 8 : 7805 REGULATOR IC</a:t>
            </a:r>
            <a:endParaRPr lang="en-US" sz="3200" b="1" dirty="0"/>
          </a:p>
        </p:txBody>
      </p:sp>
      <p:pic>
        <p:nvPicPr>
          <p:cNvPr id="4" name="Content Placeholder 3">
            <a:extLst>
              <a:ext uri="{FF2B5EF4-FFF2-40B4-BE49-F238E27FC236}">
                <a16:creationId xmlns:a16="http://schemas.microsoft.com/office/drawing/2014/main" id="{564DAA82-1439-4279-93E4-46BA45E2ED6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42050" y="2181225"/>
            <a:ext cx="2556316" cy="2535866"/>
          </a:xfrm>
          <a:prstGeom prst="rect">
            <a:avLst/>
          </a:prstGeom>
        </p:spPr>
      </p:pic>
      <p:sp>
        <p:nvSpPr>
          <p:cNvPr id="6" name="TextBox 5">
            <a:extLst>
              <a:ext uri="{FF2B5EF4-FFF2-40B4-BE49-F238E27FC236}">
                <a16:creationId xmlns:a16="http://schemas.microsoft.com/office/drawing/2014/main" id="{DBF67AEF-1EB8-4EAF-925C-50F8697DAEAD}"/>
              </a:ext>
            </a:extLst>
          </p:cNvPr>
          <p:cNvSpPr txBox="1"/>
          <p:nvPr/>
        </p:nvSpPr>
        <p:spPr>
          <a:xfrm>
            <a:off x="702365" y="4717091"/>
            <a:ext cx="11029616" cy="1938992"/>
          </a:xfrm>
          <a:prstGeom prst="rect">
            <a:avLst/>
          </a:prstGeom>
          <a:noFill/>
        </p:spPr>
        <p:txBody>
          <a:bodyPr wrap="square">
            <a:spAutoFit/>
          </a:bodyPr>
          <a:lstStyle/>
          <a:p>
            <a:pPr marL="285750" indent="-285750">
              <a:buFont typeface="Wingdings" panose="05000000000000000000" pitchFamily="2" charset="2"/>
              <a:buChar char="v"/>
            </a:pPr>
            <a:r>
              <a:rPr lang="en-US" sz="2400" dirty="0"/>
              <a:t>The 7805 IC is an iconic regulator IC that finds its application in most of the projects. </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The name 7805 signifies two meaning, “78” means that it is a positive voltage regulator and “05” means that it provides 5V as output. So our 7805 will provide a +5V output voltage.</a:t>
            </a:r>
          </a:p>
        </p:txBody>
      </p:sp>
    </p:spTree>
    <p:extLst>
      <p:ext uri="{BB962C8B-B14F-4D97-AF65-F5344CB8AC3E}">
        <p14:creationId xmlns:p14="http://schemas.microsoft.com/office/powerpoint/2010/main" val="314517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5CDA-06B2-4214-B282-84DB780CD6B4}"/>
              </a:ext>
            </a:extLst>
          </p:cNvPr>
          <p:cNvSpPr>
            <a:spLocks noGrp="1"/>
          </p:cNvSpPr>
          <p:nvPr>
            <p:ph type="title"/>
          </p:nvPr>
        </p:nvSpPr>
        <p:spPr/>
        <p:txBody>
          <a:bodyPr>
            <a:normAutofit/>
          </a:bodyPr>
          <a:lstStyle/>
          <a:p>
            <a:r>
              <a:rPr lang="en-IN" sz="4800" b="1" u="sng" dirty="0"/>
              <a:t>INTRODUCTION</a:t>
            </a:r>
            <a:endParaRPr lang="en-US" sz="4800" b="1" u="sng" dirty="0"/>
          </a:p>
        </p:txBody>
      </p:sp>
      <p:sp>
        <p:nvSpPr>
          <p:cNvPr id="3" name="Content Placeholder 2">
            <a:extLst>
              <a:ext uri="{FF2B5EF4-FFF2-40B4-BE49-F238E27FC236}">
                <a16:creationId xmlns:a16="http://schemas.microsoft.com/office/drawing/2014/main" id="{3D4272D1-5B47-4B73-A567-8D77333F8C5D}"/>
              </a:ext>
            </a:extLst>
          </p:cNvPr>
          <p:cNvSpPr>
            <a:spLocks noGrp="1"/>
          </p:cNvSpPr>
          <p:nvPr>
            <p:ph idx="1"/>
          </p:nvPr>
        </p:nvSpPr>
        <p:spPr/>
        <p:txBody>
          <a:bodyPr>
            <a:normAutofit/>
          </a:bodyPr>
          <a:lstStyle/>
          <a:p>
            <a:pPr>
              <a:buFont typeface="Wingdings" panose="05000000000000000000" pitchFamily="2" charset="2"/>
              <a:buChar char="q"/>
            </a:pPr>
            <a:r>
              <a:rPr lang="en-US" sz="2800" dirty="0"/>
              <a:t> </a:t>
            </a:r>
            <a:r>
              <a:rPr lang="en-US" sz="2800" dirty="0">
                <a:solidFill>
                  <a:schemeClr val="tx1">
                    <a:lumMod val="95000"/>
                    <a:lumOff val="5000"/>
                  </a:schemeClr>
                </a:solidFill>
              </a:rPr>
              <a:t>The need for human safety is of key importance.</a:t>
            </a:r>
          </a:p>
          <a:p>
            <a:pPr>
              <a:buFont typeface="Wingdings" panose="05000000000000000000" pitchFamily="2" charset="2"/>
              <a:buChar char="q"/>
            </a:pPr>
            <a:r>
              <a:rPr lang="en-US" sz="2800" dirty="0">
                <a:solidFill>
                  <a:schemeClr val="tx1">
                    <a:lumMod val="95000"/>
                    <a:lumOff val="5000"/>
                  </a:schemeClr>
                </a:solidFill>
              </a:rPr>
              <a:t> Huge loss of manpower in natural calamities situations can be minimized if an effective method is used despite using conventional way of identifying the buried humans.</a:t>
            </a:r>
          </a:p>
          <a:p>
            <a:pPr>
              <a:buFont typeface="Wingdings" panose="05000000000000000000" pitchFamily="2" charset="2"/>
              <a:buChar char="q"/>
            </a:pPr>
            <a:r>
              <a:rPr lang="en-US" sz="2800" dirty="0">
                <a:solidFill>
                  <a:schemeClr val="tx1">
                    <a:lumMod val="95000"/>
                    <a:lumOff val="5000"/>
                  </a:schemeClr>
                </a:solidFill>
              </a:rPr>
              <a:t> The core idea of this underlying work is to develop such a robot which could provide the significant help and safety to the rescue workers during the rescue operations in disastrous situations. </a:t>
            </a:r>
          </a:p>
        </p:txBody>
      </p:sp>
    </p:spTree>
    <p:extLst>
      <p:ext uri="{BB962C8B-B14F-4D97-AF65-F5344CB8AC3E}">
        <p14:creationId xmlns:p14="http://schemas.microsoft.com/office/powerpoint/2010/main" val="361029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7F47-D1D6-45CB-B4CF-3DC2E8663A80}"/>
              </a:ext>
            </a:extLst>
          </p:cNvPr>
          <p:cNvSpPr>
            <a:spLocks noGrp="1"/>
          </p:cNvSpPr>
          <p:nvPr>
            <p:ph type="title"/>
          </p:nvPr>
        </p:nvSpPr>
        <p:spPr>
          <a:xfrm>
            <a:off x="581191" y="874434"/>
            <a:ext cx="11029616" cy="1013800"/>
          </a:xfrm>
        </p:spPr>
        <p:txBody>
          <a:bodyPr/>
          <a:lstStyle/>
          <a:p>
            <a:r>
              <a:rPr lang="en-IN" sz="3200" b="1" dirty="0"/>
              <a:t>Module 9 : L293d </a:t>
            </a:r>
            <a:r>
              <a:rPr lang="en-US" sz="3200" b="1" dirty="0"/>
              <a:t>MOTOR driver </a:t>
            </a:r>
            <a:r>
              <a:rPr lang="en-US" sz="3200" b="1" dirty="0" err="1"/>
              <a:t>ic</a:t>
            </a:r>
            <a:br>
              <a:rPr lang="en-US" dirty="0"/>
            </a:br>
            <a:endParaRPr lang="en-US" dirty="0"/>
          </a:p>
        </p:txBody>
      </p:sp>
      <p:pic>
        <p:nvPicPr>
          <p:cNvPr id="10" name="Content Placeholder 9">
            <a:extLst>
              <a:ext uri="{FF2B5EF4-FFF2-40B4-BE49-F238E27FC236}">
                <a16:creationId xmlns:a16="http://schemas.microsoft.com/office/drawing/2014/main" id="{EBE7A70B-AC02-435A-A8FC-364393621F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3376" y="2046329"/>
            <a:ext cx="3090763" cy="2433976"/>
          </a:xfrm>
        </p:spPr>
      </p:pic>
      <p:sp>
        <p:nvSpPr>
          <p:cNvPr id="12" name="TextBox 11">
            <a:extLst>
              <a:ext uri="{FF2B5EF4-FFF2-40B4-BE49-F238E27FC236}">
                <a16:creationId xmlns:a16="http://schemas.microsoft.com/office/drawing/2014/main" id="{C67387DF-A7F0-4716-A881-A3FAEDD1C47C}"/>
              </a:ext>
            </a:extLst>
          </p:cNvPr>
          <p:cNvSpPr txBox="1"/>
          <p:nvPr/>
        </p:nvSpPr>
        <p:spPr>
          <a:xfrm>
            <a:off x="1192694" y="4480305"/>
            <a:ext cx="10418113" cy="2308324"/>
          </a:xfrm>
          <a:prstGeom prst="rect">
            <a:avLst/>
          </a:prstGeom>
          <a:noFill/>
        </p:spPr>
        <p:txBody>
          <a:bodyPr wrap="square">
            <a:spAutoFit/>
          </a:bodyPr>
          <a:lstStyle/>
          <a:p>
            <a:pPr marL="285750" indent="-285750">
              <a:buFont typeface="Wingdings" panose="05000000000000000000" pitchFamily="2" charset="2"/>
              <a:buChar char="v"/>
            </a:pPr>
            <a:r>
              <a:rPr lang="en-US" sz="2400" dirty="0"/>
              <a:t>The L293D is a popular 16-Pin Motor Driver IC. </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It is mainly used to drive motors. </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A single L293D IC is capable of running two DC motors at the same time; also the direction of these two motors can be controlled independently. </a:t>
            </a:r>
          </a:p>
        </p:txBody>
      </p:sp>
    </p:spTree>
    <p:extLst>
      <p:ext uri="{BB962C8B-B14F-4D97-AF65-F5344CB8AC3E}">
        <p14:creationId xmlns:p14="http://schemas.microsoft.com/office/powerpoint/2010/main" val="1997356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F3C5-2359-4A20-A4C8-823F15094420}"/>
              </a:ext>
            </a:extLst>
          </p:cNvPr>
          <p:cNvSpPr>
            <a:spLocks noGrp="1"/>
          </p:cNvSpPr>
          <p:nvPr>
            <p:ph type="title"/>
          </p:nvPr>
        </p:nvSpPr>
        <p:spPr>
          <a:xfrm>
            <a:off x="581192" y="370852"/>
            <a:ext cx="11029616" cy="1013800"/>
          </a:xfrm>
        </p:spPr>
        <p:txBody>
          <a:bodyPr>
            <a:normAutofit/>
          </a:bodyPr>
          <a:lstStyle/>
          <a:p>
            <a:r>
              <a:rPr lang="en-IN" sz="4000" dirty="0"/>
              <a:t>Experimental evaluation</a:t>
            </a:r>
            <a:endParaRPr lang="en-US" sz="4000" dirty="0"/>
          </a:p>
        </p:txBody>
      </p:sp>
      <p:sp>
        <p:nvSpPr>
          <p:cNvPr id="5" name="TextBox 4">
            <a:extLst>
              <a:ext uri="{FF2B5EF4-FFF2-40B4-BE49-F238E27FC236}">
                <a16:creationId xmlns:a16="http://schemas.microsoft.com/office/drawing/2014/main" id="{910D7719-D894-4B32-A517-7514CB06BB15}"/>
              </a:ext>
            </a:extLst>
          </p:cNvPr>
          <p:cNvSpPr txBox="1"/>
          <p:nvPr/>
        </p:nvSpPr>
        <p:spPr>
          <a:xfrm>
            <a:off x="581192" y="1777385"/>
            <a:ext cx="6096000" cy="461665"/>
          </a:xfrm>
          <a:prstGeom prst="rect">
            <a:avLst/>
          </a:prstGeom>
          <a:noFill/>
        </p:spPr>
        <p:txBody>
          <a:bodyPr wrap="square">
            <a:spAutoFit/>
          </a:bodyPr>
          <a:lstStyle/>
          <a:p>
            <a:r>
              <a:rPr lang="en-IN" sz="2400" b="1" dirty="0"/>
              <a:t>Hardware Requirements :</a:t>
            </a:r>
            <a:endParaRPr lang="en-US" sz="2400" b="1" dirty="0"/>
          </a:p>
        </p:txBody>
      </p:sp>
      <p:sp>
        <p:nvSpPr>
          <p:cNvPr id="7" name="TextBox 6">
            <a:extLst>
              <a:ext uri="{FF2B5EF4-FFF2-40B4-BE49-F238E27FC236}">
                <a16:creationId xmlns:a16="http://schemas.microsoft.com/office/drawing/2014/main" id="{B8098634-71A7-4556-A87E-83F37F0B35E7}"/>
              </a:ext>
            </a:extLst>
          </p:cNvPr>
          <p:cNvSpPr txBox="1"/>
          <p:nvPr/>
        </p:nvSpPr>
        <p:spPr>
          <a:xfrm>
            <a:off x="768625" y="2381294"/>
            <a:ext cx="6096000" cy="4524315"/>
          </a:xfrm>
          <a:prstGeom prst="rect">
            <a:avLst/>
          </a:prstGeom>
          <a:noFill/>
        </p:spPr>
        <p:txBody>
          <a:bodyPr wrap="square">
            <a:spAutoFit/>
          </a:bodyPr>
          <a:lstStyle/>
          <a:p>
            <a:pPr marL="285750" indent="-285750" algn="l">
              <a:buFont typeface="Wingdings" panose="05000000000000000000" pitchFamily="2" charset="2"/>
              <a:buChar char="q"/>
            </a:pPr>
            <a:r>
              <a:rPr lang="en-US" sz="2400" b="0" i="0" u="none" strike="noStrike" baseline="0" dirty="0">
                <a:latin typeface="CMR12"/>
              </a:rPr>
              <a:t>ESP32 Microcontroller</a:t>
            </a:r>
          </a:p>
          <a:p>
            <a:pPr marL="285750" indent="-285750" algn="l">
              <a:buFont typeface="Wingdings" panose="05000000000000000000" pitchFamily="2" charset="2"/>
              <a:buChar char="q"/>
            </a:pPr>
            <a:r>
              <a:rPr lang="en-US" sz="2400" b="0" i="0" u="none" strike="noStrike" baseline="0" dirty="0">
                <a:latin typeface="CMR12"/>
              </a:rPr>
              <a:t>Gas Sensor</a:t>
            </a:r>
          </a:p>
          <a:p>
            <a:pPr marL="285750" indent="-285750" algn="l">
              <a:buFont typeface="Wingdings" panose="05000000000000000000" pitchFamily="2" charset="2"/>
              <a:buChar char="q"/>
            </a:pPr>
            <a:r>
              <a:rPr lang="en-US" sz="2400" b="0" i="0" u="none" strike="noStrike" baseline="0" dirty="0">
                <a:latin typeface="SFRM1200"/>
              </a:rPr>
              <a:t> </a:t>
            </a:r>
            <a:r>
              <a:rPr lang="en-US" sz="2400" b="0" i="0" u="none" strike="noStrike" baseline="0" dirty="0">
                <a:latin typeface="CMR12"/>
              </a:rPr>
              <a:t>Fire Sensor</a:t>
            </a:r>
          </a:p>
          <a:p>
            <a:pPr marL="285750" indent="-285750" algn="l">
              <a:buFont typeface="Wingdings" panose="05000000000000000000" pitchFamily="2" charset="2"/>
              <a:buChar char="q"/>
            </a:pPr>
            <a:r>
              <a:rPr lang="en-US" sz="2400" b="0" i="0" u="none" strike="noStrike" baseline="0" dirty="0">
                <a:latin typeface="SFRM1200"/>
              </a:rPr>
              <a:t> </a:t>
            </a:r>
            <a:r>
              <a:rPr lang="en-US" sz="2400" b="0" i="0" u="none" strike="noStrike" baseline="0" dirty="0">
                <a:latin typeface="CMR12"/>
              </a:rPr>
              <a:t>Ultrasonic Sensor</a:t>
            </a:r>
          </a:p>
          <a:p>
            <a:pPr marL="285750" indent="-285750" algn="l">
              <a:buFont typeface="Wingdings" panose="05000000000000000000" pitchFamily="2" charset="2"/>
              <a:buChar char="q"/>
            </a:pPr>
            <a:r>
              <a:rPr lang="en-US" sz="2400" b="0" i="0" u="none" strike="noStrike" baseline="0" dirty="0">
                <a:latin typeface="SFRM1200"/>
              </a:rPr>
              <a:t> </a:t>
            </a:r>
            <a:r>
              <a:rPr lang="en-US" sz="2400" b="0" i="0" u="none" strike="noStrike" baseline="0" dirty="0">
                <a:latin typeface="CMR12"/>
              </a:rPr>
              <a:t>PIR Sensor</a:t>
            </a:r>
          </a:p>
          <a:p>
            <a:pPr marL="285750" indent="-285750" algn="l">
              <a:buFont typeface="Wingdings" panose="05000000000000000000" pitchFamily="2" charset="2"/>
              <a:buChar char="q"/>
            </a:pPr>
            <a:r>
              <a:rPr lang="en-US" sz="2400" b="0" i="0" u="none" strike="noStrike" baseline="0" dirty="0">
                <a:latin typeface="SFRM1200"/>
              </a:rPr>
              <a:t> </a:t>
            </a:r>
            <a:r>
              <a:rPr lang="en-US" sz="2400" b="0" i="0" u="none" strike="noStrike" baseline="0" dirty="0">
                <a:latin typeface="CMR12"/>
              </a:rPr>
              <a:t>GPS Module</a:t>
            </a:r>
          </a:p>
          <a:p>
            <a:pPr marL="285750" indent="-285750" algn="l">
              <a:buFont typeface="Wingdings" panose="05000000000000000000" pitchFamily="2" charset="2"/>
              <a:buChar char="q"/>
            </a:pPr>
            <a:r>
              <a:rPr lang="en-US" sz="2400" b="0" i="0" u="none" strike="noStrike" baseline="0" dirty="0">
                <a:latin typeface="SFRM1200"/>
              </a:rPr>
              <a:t> </a:t>
            </a:r>
            <a:r>
              <a:rPr lang="en-US" sz="2400" b="0" i="0" u="none" strike="noStrike" baseline="0" dirty="0">
                <a:latin typeface="CMR12"/>
              </a:rPr>
              <a:t>Wheel Motors</a:t>
            </a:r>
          </a:p>
          <a:p>
            <a:pPr marL="285750" indent="-285750" algn="l">
              <a:buFont typeface="Wingdings" panose="05000000000000000000" pitchFamily="2" charset="2"/>
              <a:buChar char="q"/>
            </a:pPr>
            <a:r>
              <a:rPr lang="en-US" sz="2400" b="0" i="0" u="none" strike="noStrike" baseline="0" dirty="0">
                <a:latin typeface="CMR12"/>
              </a:rPr>
              <a:t> Buzzer</a:t>
            </a:r>
          </a:p>
          <a:p>
            <a:pPr marL="285750" indent="-285750" algn="l">
              <a:buFont typeface="Wingdings" panose="05000000000000000000" pitchFamily="2" charset="2"/>
              <a:buChar char="q"/>
            </a:pPr>
            <a:r>
              <a:rPr lang="en-US" sz="2400" b="0" i="0" u="none" strike="noStrike" baseline="0" dirty="0">
                <a:latin typeface="SFRM1200"/>
              </a:rPr>
              <a:t> </a:t>
            </a:r>
            <a:r>
              <a:rPr lang="en-US" sz="2400" b="0" i="0" u="none" strike="noStrike" baseline="0" dirty="0">
                <a:latin typeface="CMR12"/>
              </a:rPr>
              <a:t>Chassis</a:t>
            </a:r>
          </a:p>
          <a:p>
            <a:pPr marL="285750" indent="-285750" algn="l">
              <a:buFont typeface="Wingdings" panose="05000000000000000000" pitchFamily="2" charset="2"/>
              <a:buChar char="q"/>
            </a:pPr>
            <a:r>
              <a:rPr lang="en-US" sz="2400" b="0" i="0" u="none" strike="noStrike" baseline="0" dirty="0">
                <a:latin typeface="SFRM1200"/>
              </a:rPr>
              <a:t> </a:t>
            </a:r>
            <a:r>
              <a:rPr lang="en-US" sz="2400" b="0" i="0" u="none" strike="noStrike" baseline="0" dirty="0">
                <a:latin typeface="CMR12"/>
              </a:rPr>
              <a:t>7805 IC</a:t>
            </a:r>
          </a:p>
          <a:p>
            <a:pPr marL="285750" indent="-285750" algn="l">
              <a:buFont typeface="Wingdings" panose="05000000000000000000" pitchFamily="2" charset="2"/>
              <a:buChar char="q"/>
            </a:pPr>
            <a:r>
              <a:rPr lang="en-US" sz="2400" b="0" i="0" u="none" strike="noStrike" baseline="0" dirty="0">
                <a:latin typeface="SFRM1200"/>
              </a:rPr>
              <a:t> </a:t>
            </a:r>
            <a:r>
              <a:rPr lang="en-US" sz="2400" b="0" i="0" u="none" strike="noStrike" baseline="0" dirty="0">
                <a:latin typeface="CMR12"/>
              </a:rPr>
              <a:t>Laptop</a:t>
            </a:r>
          </a:p>
          <a:p>
            <a:pPr marL="285750" indent="-285750" algn="l">
              <a:buFont typeface="Wingdings" panose="05000000000000000000" pitchFamily="2" charset="2"/>
              <a:buChar char="q"/>
            </a:pPr>
            <a:r>
              <a:rPr lang="en-US" sz="2400" b="0" i="0" u="none" strike="noStrike" baseline="0" dirty="0">
                <a:latin typeface="CMR12"/>
              </a:rPr>
              <a:t>An Android Smart Phone</a:t>
            </a:r>
            <a:endParaRPr lang="en-US" dirty="0"/>
          </a:p>
        </p:txBody>
      </p:sp>
    </p:spTree>
    <p:extLst>
      <p:ext uri="{BB962C8B-B14F-4D97-AF65-F5344CB8AC3E}">
        <p14:creationId xmlns:p14="http://schemas.microsoft.com/office/powerpoint/2010/main" val="3551048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743B-6CA8-4F18-BC28-375388BE96A9}"/>
              </a:ext>
            </a:extLst>
          </p:cNvPr>
          <p:cNvSpPr>
            <a:spLocks noGrp="1"/>
          </p:cNvSpPr>
          <p:nvPr>
            <p:ph type="title"/>
          </p:nvPr>
        </p:nvSpPr>
        <p:spPr>
          <a:xfrm>
            <a:off x="581192" y="476869"/>
            <a:ext cx="11029616" cy="1013800"/>
          </a:xfrm>
        </p:spPr>
        <p:txBody>
          <a:bodyPr>
            <a:normAutofit/>
          </a:bodyPr>
          <a:lstStyle/>
          <a:p>
            <a:r>
              <a:rPr lang="en-IN" sz="3200" b="1" dirty="0"/>
              <a:t>EXPERIMENTAL  evaluation</a:t>
            </a:r>
            <a:endParaRPr lang="en-US" sz="3200" b="1" dirty="0"/>
          </a:p>
        </p:txBody>
      </p:sp>
      <p:sp>
        <p:nvSpPr>
          <p:cNvPr id="5" name="TextBox 4">
            <a:extLst>
              <a:ext uri="{FF2B5EF4-FFF2-40B4-BE49-F238E27FC236}">
                <a16:creationId xmlns:a16="http://schemas.microsoft.com/office/drawing/2014/main" id="{97F152A3-4B36-4C23-9F01-173DEC3193E8}"/>
              </a:ext>
            </a:extLst>
          </p:cNvPr>
          <p:cNvSpPr txBox="1"/>
          <p:nvPr/>
        </p:nvSpPr>
        <p:spPr>
          <a:xfrm>
            <a:off x="581192" y="1902769"/>
            <a:ext cx="609600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Gill Sans MT" panose="020B0502020104020203"/>
                <a:ea typeface="+mn-ea"/>
                <a:cs typeface="+mn-cs"/>
              </a:rPr>
              <a:t>Software Requirements :</a:t>
            </a: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7" name="TextBox 6">
            <a:extLst>
              <a:ext uri="{FF2B5EF4-FFF2-40B4-BE49-F238E27FC236}">
                <a16:creationId xmlns:a16="http://schemas.microsoft.com/office/drawing/2014/main" id="{D30D5955-04FC-43B4-B3B7-B7083CC17D5B}"/>
              </a:ext>
            </a:extLst>
          </p:cNvPr>
          <p:cNvSpPr txBox="1"/>
          <p:nvPr/>
        </p:nvSpPr>
        <p:spPr>
          <a:xfrm>
            <a:off x="581192" y="2677685"/>
            <a:ext cx="6096000" cy="1815882"/>
          </a:xfrm>
          <a:prstGeom prst="rect">
            <a:avLst/>
          </a:prstGeom>
          <a:noFill/>
        </p:spPr>
        <p:txBody>
          <a:bodyPr wrap="square">
            <a:spAutoFit/>
          </a:bodyPr>
          <a:lstStyle/>
          <a:p>
            <a:pPr marL="457200" indent="-457200" algn="l">
              <a:buFont typeface="Wingdings" panose="05000000000000000000" pitchFamily="2" charset="2"/>
              <a:buChar char="q"/>
            </a:pPr>
            <a:r>
              <a:rPr lang="en-US" sz="2800" b="0" i="0" u="none" strike="noStrike" baseline="0" dirty="0">
                <a:latin typeface="CMR12"/>
              </a:rPr>
              <a:t>Windows 10</a:t>
            </a:r>
          </a:p>
          <a:p>
            <a:pPr marL="457200" indent="-457200" algn="l">
              <a:buFont typeface="Wingdings" panose="05000000000000000000" pitchFamily="2" charset="2"/>
              <a:buChar char="q"/>
            </a:pPr>
            <a:r>
              <a:rPr lang="en-US" sz="2800" b="0" i="0" u="none" strike="noStrike" baseline="0" dirty="0">
                <a:latin typeface="CMR12"/>
              </a:rPr>
              <a:t>Arduino IDE</a:t>
            </a:r>
          </a:p>
          <a:p>
            <a:pPr marL="457200" indent="-457200" algn="l">
              <a:buFont typeface="Wingdings" panose="05000000000000000000" pitchFamily="2" charset="2"/>
              <a:buChar char="q"/>
            </a:pPr>
            <a:r>
              <a:rPr lang="en-US" sz="2800" b="0" i="0" u="none" strike="noStrike" baseline="0" dirty="0">
                <a:latin typeface="CMR12"/>
              </a:rPr>
              <a:t>XAMPP</a:t>
            </a:r>
          </a:p>
          <a:p>
            <a:pPr marL="457200" indent="-457200" algn="l">
              <a:buFont typeface="Wingdings" panose="05000000000000000000" pitchFamily="2" charset="2"/>
              <a:buChar char="q"/>
            </a:pPr>
            <a:r>
              <a:rPr lang="en-US" sz="2800" b="0" i="0" u="none" strike="noStrike" baseline="0" dirty="0">
                <a:latin typeface="CMR12"/>
              </a:rPr>
              <a:t>Bluetooth Electronics (App)</a:t>
            </a:r>
            <a:endParaRPr lang="en-US" sz="2800" dirty="0"/>
          </a:p>
        </p:txBody>
      </p:sp>
    </p:spTree>
    <p:extLst>
      <p:ext uri="{BB962C8B-B14F-4D97-AF65-F5344CB8AC3E}">
        <p14:creationId xmlns:p14="http://schemas.microsoft.com/office/powerpoint/2010/main" val="3191134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3B2C-2508-4B1C-8291-04DC84E7FD73}"/>
              </a:ext>
            </a:extLst>
          </p:cNvPr>
          <p:cNvSpPr>
            <a:spLocks noGrp="1"/>
          </p:cNvSpPr>
          <p:nvPr>
            <p:ph type="title"/>
          </p:nvPr>
        </p:nvSpPr>
        <p:spPr>
          <a:xfrm>
            <a:off x="581191" y="492301"/>
            <a:ext cx="11029616" cy="1013800"/>
          </a:xfrm>
        </p:spPr>
        <p:txBody>
          <a:bodyPr>
            <a:normAutofit/>
          </a:bodyPr>
          <a:lstStyle/>
          <a:p>
            <a:r>
              <a:rPr lang="en-IN" sz="3200" b="1" dirty="0"/>
              <a:t>METHODOLOGY</a:t>
            </a:r>
            <a:endParaRPr lang="en-US" sz="3200" b="1" dirty="0"/>
          </a:p>
        </p:txBody>
      </p:sp>
      <p:sp>
        <p:nvSpPr>
          <p:cNvPr id="3" name="Content Placeholder 2">
            <a:extLst>
              <a:ext uri="{FF2B5EF4-FFF2-40B4-BE49-F238E27FC236}">
                <a16:creationId xmlns:a16="http://schemas.microsoft.com/office/drawing/2014/main" id="{DE008BE3-2C28-4EA6-B2E7-4D3B4C4457C8}"/>
              </a:ext>
            </a:extLst>
          </p:cNvPr>
          <p:cNvSpPr>
            <a:spLocks noGrp="1"/>
          </p:cNvSpPr>
          <p:nvPr>
            <p:ph idx="1"/>
          </p:nvPr>
        </p:nvSpPr>
        <p:spPr/>
        <p:txBody>
          <a:bodyPr/>
          <a:lstStyle/>
          <a:p>
            <a:pPr>
              <a:buFont typeface="Wingdings" panose="05000000000000000000" pitchFamily="2" charset="2"/>
              <a:buChar char="q"/>
            </a:pPr>
            <a:r>
              <a:rPr lang="en-IN" sz="2400" dirty="0">
                <a:solidFill>
                  <a:schemeClr val="tx1"/>
                </a:solidFill>
              </a:rPr>
              <a:t>PIR Sensor is used to detect any alive human beings.</a:t>
            </a:r>
          </a:p>
          <a:p>
            <a:pPr>
              <a:buFont typeface="Wingdings" panose="05000000000000000000" pitchFamily="2" charset="2"/>
              <a:buChar char="q"/>
            </a:pPr>
            <a:r>
              <a:rPr lang="en-IN" sz="2400" dirty="0">
                <a:solidFill>
                  <a:schemeClr val="tx1"/>
                </a:solidFill>
              </a:rPr>
              <a:t>GAS &amp; FIRE Sensor is used to detect any gas or fire leakage.</a:t>
            </a:r>
          </a:p>
          <a:p>
            <a:pPr>
              <a:buFont typeface="Wingdings" panose="05000000000000000000" pitchFamily="2" charset="2"/>
              <a:buChar char="q"/>
            </a:pPr>
            <a:r>
              <a:rPr lang="en-IN" sz="2400" dirty="0">
                <a:solidFill>
                  <a:schemeClr val="tx1"/>
                </a:solidFill>
              </a:rPr>
              <a:t>GPS module gives the current latitude and longitude of that location.</a:t>
            </a:r>
          </a:p>
          <a:p>
            <a:pPr>
              <a:buFont typeface="Wingdings" panose="05000000000000000000" pitchFamily="2" charset="2"/>
              <a:buChar char="q"/>
            </a:pPr>
            <a:r>
              <a:rPr lang="en-IN" sz="2400" dirty="0">
                <a:solidFill>
                  <a:schemeClr val="tx1"/>
                </a:solidFill>
              </a:rPr>
              <a:t>BUZZER is used to give alarming sound.</a:t>
            </a:r>
          </a:p>
          <a:p>
            <a:pPr>
              <a:buFont typeface="Wingdings" panose="05000000000000000000" pitchFamily="2" charset="2"/>
              <a:buChar char="q"/>
            </a:pPr>
            <a:r>
              <a:rPr lang="en-IN" sz="2400" dirty="0">
                <a:solidFill>
                  <a:schemeClr val="tx1"/>
                </a:solidFill>
              </a:rPr>
              <a:t>ESP32 Microcontroller is used to control all the sensors.</a:t>
            </a:r>
          </a:p>
          <a:p>
            <a:pPr>
              <a:buFont typeface="Wingdings" panose="05000000000000000000" pitchFamily="2" charset="2"/>
              <a:buChar char="q"/>
            </a:pPr>
            <a:r>
              <a:rPr lang="en-IN" sz="2400" dirty="0">
                <a:solidFill>
                  <a:schemeClr val="tx1"/>
                </a:solidFill>
              </a:rPr>
              <a:t>Bluetooth App is used to control the wheels of the motor</a:t>
            </a:r>
            <a:r>
              <a:rPr lang="en-IN" dirty="0"/>
              <a:t>.</a:t>
            </a:r>
            <a:endParaRPr lang="en-US" dirty="0"/>
          </a:p>
        </p:txBody>
      </p:sp>
    </p:spTree>
    <p:extLst>
      <p:ext uri="{BB962C8B-B14F-4D97-AF65-F5344CB8AC3E}">
        <p14:creationId xmlns:p14="http://schemas.microsoft.com/office/powerpoint/2010/main" val="4136565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785D-8A94-4721-B097-4C844BFC8CAE}"/>
              </a:ext>
            </a:extLst>
          </p:cNvPr>
          <p:cNvSpPr>
            <a:spLocks noGrp="1"/>
          </p:cNvSpPr>
          <p:nvPr>
            <p:ph type="title"/>
          </p:nvPr>
        </p:nvSpPr>
        <p:spPr>
          <a:xfrm>
            <a:off x="581192" y="492301"/>
            <a:ext cx="11029616" cy="1013800"/>
          </a:xfrm>
        </p:spPr>
        <p:txBody>
          <a:bodyPr>
            <a:normAutofit/>
          </a:bodyPr>
          <a:lstStyle/>
          <a:p>
            <a:r>
              <a:rPr lang="en-IN" sz="3200" b="1" dirty="0"/>
              <a:t>SCREENSHOTS</a:t>
            </a:r>
            <a:endParaRPr lang="en-US" sz="3200" b="1" dirty="0"/>
          </a:p>
        </p:txBody>
      </p:sp>
      <p:pic>
        <p:nvPicPr>
          <p:cNvPr id="5" name="Content Placeholder 4">
            <a:extLst>
              <a:ext uri="{FF2B5EF4-FFF2-40B4-BE49-F238E27FC236}">
                <a16:creationId xmlns:a16="http://schemas.microsoft.com/office/drawing/2014/main" id="{CA255708-DCCD-436E-A854-92CFA0CD2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469" y="2772358"/>
            <a:ext cx="7765685" cy="3911393"/>
          </a:xfrm>
        </p:spPr>
      </p:pic>
      <p:sp>
        <p:nvSpPr>
          <p:cNvPr id="7" name="TextBox 6">
            <a:extLst>
              <a:ext uri="{FF2B5EF4-FFF2-40B4-BE49-F238E27FC236}">
                <a16:creationId xmlns:a16="http://schemas.microsoft.com/office/drawing/2014/main" id="{DBD4D294-3D1A-4AD7-BD29-FB03AA5AAE96}"/>
              </a:ext>
            </a:extLst>
          </p:cNvPr>
          <p:cNvSpPr txBox="1"/>
          <p:nvPr/>
        </p:nvSpPr>
        <p:spPr>
          <a:xfrm>
            <a:off x="4890052" y="2253734"/>
            <a:ext cx="6096000" cy="369332"/>
          </a:xfrm>
          <a:prstGeom prst="rect">
            <a:avLst/>
          </a:prstGeom>
          <a:noFill/>
        </p:spPr>
        <p:txBody>
          <a:bodyPr wrap="square">
            <a:spAutoFit/>
          </a:bodyPr>
          <a:lstStyle/>
          <a:p>
            <a:r>
              <a:rPr lang="en-IN" sz="1800" b="1" dirty="0"/>
              <a:t>WEBSITE</a:t>
            </a:r>
            <a:endParaRPr lang="en-US" dirty="0"/>
          </a:p>
        </p:txBody>
      </p:sp>
    </p:spTree>
    <p:extLst>
      <p:ext uri="{BB962C8B-B14F-4D97-AF65-F5344CB8AC3E}">
        <p14:creationId xmlns:p14="http://schemas.microsoft.com/office/powerpoint/2010/main" val="90247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E456-299A-471F-8E70-E6C58FC49220}"/>
              </a:ext>
            </a:extLst>
          </p:cNvPr>
          <p:cNvSpPr>
            <a:spLocks noGrp="1"/>
          </p:cNvSpPr>
          <p:nvPr>
            <p:ph type="title"/>
          </p:nvPr>
        </p:nvSpPr>
        <p:spPr>
          <a:xfrm>
            <a:off x="673957" y="492301"/>
            <a:ext cx="11029616" cy="1013800"/>
          </a:xfrm>
        </p:spPr>
        <p:txBody>
          <a:bodyPr/>
          <a:lstStyle/>
          <a:p>
            <a:r>
              <a:rPr lang="en-IN" sz="3200" b="1" dirty="0"/>
              <a:t>SCREENSHOTS</a:t>
            </a:r>
            <a:endParaRPr lang="en-US" b="1" dirty="0"/>
          </a:p>
        </p:txBody>
      </p:sp>
      <p:pic>
        <p:nvPicPr>
          <p:cNvPr id="5" name="Content Placeholder 4">
            <a:extLst>
              <a:ext uri="{FF2B5EF4-FFF2-40B4-BE49-F238E27FC236}">
                <a16:creationId xmlns:a16="http://schemas.microsoft.com/office/drawing/2014/main" id="{D7A5B860-B533-4C82-B612-C8E033C90C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069" y="2843834"/>
            <a:ext cx="8173862" cy="3678238"/>
          </a:xfrm>
        </p:spPr>
      </p:pic>
      <p:sp>
        <p:nvSpPr>
          <p:cNvPr id="7" name="TextBox 6">
            <a:extLst>
              <a:ext uri="{FF2B5EF4-FFF2-40B4-BE49-F238E27FC236}">
                <a16:creationId xmlns:a16="http://schemas.microsoft.com/office/drawing/2014/main" id="{B703409C-7855-4B7A-B241-EDEC6E22447F}"/>
              </a:ext>
            </a:extLst>
          </p:cNvPr>
          <p:cNvSpPr txBox="1"/>
          <p:nvPr/>
        </p:nvSpPr>
        <p:spPr>
          <a:xfrm>
            <a:off x="4007418" y="2266122"/>
            <a:ext cx="7137660" cy="369332"/>
          </a:xfrm>
          <a:prstGeom prst="rect">
            <a:avLst/>
          </a:prstGeom>
          <a:noFill/>
        </p:spPr>
        <p:txBody>
          <a:bodyPr wrap="square">
            <a:spAutoFit/>
          </a:bodyPr>
          <a:lstStyle/>
          <a:p>
            <a:r>
              <a:rPr lang="en-IN" b="1" dirty="0"/>
              <a:t>BLUETOOTH  ANDROID APP</a:t>
            </a:r>
            <a:endParaRPr lang="en-US" dirty="0"/>
          </a:p>
        </p:txBody>
      </p:sp>
    </p:spTree>
    <p:extLst>
      <p:ext uri="{BB962C8B-B14F-4D97-AF65-F5344CB8AC3E}">
        <p14:creationId xmlns:p14="http://schemas.microsoft.com/office/powerpoint/2010/main" val="395950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B311-BF39-49B1-8975-F0B8E5EB54FA}"/>
              </a:ext>
            </a:extLst>
          </p:cNvPr>
          <p:cNvSpPr>
            <a:spLocks noGrp="1"/>
          </p:cNvSpPr>
          <p:nvPr>
            <p:ph type="title"/>
          </p:nvPr>
        </p:nvSpPr>
        <p:spPr>
          <a:xfrm>
            <a:off x="581192" y="492301"/>
            <a:ext cx="11029616" cy="1013800"/>
          </a:xfrm>
        </p:spPr>
        <p:txBody>
          <a:bodyPr>
            <a:normAutofit/>
          </a:bodyPr>
          <a:lstStyle/>
          <a:p>
            <a:r>
              <a:rPr lang="en-IN" sz="3200" b="1" dirty="0"/>
              <a:t>Results  and  discussion</a:t>
            </a:r>
            <a:endParaRPr lang="en-US" sz="3200" b="1" dirty="0"/>
          </a:p>
        </p:txBody>
      </p:sp>
      <p:sp>
        <p:nvSpPr>
          <p:cNvPr id="3" name="Content Placeholder 2">
            <a:extLst>
              <a:ext uri="{FF2B5EF4-FFF2-40B4-BE49-F238E27FC236}">
                <a16:creationId xmlns:a16="http://schemas.microsoft.com/office/drawing/2014/main" id="{7406D237-D9CC-4F75-95E1-59530F7942EA}"/>
              </a:ext>
            </a:extLst>
          </p:cNvPr>
          <p:cNvSpPr>
            <a:spLocks noGrp="1"/>
          </p:cNvSpPr>
          <p:nvPr>
            <p:ph idx="1"/>
          </p:nvPr>
        </p:nvSpPr>
        <p:spPr>
          <a:xfrm>
            <a:off x="408914" y="1506101"/>
            <a:ext cx="11029615" cy="3678303"/>
          </a:xfrm>
        </p:spPr>
        <p:txBody>
          <a:bodyPr/>
          <a:lstStyle/>
          <a:p>
            <a:pPr>
              <a:buFont typeface="Wingdings" panose="05000000000000000000" pitchFamily="2" charset="2"/>
              <a:buChar char="q"/>
            </a:pPr>
            <a:r>
              <a:rPr lang="en-IN" sz="2800" dirty="0">
                <a:solidFill>
                  <a:schemeClr val="tx1"/>
                </a:solidFill>
              </a:rPr>
              <a:t>System performs all the functionalities as expected. This proposed system have met all the proposed requirements </a:t>
            </a:r>
            <a:r>
              <a:rPr lang="en-IN" dirty="0"/>
              <a:t>.</a:t>
            </a:r>
          </a:p>
          <a:p>
            <a:pPr>
              <a:buFont typeface="Wingdings" panose="05000000000000000000" pitchFamily="2" charset="2"/>
              <a:buChar char="q"/>
            </a:pPr>
            <a:endParaRPr lang="en-IN" dirty="0"/>
          </a:p>
          <a:p>
            <a:pPr>
              <a:buFont typeface="Wingdings" panose="05000000000000000000" pitchFamily="2" charset="2"/>
              <a:buChar char="q"/>
            </a:pPr>
            <a:r>
              <a:rPr lang="en-US" sz="2800" dirty="0">
                <a:solidFill>
                  <a:schemeClr val="tx1"/>
                </a:solidFill>
              </a:rPr>
              <a:t>Expected Human detection and all other sensors are working perfectly.</a:t>
            </a:r>
          </a:p>
        </p:txBody>
      </p:sp>
    </p:spTree>
    <p:extLst>
      <p:ext uri="{BB962C8B-B14F-4D97-AF65-F5344CB8AC3E}">
        <p14:creationId xmlns:p14="http://schemas.microsoft.com/office/powerpoint/2010/main" val="273832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49C8-059D-4FDE-B616-5DDB1CB53B03}"/>
              </a:ext>
            </a:extLst>
          </p:cNvPr>
          <p:cNvSpPr>
            <a:spLocks noGrp="1"/>
          </p:cNvSpPr>
          <p:nvPr>
            <p:ph type="title"/>
          </p:nvPr>
        </p:nvSpPr>
        <p:spPr/>
        <p:txBody>
          <a:bodyPr>
            <a:normAutofit/>
          </a:bodyPr>
          <a:lstStyle/>
          <a:p>
            <a:r>
              <a:rPr lang="en-IN" sz="3200" b="1" dirty="0"/>
              <a:t>FUTURE  SCOPE</a:t>
            </a:r>
            <a:endParaRPr lang="en-US" sz="3200" b="1" dirty="0"/>
          </a:p>
        </p:txBody>
      </p:sp>
      <p:sp>
        <p:nvSpPr>
          <p:cNvPr id="3" name="Content Placeholder 2">
            <a:extLst>
              <a:ext uri="{FF2B5EF4-FFF2-40B4-BE49-F238E27FC236}">
                <a16:creationId xmlns:a16="http://schemas.microsoft.com/office/drawing/2014/main" id="{E3BAC8D9-DA0D-4E02-8E4B-6289CC968082}"/>
              </a:ext>
            </a:extLst>
          </p:cNvPr>
          <p:cNvSpPr>
            <a:spLocks noGrp="1"/>
          </p:cNvSpPr>
          <p:nvPr>
            <p:ph idx="1"/>
          </p:nvPr>
        </p:nvSpPr>
        <p:spPr/>
        <p:txBody>
          <a:bodyPr>
            <a:normAutofit/>
          </a:bodyPr>
          <a:lstStyle/>
          <a:p>
            <a:pPr>
              <a:buFont typeface="Wingdings" panose="05000000000000000000" pitchFamily="2" charset="2"/>
              <a:buChar char="Ø"/>
            </a:pPr>
            <a:r>
              <a:rPr lang="en-IN" sz="2800" dirty="0">
                <a:solidFill>
                  <a:schemeClr val="tx1"/>
                </a:solidFill>
              </a:rPr>
              <a:t>A camera is to be added to record live videos.</a:t>
            </a:r>
          </a:p>
          <a:p>
            <a:pPr>
              <a:buFont typeface="Wingdings" panose="05000000000000000000" pitchFamily="2" charset="2"/>
              <a:buChar char="Ø"/>
            </a:pPr>
            <a:r>
              <a:rPr lang="en-IN" sz="2800" dirty="0">
                <a:solidFill>
                  <a:schemeClr val="tx1"/>
                </a:solidFill>
              </a:rPr>
              <a:t>The robot can be used in the field of war to detect enemies and mines.</a:t>
            </a:r>
          </a:p>
          <a:p>
            <a:pPr>
              <a:buFont typeface="Wingdings" panose="05000000000000000000" pitchFamily="2" charset="2"/>
              <a:buChar char="Ø"/>
            </a:pPr>
            <a:r>
              <a:rPr lang="en-IN" sz="2800" dirty="0">
                <a:solidFill>
                  <a:schemeClr val="tx1"/>
                </a:solidFill>
              </a:rPr>
              <a:t>Battery capacity can be increased.</a:t>
            </a:r>
          </a:p>
          <a:p>
            <a:pPr>
              <a:buFont typeface="Wingdings" panose="05000000000000000000" pitchFamily="2" charset="2"/>
              <a:buChar char="Ø"/>
            </a:pPr>
            <a:r>
              <a:rPr lang="en-IN" sz="2800" dirty="0">
                <a:solidFill>
                  <a:schemeClr val="tx1"/>
                </a:solidFill>
              </a:rPr>
              <a:t>The robot can be made water-proof for detecting alive human beings during flood.</a:t>
            </a:r>
            <a:endParaRPr lang="en-US" sz="2800" dirty="0">
              <a:solidFill>
                <a:schemeClr val="tx1"/>
              </a:solidFill>
            </a:endParaRPr>
          </a:p>
        </p:txBody>
      </p:sp>
    </p:spTree>
    <p:extLst>
      <p:ext uri="{BB962C8B-B14F-4D97-AF65-F5344CB8AC3E}">
        <p14:creationId xmlns:p14="http://schemas.microsoft.com/office/powerpoint/2010/main" val="1224459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593D-6EC8-49D1-95AE-2CEB3A120A16}"/>
              </a:ext>
            </a:extLst>
          </p:cNvPr>
          <p:cNvSpPr>
            <a:spLocks noGrp="1"/>
          </p:cNvSpPr>
          <p:nvPr>
            <p:ph type="title"/>
          </p:nvPr>
        </p:nvSpPr>
        <p:spPr>
          <a:xfrm>
            <a:off x="687210" y="492301"/>
            <a:ext cx="11029616" cy="1013800"/>
          </a:xfrm>
        </p:spPr>
        <p:txBody>
          <a:bodyPr>
            <a:normAutofit/>
          </a:bodyPr>
          <a:lstStyle/>
          <a:p>
            <a:r>
              <a:rPr lang="en-IN" sz="3200" b="1" dirty="0"/>
              <a:t>CONCLUSION</a:t>
            </a:r>
            <a:endParaRPr lang="en-US" sz="3200" b="1" dirty="0"/>
          </a:p>
        </p:txBody>
      </p:sp>
      <p:sp>
        <p:nvSpPr>
          <p:cNvPr id="3" name="Content Placeholder 2">
            <a:extLst>
              <a:ext uri="{FF2B5EF4-FFF2-40B4-BE49-F238E27FC236}">
                <a16:creationId xmlns:a16="http://schemas.microsoft.com/office/drawing/2014/main" id="{2E50B22A-60E5-4330-82E9-6DEEEDD870F6}"/>
              </a:ext>
            </a:extLst>
          </p:cNvPr>
          <p:cNvSpPr>
            <a:spLocks noGrp="1"/>
          </p:cNvSpPr>
          <p:nvPr>
            <p:ph idx="1"/>
          </p:nvPr>
        </p:nvSpPr>
        <p:spPr>
          <a:xfrm>
            <a:off x="581192" y="2180496"/>
            <a:ext cx="11478286" cy="4087782"/>
          </a:xfrm>
        </p:spPr>
        <p:txBody>
          <a:bodyPr>
            <a:normAutofit lnSpcReduction="10000"/>
          </a:bodyPr>
          <a:lstStyle/>
          <a:p>
            <a:pPr algn="l">
              <a:buFont typeface="Wingdings" panose="05000000000000000000" pitchFamily="2" charset="2"/>
              <a:buChar char="q"/>
            </a:pPr>
            <a:r>
              <a:rPr lang="en-US" sz="2800" dirty="0">
                <a:solidFill>
                  <a:schemeClr val="tx1"/>
                </a:solidFill>
              </a:rPr>
              <a:t>W</a:t>
            </a:r>
            <a:r>
              <a:rPr lang="en-US" sz="2800" b="0" i="0" u="none" strike="noStrike" baseline="0" dirty="0">
                <a:solidFill>
                  <a:schemeClr val="tx1"/>
                </a:solidFill>
              </a:rPr>
              <a:t>e have proposed a small ground robot for the search of alive victims in the remains of disaster sites. This robot is very helpful in searching the buried victim in no time more accurately and efficiently than any of the compared search and rescue robots. </a:t>
            </a:r>
          </a:p>
          <a:p>
            <a:pPr algn="l">
              <a:buFont typeface="Wingdings" panose="05000000000000000000" pitchFamily="2" charset="2"/>
              <a:buChar char="q"/>
            </a:pPr>
            <a:r>
              <a:rPr lang="en-US" sz="2800" b="0" i="0" u="none" strike="noStrike" baseline="0" dirty="0">
                <a:solidFill>
                  <a:schemeClr val="tx1"/>
                </a:solidFill>
              </a:rPr>
              <a:t>There is no danger to risk worker's life during a search operation in risky scenarios. So the death rate of rescue workers is decreased significantly during search and rescue operation.</a:t>
            </a:r>
          </a:p>
          <a:p>
            <a:pPr algn="l">
              <a:buFont typeface="Wingdings" panose="05000000000000000000" pitchFamily="2" charset="2"/>
              <a:buChar char="q"/>
            </a:pPr>
            <a:r>
              <a:rPr lang="en-US" sz="2800" b="0" i="0" u="none" strike="noStrike" baseline="0" dirty="0">
                <a:solidFill>
                  <a:schemeClr val="tx1"/>
                </a:solidFill>
              </a:rPr>
              <a:t>The implementation of this design is purely driven by usage of PIR sensor, fire sensor, Gas sensor and ultrasonic sensor etc. </a:t>
            </a:r>
            <a:endParaRPr lang="en-US" sz="2800" dirty="0">
              <a:solidFill>
                <a:schemeClr val="tx1"/>
              </a:solidFill>
            </a:endParaRPr>
          </a:p>
        </p:txBody>
      </p:sp>
    </p:spTree>
    <p:extLst>
      <p:ext uri="{BB962C8B-B14F-4D97-AF65-F5344CB8AC3E}">
        <p14:creationId xmlns:p14="http://schemas.microsoft.com/office/powerpoint/2010/main" val="1141747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912E-56A6-4EF5-9F6C-BBE64E7BA4B8}"/>
              </a:ext>
            </a:extLst>
          </p:cNvPr>
          <p:cNvSpPr>
            <a:spLocks noGrp="1"/>
          </p:cNvSpPr>
          <p:nvPr>
            <p:ph type="ctrTitle"/>
          </p:nvPr>
        </p:nvSpPr>
        <p:spPr>
          <a:xfrm>
            <a:off x="3191870" y="1472293"/>
            <a:ext cx="10993549" cy="1475013"/>
          </a:xfrm>
        </p:spPr>
        <p:txBody>
          <a:bodyPr>
            <a:normAutofit/>
          </a:bodyPr>
          <a:lstStyle/>
          <a:p>
            <a:r>
              <a:rPr lang="en-IN" sz="6600" b="1" dirty="0"/>
              <a:t>THANK YOU</a:t>
            </a:r>
            <a:endParaRPr lang="en-US" sz="6600" b="1" dirty="0"/>
          </a:p>
        </p:txBody>
      </p:sp>
    </p:spTree>
    <p:extLst>
      <p:ext uri="{BB962C8B-B14F-4D97-AF65-F5344CB8AC3E}">
        <p14:creationId xmlns:p14="http://schemas.microsoft.com/office/powerpoint/2010/main" val="59547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BFCF-28BF-4224-9720-D34EB0799406}"/>
              </a:ext>
            </a:extLst>
          </p:cNvPr>
          <p:cNvSpPr>
            <a:spLocks noGrp="1"/>
          </p:cNvSpPr>
          <p:nvPr>
            <p:ph type="title"/>
          </p:nvPr>
        </p:nvSpPr>
        <p:spPr/>
        <p:txBody>
          <a:bodyPr>
            <a:normAutofit/>
          </a:bodyPr>
          <a:lstStyle/>
          <a:p>
            <a:r>
              <a:rPr lang="en-IN" sz="4000" b="1" u="sng" dirty="0"/>
              <a:t>Existing System</a:t>
            </a:r>
            <a:endParaRPr lang="en-US" sz="4000" b="1" u="sng" dirty="0"/>
          </a:p>
        </p:txBody>
      </p:sp>
      <p:sp>
        <p:nvSpPr>
          <p:cNvPr id="3" name="Content Placeholder 2">
            <a:extLst>
              <a:ext uri="{FF2B5EF4-FFF2-40B4-BE49-F238E27FC236}">
                <a16:creationId xmlns:a16="http://schemas.microsoft.com/office/drawing/2014/main" id="{62ACBA1A-D3BA-4150-92E9-441CE52779EE}"/>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sz="3200" dirty="0">
                <a:solidFill>
                  <a:schemeClr val="tx1">
                    <a:lumMod val="95000"/>
                    <a:lumOff val="5000"/>
                  </a:schemeClr>
                </a:solidFill>
              </a:rPr>
              <a:t>Rescue operations directed by human beings and officials that serves the purpose of detecting the alive human beings.</a:t>
            </a:r>
          </a:p>
          <a:p>
            <a:pPr>
              <a:buFont typeface="Wingdings" panose="05000000000000000000" pitchFamily="2" charset="2"/>
              <a:buChar char="q"/>
            </a:pPr>
            <a:endParaRPr lang="en-US" sz="3200" dirty="0">
              <a:solidFill>
                <a:schemeClr val="tx1">
                  <a:lumMod val="95000"/>
                  <a:lumOff val="5000"/>
                </a:schemeClr>
              </a:solidFill>
            </a:endParaRPr>
          </a:p>
          <a:p>
            <a:pPr>
              <a:buFont typeface="Wingdings" panose="05000000000000000000" pitchFamily="2" charset="2"/>
              <a:buChar char="q"/>
            </a:pPr>
            <a:r>
              <a:rPr lang="en-US" sz="3200" dirty="0">
                <a:solidFill>
                  <a:schemeClr val="tx1">
                    <a:lumMod val="95000"/>
                    <a:lumOff val="5000"/>
                  </a:schemeClr>
                </a:solidFill>
              </a:rPr>
              <a:t>Hence, to make the rescue operation safer and effective, a small ground robot for humanitarian search have been proposed which detect alive human beings. This robot provides the momentous help and safety to the rescue workers during the search and rescue operations</a:t>
            </a:r>
            <a:r>
              <a:rPr lang="en-US" sz="2800" dirty="0">
                <a:solidFill>
                  <a:schemeClr val="tx1">
                    <a:lumMod val="95000"/>
                    <a:lumOff val="5000"/>
                  </a:schemeClr>
                </a:solidFill>
              </a:rPr>
              <a:t>.</a:t>
            </a:r>
          </a:p>
        </p:txBody>
      </p:sp>
    </p:spTree>
    <p:extLst>
      <p:ext uri="{BB962C8B-B14F-4D97-AF65-F5344CB8AC3E}">
        <p14:creationId xmlns:p14="http://schemas.microsoft.com/office/powerpoint/2010/main" val="332093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49A3-CC8B-499D-9E4C-EB19BE5D0E18}"/>
              </a:ext>
            </a:extLst>
          </p:cNvPr>
          <p:cNvSpPr>
            <a:spLocks noGrp="1"/>
          </p:cNvSpPr>
          <p:nvPr>
            <p:ph type="title"/>
          </p:nvPr>
        </p:nvSpPr>
        <p:spPr/>
        <p:txBody>
          <a:bodyPr>
            <a:normAutofit/>
          </a:bodyPr>
          <a:lstStyle/>
          <a:p>
            <a:r>
              <a:rPr lang="en-IN" sz="4000" b="1" u="sng" dirty="0"/>
              <a:t>Proposed System</a:t>
            </a:r>
            <a:endParaRPr lang="en-US" sz="4000" b="1" u="sng" dirty="0"/>
          </a:p>
        </p:txBody>
      </p:sp>
      <p:sp>
        <p:nvSpPr>
          <p:cNvPr id="3" name="Content Placeholder 2">
            <a:extLst>
              <a:ext uri="{FF2B5EF4-FFF2-40B4-BE49-F238E27FC236}">
                <a16:creationId xmlns:a16="http://schemas.microsoft.com/office/drawing/2014/main" id="{78EF73B1-0E45-41C8-A7FF-1DA90B961CAA}"/>
              </a:ext>
            </a:extLst>
          </p:cNvPr>
          <p:cNvSpPr>
            <a:spLocks noGrp="1"/>
          </p:cNvSpPr>
          <p:nvPr>
            <p:ph idx="1"/>
          </p:nvPr>
        </p:nvSpPr>
        <p:spPr>
          <a:xfrm>
            <a:off x="838200" y="1690688"/>
            <a:ext cx="10214113" cy="4486275"/>
          </a:xfrm>
        </p:spPr>
        <p:txBody>
          <a:bodyPr>
            <a:normAutofit/>
          </a:bodyPr>
          <a:lstStyle/>
          <a:p>
            <a:pPr>
              <a:buFont typeface="Wingdings" panose="05000000000000000000" pitchFamily="2" charset="2"/>
              <a:buChar char="q"/>
            </a:pPr>
            <a:r>
              <a:rPr lang="en-IN" sz="3200" dirty="0"/>
              <a:t> </a:t>
            </a:r>
            <a:r>
              <a:rPr lang="en-IN" sz="3200" dirty="0">
                <a:solidFill>
                  <a:schemeClr val="tx1">
                    <a:lumMod val="95000"/>
                    <a:lumOff val="5000"/>
                  </a:schemeClr>
                </a:solidFill>
              </a:rPr>
              <a:t>It proposes a self ruling automatic automobile that aides in recognizing the live individuals and salvage responsibilities.</a:t>
            </a:r>
          </a:p>
          <a:p>
            <a:pPr>
              <a:buFont typeface="Wingdings" panose="05000000000000000000" pitchFamily="2" charset="2"/>
              <a:buChar char="q"/>
            </a:pPr>
            <a:endParaRPr lang="en-IN" sz="3200" dirty="0">
              <a:solidFill>
                <a:schemeClr val="tx1">
                  <a:lumMod val="95000"/>
                  <a:lumOff val="5000"/>
                </a:schemeClr>
              </a:solidFill>
            </a:endParaRPr>
          </a:p>
          <a:p>
            <a:pPr>
              <a:buFont typeface="Wingdings" panose="05000000000000000000" pitchFamily="2" charset="2"/>
              <a:buChar char="q"/>
            </a:pPr>
            <a:r>
              <a:rPr lang="en-IN" sz="3200" dirty="0">
                <a:solidFill>
                  <a:schemeClr val="tx1">
                    <a:lumMod val="95000"/>
                    <a:lumOff val="5000"/>
                  </a:schemeClr>
                </a:solidFill>
              </a:rPr>
              <a:t> It consist of various sensors for detecting humans, while in emergency situations</a:t>
            </a:r>
            <a:r>
              <a:rPr lang="en-IN" sz="3200" dirty="0"/>
              <a:t>.</a:t>
            </a:r>
            <a:endParaRPr lang="en-US" sz="3200" dirty="0"/>
          </a:p>
        </p:txBody>
      </p:sp>
    </p:spTree>
    <p:extLst>
      <p:ext uri="{BB962C8B-B14F-4D97-AF65-F5344CB8AC3E}">
        <p14:creationId xmlns:p14="http://schemas.microsoft.com/office/powerpoint/2010/main" val="80788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0124-881A-4D32-B233-719E07927C89}"/>
              </a:ext>
            </a:extLst>
          </p:cNvPr>
          <p:cNvSpPr>
            <a:spLocks noGrp="1"/>
          </p:cNvSpPr>
          <p:nvPr>
            <p:ph type="title"/>
          </p:nvPr>
        </p:nvSpPr>
        <p:spPr>
          <a:xfrm>
            <a:off x="713713" y="492301"/>
            <a:ext cx="11029616" cy="1013800"/>
          </a:xfrm>
        </p:spPr>
        <p:txBody>
          <a:bodyPr>
            <a:normAutofit/>
          </a:bodyPr>
          <a:lstStyle/>
          <a:p>
            <a:r>
              <a:rPr lang="en-IN" sz="3200" b="1" dirty="0"/>
              <a:t>Literature review</a:t>
            </a:r>
            <a:endParaRPr lang="en-US" sz="3200" b="1" dirty="0"/>
          </a:p>
        </p:txBody>
      </p:sp>
      <p:sp>
        <p:nvSpPr>
          <p:cNvPr id="3" name="Content Placeholder 2">
            <a:extLst>
              <a:ext uri="{FF2B5EF4-FFF2-40B4-BE49-F238E27FC236}">
                <a16:creationId xmlns:a16="http://schemas.microsoft.com/office/drawing/2014/main" id="{F302EE62-B1B8-40A5-BD03-476BB6FA789E}"/>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400" b="1" dirty="0">
                <a:solidFill>
                  <a:schemeClr val="tx1"/>
                </a:solidFill>
              </a:rPr>
              <a:t>Naeem Farooq , Umar Ilyas, Muhammad Adeel , Sohail Jabbar </a:t>
            </a:r>
            <a:r>
              <a:rPr lang="en-US" sz="2400" dirty="0">
                <a:solidFill>
                  <a:schemeClr val="tx1"/>
                </a:solidFill>
              </a:rPr>
              <a:t>proposed a paper called “Ground Robot for Alive Human Detection in Rescue Operations” that is used to find and rescue the victims who are buried under the rubble after natural or human-made destruction.</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r>
              <a:rPr lang="en-US" sz="2400" b="1" dirty="0">
                <a:solidFill>
                  <a:schemeClr val="tx1"/>
                </a:solidFill>
              </a:rPr>
              <a:t>F Matsuno, S Tadokoro </a:t>
            </a:r>
            <a:r>
              <a:rPr lang="en-US" sz="2400" dirty="0">
                <a:solidFill>
                  <a:schemeClr val="tx1"/>
                </a:solidFill>
              </a:rPr>
              <a:t>proposed a paper called “Rescue Robots and Systems in Japan” which describes the problem domain of earthquake disasters and search-and-rescue processes is clarified with introducing an overview of the Special Project for Earthquake Disaster Mitigation in Urban Areas. It uses the bird’s-eye view algorithm which improve remote controllability. </a:t>
            </a:r>
          </a:p>
          <a:p>
            <a:pPr>
              <a:buFont typeface="Wingdings" panose="05000000000000000000" pitchFamily="2" charset="2"/>
              <a:buChar char="q"/>
            </a:pPr>
            <a:endParaRPr lang="en-US" sz="2400" dirty="0">
              <a:solidFill>
                <a:schemeClr val="tx1"/>
              </a:solidFill>
            </a:endParaRPr>
          </a:p>
        </p:txBody>
      </p:sp>
    </p:spTree>
    <p:extLst>
      <p:ext uri="{BB962C8B-B14F-4D97-AF65-F5344CB8AC3E}">
        <p14:creationId xmlns:p14="http://schemas.microsoft.com/office/powerpoint/2010/main" val="357776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1238-2BB9-4D0E-8882-6B687FB48DCA}"/>
              </a:ext>
            </a:extLst>
          </p:cNvPr>
          <p:cNvSpPr>
            <a:spLocks noGrp="1"/>
          </p:cNvSpPr>
          <p:nvPr>
            <p:ph type="title"/>
          </p:nvPr>
        </p:nvSpPr>
        <p:spPr>
          <a:xfrm>
            <a:off x="766723" y="479049"/>
            <a:ext cx="11029616" cy="1013800"/>
          </a:xfrm>
        </p:spPr>
        <p:txBody>
          <a:bodyPr>
            <a:normAutofit/>
          </a:bodyPr>
          <a:lstStyle/>
          <a:p>
            <a:r>
              <a:rPr lang="en-IN" sz="3200" b="1" dirty="0"/>
              <a:t>Literature review</a:t>
            </a:r>
            <a:endParaRPr lang="en-US" sz="3200" b="1" dirty="0"/>
          </a:p>
        </p:txBody>
      </p:sp>
      <p:sp>
        <p:nvSpPr>
          <p:cNvPr id="3" name="Content Placeholder 2">
            <a:extLst>
              <a:ext uri="{FF2B5EF4-FFF2-40B4-BE49-F238E27FC236}">
                <a16:creationId xmlns:a16="http://schemas.microsoft.com/office/drawing/2014/main" id="{AD82371F-B449-4716-9307-ED87CA3DD6F7}"/>
              </a:ext>
            </a:extLst>
          </p:cNvPr>
          <p:cNvSpPr>
            <a:spLocks noGrp="1"/>
          </p:cNvSpPr>
          <p:nvPr>
            <p:ph idx="1"/>
          </p:nvPr>
        </p:nvSpPr>
        <p:spPr>
          <a:xfrm>
            <a:off x="382409" y="1928704"/>
            <a:ext cx="11029615" cy="3678303"/>
          </a:xfrm>
        </p:spPr>
        <p:txBody>
          <a:bodyPr>
            <a:normAutofit/>
          </a:bodyPr>
          <a:lstStyle/>
          <a:p>
            <a:r>
              <a:rPr lang="en-US" sz="2400" b="1" dirty="0">
                <a:solidFill>
                  <a:schemeClr val="tx1"/>
                </a:solidFill>
              </a:rPr>
              <a:t>Anand Vijay K M ,  </a:t>
            </a:r>
            <a:r>
              <a:rPr lang="en-US" sz="2400" b="1" dirty="0" err="1">
                <a:solidFill>
                  <a:schemeClr val="tx1"/>
                </a:solidFill>
              </a:rPr>
              <a:t>Purustut</a:t>
            </a:r>
            <a:r>
              <a:rPr lang="en-US" sz="2400" b="1" dirty="0">
                <a:solidFill>
                  <a:schemeClr val="tx1"/>
                </a:solidFill>
              </a:rPr>
              <a:t> S ,  </a:t>
            </a:r>
            <a:r>
              <a:rPr lang="en-US" sz="2400" b="1" dirty="0" err="1">
                <a:solidFill>
                  <a:schemeClr val="tx1"/>
                </a:solidFill>
              </a:rPr>
              <a:t>Suhas</a:t>
            </a:r>
            <a:r>
              <a:rPr lang="en-US" sz="2400" b="1" dirty="0">
                <a:solidFill>
                  <a:schemeClr val="tx1"/>
                </a:solidFill>
              </a:rPr>
              <a:t> R, Pavan CG, </a:t>
            </a:r>
            <a:r>
              <a:rPr lang="en-US" sz="2400" b="1" dirty="0" err="1">
                <a:solidFill>
                  <a:schemeClr val="tx1"/>
                </a:solidFill>
              </a:rPr>
              <a:t>Pragyan</a:t>
            </a:r>
            <a:r>
              <a:rPr lang="en-US" sz="2400" b="1" dirty="0">
                <a:solidFill>
                  <a:schemeClr val="tx1"/>
                </a:solidFill>
              </a:rPr>
              <a:t> Pradhan </a:t>
            </a:r>
            <a:r>
              <a:rPr lang="en-US" sz="2400" dirty="0">
                <a:solidFill>
                  <a:schemeClr val="tx1"/>
                </a:solidFill>
              </a:rPr>
              <a:t>proposed a paper called “A Live Human Being Detector in War Fields and Earthquake Location Using Robot with Camouflage Technology”  which describes alive human detection with robot; in addition, the system performs functionalities like smoke detection, metal detection, and camouflage technology implementation and compared with the existing models.</a:t>
            </a:r>
          </a:p>
          <a:p>
            <a:endParaRPr lang="en-US" sz="2400" dirty="0">
              <a:solidFill>
                <a:schemeClr val="tx1"/>
              </a:solidFill>
            </a:endParaRPr>
          </a:p>
        </p:txBody>
      </p:sp>
    </p:spTree>
    <p:extLst>
      <p:ext uri="{BB962C8B-B14F-4D97-AF65-F5344CB8AC3E}">
        <p14:creationId xmlns:p14="http://schemas.microsoft.com/office/powerpoint/2010/main" val="298140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8689-BA50-4142-83AC-E58410E4365C}"/>
              </a:ext>
            </a:extLst>
          </p:cNvPr>
          <p:cNvSpPr>
            <a:spLocks noGrp="1"/>
          </p:cNvSpPr>
          <p:nvPr>
            <p:ph type="title"/>
          </p:nvPr>
        </p:nvSpPr>
        <p:spPr/>
        <p:txBody>
          <a:bodyPr>
            <a:normAutofit/>
          </a:bodyPr>
          <a:lstStyle/>
          <a:p>
            <a:r>
              <a:rPr lang="en-IN" sz="3600" b="1" dirty="0"/>
              <a:t>BLOCK DIAGRAM</a:t>
            </a:r>
            <a:endParaRPr lang="en-US" sz="3600" b="1" dirty="0"/>
          </a:p>
        </p:txBody>
      </p:sp>
      <p:pic>
        <p:nvPicPr>
          <p:cNvPr id="9" name="Content Placeholder 8">
            <a:extLst>
              <a:ext uri="{FF2B5EF4-FFF2-40B4-BE49-F238E27FC236}">
                <a16:creationId xmlns:a16="http://schemas.microsoft.com/office/drawing/2014/main" id="{5748748F-4E8C-4AB6-B751-477F32839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0522" y="1814926"/>
            <a:ext cx="6626087" cy="5012315"/>
          </a:xfrm>
        </p:spPr>
      </p:pic>
    </p:spTree>
    <p:extLst>
      <p:ext uri="{BB962C8B-B14F-4D97-AF65-F5344CB8AC3E}">
        <p14:creationId xmlns:p14="http://schemas.microsoft.com/office/powerpoint/2010/main" val="167868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49D9-5FC1-4FBC-8B5A-D7812F7E130F}"/>
              </a:ext>
            </a:extLst>
          </p:cNvPr>
          <p:cNvSpPr>
            <a:spLocks noGrp="1"/>
          </p:cNvSpPr>
          <p:nvPr>
            <p:ph type="title"/>
          </p:nvPr>
        </p:nvSpPr>
        <p:spPr>
          <a:xfrm>
            <a:off x="581192" y="427420"/>
            <a:ext cx="11029616" cy="1013800"/>
          </a:xfrm>
        </p:spPr>
        <p:txBody>
          <a:bodyPr>
            <a:normAutofit/>
          </a:bodyPr>
          <a:lstStyle/>
          <a:p>
            <a:r>
              <a:rPr lang="en-IN" sz="3600" b="1" dirty="0"/>
              <a:t>CIRCUIT DIAGRAMs</a:t>
            </a:r>
            <a:endParaRPr lang="en-US" sz="3600" b="1" dirty="0"/>
          </a:p>
        </p:txBody>
      </p:sp>
      <p:pic>
        <p:nvPicPr>
          <p:cNvPr id="5" name="Content Placeholder 4">
            <a:extLst>
              <a:ext uri="{FF2B5EF4-FFF2-40B4-BE49-F238E27FC236}">
                <a16:creationId xmlns:a16="http://schemas.microsoft.com/office/drawing/2014/main" id="{982C90AA-3289-48B9-AD08-B9759802E66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17" r="3457" b="2216"/>
          <a:stretch/>
        </p:blipFill>
        <p:spPr>
          <a:xfrm>
            <a:off x="0" y="1982442"/>
            <a:ext cx="5049079" cy="3596723"/>
          </a:xfrm>
        </p:spPr>
      </p:pic>
      <p:pic>
        <p:nvPicPr>
          <p:cNvPr id="7" name="Picture 6">
            <a:extLst>
              <a:ext uri="{FF2B5EF4-FFF2-40B4-BE49-F238E27FC236}">
                <a16:creationId xmlns:a16="http://schemas.microsoft.com/office/drawing/2014/main" id="{9FF27731-A82A-4643-85A8-1DB7D9906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314" y="2356813"/>
            <a:ext cx="4581525" cy="2847975"/>
          </a:xfrm>
          <a:prstGeom prst="rect">
            <a:avLst/>
          </a:prstGeom>
        </p:spPr>
      </p:pic>
      <p:pic>
        <p:nvPicPr>
          <p:cNvPr id="9" name="Picture 8">
            <a:extLst>
              <a:ext uri="{FF2B5EF4-FFF2-40B4-BE49-F238E27FC236}">
                <a16:creationId xmlns:a16="http://schemas.microsoft.com/office/drawing/2014/main" id="{A40E1412-58BB-4DDE-A087-95664DF58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7839" y="2288169"/>
            <a:ext cx="2592947" cy="2985261"/>
          </a:xfrm>
          <a:prstGeom prst="rect">
            <a:avLst/>
          </a:prstGeom>
        </p:spPr>
      </p:pic>
      <p:sp>
        <p:nvSpPr>
          <p:cNvPr id="8" name="TextBox 7">
            <a:extLst>
              <a:ext uri="{FF2B5EF4-FFF2-40B4-BE49-F238E27FC236}">
                <a16:creationId xmlns:a16="http://schemas.microsoft.com/office/drawing/2014/main" id="{6CDA31BE-D78E-45DA-9162-9705FC2BDDE1}"/>
              </a:ext>
            </a:extLst>
          </p:cNvPr>
          <p:cNvSpPr txBox="1"/>
          <p:nvPr/>
        </p:nvSpPr>
        <p:spPr>
          <a:xfrm>
            <a:off x="1537253" y="1918837"/>
            <a:ext cx="6096000" cy="369332"/>
          </a:xfrm>
          <a:prstGeom prst="rect">
            <a:avLst/>
          </a:prstGeom>
          <a:noFill/>
        </p:spPr>
        <p:txBody>
          <a:bodyPr wrap="square">
            <a:spAutoFit/>
          </a:bodyPr>
          <a:lstStyle/>
          <a:p>
            <a:endParaRPr lang="en-US" dirty="0"/>
          </a:p>
        </p:txBody>
      </p:sp>
      <p:sp>
        <p:nvSpPr>
          <p:cNvPr id="10" name="TextBox 9">
            <a:extLst>
              <a:ext uri="{FF2B5EF4-FFF2-40B4-BE49-F238E27FC236}">
                <a16:creationId xmlns:a16="http://schemas.microsoft.com/office/drawing/2014/main" id="{8B33D636-C78A-4999-8DE4-07FD2B502E7A}"/>
              </a:ext>
            </a:extLst>
          </p:cNvPr>
          <p:cNvSpPr txBox="1"/>
          <p:nvPr/>
        </p:nvSpPr>
        <p:spPr>
          <a:xfrm>
            <a:off x="6096000" y="1884515"/>
            <a:ext cx="6096000"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95AB4600-7DA5-4488-97F9-CE8AA1466BD5}"/>
              </a:ext>
            </a:extLst>
          </p:cNvPr>
          <p:cNvSpPr txBox="1"/>
          <p:nvPr/>
        </p:nvSpPr>
        <p:spPr>
          <a:xfrm>
            <a:off x="9329530" y="1815873"/>
            <a:ext cx="609600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383629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nodePh="1">
                                  <p:stCondLst>
                                    <p:cond delay="0"/>
                                  </p:stCondLst>
                                  <p:endCondLst>
                                    <p:cond evt="begin" delay="0">
                                      <p:tn val="15"/>
                                    </p:cond>
                                  </p:end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F7EC-1C86-4BE7-BEF2-0178EE9FB28D}"/>
              </a:ext>
            </a:extLst>
          </p:cNvPr>
          <p:cNvSpPr>
            <a:spLocks noGrp="1"/>
          </p:cNvSpPr>
          <p:nvPr>
            <p:ph type="title"/>
          </p:nvPr>
        </p:nvSpPr>
        <p:spPr>
          <a:xfrm>
            <a:off x="581192" y="357599"/>
            <a:ext cx="11029616" cy="1013800"/>
          </a:xfrm>
        </p:spPr>
        <p:txBody>
          <a:bodyPr>
            <a:normAutofit/>
          </a:bodyPr>
          <a:lstStyle/>
          <a:p>
            <a:r>
              <a:rPr lang="en-IN" sz="3600" b="1" dirty="0"/>
              <a:t>Circuit diagrams</a:t>
            </a:r>
            <a:endParaRPr lang="en-US" sz="3600" b="1" dirty="0"/>
          </a:p>
        </p:txBody>
      </p:sp>
      <p:pic>
        <p:nvPicPr>
          <p:cNvPr id="5" name="Content Placeholder 4">
            <a:extLst>
              <a:ext uri="{FF2B5EF4-FFF2-40B4-BE49-F238E27FC236}">
                <a16:creationId xmlns:a16="http://schemas.microsoft.com/office/drawing/2014/main" id="{1EDA97F4-05CF-4EED-9CF6-EFE3EE40B3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08947"/>
            <a:ext cx="3464490" cy="3678238"/>
          </a:xfrm>
        </p:spPr>
      </p:pic>
      <p:pic>
        <p:nvPicPr>
          <p:cNvPr id="7" name="Picture 6">
            <a:extLst>
              <a:ext uri="{FF2B5EF4-FFF2-40B4-BE49-F238E27FC236}">
                <a16:creationId xmlns:a16="http://schemas.microsoft.com/office/drawing/2014/main" id="{327D8E3F-CD57-44DE-ACD1-23CDD478F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289" y="2324860"/>
            <a:ext cx="4124325" cy="3362325"/>
          </a:xfrm>
          <a:prstGeom prst="rect">
            <a:avLst/>
          </a:prstGeom>
        </p:spPr>
      </p:pic>
      <p:pic>
        <p:nvPicPr>
          <p:cNvPr id="9" name="Picture 8">
            <a:extLst>
              <a:ext uri="{FF2B5EF4-FFF2-40B4-BE49-F238E27FC236}">
                <a16:creationId xmlns:a16="http://schemas.microsoft.com/office/drawing/2014/main" id="{FCBB7F7E-2626-4ADF-8331-8324B69886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661" y="1917219"/>
            <a:ext cx="3552825" cy="4238625"/>
          </a:xfrm>
          <a:prstGeom prst="rect">
            <a:avLst/>
          </a:prstGeom>
        </p:spPr>
      </p:pic>
    </p:spTree>
    <p:extLst>
      <p:ext uri="{BB962C8B-B14F-4D97-AF65-F5344CB8AC3E}">
        <p14:creationId xmlns:p14="http://schemas.microsoft.com/office/powerpoint/2010/main" val="55750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1536</TotalTime>
  <Words>1106</Words>
  <Application>Microsoft Office PowerPoint</Application>
  <PresentationFormat>Widescreen</PresentationFormat>
  <Paragraphs>98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CMR12</vt:lpstr>
      <vt:lpstr>Gill Sans MT</vt:lpstr>
      <vt:lpstr>SFRM1200</vt:lpstr>
      <vt:lpstr>Wingdings</vt:lpstr>
      <vt:lpstr>Wingdings 2</vt:lpstr>
      <vt:lpstr>Dividend</vt:lpstr>
      <vt:lpstr>Development Of Micro Rescue Robot For                     Human Detection Using IoT</vt:lpstr>
      <vt:lpstr>INTRODUCTION</vt:lpstr>
      <vt:lpstr>Existing System</vt:lpstr>
      <vt:lpstr>Proposed System</vt:lpstr>
      <vt:lpstr>Literature review</vt:lpstr>
      <vt:lpstr>Literature review</vt:lpstr>
      <vt:lpstr>BLOCK DIAGRAM</vt:lpstr>
      <vt:lpstr>CIRCUIT DIAGRAMs</vt:lpstr>
      <vt:lpstr>Circuit diagrams</vt:lpstr>
      <vt:lpstr>Circuit Diagrams</vt:lpstr>
      <vt:lpstr>Circuit diagram</vt:lpstr>
      <vt:lpstr>MODULES :                Module 1 : ULtraSonic  Sensor</vt:lpstr>
      <vt:lpstr>Module 2  : FIRE SENSOR</vt:lpstr>
      <vt:lpstr>Module 3:  PIR sensor</vt:lpstr>
      <vt:lpstr>Module 4 : gas sensor</vt:lpstr>
      <vt:lpstr>Module 5 : Buzzer</vt:lpstr>
      <vt:lpstr>Module 6 : GPS Module</vt:lpstr>
      <vt:lpstr>Module 7 : ESP32 Microcontroller</vt:lpstr>
      <vt:lpstr>Module 8 : 7805 REGULATOR IC</vt:lpstr>
      <vt:lpstr>Module 9 : L293d MOTOR driver ic </vt:lpstr>
      <vt:lpstr>Experimental evaluation</vt:lpstr>
      <vt:lpstr>EXPERIMENTAL  evaluation</vt:lpstr>
      <vt:lpstr>METHODOLOGY</vt:lpstr>
      <vt:lpstr>SCREENSHOTS</vt:lpstr>
      <vt:lpstr>SCREENSHOTS</vt:lpstr>
      <vt:lpstr>Results  and  discussion</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human detecting robot for earthquake operation</dc:title>
  <dc:creator>Arjun Dev</dc:creator>
  <cp:lastModifiedBy>Arjun Dev</cp:lastModifiedBy>
  <cp:revision>46</cp:revision>
  <dcterms:created xsi:type="dcterms:W3CDTF">2021-03-15T14:21:17Z</dcterms:created>
  <dcterms:modified xsi:type="dcterms:W3CDTF">2021-06-27T17:13:41Z</dcterms:modified>
</cp:coreProperties>
</file>