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7"/>
  </p:notesMasterIdLst>
  <p:sldIdLst>
    <p:sldId id="256" r:id="rId2"/>
    <p:sldId id="259" r:id="rId3"/>
    <p:sldId id="261" r:id="rId4"/>
    <p:sldId id="301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6" r:id="rId21"/>
    <p:sldId id="283" r:id="rId22"/>
    <p:sldId id="284" r:id="rId23"/>
    <p:sldId id="285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7" r:id="rId34"/>
    <p:sldId id="296" r:id="rId35"/>
    <p:sldId id="30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08" autoAdjust="0"/>
    <p:restoredTop sz="94660"/>
  </p:normalViewPr>
  <p:slideViewPr>
    <p:cSldViewPr snapToGrid="0">
      <p:cViewPr varScale="1">
        <p:scale>
          <a:sx n="78" d="100"/>
          <a:sy n="78" d="100"/>
        </p:scale>
        <p:origin x="-9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9B43-6C86-4105-AE8A-26C6AC82A911}" type="datetimeFigureOut">
              <a:rPr lang="en-US" smtClean="0"/>
              <a:pPr/>
              <a:t>06/07/2020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B555-7100-4285-9AD5-4C99DEA7EC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737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B555-7100-4285-9AD5-4C99DEA7ECE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070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461F-61FE-4D81-8611-0097AAEF7B68}" type="datetime1">
              <a:rPr lang="en-US" smtClean="0"/>
              <a:pPr/>
              <a:t>06/07/2020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0587" y="2942602"/>
            <a:ext cx="9530575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96869" y="2944634"/>
            <a:ext cx="1587131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83619" y="3136658"/>
            <a:ext cx="1213632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3978" y="3055622"/>
            <a:ext cx="926379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435" y="4625268"/>
            <a:ext cx="1016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2429" y="4559277"/>
            <a:ext cx="9006888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8628" y="3139440"/>
            <a:ext cx="9014491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3" y="4648200"/>
            <a:ext cx="8737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227034"/>
            <a:ext cx="88392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E650-B1F9-41B7-A814-30DF5D824348}" type="datetime1">
              <a:rPr lang="en-US" smtClean="0"/>
              <a:pPr/>
              <a:t>06/07/2020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A3-ECFC-423D-9D1F-F2B307D4D685}" type="datetime1">
              <a:rPr lang="en-US" smtClean="0"/>
              <a:pPr/>
              <a:t>06/07/2020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6075-E8DF-4742-8C24-79E95A67D237}" type="datetime1">
              <a:rPr lang="en-US" smtClean="0"/>
              <a:pPr/>
              <a:t>06/07/2020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2289-7CF1-4619-A455-B0B4017B374E}" type="datetime1">
              <a:rPr lang="en-US" smtClean="0"/>
              <a:pPr/>
              <a:t>06/07/2020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DEA8-FDD0-47AB-9B1E-6412E7EC60D7}" type="datetime1">
              <a:rPr lang="en-US" smtClean="0"/>
              <a:pPr/>
              <a:t>06/07/2020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D6ED-9C9A-4467-8EC7-039C0829B3DE}" type="datetime1">
              <a:rPr lang="en-US" smtClean="0"/>
              <a:pPr/>
              <a:t>06/07/2020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30DE-6A64-4BEE-8EF3-DF084BEA05C1}" type="datetime1">
              <a:rPr lang="en-US" smtClean="0"/>
              <a:pPr/>
              <a:t>06/07/2020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CAAF-2F01-498F-89B0-DB7EA8EC2343}" type="datetime1">
              <a:rPr lang="en-US" smtClean="0"/>
              <a:pPr/>
              <a:t>06/07/2020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F7E6-27E1-42EF-8BDB-5661503F4C2D}" type="datetime1">
              <a:rPr lang="en-US" smtClean="0"/>
              <a:pPr/>
              <a:t>06/07/2020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6676-04F5-493E-A02A-6B73A4AE7951}" type="datetime1">
              <a:rPr lang="en-US" smtClean="0"/>
              <a:pPr/>
              <a:t>06/07/2020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0969F45-234F-4D98-8AAE-7ED1F80960E9}" type="datetime1">
              <a:rPr lang="en-US" smtClean="0"/>
              <a:pPr/>
              <a:t>06/07/2020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41CA95-E0BC-48B5-948A-ECC494EB4D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Pandas </a:t>
            </a:r>
            <a:r>
              <a:rPr lang="en-US" dirty="0"/>
              <a:t>for Data Analysis</a:t>
            </a:r>
          </a:p>
        </p:txBody>
      </p:sp>
    </p:spTree>
    <p:extLst>
      <p:ext uri="{BB962C8B-B14F-4D97-AF65-F5344CB8AC3E}">
        <p14:creationId xmlns="" xmlns:p14="http://schemas.microsoft.com/office/powerpoint/2010/main" val="11151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2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1" y="2607492"/>
            <a:ext cx="104535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527" y="3386978"/>
            <a:ext cx="104535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6417" y="3386979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25" y="4318865"/>
            <a:ext cx="104535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914" y="4360683"/>
            <a:ext cx="3227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             </a:t>
            </a:r>
          </a:p>
          <a:p>
            <a:r>
              <a:rPr lang="en-US" dirty="0"/>
              <a:t>discipline  </a:t>
            </a:r>
          </a:p>
          <a:p>
            <a:r>
              <a:rPr lang="en-US" dirty="0" err="1"/>
              <a:t>phd</a:t>
            </a:r>
            <a:r>
              <a:rPr lang="en-US" dirty="0"/>
              <a:t> </a:t>
            </a:r>
          </a:p>
          <a:p>
            <a:r>
              <a:rPr lang="en-US" dirty="0"/>
              <a:t>service      </a:t>
            </a:r>
          </a:p>
          <a:p>
            <a:r>
              <a:rPr lang="en-US" dirty="0"/>
              <a:t>sex              </a:t>
            </a:r>
          </a:p>
          <a:p>
            <a:r>
              <a:rPr lang="en-US" dirty="0"/>
              <a:t>salary         </a:t>
            </a:r>
          </a:p>
          <a:p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0382" y="4358185"/>
            <a:ext cx="32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</p:txBody>
      </p:sp>
    </p:spTree>
    <p:extLst>
      <p:ext uri="{BB962C8B-B14F-4D97-AF65-F5344CB8AC3E}">
        <p14:creationId xmlns="" xmlns:p14="http://schemas.microsoft.com/office/powerpoint/2010/main" val="231850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1" y="1690688"/>
            <a:ext cx="74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objects have </a:t>
            </a:r>
            <a:r>
              <a:rPr lang="en-US" i="1" dirty="0"/>
              <a:t>attributes</a:t>
            </a:r>
            <a:r>
              <a:rPr lang="en-US" dirty="0"/>
              <a:t> and </a:t>
            </a:r>
            <a:r>
              <a:rPr lang="en-US" i="1" dirty="0"/>
              <a:t>methods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07027669"/>
              </p:ext>
            </p:extLst>
          </p:nvPr>
        </p:nvGraphicFramePr>
        <p:xfrm>
          <a:off x="927726" y="2363452"/>
          <a:ext cx="8431134" cy="34927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002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309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9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df.attribute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err="1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types of the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column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9705">
                <a:tc>
                  <a:txBody>
                    <a:bodyPr/>
                    <a:lstStyle/>
                    <a:p>
                      <a:r>
                        <a:rPr lang="en-US" dirty="0"/>
                        <a:t>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row labels</a:t>
                      </a:r>
                      <a:r>
                        <a:rPr lang="en-US" baseline="0" dirty="0"/>
                        <a:t> and column 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9698">
                <a:tc>
                  <a:txBody>
                    <a:bodyPr/>
                    <a:lstStyle/>
                    <a:p>
                      <a:r>
                        <a:rPr lang="en-US" dirty="0" err="1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elements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tuple</a:t>
                      </a:r>
                      <a:r>
                        <a:rPr lang="en-US" baseline="0" dirty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r>
                        <a:rPr lang="en-US" baseline="0" dirty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768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2" y="2013679"/>
            <a:ext cx="10418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Find how many records this data frame has;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How many elements are there?    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are the column names?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types of columns we have in this data frame?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1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89048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33127113"/>
              </p:ext>
            </p:extLst>
          </p:nvPr>
        </p:nvGraphicFramePr>
        <p:xfrm>
          <a:off x="927726" y="2418416"/>
          <a:ext cx="8431134" cy="441897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head( [n] ), tail( [n]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first/last</a:t>
                      </a:r>
                      <a:r>
                        <a:rPr lang="en-US" baseline="0" dirty="0"/>
                        <a:t> n 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descriptive statistics (for numeric columns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max(), 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max/min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/>
                        <a:t>mean(), median()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mean/median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std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sample([n])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random sample of the</a:t>
                      </a:r>
                      <a:r>
                        <a:rPr lang="en-US" baseline="0" dirty="0"/>
                        <a:t> data 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all the records with 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1" y="1610742"/>
            <a:ext cx="748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Unlike attributes, python methods have </a:t>
            </a:r>
            <a:r>
              <a:rPr lang="en-US" i="1" dirty="0"/>
              <a:t>parenthesis.</a:t>
            </a:r>
          </a:p>
          <a:p>
            <a:r>
              <a:rPr lang="en-US" dirty="0"/>
              <a:t>All attributes and methods can be listed with a </a:t>
            </a:r>
            <a:r>
              <a:rPr lang="en-US" i="1" dirty="0" err="1"/>
              <a:t>dir</a:t>
            </a:r>
            <a:r>
              <a:rPr lang="en-US" i="1" dirty="0"/>
              <a:t>() </a:t>
            </a:r>
            <a:r>
              <a:rPr lang="en-US" dirty="0"/>
              <a:t>function: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41498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2" y="2013679"/>
            <a:ext cx="104181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Give the summary for the numeric columns in the dataset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standard deviation for all numeric columns;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are the mean values of the first 50 records in the dataset?   </a:t>
            </a:r>
            <a:r>
              <a:rPr 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Hint: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 head() method to subset the first 50 records and then calculate the mean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1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5956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column in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Method 1:   </a:t>
            </a:r>
            <a:r>
              <a:rPr lang="en-US" dirty="0"/>
              <a:t>Subset the data frame using column name: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</a:t>
            </a:r>
            <a:r>
              <a:rPr lang="en-US" dirty="0"/>
              <a:t>['sex']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Method 2</a:t>
            </a:r>
            <a:r>
              <a:rPr lang="en-US" dirty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df.sex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there is an attribute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 pandas data frames, so to select a column with a name "rank" we should use method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3586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2" y="2013679"/>
            <a:ext cx="104181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the basic statistics for the </a:t>
            </a:r>
            <a:r>
              <a:rPr lang="en-US" sz="2400" i="1" dirty="0"/>
              <a:t>salary</a:t>
            </a:r>
            <a:r>
              <a:rPr lang="en-US" sz="2400" dirty="0"/>
              <a:t> column;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Find how many values in the </a:t>
            </a:r>
            <a:r>
              <a:rPr lang="en-US" sz="2400" i="1" dirty="0"/>
              <a:t>salary</a:t>
            </a:r>
            <a:r>
              <a:rPr lang="en-US" sz="2400" dirty="0"/>
              <a:t> column (use </a:t>
            </a:r>
            <a:r>
              <a:rPr lang="en-US" sz="2400" i="1" dirty="0"/>
              <a:t>count</a:t>
            </a:r>
            <a:r>
              <a:rPr lang="en-US" sz="2400" dirty="0"/>
              <a:t> method);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the average salary;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1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65101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2" y="1361272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Using "group by" method we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Split the data into groups based on some criteria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statistics (or apply a function) to each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Similar to </a:t>
            </a:r>
            <a:r>
              <a:rPr lang="en-US" sz="2400" dirty="0" err="1"/>
              <a:t>dplyr</a:t>
            </a:r>
            <a:r>
              <a:rPr lang="en-US" sz="2400" dirty="0"/>
              <a:t>() function in 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2" y="3562583"/>
            <a:ext cx="104535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8092" y="3562584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#Group data using rank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354" y="4403350"/>
            <a:ext cx="104535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1245" y="440335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df_rank.mean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5" y="5244117"/>
            <a:ext cx="3185436" cy="15241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94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13023" y="1440475"/>
            <a:ext cx="10418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Once </a:t>
            </a:r>
            <a:r>
              <a:rPr lang="en-US" sz="2400" dirty="0" err="1"/>
              <a:t>groupby</a:t>
            </a:r>
            <a:r>
              <a:rPr lang="en-US" sz="2400" dirty="0"/>
              <a:t> object is create we can calculate various statistics for each group: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3244085"/>
            <a:ext cx="104535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244087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913" y="5935513"/>
            <a:ext cx="10217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If single brackets are used to specify the column (e.g. salary), then the output is Pandas Series object. When double brackets are used the output is a Data Frame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058122"/>
            <a:ext cx="1928027" cy="14326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1138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5160" y="1635750"/>
            <a:ext cx="10418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i="1" dirty="0" err="1"/>
              <a:t>groupby</a:t>
            </a:r>
            <a:r>
              <a:rPr lang="en-US" sz="2400" dirty="0"/>
              <a:t> performance notes:</a:t>
            </a:r>
          </a:p>
          <a:p>
            <a:pPr lvl="1"/>
            <a:r>
              <a:rPr lang="en-US" sz="2400" dirty="0"/>
              <a:t>- no grouping/splitting occurs until it's needed. Creating the </a:t>
            </a:r>
            <a:r>
              <a:rPr lang="en-US" sz="2400" i="1" dirty="0" err="1"/>
              <a:t>groupby</a:t>
            </a:r>
            <a:r>
              <a:rPr lang="en-US" sz="2400" dirty="0"/>
              <a:t> object only verifies that you have passed a valid mapping</a:t>
            </a:r>
          </a:p>
          <a:p>
            <a:pPr lvl="1"/>
            <a:r>
              <a:rPr lang="en-US" sz="2400" dirty="0"/>
              <a:t>- by default the group keys are sorted during the </a:t>
            </a:r>
            <a:r>
              <a:rPr lang="en-US" sz="2400" i="1" dirty="0" err="1"/>
              <a:t>groupby</a:t>
            </a:r>
            <a:r>
              <a:rPr lang="en-US" sz="2400" dirty="0"/>
              <a:t> operation. You may want to pass sort=False for potential speedup: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5005903"/>
            <a:ext cx="104535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505207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</p:spTree>
    <p:extLst>
      <p:ext uri="{BB962C8B-B14F-4D97-AF65-F5344CB8AC3E}">
        <p14:creationId xmlns="" xmlns:p14="http://schemas.microsoft.com/office/powerpoint/2010/main" val="252521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NumPy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introduces objects for multidimensional arrays and matrices, as well as functions that allow to easily perform advanced mathematical and statistical operations on those objects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vectorization of mathematical operations on arrays and matrices which significantly improves the performance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many other python libraries are built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0" name="Picture 2" descr="Num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823" y="127698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807631"/>
            <a:ext cx="44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:/www.numpy.org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4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Frame: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2" y="2013679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subset the data we can apply Boolean indexing. This indexing is commonly known as a filter. 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3423063"/>
            <a:ext cx="104535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423065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731" y="5882251"/>
            <a:ext cx="104535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621" y="588225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1267" y="4296216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 Boolean operator can be used to subset the data: </a:t>
            </a:r>
          </a:p>
          <a:p>
            <a:r>
              <a:rPr lang="en-US" sz="2400" dirty="0"/>
              <a:t>&gt;   greater;     &gt;= greater or equal;</a:t>
            </a:r>
          </a:p>
          <a:p>
            <a:r>
              <a:rPr lang="en-US" sz="2400" dirty="0"/>
              <a:t>&lt;   less;           &lt;= less or equal;</a:t>
            </a:r>
          </a:p>
          <a:p>
            <a:r>
              <a:rPr lang="en-US" sz="2400" dirty="0"/>
              <a:t>== equal;        != not equal;  </a:t>
            </a:r>
          </a:p>
        </p:txBody>
      </p:sp>
    </p:spTree>
    <p:extLst>
      <p:ext uri="{BB962C8B-B14F-4D97-AF65-F5344CB8AC3E}">
        <p14:creationId xmlns="" xmlns:p14="http://schemas.microsoft.com/office/powerpoint/2010/main" val="27061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90" y="2009262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ways to subset the Data Frame: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subset of rows and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400" dirty="0"/>
              <a:t>Rows and columns can be selected by their position or label </a:t>
            </a:r>
          </a:p>
        </p:txBody>
      </p:sp>
    </p:spTree>
    <p:extLst>
      <p:ext uri="{BB962C8B-B14F-4D97-AF65-F5344CB8AC3E}">
        <p14:creationId xmlns="" xmlns:p14="http://schemas.microsoft.com/office/powerpoint/2010/main" val="39252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90" y="2009264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selecting one column, it is possible to use single set of brackets, but the resulting object will be  a Series (not a </a:t>
            </a:r>
            <a:r>
              <a:rPr lang="en-US" sz="2400" dirty="0" err="1"/>
              <a:t>DataFrame</a:t>
            </a:r>
            <a:r>
              <a:rPr lang="en-US" sz="2400" dirty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7" y="4078809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need to select more than one column and/or make the output to be a </a:t>
            </a:r>
            <a:r>
              <a:rPr lang="en-US" sz="2400" dirty="0" err="1"/>
              <a:t>DataFrame</a:t>
            </a:r>
            <a:r>
              <a:rPr lang="en-US" sz="2400" dirty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401" y="4988881"/>
            <a:ext cx="104535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2290" y="498888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="" xmlns:p14="http://schemas.microsoft.com/office/powerpoint/2010/main" val="19086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Selecting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90" y="2009264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7" y="4078808"/>
            <a:ext cx="1041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Notice that the first row has a position 0, and the last value in the range is omitted:</a:t>
            </a:r>
          </a:p>
          <a:p>
            <a:r>
              <a:rPr lang="en-US" sz="2400" dirty="0"/>
              <a:t>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="" xmlns:p14="http://schemas.microsoft.com/office/powerpoint/2010/main" val="111005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90" y="2009264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using their labels we can use method </a:t>
            </a:r>
            <a:r>
              <a:rPr lang="en-US" sz="2400" dirty="0" err="1"/>
              <a:t>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rank','sex','salary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694" y="4044276"/>
            <a:ext cx="104535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78" y="3565667"/>
            <a:ext cx="2286319" cy="2553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83466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90" y="2009264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 and/or columns, using their positions we can use method </a:t>
            </a:r>
            <a:r>
              <a:rPr lang="en-US" sz="2400" dirty="0" err="1"/>
              <a:t>iloc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0, 3, 4, 5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738" y="4044276"/>
            <a:ext cx="104535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4" y="3612849"/>
            <a:ext cx="2400508" cy="31397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29965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r>
              <a:rPr lang="en-US" dirty="0"/>
              <a:t> (summary)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1" y="1797120"/>
            <a:ext cx="10268267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36" y="3269170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36" y="4588817"/>
            <a:ext cx="10268267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</a:p>
          <a:p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6444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90" y="2009264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by a value in the column. By default the sorting will occur in ascending order and a new data frame is return.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23" y="3147936"/>
            <a:ext cx="104535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8913" y="3147937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new data frame from the original sorted by the column Salary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694" y="4272876"/>
            <a:ext cx="104535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4" y="4378943"/>
            <a:ext cx="3566469" cy="16613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86049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90" y="2009264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using 2 or more columns: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7533" y="256604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358" y="2566043"/>
            <a:ext cx="10653925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'salary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'], ascending = 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48863" y="369098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58" y="3578893"/>
            <a:ext cx="3642676" cy="31016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88247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90" y="1770271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Missing values are marked as </a:t>
            </a:r>
            <a:r>
              <a:rPr lang="en-US" sz="2400" dirty="0" err="1"/>
              <a:t>NaN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358" y="2327050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 dataset with missing values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"http://rcs.bu.edu/examples/python/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/flights.csv"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91389" y="323799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4502" y="3237992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the rows that have at least one missing value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flights.isnull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().any(axis=1)].head()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0036" y="3992320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2" y="4079956"/>
            <a:ext cx="8740897" cy="17375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0790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Pandas: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adds data structures and tools designed to work with table-like data (similar to Series and Data Frames in 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allows handling missing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Lin:</a:t>
            </a:r>
            <a:r>
              <a:rPr lang="en-US" dirty="0" smtClean="0"/>
              <a:t> </a:t>
            </a:r>
            <a:r>
              <a:rPr lang="en-US" dirty="0">
                <a:hlinkClick r:id="rId2"/>
              </a:rPr>
              <a:t>http://pandas.pydata.org/</a:t>
            </a:r>
            <a:endParaRPr lang="en-US" dirty="0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18" y="80519"/>
            <a:ext cx="3318047" cy="6912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0332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9078" y="1647441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methods to deal with missing values in the data frame: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60167797"/>
              </p:ext>
            </p:extLst>
          </p:nvPr>
        </p:nvGraphicFramePr>
        <p:xfrm>
          <a:off x="927726" y="2418416"/>
          <a:ext cx="8431134" cy="437177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missing 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observations where all cells is 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(axis=1, 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column if all the values are</a:t>
                      </a:r>
                      <a:r>
                        <a:rPr lang="en-US" baseline="0" dirty="0"/>
                        <a:t> missing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(thresh 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rows that contain less than 5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fillna</a:t>
                      </a:r>
                      <a:r>
                        <a:rPr lang="en-US" dirty="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missing values with zeros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isnull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the value is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notnull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for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9206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90" y="1770269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summing the data, missing values will be treated as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all values are missing, the sum will be equal to </a:t>
            </a:r>
            <a:r>
              <a:rPr lang="en-US" sz="2400" dirty="0" err="1"/>
              <a:t>NaN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cumsum</a:t>
            </a:r>
            <a:r>
              <a:rPr lang="en-US" sz="2400" dirty="0"/>
              <a:t>() and </a:t>
            </a:r>
            <a:r>
              <a:rPr lang="en-US" sz="2400" dirty="0" err="1"/>
              <a:t>cumprod</a:t>
            </a:r>
            <a:r>
              <a:rPr lang="en-US" sz="2400" dirty="0"/>
              <a:t>() methods ignore missing values but preserve them in the resulting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Missing values in </a:t>
            </a:r>
            <a:r>
              <a:rPr lang="en-US" sz="2400" dirty="0" err="1"/>
              <a:t>GroupBy</a:t>
            </a:r>
            <a:r>
              <a:rPr lang="en-US" sz="2400" dirty="0"/>
              <a:t> method are excluded (just like in 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descriptive statistics methods have </a:t>
            </a:r>
            <a:r>
              <a:rPr lang="en-US" sz="2400" i="1" dirty="0" err="1"/>
              <a:t>skipna</a:t>
            </a:r>
            <a:r>
              <a:rPr lang="en-US" sz="2400" i="1" dirty="0"/>
              <a:t> </a:t>
            </a:r>
            <a:r>
              <a:rPr lang="en-US" sz="2400" dirty="0"/>
              <a:t>option to control if missing data should be excluded . This value is set to </a:t>
            </a:r>
            <a:r>
              <a:rPr lang="en-US" sz="2400" i="1" dirty="0"/>
              <a:t>True </a:t>
            </a:r>
            <a:r>
              <a:rPr lang="en-US" sz="2400" dirty="0"/>
              <a:t>by default (unlike R)</a:t>
            </a:r>
          </a:p>
        </p:txBody>
      </p:sp>
    </p:spTree>
    <p:extLst>
      <p:ext uri="{BB962C8B-B14F-4D97-AF65-F5344CB8AC3E}">
        <p14:creationId xmlns="" xmlns:p14="http://schemas.microsoft.com/office/powerpoint/2010/main" val="3615251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90" y="1770269"/>
            <a:ext cx="104181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Aggregation - computing a summary statistic about each group, i.e.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sums or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sizes/counts</a:t>
            </a:r>
          </a:p>
          <a:p>
            <a:pPr lvl="1"/>
            <a:endParaRPr lang="en-US" sz="2400" dirty="0"/>
          </a:p>
          <a:p>
            <a:r>
              <a:rPr lang="en-US" sz="2400" dirty="0"/>
              <a:t>Common aggregation functions:</a:t>
            </a:r>
          </a:p>
          <a:p>
            <a:endParaRPr lang="en-US" sz="2400" dirty="0"/>
          </a:p>
          <a:p>
            <a:pPr lvl="1"/>
            <a:r>
              <a:rPr lang="en-US" sz="2400" dirty="0"/>
              <a:t>min, max</a:t>
            </a:r>
          </a:p>
          <a:p>
            <a:pPr lvl="1"/>
            <a:r>
              <a:rPr lang="en-US" sz="2400" dirty="0"/>
              <a:t>count, sum, prod</a:t>
            </a:r>
          </a:p>
          <a:p>
            <a:pPr lvl="1"/>
            <a:r>
              <a:rPr lang="en-US" sz="2400" dirty="0"/>
              <a:t>mean, median, mode, mad</a:t>
            </a:r>
          </a:p>
          <a:p>
            <a:pPr lvl="1"/>
            <a:r>
              <a:rPr lang="en-US" sz="2400" dirty="0" err="1"/>
              <a:t>std</a:t>
            </a:r>
            <a:r>
              <a:rPr lang="en-US" sz="2400" dirty="0"/>
              <a:t>, </a:t>
            </a:r>
            <a:r>
              <a:rPr lang="en-US" sz="2400" dirty="0" err="1"/>
              <a:t>var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097279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3544" y="1647743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agg</a:t>
            </a:r>
            <a:r>
              <a:rPr lang="en-US" sz="2400" dirty="0"/>
              <a:t>() method are useful when multiple statistics are computed per column:</a:t>
            </a:r>
          </a:p>
          <a:p>
            <a:pPr lvl="1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77533" y="2478740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358" y="2516448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'dep_delay'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arr_delay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0036" y="3046744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99" y="3034395"/>
            <a:ext cx="2534004" cy="14765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3119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Descriptive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67612433"/>
              </p:ext>
            </p:extLst>
          </p:nvPr>
        </p:nvGraphicFramePr>
        <p:xfrm>
          <a:off x="838201" y="1690690"/>
          <a:ext cx="8431134" cy="443077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statistics (count, mean, </a:t>
                      </a:r>
                      <a:r>
                        <a:rPr lang="en-US" dirty="0" err="1"/>
                        <a:t>std</a:t>
                      </a:r>
                      <a:r>
                        <a:rPr lang="en-US" dirty="0"/>
                        <a:t>, min, quantiles, 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min,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r>
                        <a:rPr lang="en-US" baseline="0" dirty="0"/>
                        <a:t> and maximum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mean, median,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Arithmetic average, median and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 and 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error of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skewness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05387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412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nootebook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# On the Shared Computing Cluster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[scc1 ~]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98" y="3263448"/>
            <a:ext cx="10273935" cy="24602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753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2577" y="1865481"/>
            <a:ext cx="15408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Python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3277" y="1865480"/>
            <a:ext cx="8491513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#Import Python Libraries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2517" y="1773838"/>
            <a:ext cx="10160167" cy="191874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2516" y="1773838"/>
            <a:ext cx="0" cy="191874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2516" y="4947793"/>
            <a:ext cx="853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Shift+Enter</a:t>
            </a:r>
            <a:r>
              <a:rPr lang="en-US" dirty="0"/>
              <a:t> to execute the </a:t>
            </a:r>
            <a:r>
              <a:rPr lang="en-US" i="1" dirty="0" err="1"/>
              <a:t>jupyter</a:t>
            </a:r>
            <a:r>
              <a:rPr lang="en-US" dirty="0"/>
              <a:t> cell</a:t>
            </a:r>
          </a:p>
        </p:txBody>
      </p:sp>
    </p:spTree>
    <p:extLst>
      <p:ext uri="{BB962C8B-B14F-4D97-AF65-F5344CB8AC3E}">
        <p14:creationId xmlns="" xmlns:p14="http://schemas.microsoft.com/office/powerpoint/2010/main" val="14389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using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2"/>
            <a:ext cx="10268267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#Read csv file</a:t>
            </a:r>
          </a:p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</a:t>
            </a:r>
            <a:r>
              <a:rPr lang="en-US" sz="1600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://test/data_analysis/Salaries.csv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62" y="3538093"/>
            <a:ext cx="11412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number of pandas commands to read other data formats: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pd.read_hdf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('myfile.h5','df')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3985" y="2574377"/>
            <a:ext cx="954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Note: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above command has many optional arguments to fine-tune the data import process.</a:t>
            </a:r>
          </a:p>
        </p:txBody>
      </p:sp>
    </p:spTree>
    <p:extLst>
      <p:ext uri="{BB962C8B-B14F-4D97-AF65-F5344CB8AC3E}">
        <p14:creationId xmlns="" xmlns:p14="http://schemas.microsoft.com/office/powerpoint/2010/main" val="256527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2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 first 5 records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521" y="2797367"/>
            <a:ext cx="104535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92" y="2797368"/>
            <a:ext cx="3261643" cy="17679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0997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2" y="2013679"/>
            <a:ext cx="10418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Try to read the first 10, 20, 50 records;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Can you guess how to view the last few records;              </a:t>
            </a:r>
            <a:r>
              <a:rPr lang="en-US" sz="2400" i="1" dirty="0" err="1" smtClean="0">
                <a:solidFill>
                  <a:schemeClr val="bg1">
                    <a:lumMod val="50000"/>
                  </a:schemeClr>
                </a:solidFill>
              </a:rPr>
              <a:t>Hint:tail</a:t>
            </a:r>
            <a:endParaRPr lang="en-US" sz="2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1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39627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712679847"/>
              </p:ext>
            </p:extLst>
          </p:nvPr>
        </p:nvGraphicFramePr>
        <p:xfrm>
          <a:off x="838201" y="1690688"/>
          <a:ext cx="9153729" cy="4919770"/>
        </p:xfrm>
        <a:graphic>
          <a:graphicData uri="http://schemas.openxmlformats.org/drawingml/2006/table">
            <a:tbl>
              <a:tblPr/>
              <a:tblGrid>
                <a:gridCol w="30512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4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Pandas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Native Python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6130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most general dtype. Will be assigned to your column if column has mixed types (numbers and strings).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0009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datetime64, timedelta[ns]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N/A (but see the </a:t>
                      </a:r>
                      <a:r>
                        <a:rPr lang="en-US" sz="1600" u="none" strike="noStrike" dirty="0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6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404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3482</TotalTime>
  <Words>2037</Words>
  <Application>Microsoft Office PowerPoint</Application>
  <PresentationFormat>Custom</PresentationFormat>
  <Paragraphs>342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Apothecary</vt:lpstr>
      <vt:lpstr>Pandas for Data Analysis</vt:lpstr>
      <vt:lpstr>Python Libraries for Data Science</vt:lpstr>
      <vt:lpstr>Python Libraries for Data Science</vt:lpstr>
      <vt:lpstr>Start Jupyter nootebook</vt:lpstr>
      <vt:lpstr>Loading Python Libraries</vt:lpstr>
      <vt:lpstr>Reading data using pandas</vt:lpstr>
      <vt:lpstr>Exploring data frames</vt:lpstr>
      <vt:lpstr>      Hands-on exercises</vt:lpstr>
      <vt:lpstr>Data Frame data types</vt:lpstr>
      <vt:lpstr>Data Frame data types</vt:lpstr>
      <vt:lpstr>Data Frames attributes</vt:lpstr>
      <vt:lpstr>      Hands-on exercises</vt:lpstr>
      <vt:lpstr>Data Frames methods</vt:lpstr>
      <vt:lpstr>      Hands-on exercises</vt:lpstr>
      <vt:lpstr>Selecting a column in a Data Frame</vt:lpstr>
      <vt:lpstr>      Hands-on exercises</vt:lpstr>
      <vt:lpstr>Data Frames groupby method</vt:lpstr>
      <vt:lpstr>Data Frames groupby method</vt:lpstr>
      <vt:lpstr>Data Frames groupby method</vt:lpstr>
      <vt:lpstr>Data Frame: filtering</vt:lpstr>
      <vt:lpstr>Data Frames: Slicing</vt:lpstr>
      <vt:lpstr>Data Frames: Slicing</vt:lpstr>
      <vt:lpstr>Data Frames: Selecting rows</vt:lpstr>
      <vt:lpstr>Data Frames: method loc</vt:lpstr>
      <vt:lpstr>Data Frames: method iloc</vt:lpstr>
      <vt:lpstr>Data Frames: method iloc (summary)</vt:lpstr>
      <vt:lpstr>Data Frames: Sorting</vt:lpstr>
      <vt:lpstr>Data Frames: Sorting</vt:lpstr>
      <vt:lpstr>Missing Values</vt:lpstr>
      <vt:lpstr>Missing Values</vt:lpstr>
      <vt:lpstr>Missing Values</vt:lpstr>
      <vt:lpstr>Aggregation Functions in Pandas</vt:lpstr>
      <vt:lpstr>Aggregation Functions in Pandas</vt:lpstr>
      <vt:lpstr>Basic Descriptive Statistics</vt:lpstr>
      <vt:lpstr>Thank you</vt:lpstr>
    </vt:vector>
  </TitlesOfParts>
  <Company>SAGE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Nidhi Arora</dc:creator>
  <cp:lastModifiedBy>Tanmay</cp:lastModifiedBy>
  <cp:revision>99</cp:revision>
  <dcterms:created xsi:type="dcterms:W3CDTF">2017-08-29T17:00:17Z</dcterms:created>
  <dcterms:modified xsi:type="dcterms:W3CDTF">2020-07-06T13:05:07Z</dcterms:modified>
</cp:coreProperties>
</file>