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73" r:id="rId5"/>
    <p:sldId id="276" r:id="rId6"/>
    <p:sldId id="274" r:id="rId7"/>
    <p:sldId id="279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70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jundontflex/Plant-Disease-Diagnos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90/a15030075" TargetMode="External"/><Relationship Id="rId3" Type="http://schemas.openxmlformats.org/officeDocument/2006/relationships/hyperlink" Target="https://doi.org/10.3390/rs15092450" TargetMode="External"/><Relationship Id="rId7" Type="http://schemas.openxmlformats.org/officeDocument/2006/relationships/hyperlink" Target="https://doi.org/10.3390/ai20300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agronomy12102395" TargetMode="External"/><Relationship Id="rId11" Type="http://schemas.openxmlformats.org/officeDocument/2006/relationships/hyperlink" Target="https://doi.org/10.3390/plants8110468" TargetMode="External"/><Relationship Id="rId5" Type="http://schemas.openxmlformats.org/officeDocument/2006/relationships/hyperlink" Target="https://doi.org/10.3390/agriengineering3020020" TargetMode="External"/><Relationship Id="rId10" Type="http://schemas.openxmlformats.org/officeDocument/2006/relationships/hyperlink" Target="https://doi.org/10.3389/fpls.2023.1158933" TargetMode="External"/><Relationship Id="rId4" Type="http://schemas.openxmlformats.org/officeDocument/2006/relationships/hyperlink" Target="https://doi.org/10.1016/j.compag.2018.03.032" TargetMode="External"/><Relationship Id="rId9" Type="http://schemas.openxmlformats.org/officeDocument/2006/relationships/hyperlink" Target="https://doi.org/10.3389/fpls.2016.0141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AI-Driven Crop Disease Prediction and Management System</a:t>
            </a:r>
            <a:r>
              <a:rPr lang="en-US" sz="1200" dirty="0"/>
              <a:t>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97505" y="183743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CSE_CAI_CAP_19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28459104"/>
              </p:ext>
            </p:extLst>
          </p:nvPr>
        </p:nvGraphicFramePr>
        <p:xfrm>
          <a:off x="553347" y="2324100"/>
          <a:ext cx="5418675" cy="36577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677700" y="2446995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Afroz Pasha</a:t>
            </a:r>
            <a:r>
              <a:rPr lang="en-IN" sz="17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,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 Senior Scale,</a:t>
            </a:r>
            <a:endParaRPr lang="en-US" sz="17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Engineering,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University.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18868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University Project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 - 0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6507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CSE(AI&amp;ML)</a:t>
            </a:r>
            <a:endParaRPr lang="en-US" sz="20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Zafar Ali Khan N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Afroz Pasha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A1127A-84A4-6D28-567C-2F9F6924F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2156"/>
              </p:ext>
            </p:extLst>
          </p:nvPr>
        </p:nvGraphicFramePr>
        <p:xfrm>
          <a:off x="197505" y="2242515"/>
          <a:ext cx="6608648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04324">
                  <a:extLst>
                    <a:ext uri="{9D8B030D-6E8A-4147-A177-3AD203B41FA5}">
                      <a16:colId xmlns:a16="http://schemas.microsoft.com/office/drawing/2014/main" val="2208484291"/>
                    </a:ext>
                  </a:extLst>
                </a:gridCol>
                <a:gridCol w="3304324">
                  <a:extLst>
                    <a:ext uri="{9D8B030D-6E8A-4147-A177-3AD203B41FA5}">
                      <a16:colId xmlns:a16="http://schemas.microsoft.com/office/drawing/2014/main" val="117422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8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Talla Sunil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20211CAI0198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0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Challa Yogesh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20211CAI0162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8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Salapakshi 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20211CAI0094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Gade Prathyusha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20211CAI0200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7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Jampana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Venkata Arjun Varma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20211CAI0060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001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Title: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AI-Driven Crop Disease Prediction and Management System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sz="1800" dirty="0"/>
          </a:p>
          <a:p>
            <a:pPr marL="342900" lvl="0" indent="-19050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CSE_CAI_CAP_19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Background: Crop diseases can devastate yields, leading to significant financial losses for farmers. Early detection and timely intervention are crucial for effective management. Description: Develop an AI-driven system that analyzes crop images and environmental data to predict potential disease outbreaks. This system will provide farmers with actionable insights and treatment recommendations to mitigate risks. Expected Solution: A mobile and web-based application that utilizes machine learning algorithms to identify crop diseases and suggest preventive measures and treatments based on real-time data.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392" y="279919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532" y="1108534"/>
            <a:ext cx="104409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1. Problem Definition</a:t>
            </a:r>
          </a:p>
          <a:p>
            <a:r>
              <a:rPr lang="en-US" sz="1800" dirty="0"/>
              <a:t>Crop diseases significantly impact agricultural productivity, leading to economic losses and food insecurity. Traditional disease identification methods require expert intervention and are time-consuming. There is a need for an automated, AI-driven system that can accurately detect crop diseases and provide relevant recommendations for treatment and prevention.</a:t>
            </a:r>
          </a:p>
          <a:p>
            <a:r>
              <a:rPr lang="en-US" sz="1800" b="1" dirty="0"/>
              <a:t>2.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Develop an AI-based system to detect diseases in crops (rice, wheat, and maize) using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Provide an interactive diagnosis tool that suggests treatment options, pesticides, and prevention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Enable farmers and agricultural experts to make data-driven decisions using an easy-to-use web application.</a:t>
            </a:r>
          </a:p>
          <a:p>
            <a:r>
              <a:rPr lang="en-US" sz="1800" b="1" dirty="0"/>
              <a:t>3. Key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Variability in environmental conditions affecting disease appearance.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Limited availability of high-quality labeled datasets for different crop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Efficient deployment of deep learning models in a real-time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Ensuring interpretability and trust in AI-driven recommendations.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BC33D-52F7-E46B-6348-E9832DF77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F2FA3-C149-EDC9-A583-11D5CDC21C5A}"/>
              </a:ext>
            </a:extLst>
          </p:cNvPr>
          <p:cNvSpPr txBox="1"/>
          <p:nvPr/>
        </p:nvSpPr>
        <p:spPr>
          <a:xfrm>
            <a:off x="687868" y="261065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CC1DD-044A-7565-16A0-456F6D93BAD3}"/>
              </a:ext>
            </a:extLst>
          </p:cNvPr>
          <p:cNvSpPr txBox="1"/>
          <p:nvPr/>
        </p:nvSpPr>
        <p:spPr>
          <a:xfrm>
            <a:off x="526036" y="910068"/>
            <a:ext cx="1044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CA03C-7B52-0AB7-77B8-FDC5D61D3D6F}"/>
              </a:ext>
            </a:extLst>
          </p:cNvPr>
          <p:cNvSpPr txBox="1"/>
          <p:nvPr/>
        </p:nvSpPr>
        <p:spPr>
          <a:xfrm>
            <a:off x="1069499" y="5491397"/>
            <a:ext cx="1071165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	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6A9AF2-D700-C0F3-3E1B-78B516A6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48" y="1304363"/>
            <a:ext cx="1159695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Deep Learning Frameworks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YOLO (You Only Look Once)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Object detection model used to identify crop diseases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Ultralytics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Pre-trained models are loaded for different crops (rice, wheat, maize).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Data Storage &amp;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Drive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Used to store pre-trained models and the Data.txt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ChromaDB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Vector database for storing and retrieving relevant disease-related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Web Application &amp;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Python-based framework for building an interactive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PIL (Pillow)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Used for image processing and handling user-uploaded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AI &amp; NLP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LangChain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Used to handle conversation flow and integrate retrieval-augmented generation (RAG) for answering user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OpenAI’s GPT-4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Provides responses to user queries related to crop diseases, causes, and treatments.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APIs &amp; Cloud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OpenAI 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Used to generate responses for diagnosis and chatbot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Drive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Downloads model weights which are saved from Google Drive.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Requests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Fetches external data when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6. Model Deployment &amp; Inference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Session Management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Session State)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Stores model results and chat history for better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Cache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Used to optimize the loading of deep learning models and LLMs.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7. Security &amp; API Key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Environment Variables (to be added for production)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Instead of hardcoding OpenAI API keys, environment variables should be used for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93617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204137-A22B-E24C-1CC3-155E0E677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5533"/>
              </p:ext>
            </p:extLst>
          </p:nvPr>
        </p:nvGraphicFramePr>
        <p:xfrm>
          <a:off x="2082800" y="1107855"/>
          <a:ext cx="8127999" cy="4942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9358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549139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238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4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j-lt"/>
                        </a:rPr>
                        <a:t>Project Initiation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Define the project scope, conduct a literature review on AI-based crop disease detection, and finalize the technology stack. Identify suitable datasets and model architectures (YOLO, CNNs).</a:t>
                      </a:r>
                      <a:endParaRPr lang="en-IN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/>
                        <a:t>Review 0</a:t>
                      </a:r>
                      <a:r>
                        <a:rPr lang="en-US" sz="1000" dirty="0"/>
                        <a:t>: Initial Plan Review</a:t>
                      </a:r>
                      <a:endParaRPr lang="en-IN" sz="1000" dirty="0"/>
                    </a:p>
                    <a:p>
                      <a:pPr algn="ctr"/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j-lt"/>
                        </a:rPr>
                        <a:t>Research &amp;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Gather images of diseased and healthy crops, preprocess the dataset (resizing, augmentation), and store it in Google Drive. Ensure proper labeling and annotation in </a:t>
                      </a:r>
                      <a:r>
                        <a:rPr lang="en-US" sz="1000" dirty="0" err="1">
                          <a:latin typeface="+mj-lt"/>
                        </a:rPr>
                        <a:t>roboflow</a:t>
                      </a:r>
                      <a:r>
                        <a:rPr lang="en-US" sz="1000" dirty="0">
                          <a:latin typeface="+mj-lt"/>
                        </a:rPr>
                        <a:t> for training.</a:t>
                      </a:r>
                      <a:endParaRPr lang="en-IN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Review 1</a:t>
                      </a:r>
                      <a:r>
                        <a:rPr lang="en-IN" sz="1000" dirty="0"/>
                        <a:t>: Research &amp; Design Review</a:t>
                      </a:r>
                    </a:p>
                    <a:p>
                      <a:pPr algn="ctr"/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2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j-lt"/>
                        </a:rPr>
                        <a:t>Model Development &amp;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j-lt"/>
                        </a:rPr>
                        <a:t>Train YOLO models for detecting crop diseases, fine-tune hyperparameters, and evaluate model performance using precision, recall, and F1-score. Create vector embeddings for disease-related text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/>
                        <a:t>Review 2</a:t>
                      </a:r>
                      <a:r>
                        <a:rPr lang="en-IN" sz="1000" dirty="0"/>
                        <a:t>: Model Development &amp; Integration Review</a:t>
                      </a:r>
                    </a:p>
                    <a:p>
                      <a:pPr algn="ctr"/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j-lt"/>
                        </a:rPr>
                        <a:t>Model Development &amp;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Develop a </a:t>
                      </a:r>
                      <a:r>
                        <a:rPr lang="en-US" sz="1000" b="0" dirty="0" err="1">
                          <a:latin typeface="+mj-lt"/>
                        </a:rPr>
                        <a:t>Streamlit</a:t>
                      </a:r>
                      <a:r>
                        <a:rPr lang="en-US" sz="1000" b="0" dirty="0">
                          <a:latin typeface="+mj-lt"/>
                        </a:rPr>
                        <a:t>-based</a:t>
                      </a:r>
                      <a:r>
                        <a:rPr lang="en-US" sz="1000" dirty="0">
                          <a:latin typeface="+mj-lt"/>
                        </a:rPr>
                        <a:t> web app for disease detection, integrate trained models, and connect </a:t>
                      </a:r>
                      <a:r>
                        <a:rPr lang="en-US" sz="1000" b="0" dirty="0" err="1">
                          <a:latin typeface="+mj-lt"/>
                        </a:rPr>
                        <a:t>LangChain</a:t>
                      </a:r>
                      <a:r>
                        <a:rPr lang="en-US" sz="1000" b="0" dirty="0">
                          <a:latin typeface="+mj-lt"/>
                        </a:rPr>
                        <a:t> &amp; GPT-4 </a:t>
                      </a:r>
                      <a:r>
                        <a:rPr lang="en-US" sz="1000" dirty="0">
                          <a:latin typeface="+mj-lt"/>
                        </a:rPr>
                        <a:t>for chatbot-based recommendations. Optimize API calls for efficiency.</a:t>
                      </a:r>
                    </a:p>
                    <a:p>
                      <a:pPr algn="ctr"/>
                      <a:endParaRPr lang="en-IN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/>
                        <a:t>Review 3: </a:t>
                      </a:r>
                      <a:r>
                        <a:rPr lang="en-IN" sz="1000" dirty="0"/>
                        <a:t>Testing &amp; Simulation Review</a:t>
                      </a:r>
                      <a:endParaRPr lang="en-IN" sz="1000" b="1" dirty="0"/>
                    </a:p>
                    <a:p>
                      <a:pPr algn="ctr"/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2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j-lt"/>
                        </a:rPr>
                        <a:t>Model Development &amp;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Test the web app with real images, deploy it on a cloud platform (</a:t>
                      </a:r>
                      <a:r>
                        <a:rPr lang="en-US" sz="1000" dirty="0" err="1">
                          <a:latin typeface="+mj-lt"/>
                        </a:rPr>
                        <a:t>Streamlit</a:t>
                      </a:r>
                      <a:r>
                        <a:rPr lang="en-US" sz="1000" dirty="0">
                          <a:latin typeface="+mj-lt"/>
                        </a:rPr>
                        <a:t> Cloud, Hugging Face Spaces), gather user feedback, refine the UI, and compile the final project report and research paper.</a:t>
                      </a:r>
                    </a:p>
                    <a:p>
                      <a:pPr algn="ctr"/>
                      <a:endParaRPr lang="en-IN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/>
                        <a:t>Final Viva: </a:t>
                      </a:r>
                      <a:r>
                        <a:rPr lang="en-IN" sz="1000" dirty="0"/>
                        <a:t>Overall System Validation &amp; Paper submission</a:t>
                      </a:r>
                      <a:endParaRPr lang="en-IN" sz="1000" b="1" dirty="0"/>
                    </a:p>
                    <a:p>
                      <a:pPr algn="ctr"/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9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3076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1856596" y="2405062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https://github.com/arjundontflex/Plant-Disease-Diagnosis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Shahi, T. B., Xu, C.-Y., Neupane, A., &amp; Guo, W. (2023). Recent Advances in Crop Disease Detection Using UAV and Deep Learning Techniques.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+mn-lt"/>
              </a:rPr>
              <a:t>Remote Sensing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+mn-lt"/>
              </a:rPr>
              <a:t>15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(9), 2450.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  <a:hlinkClick r:id="rId3"/>
              </a:rPr>
              <a:t>https://doi.org/10.3390/rs15092450</a:t>
            </a:r>
            <a:endParaRPr lang="en-US" sz="900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900" b="0" i="0" dirty="0">
                <a:solidFill>
                  <a:srgbClr val="2E414F"/>
                </a:solidFill>
                <a:effectLst/>
                <a:latin typeface="+mn-lt"/>
              </a:rPr>
              <a:t>Singla, A., Nehra, A., Joshi, K., Kumar, A., </a:t>
            </a:r>
            <a:r>
              <a:rPr lang="en-IN" sz="900" b="0" i="0" dirty="0" err="1">
                <a:solidFill>
                  <a:srgbClr val="2E414F"/>
                </a:solidFill>
                <a:effectLst/>
                <a:latin typeface="+mn-lt"/>
              </a:rPr>
              <a:t>Tuteja</a:t>
            </a:r>
            <a:r>
              <a:rPr lang="en-IN" sz="900" b="0" i="0" dirty="0">
                <a:solidFill>
                  <a:srgbClr val="2E414F"/>
                </a:solidFill>
                <a:effectLst/>
                <a:latin typeface="+mn-lt"/>
              </a:rPr>
              <a:t>, N., Varshney, R.K., Gill, S.S., &amp; Gill, R. (2024). Exploration of machine learning approaches for automated crop disease detection. </a:t>
            </a:r>
            <a:r>
              <a:rPr lang="en-IN" sz="900" b="0" i="1" dirty="0">
                <a:solidFill>
                  <a:srgbClr val="2E414F"/>
                </a:solidFill>
                <a:effectLst/>
                <a:latin typeface="+mn-lt"/>
              </a:rPr>
              <a:t>Current Plant Biology</a:t>
            </a:r>
            <a:r>
              <a:rPr lang="en-IN" sz="900" b="0" i="0" dirty="0">
                <a:solidFill>
                  <a:srgbClr val="2E414F"/>
                </a:solidFill>
                <a:effectLst/>
                <a:latin typeface="+mn-lt"/>
              </a:rPr>
              <a:t>.</a:t>
            </a:r>
            <a:endParaRPr lang="en-US" sz="900" dirty="0">
              <a:solidFill>
                <a:srgbClr val="222222"/>
              </a:solidFill>
              <a:latin typeface="+mn-lt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900" b="0" i="0" dirty="0">
                <a:solidFill>
                  <a:srgbClr val="2E414F"/>
                </a:solidFill>
                <a:effectLst/>
                <a:latin typeface="+mn-lt"/>
              </a:rPr>
              <a:t>Ale, L., </a:t>
            </a:r>
            <a:r>
              <a:rPr lang="en-IN" sz="900" b="0" i="0" dirty="0" err="1">
                <a:solidFill>
                  <a:srgbClr val="2E414F"/>
                </a:solidFill>
                <a:effectLst/>
                <a:latin typeface="+mn-lt"/>
              </a:rPr>
              <a:t>Sheta</a:t>
            </a:r>
            <a:r>
              <a:rPr lang="en-IN" sz="900" b="0" i="0" dirty="0">
                <a:solidFill>
                  <a:srgbClr val="2E414F"/>
                </a:solidFill>
                <a:effectLst/>
                <a:latin typeface="+mn-lt"/>
              </a:rPr>
              <a:t>, A., Li, L., Wang, Y., &amp; Zhang, N. (2019). Deep Learning Based Plant Disease Detection for Smart Agriculture. </a:t>
            </a:r>
            <a:r>
              <a:rPr lang="en-IN" sz="900" b="0" i="1" dirty="0">
                <a:solidFill>
                  <a:srgbClr val="2E414F"/>
                </a:solidFill>
                <a:effectLst/>
                <a:latin typeface="+mn-lt"/>
              </a:rPr>
              <a:t>2019 IEEE </a:t>
            </a:r>
            <a:r>
              <a:rPr lang="en-IN" sz="900" b="0" i="1" dirty="0" err="1">
                <a:solidFill>
                  <a:srgbClr val="2E414F"/>
                </a:solidFill>
                <a:effectLst/>
                <a:latin typeface="+mn-lt"/>
              </a:rPr>
              <a:t>Globecom</a:t>
            </a:r>
            <a:r>
              <a:rPr lang="en-IN" sz="900" b="0" i="1" dirty="0">
                <a:solidFill>
                  <a:srgbClr val="2E414F"/>
                </a:solidFill>
                <a:effectLst/>
                <a:latin typeface="+mn-lt"/>
              </a:rPr>
              <a:t> Workshops (GC </a:t>
            </a:r>
            <a:r>
              <a:rPr lang="en-IN" sz="900" b="0" i="1" dirty="0" err="1">
                <a:solidFill>
                  <a:srgbClr val="2E414F"/>
                </a:solidFill>
                <a:effectLst/>
                <a:latin typeface="+mn-lt"/>
              </a:rPr>
              <a:t>Wkshps</a:t>
            </a:r>
            <a:r>
              <a:rPr lang="en-IN" sz="900" b="0" i="1" dirty="0">
                <a:solidFill>
                  <a:srgbClr val="2E414F"/>
                </a:solidFill>
                <a:effectLst/>
                <a:latin typeface="+mn-lt"/>
              </a:rPr>
              <a:t>)</a:t>
            </a:r>
            <a:r>
              <a:rPr lang="en-IN" sz="900" b="0" i="0" dirty="0">
                <a:solidFill>
                  <a:srgbClr val="2E414F"/>
                </a:solidFill>
                <a:effectLst/>
                <a:latin typeface="+mn-lt"/>
              </a:rPr>
              <a:t>, 1-6.</a:t>
            </a:r>
            <a:endParaRPr lang="en-US" sz="900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900" i="1" dirty="0">
                <a:latin typeface="+mn-lt"/>
                <a:cs typeface="Times New Roman" panose="02020603050405020304" pitchFamily="18" charset="0"/>
              </a:rPr>
              <a:t>Edna Chebet Too, Li </a:t>
            </a:r>
            <a:r>
              <a:rPr lang="en-US" sz="900" i="1" dirty="0" err="1">
                <a:latin typeface="+mn-lt"/>
                <a:cs typeface="Times New Roman" panose="02020603050405020304" pitchFamily="18" charset="0"/>
              </a:rPr>
              <a:t>Yujian</a:t>
            </a:r>
            <a:r>
              <a:rPr lang="en-US" sz="900" i="1" dirty="0">
                <a:latin typeface="+mn-lt"/>
                <a:cs typeface="Times New Roman" panose="02020603050405020304" pitchFamily="18" charset="0"/>
              </a:rPr>
              <a:t>, Sam </a:t>
            </a:r>
            <a:r>
              <a:rPr lang="en-US" sz="900" i="1" dirty="0" err="1">
                <a:latin typeface="+mn-lt"/>
                <a:cs typeface="Times New Roman" panose="02020603050405020304" pitchFamily="18" charset="0"/>
              </a:rPr>
              <a:t>Njuki</a:t>
            </a:r>
            <a:r>
              <a:rPr lang="en-US" sz="900" i="1" dirty="0">
                <a:latin typeface="+mn-lt"/>
                <a:cs typeface="Times New Roman" panose="02020603050405020304" pitchFamily="18" charset="0"/>
              </a:rPr>
              <a:t>, and Liu </a:t>
            </a:r>
            <a:r>
              <a:rPr lang="en-US" sz="900" i="1" dirty="0" err="1">
                <a:latin typeface="+mn-lt"/>
                <a:cs typeface="Times New Roman" panose="02020603050405020304" pitchFamily="18" charset="0"/>
              </a:rPr>
              <a:t>Yingchun</a:t>
            </a:r>
            <a:r>
              <a:rPr lang="en-US" sz="900" i="1" dirty="0">
                <a:latin typeface="+mn-lt"/>
                <a:cs typeface="Times New Roman" panose="02020603050405020304" pitchFamily="18" charset="0"/>
              </a:rPr>
              <a:t>. 2019. A comparative study of fine-tuning deep learning models for plant disease identification. </a:t>
            </a:r>
            <a:r>
              <a:rPr lang="en-US" sz="900" i="1" dirty="0" err="1">
                <a:latin typeface="+mn-lt"/>
                <a:cs typeface="Times New Roman" panose="02020603050405020304" pitchFamily="18" charset="0"/>
              </a:rPr>
              <a:t>Comput</a:t>
            </a:r>
            <a:r>
              <a:rPr lang="en-US" sz="900" i="1" dirty="0">
                <a:latin typeface="+mn-lt"/>
                <a:cs typeface="Times New Roman" panose="02020603050405020304" pitchFamily="18" charset="0"/>
              </a:rPr>
              <a:t>. Electron. Agric. 161, C (Jun 2019), 272–279. </a:t>
            </a:r>
            <a:r>
              <a:rPr lang="en-US" sz="900" i="1" dirty="0">
                <a:latin typeface="+mn-lt"/>
                <a:cs typeface="Times New Roman" panose="02020603050405020304" pitchFamily="18" charset="0"/>
                <a:hlinkClick r:id="rId4"/>
              </a:rPr>
              <a:t>https://doi.org/10.1016/j.compag.2018.03.032</a:t>
            </a:r>
            <a:endParaRPr lang="en-US" sz="900" i="1" dirty="0">
              <a:latin typeface="+mn-lt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Chowdhury, M. E. H., Rahman, T., </a:t>
            </a:r>
            <a:r>
              <a:rPr lang="en-IN" sz="900" b="0" i="0" dirty="0" err="1">
                <a:solidFill>
                  <a:srgbClr val="222222"/>
                </a:solidFill>
                <a:effectLst/>
                <a:latin typeface="+mn-lt"/>
              </a:rPr>
              <a:t>Khandakar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 A., Ayari, M. A., Khan, A. U., Khan, M. S., Al-Emadi, N., </a:t>
            </a:r>
            <a:r>
              <a:rPr lang="en-IN" sz="900" b="0" i="0" dirty="0" err="1">
                <a:solidFill>
                  <a:srgbClr val="222222"/>
                </a:solidFill>
                <a:effectLst/>
                <a:latin typeface="+mn-lt"/>
              </a:rPr>
              <a:t>Reaz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 M. B. I., Islam, M. T., &amp; Ali, S. H. M. (2021). Automatic and Reliable Leaf Disease Detection Using Deep Learning Techniques. </a:t>
            </a:r>
            <a:r>
              <a:rPr lang="en-IN" sz="900" b="0" i="1" dirty="0" err="1">
                <a:solidFill>
                  <a:srgbClr val="222222"/>
                </a:solidFill>
                <a:effectLst/>
                <a:latin typeface="+mn-lt"/>
              </a:rPr>
              <a:t>AgriEngineering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 </a:t>
            </a:r>
            <a:r>
              <a:rPr lang="en-IN" sz="900" b="0" i="1" dirty="0">
                <a:solidFill>
                  <a:srgbClr val="222222"/>
                </a:solidFill>
                <a:effectLst/>
                <a:latin typeface="+mn-lt"/>
              </a:rPr>
              <a:t>3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(2), 294-312. 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  <a:hlinkClick r:id="rId5"/>
              </a:rPr>
              <a:t>https://doi.org/10.3390/agriengineering3020020</a:t>
            </a:r>
            <a:endParaRPr lang="en-US" sz="900" b="0" i="1" dirty="0">
              <a:solidFill>
                <a:srgbClr val="222222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J., A., Eunice, J., Popescu, D. E., Chowdary, M. K., &amp; Hemanth, J. (2022). Deep Learning-Based Leaf Disease Detection in Crops Using Images for Agricultural Applications.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+mn-lt"/>
              </a:rPr>
              <a:t>Agronomy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+mn-lt"/>
              </a:rPr>
              <a:t>12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(10), 2395.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  <a:hlinkClick r:id="rId6"/>
              </a:rPr>
              <a:t>https://doi.org/10.3390/agronomy12102395</a:t>
            </a:r>
            <a:endParaRPr lang="en-US" sz="900" i="1" dirty="0">
              <a:solidFill>
                <a:srgbClr val="222222"/>
              </a:solidFill>
              <a:latin typeface="+mn-lt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Roy, A. M., &amp;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+mn-lt"/>
              </a:rPr>
              <a:t>Bhaduri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, J. (2021). A Deep Learning Enabled Multi-Class Plant Disease Detection Model Based on Computer Vision.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+mn-lt"/>
              </a:rPr>
              <a:t>AI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+mn-lt"/>
              </a:rPr>
              <a:t>2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</a:rPr>
              <a:t>(3), 413-428.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n-lt"/>
                <a:hlinkClick r:id="rId7"/>
              </a:rPr>
              <a:t>https://doi.org/10.3390/ai2030026</a:t>
            </a:r>
            <a:endParaRPr lang="en-US" sz="900" b="0" i="1" dirty="0">
              <a:solidFill>
                <a:srgbClr val="222222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900" b="0" i="0" dirty="0" err="1">
                <a:solidFill>
                  <a:srgbClr val="222222"/>
                </a:solidFill>
                <a:effectLst/>
                <a:latin typeface="+mn-lt"/>
              </a:rPr>
              <a:t>Waldamichael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 F. G., </a:t>
            </a:r>
            <a:r>
              <a:rPr lang="en-IN" sz="900" b="0" i="0" dirty="0" err="1">
                <a:solidFill>
                  <a:srgbClr val="222222"/>
                </a:solidFill>
                <a:effectLst/>
                <a:latin typeface="+mn-lt"/>
              </a:rPr>
              <a:t>Debelee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 T. G., Schwenker, F., Ayano, Y. M., &amp; Kebede, S. R. (2022). Machine Learning in Cereal Crops Disease Detection: A Review. </a:t>
            </a:r>
            <a:r>
              <a:rPr lang="en-IN" sz="900" b="0" i="1" dirty="0">
                <a:solidFill>
                  <a:srgbClr val="222222"/>
                </a:solidFill>
                <a:effectLst/>
                <a:latin typeface="+mn-lt"/>
              </a:rPr>
              <a:t>Algorithms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 </a:t>
            </a:r>
            <a:r>
              <a:rPr lang="en-IN" sz="900" b="0" i="1" dirty="0">
                <a:solidFill>
                  <a:srgbClr val="222222"/>
                </a:solidFill>
                <a:effectLst/>
                <a:latin typeface="+mn-lt"/>
              </a:rPr>
              <a:t>15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(3), 75. 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  <a:hlinkClick r:id="rId8"/>
              </a:rPr>
              <a:t>https://doi.org/10.3390/a15030075</a:t>
            </a:r>
            <a:endParaRPr lang="en-US" sz="900" i="1" dirty="0">
              <a:solidFill>
                <a:srgbClr val="222222"/>
              </a:solidFill>
              <a:latin typeface="+mn-lt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Mohanty, S. P., Hughes, D. P., &amp; </a:t>
            </a:r>
            <a:r>
              <a:rPr lang="en-US" sz="900" b="0" i="0" dirty="0" err="1">
                <a:solidFill>
                  <a:srgbClr val="212121"/>
                </a:solidFill>
                <a:effectLst/>
                <a:latin typeface="+mn-lt"/>
              </a:rPr>
              <a:t>Salathé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, M. (2016). Using Deep Learning for Image-Based Plant Disease Detection. </a:t>
            </a:r>
            <a:r>
              <a:rPr lang="en-US" sz="900" b="0" i="1" dirty="0">
                <a:solidFill>
                  <a:srgbClr val="212121"/>
                </a:solidFill>
                <a:effectLst/>
                <a:latin typeface="+mn-lt"/>
              </a:rPr>
              <a:t>Frontiers in plant science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, </a:t>
            </a:r>
            <a:r>
              <a:rPr lang="en-US" sz="900" b="0" i="1" dirty="0">
                <a:solidFill>
                  <a:srgbClr val="212121"/>
                </a:solidFill>
                <a:effectLst/>
                <a:latin typeface="+mn-lt"/>
              </a:rPr>
              <a:t>7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, 1419. 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  <a:hlinkClick r:id="rId9"/>
              </a:rPr>
              <a:t>https://doi.org/10.3389/fpls.2016.01419</a:t>
            </a:r>
            <a:endParaRPr lang="en-US" sz="900" b="0" i="1" dirty="0">
              <a:solidFill>
                <a:srgbClr val="222222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Shoaib, M., Shah, B., Ei-</a:t>
            </a:r>
            <a:r>
              <a:rPr lang="en-IN" sz="900" b="0" i="0" dirty="0" err="1">
                <a:solidFill>
                  <a:srgbClr val="212121"/>
                </a:solidFill>
                <a:effectLst/>
                <a:latin typeface="+mn-lt"/>
              </a:rPr>
              <a:t>Sappagh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, S., Ali, A., Ullah, A., </a:t>
            </a:r>
            <a:r>
              <a:rPr lang="en-IN" sz="900" b="0" i="0" dirty="0" err="1">
                <a:solidFill>
                  <a:srgbClr val="212121"/>
                </a:solidFill>
                <a:effectLst/>
                <a:latin typeface="+mn-lt"/>
              </a:rPr>
              <a:t>Alenezi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, F., </a:t>
            </a:r>
            <a:r>
              <a:rPr lang="en-IN" sz="900" b="0" i="0" dirty="0" err="1">
                <a:solidFill>
                  <a:srgbClr val="212121"/>
                </a:solidFill>
                <a:effectLst/>
                <a:latin typeface="+mn-lt"/>
              </a:rPr>
              <a:t>Gechev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, T., Hussain, T., &amp; Ali, F. (2023). An advanced deep learning models-based plant disease detection: A review of recent research. </a:t>
            </a:r>
            <a:r>
              <a:rPr lang="en-IN" sz="900" b="0" i="1" dirty="0">
                <a:solidFill>
                  <a:srgbClr val="212121"/>
                </a:solidFill>
                <a:effectLst/>
                <a:latin typeface="+mn-lt"/>
              </a:rPr>
              <a:t>Frontiers in plant science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, </a:t>
            </a:r>
            <a:r>
              <a:rPr lang="en-IN" sz="900" b="0" i="1" dirty="0">
                <a:solidFill>
                  <a:srgbClr val="212121"/>
                </a:solidFill>
                <a:effectLst/>
                <a:latin typeface="+mn-lt"/>
              </a:rPr>
              <a:t>14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, 1158933. 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  <a:hlinkClick r:id="rId10"/>
              </a:rPr>
              <a:t>https://doi.org/10.3389/fpls.2023.1158933</a:t>
            </a:r>
            <a:endParaRPr lang="en-IN" sz="9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Panchal, </a:t>
            </a:r>
            <a:r>
              <a:rPr lang="en-IN" sz="900" b="0" i="0" dirty="0" err="1">
                <a:solidFill>
                  <a:srgbClr val="212121"/>
                </a:solidFill>
                <a:effectLst/>
                <a:latin typeface="+mn-lt"/>
              </a:rPr>
              <a:t>Adesh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 &amp; Patel, Subhash &amp; </a:t>
            </a:r>
            <a:r>
              <a:rPr lang="en-IN" sz="900" b="0" i="0" dirty="0" err="1">
                <a:solidFill>
                  <a:srgbClr val="212121"/>
                </a:solidFill>
                <a:effectLst/>
                <a:latin typeface="+mn-lt"/>
              </a:rPr>
              <a:t>Bagyalakshmi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, K &amp; Khan, </a:t>
            </a:r>
            <a:r>
              <a:rPr lang="en-IN" sz="900" b="0" i="0" dirty="0" err="1">
                <a:solidFill>
                  <a:srgbClr val="212121"/>
                </a:solidFill>
                <a:effectLst/>
                <a:latin typeface="+mn-lt"/>
              </a:rPr>
              <a:t>Ehtiram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 &amp; Soni, Mukesh. (2021). Image-based Plant Diseases Detection using Deep Learning. Materials Today: Proceedings. 80. 10.1016/j.matpr.2021.07.281. 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Li, Lili &amp; Zhang, </a:t>
            </a:r>
            <a:r>
              <a:rPr lang="en-US" sz="900" b="0" i="0" dirty="0" err="1">
                <a:solidFill>
                  <a:srgbClr val="212121"/>
                </a:solidFill>
                <a:effectLst/>
                <a:latin typeface="+mn-lt"/>
              </a:rPr>
              <a:t>Shujuan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 &amp; Wang, Bin. (2021). Plant Disease Detection and Classification by Deep Learning—A Review. IEEE Access. PP. 1-1. 10.1109/ACCESS.2021.3069646. 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Saleem, M. H., Potgieter, J., &amp; Mahmood Arif, K. (2019). Plant Disease Detection and Classification by Deep Learning. </a:t>
            </a:r>
            <a:r>
              <a:rPr lang="en-US" sz="900" b="0" i="1" dirty="0">
                <a:solidFill>
                  <a:srgbClr val="212121"/>
                </a:solidFill>
                <a:effectLst/>
                <a:latin typeface="+mn-lt"/>
              </a:rPr>
              <a:t>Plants (Basel, Switzerland)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, </a:t>
            </a:r>
            <a:r>
              <a:rPr lang="en-US" sz="900" b="0" i="1" dirty="0">
                <a:solidFill>
                  <a:srgbClr val="212121"/>
                </a:solidFill>
                <a:effectLst/>
                <a:latin typeface="+mn-lt"/>
              </a:rPr>
              <a:t>8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</a:rPr>
              <a:t>(11), 468. 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+mn-lt"/>
                <a:hlinkClick r:id="rId11"/>
              </a:rPr>
              <a:t>https://doi.org/10.3390/plants8110468</a:t>
            </a:r>
            <a:endParaRPr lang="en-US" sz="900" dirty="0">
              <a:solidFill>
                <a:srgbClr val="212121"/>
              </a:solidFill>
              <a:latin typeface="+mn-lt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S. V. </a:t>
            </a:r>
            <a:r>
              <a:rPr lang="en-IN" sz="900" b="0" i="0" dirty="0" err="1">
                <a:solidFill>
                  <a:srgbClr val="212121"/>
                </a:solidFill>
                <a:effectLst/>
                <a:latin typeface="+mn-lt"/>
              </a:rPr>
              <a:t>Militante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, B. D. Gerardo and N. V. Dionisio, "Plant Leaf Detection and Disease Recognition using Deep Learning," 2019 IEEE Eurasia Conference on IOT, Communication and Engineering (ECICE), Yunlin, Taiwan, 2019, pp. 579-582, </a:t>
            </a:r>
            <a:r>
              <a:rPr lang="en-IN" sz="900" b="0" i="0" dirty="0" err="1">
                <a:solidFill>
                  <a:srgbClr val="212121"/>
                </a:solidFill>
                <a:effectLst/>
                <a:latin typeface="+mn-lt"/>
              </a:rPr>
              <a:t>doi</a:t>
            </a:r>
            <a:r>
              <a:rPr lang="en-IN" sz="900" b="0" i="0" dirty="0">
                <a:solidFill>
                  <a:srgbClr val="212121"/>
                </a:solidFill>
                <a:effectLst/>
                <a:latin typeface="+mn-lt"/>
              </a:rPr>
              <a:t>: 10.1109/ECICE47484.2019.8942686.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900" b="0" i="0" dirty="0" err="1">
                <a:solidFill>
                  <a:srgbClr val="222222"/>
                </a:solidFill>
                <a:effectLst/>
                <a:latin typeface="+mn-lt"/>
              </a:rPr>
              <a:t>Ouhami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 M., </a:t>
            </a:r>
            <a:r>
              <a:rPr lang="en-IN" sz="900" b="0" i="0" dirty="0" err="1">
                <a:solidFill>
                  <a:srgbClr val="222222"/>
                </a:solidFill>
                <a:effectLst/>
                <a:latin typeface="+mn-lt"/>
              </a:rPr>
              <a:t>Hafiane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 A., Es-</a:t>
            </a:r>
            <a:r>
              <a:rPr lang="en-IN" sz="900" b="0" i="0" dirty="0" err="1">
                <a:solidFill>
                  <a:srgbClr val="222222"/>
                </a:solidFill>
                <a:effectLst/>
                <a:latin typeface="+mn-lt"/>
              </a:rPr>
              <a:t>Saady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 Y., El Hajji, M., &amp; Canals, R. (2021). Computer Vision, IoT and Data Fusion for Crop Disease Detection Using Machine Learning: A Survey and Ongoing Research. </a:t>
            </a:r>
            <a:r>
              <a:rPr lang="en-IN" sz="900" b="0" i="1" dirty="0">
                <a:solidFill>
                  <a:srgbClr val="222222"/>
                </a:solidFill>
                <a:effectLst/>
                <a:latin typeface="+mn-lt"/>
              </a:rPr>
              <a:t>Remote Sensing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, </a:t>
            </a:r>
            <a:r>
              <a:rPr lang="en-IN" sz="900" b="0" i="1" dirty="0">
                <a:solidFill>
                  <a:srgbClr val="222222"/>
                </a:solidFill>
                <a:effectLst/>
                <a:latin typeface="+mn-lt"/>
              </a:rPr>
              <a:t>13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+mn-lt"/>
              </a:rPr>
              <a:t>(13), 2486. https://doi.org/10.3390/rs13132486</a:t>
            </a:r>
            <a:endParaRPr lang="en-IN" sz="9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endParaRPr lang="en-IN" sz="9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endParaRPr lang="en-US" sz="900" i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P2001 -REVIEW-0 TEMPLATE[1]" id="{33756895-2DD8-44C4-8372-656FE606E82B}" vid="{28479B07-2176-4665-A6D5-6D95952FA53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1760</Words>
  <Application>Microsoft Office PowerPoint</Application>
  <PresentationFormat>Widescreen</PresentationFormat>
  <Paragraphs>118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Verdana</vt:lpstr>
      <vt:lpstr>Wingdings</vt:lpstr>
      <vt:lpstr>Bioinformatics</vt:lpstr>
      <vt:lpstr>AI-Driven Crop Disease Prediction and Management System  </vt:lpstr>
      <vt:lpstr>Content</vt:lpstr>
      <vt:lpstr>Problem Statement </vt:lpstr>
      <vt:lpstr>PowerPoint Presentation</vt:lpstr>
      <vt:lpstr>PowerPoint Presentation</vt:lpstr>
      <vt:lpstr>Timeline of the Project 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Arjun Varma</cp:lastModifiedBy>
  <cp:revision>69</cp:revision>
  <dcterms:modified xsi:type="dcterms:W3CDTF">2025-02-18T05:53:09Z</dcterms:modified>
</cp:coreProperties>
</file>