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6" r:id="rId5"/>
    <p:sldId id="257" r:id="rId6"/>
    <p:sldId id="258" r:id="rId7"/>
    <p:sldId id="282" r:id="rId8"/>
    <p:sldId id="276" r:id="rId9"/>
    <p:sldId id="259" r:id="rId10"/>
    <p:sldId id="280" r:id="rId11"/>
    <p:sldId id="281" r:id="rId12"/>
    <p:sldId id="275" r:id="rId13"/>
    <p:sldId id="285" r:id="rId14"/>
    <p:sldId id="277" r:id="rId15"/>
    <p:sldId id="274" r:id="rId16"/>
    <p:sldId id="264" r:id="rId17"/>
    <p:sldId id="279"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9" d="100"/>
          <a:sy n="89" d="100"/>
        </p:scale>
        <p:origin x="4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4707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rjundontflex/Plant-Disease-Diagnosi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doi.org/10.3390/a15030075" TargetMode="External"/><Relationship Id="rId3" Type="http://schemas.openxmlformats.org/officeDocument/2006/relationships/hyperlink" Target="https://doi.org/10.3390/rs15092450" TargetMode="External"/><Relationship Id="rId7" Type="http://schemas.openxmlformats.org/officeDocument/2006/relationships/hyperlink" Target="https://doi.org/10.3390/ai203002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oi.org/10.3390/agronomy12102395" TargetMode="External"/><Relationship Id="rId11" Type="http://schemas.openxmlformats.org/officeDocument/2006/relationships/hyperlink" Target="https://doi.org/10.3390/plants8110468" TargetMode="External"/><Relationship Id="rId5" Type="http://schemas.openxmlformats.org/officeDocument/2006/relationships/hyperlink" Target="https://doi.org/10.3390/agriengineering3020020" TargetMode="External"/><Relationship Id="rId10" Type="http://schemas.openxmlformats.org/officeDocument/2006/relationships/hyperlink" Target="https://doi.org/10.3389/fpls.2023.1158933" TargetMode="External"/><Relationship Id="rId4" Type="http://schemas.openxmlformats.org/officeDocument/2006/relationships/hyperlink" Target="https://doi.org/10.1016/j.compag.2018.03.032" TargetMode="External"/><Relationship Id="rId9" Type="http://schemas.openxmlformats.org/officeDocument/2006/relationships/hyperlink" Target="https://doi.org/10.3389/fpls.2016.01419"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1800" b="1" i="0" u="none" strike="noStrike" dirty="0">
                <a:solidFill>
                  <a:srgbClr val="000000"/>
                </a:solidFill>
                <a:effectLst/>
                <a:latin typeface="Calibri" panose="020F0502020204030204" pitchFamily="34" charset="0"/>
              </a:rPr>
              <a:t>AI-Driven Crop Disease Prediction and Management System</a:t>
            </a:r>
            <a:r>
              <a:rPr lang="en-US" sz="1200" dirty="0"/>
              <a:t> </a:t>
            </a:r>
            <a:b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br>
            <a:endParaRPr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197505" y="1837435"/>
            <a:ext cx="3970500" cy="552300"/>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Clr>
                <a:srgbClr val="17365D"/>
              </a:buClr>
              <a:buSzPts val="2000"/>
              <a:buNone/>
            </a:pPr>
            <a:r>
              <a:rPr lang="en-GB" dirty="0">
                <a:latin typeface="Times New Roman" panose="02020603050405020304" pitchFamily="18" charset="0"/>
                <a:ea typeface="Cambria" panose="02040503050406030204" pitchFamily="18" charset="0"/>
                <a:cs typeface="Times New Roman" panose="02020603050405020304" pitchFamily="18" charset="0"/>
              </a:rPr>
              <a:t>Batch Number: CSE_CAI_CAP_19</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graphicFrame>
        <p:nvGraphicFramePr>
          <p:cNvPr id="89" name="Google Shape;89;p13"/>
          <p:cNvGraphicFramePr/>
          <p:nvPr/>
        </p:nvGraphicFramePr>
        <p:xfrm>
          <a:off x="553347" y="2324100"/>
          <a:ext cx="5418675" cy="36577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677700" y="2446995"/>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ctr" rtl="0">
              <a:spcBef>
                <a:spcPts val="340"/>
              </a:spcBef>
              <a:spcAft>
                <a:spcPts val="0"/>
              </a:spcAft>
              <a:buClr>
                <a:srgbClr val="17365D"/>
              </a:buClr>
              <a:buSzPts val="1700"/>
              <a:buFont typeface="Arial"/>
              <a:buNone/>
            </a:pPr>
            <a:r>
              <a:rPr lang="en-IN" sz="17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Afroz Pasha</a:t>
            </a:r>
            <a:r>
              <a:rPr lang="en-IN" sz="17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a:t>
            </a:r>
          </a:p>
          <a:p>
            <a:pPr marL="0" marR="0" lvl="0" indent="0" algn="ctr" rtl="0">
              <a:spcBef>
                <a:spcPts val="340"/>
              </a:spcBef>
              <a:spcAft>
                <a:spcPts val="0"/>
              </a:spcAft>
              <a:buClr>
                <a:srgbClr val="17365D"/>
              </a:buClr>
              <a:buSzPts val="1700"/>
              <a:buFont typeface="Arial"/>
              <a:buNone/>
            </a:pPr>
            <a:r>
              <a:rPr lang="en-IN" sz="17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Assistant Professor Senior Scale,</a:t>
            </a:r>
            <a:endParaRPr lang="en-US" sz="17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3986772" y="188680"/>
            <a:ext cx="3970500"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PIP4004 University Project</a:t>
            </a:r>
            <a:endParaRPr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Review - 1</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0" y="4533900"/>
            <a:ext cx="12650771"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sym typeface="Verdana"/>
              </a:rPr>
              <a:t>CSE(AI&amp;ML)</a:t>
            </a:r>
            <a:endParaRPr lang="en-US" sz="2000" b="1" i="0" u="none" strike="noStrike" cap="none"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IN"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Dr.</a:t>
            </a:r>
            <a:r>
              <a:rPr lang="en-IN"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Zafar Ali Khan N</a:t>
            </a:r>
          </a:p>
          <a:p>
            <a:pPr>
              <a:buClr>
                <a:srgbClr val="17365D"/>
              </a:buClr>
              <a:buSzPct val="100000"/>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Afroz Pasha</a:t>
            </a: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3" name="Table 2">
            <a:extLst>
              <a:ext uri="{FF2B5EF4-FFF2-40B4-BE49-F238E27FC236}">
                <a16:creationId xmlns:a16="http://schemas.microsoft.com/office/drawing/2014/main" id="{15A1127A-84A4-6D28-567C-2F9F6924F55B}"/>
              </a:ext>
            </a:extLst>
          </p:cNvPr>
          <p:cNvGraphicFramePr>
            <a:graphicFrameLocks noGrp="1"/>
          </p:cNvGraphicFramePr>
          <p:nvPr/>
        </p:nvGraphicFramePr>
        <p:xfrm>
          <a:off x="197505" y="2242515"/>
          <a:ext cx="6608648" cy="2225040"/>
        </p:xfrm>
        <a:graphic>
          <a:graphicData uri="http://schemas.openxmlformats.org/drawingml/2006/table">
            <a:tbl>
              <a:tblPr firstRow="1" bandRow="1">
                <a:tableStyleId>{3C2FFA5D-87B4-456A-9821-1D502468CF0F}</a:tableStyleId>
              </a:tblPr>
              <a:tblGrid>
                <a:gridCol w="3304324">
                  <a:extLst>
                    <a:ext uri="{9D8B030D-6E8A-4147-A177-3AD203B41FA5}">
                      <a16:colId xmlns:a16="http://schemas.microsoft.com/office/drawing/2014/main" val="2208484291"/>
                    </a:ext>
                  </a:extLst>
                </a:gridCol>
                <a:gridCol w="3304324">
                  <a:extLst>
                    <a:ext uri="{9D8B030D-6E8A-4147-A177-3AD203B41FA5}">
                      <a16:colId xmlns:a16="http://schemas.microsoft.com/office/drawing/2014/main" val="1174226880"/>
                    </a:ext>
                  </a:extLst>
                </a:gridCol>
              </a:tblGrid>
              <a:tr h="370840">
                <a:tc>
                  <a:txBody>
                    <a:bodyPr/>
                    <a:lstStyle/>
                    <a:p>
                      <a:pPr algn="ctr"/>
                      <a:r>
                        <a:rPr lang="en-IN" sz="1800" dirty="0">
                          <a:latin typeface="Times New Roman" panose="02020603050405020304" pitchFamily="18" charset="0"/>
                          <a:cs typeface="Times New Roman" panose="02020603050405020304" pitchFamily="18" charset="0"/>
                        </a:rPr>
                        <a:t>Name</a:t>
                      </a:r>
                    </a:p>
                  </a:txBody>
                  <a:tcPr/>
                </a:tc>
                <a:tc>
                  <a:txBody>
                    <a:bodyPr/>
                    <a:lstStyle/>
                    <a:p>
                      <a:pPr algn="ctr"/>
                      <a:r>
                        <a:rPr lang="en-IN" sz="1800"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4002383660"/>
                  </a:ext>
                </a:extLst>
              </a:tr>
              <a:tr h="370840">
                <a:tc>
                  <a:txBody>
                    <a:bodyPr/>
                    <a:lstStyle/>
                    <a:p>
                      <a:pPr algn="ctr"/>
                      <a:r>
                        <a:rPr lang="en-IN" sz="1800" dirty="0">
                          <a:latin typeface="Times New Roman" panose="02020603050405020304" pitchFamily="18" charset="0"/>
                          <a:cs typeface="Times New Roman" panose="02020603050405020304" pitchFamily="18" charset="0"/>
                        </a:rPr>
                        <a:t>Talla Sunil Kumar</a:t>
                      </a:r>
                    </a:p>
                  </a:txBody>
                  <a:tcPr/>
                </a:tc>
                <a:tc>
                  <a:txBody>
                    <a:bodyPr/>
                    <a:lstStyle/>
                    <a:p>
                      <a:pPr algn="ctr"/>
                      <a:r>
                        <a:rPr lang="en-IN" sz="1800" dirty="0">
                          <a:latin typeface="Times New Roman" panose="02020603050405020304" pitchFamily="18" charset="0"/>
                          <a:cs typeface="Times New Roman" panose="02020603050405020304" pitchFamily="18" charset="0"/>
                        </a:rPr>
                        <a:t>20211CAI0198</a:t>
                      </a:r>
                    </a:p>
                  </a:txBody>
                  <a:tcPr/>
                </a:tc>
                <a:extLst>
                  <a:ext uri="{0D108BD9-81ED-4DB2-BD59-A6C34878D82A}">
                    <a16:rowId xmlns:a16="http://schemas.microsoft.com/office/drawing/2014/main" val="4117105682"/>
                  </a:ext>
                </a:extLst>
              </a:tr>
              <a:tr h="370840">
                <a:tc>
                  <a:txBody>
                    <a:bodyPr/>
                    <a:lstStyle/>
                    <a:p>
                      <a:pPr algn="ctr"/>
                      <a:r>
                        <a:rPr lang="en-IN" sz="1800" dirty="0">
                          <a:latin typeface="Times New Roman" panose="02020603050405020304" pitchFamily="18" charset="0"/>
                          <a:cs typeface="Times New Roman" panose="02020603050405020304" pitchFamily="18" charset="0"/>
                        </a:rPr>
                        <a:t>Challa Yogesh</a:t>
                      </a:r>
                    </a:p>
                  </a:txBody>
                  <a:tcPr/>
                </a:tc>
                <a:tc>
                  <a:txBody>
                    <a:bodyPr/>
                    <a:lstStyle/>
                    <a:p>
                      <a:pPr algn="ctr"/>
                      <a:r>
                        <a:rPr lang="en-IN" sz="1800" dirty="0">
                          <a:latin typeface="Times New Roman" panose="02020603050405020304" pitchFamily="18" charset="0"/>
                          <a:cs typeface="Times New Roman" panose="02020603050405020304" pitchFamily="18" charset="0"/>
                        </a:rPr>
                        <a:t>20211CAI0162</a:t>
                      </a:r>
                    </a:p>
                  </a:txBody>
                  <a:tcPr/>
                </a:tc>
                <a:extLst>
                  <a:ext uri="{0D108BD9-81ED-4DB2-BD59-A6C34878D82A}">
                    <a16:rowId xmlns:a16="http://schemas.microsoft.com/office/drawing/2014/main" val="2177288417"/>
                  </a:ext>
                </a:extLst>
              </a:tr>
              <a:tr h="370840">
                <a:tc>
                  <a:txBody>
                    <a:bodyPr/>
                    <a:lstStyle/>
                    <a:p>
                      <a:pPr algn="ctr"/>
                      <a:r>
                        <a:rPr lang="en-IN" sz="1800" dirty="0">
                          <a:latin typeface="Times New Roman" panose="02020603050405020304" pitchFamily="18" charset="0"/>
                          <a:cs typeface="Times New Roman" panose="02020603050405020304" pitchFamily="18" charset="0"/>
                        </a:rPr>
                        <a:t>Salapakshi Sagar</a:t>
                      </a:r>
                    </a:p>
                  </a:txBody>
                  <a:tcPr/>
                </a:tc>
                <a:tc>
                  <a:txBody>
                    <a:bodyPr/>
                    <a:lstStyle/>
                    <a:p>
                      <a:pPr algn="ctr"/>
                      <a:r>
                        <a:rPr lang="en-IN" sz="1800" dirty="0">
                          <a:latin typeface="Times New Roman" panose="02020603050405020304" pitchFamily="18" charset="0"/>
                          <a:cs typeface="Times New Roman" panose="02020603050405020304" pitchFamily="18" charset="0"/>
                        </a:rPr>
                        <a:t>20211CAI0094</a:t>
                      </a:r>
                    </a:p>
                  </a:txBody>
                  <a:tcPr/>
                </a:tc>
                <a:extLst>
                  <a:ext uri="{0D108BD9-81ED-4DB2-BD59-A6C34878D82A}">
                    <a16:rowId xmlns:a16="http://schemas.microsoft.com/office/drawing/2014/main" val="1667005791"/>
                  </a:ext>
                </a:extLst>
              </a:tr>
              <a:tr h="370840">
                <a:tc>
                  <a:txBody>
                    <a:bodyPr/>
                    <a:lstStyle/>
                    <a:p>
                      <a:pPr algn="ctr"/>
                      <a:r>
                        <a:rPr lang="en-IN" sz="1800" dirty="0">
                          <a:latin typeface="Times New Roman" panose="02020603050405020304" pitchFamily="18" charset="0"/>
                          <a:cs typeface="Times New Roman" panose="02020603050405020304" pitchFamily="18" charset="0"/>
                        </a:rPr>
                        <a:t>Gade Prathyusha</a:t>
                      </a:r>
                    </a:p>
                  </a:txBody>
                  <a:tcPr/>
                </a:tc>
                <a:tc>
                  <a:txBody>
                    <a:bodyPr/>
                    <a:lstStyle/>
                    <a:p>
                      <a:pPr algn="ctr"/>
                      <a:r>
                        <a:rPr lang="en-IN" sz="1800" dirty="0">
                          <a:latin typeface="Times New Roman" panose="02020603050405020304" pitchFamily="18" charset="0"/>
                          <a:cs typeface="Times New Roman" panose="02020603050405020304" pitchFamily="18" charset="0"/>
                        </a:rPr>
                        <a:t>20211CAI0200</a:t>
                      </a:r>
                    </a:p>
                  </a:txBody>
                  <a:tcPr/>
                </a:tc>
                <a:extLst>
                  <a:ext uri="{0D108BD9-81ED-4DB2-BD59-A6C34878D82A}">
                    <a16:rowId xmlns:a16="http://schemas.microsoft.com/office/drawing/2014/main" val="750973654"/>
                  </a:ext>
                </a:extLst>
              </a:tr>
              <a:tr h="370840">
                <a:tc>
                  <a:txBody>
                    <a:bodyPr/>
                    <a:lstStyle/>
                    <a:p>
                      <a:pPr algn="ctr"/>
                      <a:r>
                        <a:rPr lang="en-US" sz="1800" dirty="0" err="1">
                          <a:latin typeface="Times New Roman" panose="02020603050405020304" pitchFamily="18" charset="0"/>
                          <a:cs typeface="Times New Roman" panose="02020603050405020304" pitchFamily="18" charset="0"/>
                        </a:rPr>
                        <a:t>Jampana</a:t>
                      </a:r>
                      <a:r>
                        <a:rPr lang="en-US" sz="1800" dirty="0">
                          <a:latin typeface="Times New Roman" panose="02020603050405020304" pitchFamily="18" charset="0"/>
                          <a:cs typeface="Times New Roman" panose="02020603050405020304" pitchFamily="18" charset="0"/>
                        </a:rPr>
                        <a:t> Venkata Arjun Varma</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20211CAI0060</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3200104"/>
                  </a:ext>
                </a:extLst>
              </a:tr>
            </a:tbl>
          </a:graphicData>
        </a:graphic>
      </p:graphicFrame>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F5A4E-5DDB-64A9-A0EE-2B2BA0D126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D12D59-05FD-5DC1-FB32-23C01B96D1E1}"/>
              </a:ext>
            </a:extLst>
          </p:cNvPr>
          <p:cNvSpPr>
            <a:spLocks noGrp="1"/>
          </p:cNvSpPr>
          <p:nvPr>
            <p:ph type="title"/>
          </p:nvPr>
        </p:nvSpPr>
        <p:spPr>
          <a:xfrm>
            <a:off x="762000" y="373857"/>
            <a:ext cx="10668000" cy="487362"/>
          </a:xfrm>
        </p:spPr>
        <p:txBody>
          <a:bodyPr/>
          <a:lstStyle/>
          <a:p>
            <a:r>
              <a:rPr lang="en-US" dirty="0"/>
              <a:t>Architecture of YOLOv8</a:t>
            </a:r>
            <a:endParaRPr lang="en-IN" dirty="0"/>
          </a:p>
        </p:txBody>
      </p:sp>
      <p:pic>
        <p:nvPicPr>
          <p:cNvPr id="2050" name="Picture 2" descr="Detailed Explanation of YOLOv8 Architecture — Part 1 | by Juan Pedro |  Medium">
            <a:extLst>
              <a:ext uri="{FF2B5EF4-FFF2-40B4-BE49-F238E27FC236}">
                <a16:creationId xmlns:a16="http://schemas.microsoft.com/office/drawing/2014/main" id="{10C08BC1-77FA-FFDA-3BD5-F16580215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543" y="1153873"/>
            <a:ext cx="8032856" cy="4824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91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5" name="Google Shape;115;p17">
            <a:extLst>
              <a:ext uri="{FF2B5EF4-FFF2-40B4-BE49-F238E27FC236}">
                <a16:creationId xmlns:a16="http://schemas.microsoft.com/office/drawing/2014/main" id="{93035181-AE5C-6687-B44F-4FA89FF761AA}"/>
              </a:ext>
            </a:extLst>
          </p:cNvPr>
          <p:cNvSpPr txBox="1">
            <a:spLocks/>
          </p:cNvSpPr>
          <p:nvPr/>
        </p:nvSpPr>
        <p:spPr>
          <a:xfrm>
            <a:off x="812800" y="1143000"/>
            <a:ext cx="10668000" cy="4953000"/>
          </a:xfrm>
          <a:prstGeom prst="rect">
            <a:avLst/>
          </a:prstGeom>
          <a:noFill/>
          <a:ln>
            <a:noFill/>
          </a:ln>
        </p:spPr>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6200" indent="0">
              <a:buFont typeface="Arial" pitchFamily="34" charset="0"/>
              <a:buNone/>
            </a:pPr>
            <a:r>
              <a:rPr lang="en-IN" b="1" dirty="0">
                <a:latin typeface="Times New Roman" panose="02020603050405020304" pitchFamily="18" charset="0"/>
                <a:cs typeface="Times New Roman" panose="02020603050405020304" pitchFamily="18" charset="0"/>
              </a:rPr>
              <a:t>Software Requirements:</a:t>
            </a:r>
          </a:p>
          <a:p>
            <a:r>
              <a:rPr lang="en-IN" sz="1800" b="1" dirty="0">
                <a:latin typeface="Times New Roman" panose="02020603050405020304" pitchFamily="18" charset="0"/>
                <a:cs typeface="Times New Roman" panose="02020603050405020304" pitchFamily="18" charset="0"/>
              </a:rPr>
              <a:t>Operating System</a:t>
            </a:r>
            <a:r>
              <a:rPr lang="en-IN" sz="1800" dirty="0">
                <a:latin typeface="Times New Roman" panose="02020603050405020304" pitchFamily="18" charset="0"/>
                <a:cs typeface="Times New Roman" panose="02020603050405020304" pitchFamily="18" charset="0"/>
              </a:rPr>
              <a:t>: Ubuntu/Windows for development and deployment.</a:t>
            </a:r>
          </a:p>
          <a:p>
            <a:r>
              <a:rPr lang="en-IN" sz="1800" b="1" dirty="0">
                <a:latin typeface="Times New Roman" panose="02020603050405020304" pitchFamily="18" charset="0"/>
                <a:cs typeface="Times New Roman" panose="02020603050405020304" pitchFamily="18" charset="0"/>
              </a:rPr>
              <a:t>Programming Language</a:t>
            </a:r>
            <a:r>
              <a:rPr lang="en-IN" sz="1800" dirty="0">
                <a:latin typeface="Times New Roman" panose="02020603050405020304" pitchFamily="18" charset="0"/>
                <a:cs typeface="Times New Roman" panose="02020603050405020304" pitchFamily="18" charset="0"/>
              </a:rPr>
              <a:t>: Python for deep learning, image processing</a:t>
            </a:r>
          </a:p>
          <a:p>
            <a:r>
              <a:rPr lang="en-IN" sz="1800" b="1" dirty="0">
                <a:latin typeface="Times New Roman" panose="02020603050405020304" pitchFamily="18" charset="0"/>
                <a:cs typeface="Times New Roman" panose="02020603050405020304" pitchFamily="18" charset="0"/>
              </a:rPr>
              <a:t>Software Tools</a:t>
            </a:r>
            <a:r>
              <a:rPr lang="en-IN" sz="1800" dirty="0">
                <a:latin typeface="Times New Roman" panose="02020603050405020304" pitchFamily="18" charset="0"/>
                <a:cs typeface="Times New Roman" panose="02020603050405020304" pitchFamily="18" charset="0"/>
              </a:rPr>
              <a:t>:</a:t>
            </a:r>
          </a:p>
          <a:p>
            <a:pPr lvl="1">
              <a:buFont typeface="Arial" pitchFamily="34" charset="0"/>
              <a:buChar char="•"/>
            </a:pPr>
            <a:r>
              <a:rPr lang="en-IN" sz="1800" dirty="0">
                <a:latin typeface="Times New Roman" panose="02020603050405020304" pitchFamily="18" charset="0"/>
                <a:cs typeface="Times New Roman" panose="02020603050405020304" pitchFamily="18" charset="0"/>
              </a:rPr>
              <a:t>TensorFlow/</a:t>
            </a:r>
            <a:r>
              <a:rPr lang="en-IN" sz="1800" dirty="0" err="1">
                <a:latin typeface="Times New Roman" panose="02020603050405020304" pitchFamily="18" charset="0"/>
                <a:cs typeface="Times New Roman" panose="02020603050405020304" pitchFamily="18" charset="0"/>
              </a:rPr>
              <a:t>PyTorch</a:t>
            </a:r>
            <a:r>
              <a:rPr lang="en-IN" sz="1800" dirty="0">
                <a:latin typeface="Times New Roman" panose="02020603050405020304" pitchFamily="18" charset="0"/>
                <a:cs typeface="Times New Roman" panose="02020603050405020304" pitchFamily="18" charset="0"/>
              </a:rPr>
              <a:t> for training.</a:t>
            </a:r>
          </a:p>
          <a:p>
            <a:pPr lvl="1">
              <a:buFont typeface="Arial" pitchFamily="34" charset="0"/>
              <a:buChar char="•"/>
            </a:pPr>
            <a:r>
              <a:rPr lang="en-IN" sz="1800" dirty="0">
                <a:latin typeface="Times New Roman" panose="02020603050405020304" pitchFamily="18" charset="0"/>
                <a:cs typeface="Times New Roman" panose="02020603050405020304" pitchFamily="18" charset="0"/>
              </a:rPr>
              <a:t>YOLOv8</a:t>
            </a:r>
          </a:p>
          <a:p>
            <a:pPr lvl="1">
              <a:buFont typeface="Arial" pitchFamily="34" charset="0"/>
              <a:buChar char="•"/>
            </a:pPr>
            <a:r>
              <a:rPr lang="en-IN" sz="1800" dirty="0">
                <a:latin typeface="Times New Roman" panose="02020603050405020304" pitchFamily="18" charset="0"/>
                <a:cs typeface="Times New Roman" panose="02020603050405020304" pitchFamily="18" charset="0"/>
              </a:rPr>
              <a:t>OpenCV for image and video analysis.</a:t>
            </a:r>
          </a:p>
          <a:p>
            <a:pPr lvl="1">
              <a:buFont typeface="Arial" pitchFamily="34" charset="0"/>
              <a:buChar char="•"/>
            </a:pPr>
            <a:r>
              <a:rPr lang="en-IN" sz="1800" dirty="0" err="1">
                <a:latin typeface="Times New Roman" panose="02020603050405020304" pitchFamily="18" charset="0"/>
                <a:cs typeface="Times New Roman" panose="02020603050405020304" pitchFamily="18" charset="0"/>
              </a:rPr>
              <a:t>Streamlit</a:t>
            </a:r>
            <a:endParaRPr lang="en-IN" sz="1800" dirty="0">
              <a:latin typeface="Times New Roman" panose="02020603050405020304" pitchFamily="18" charset="0"/>
              <a:cs typeface="Times New Roman" panose="02020603050405020304" pitchFamily="18" charset="0"/>
            </a:endParaRPr>
          </a:p>
          <a:p>
            <a:pPr lvl="1">
              <a:buFont typeface="Arial" pitchFamily="34" charset="0"/>
              <a:buChar char="•"/>
            </a:pPr>
            <a:r>
              <a:rPr lang="en-IN" sz="1800" dirty="0" err="1">
                <a:latin typeface="Times New Roman" panose="02020603050405020304" pitchFamily="18" charset="0"/>
                <a:cs typeface="Times New Roman" panose="02020603050405020304" pitchFamily="18" charset="0"/>
              </a:rPr>
              <a:t>Langchain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ChromaDB</a:t>
            </a:r>
            <a:endParaRPr lang="en-IN" sz="1800" dirty="0">
              <a:latin typeface="Times New Roman" panose="02020603050405020304" pitchFamily="18" charset="0"/>
              <a:cs typeface="Times New Roman" panose="02020603050405020304" pitchFamily="18" charset="0"/>
            </a:endParaRPr>
          </a:p>
          <a:p>
            <a:pPr marL="457200" lvl="1" indent="0">
              <a:buFont typeface="Arial" pitchFamily="34" charset="0"/>
              <a:buNone/>
            </a:pPr>
            <a:r>
              <a:rPr lang="en-IN" sz="1800" b="1" dirty="0">
                <a:latin typeface="Times New Roman" panose="02020603050405020304" pitchFamily="18" charset="0"/>
                <a:cs typeface="Times New Roman" panose="02020603050405020304" pitchFamily="18" charset="0"/>
              </a:rPr>
              <a:t>Libraries</a:t>
            </a:r>
            <a:r>
              <a:rPr lang="en-IN" sz="1800" dirty="0">
                <a:latin typeface="Times New Roman" panose="02020603050405020304" pitchFamily="18" charset="0"/>
                <a:cs typeface="Times New Roman" panose="02020603050405020304" pitchFamily="18" charset="0"/>
              </a:rPr>
              <a:t>:</a:t>
            </a:r>
          </a:p>
          <a:p>
            <a:pPr lvl="1">
              <a:buFont typeface="Arial" pitchFamily="34" charset="0"/>
              <a:buChar char="•"/>
            </a:pPr>
            <a:r>
              <a:rPr lang="en-IN" sz="1800" dirty="0">
                <a:latin typeface="Times New Roman" panose="02020603050405020304" pitchFamily="18" charset="0"/>
                <a:cs typeface="Times New Roman" panose="02020603050405020304" pitchFamily="18" charset="0"/>
              </a:rPr>
              <a:t>TensorFlow/</a:t>
            </a:r>
            <a:r>
              <a:rPr lang="en-IN" sz="1800" dirty="0" err="1">
                <a:latin typeface="Times New Roman" panose="02020603050405020304" pitchFamily="18" charset="0"/>
                <a:cs typeface="Times New Roman" panose="02020603050405020304" pitchFamily="18" charset="0"/>
              </a:rPr>
              <a:t>PyTorch</a:t>
            </a:r>
            <a:r>
              <a:rPr lang="en-IN" sz="1800" dirty="0">
                <a:latin typeface="Times New Roman" panose="02020603050405020304" pitchFamily="18" charset="0"/>
                <a:cs typeface="Times New Roman" panose="02020603050405020304" pitchFamily="18" charset="0"/>
              </a:rPr>
              <a:t>, OpenCV, SSD (face detection), </a:t>
            </a:r>
            <a:r>
              <a:rPr lang="en-IN" sz="1800" dirty="0" err="1">
                <a:latin typeface="Times New Roman" panose="02020603050405020304" pitchFamily="18" charset="0"/>
                <a:cs typeface="Times New Roman" panose="02020603050405020304" pitchFamily="18" charset="0"/>
              </a:rPr>
              <a:t>OpenPose</a:t>
            </a:r>
            <a:r>
              <a:rPr lang="en-IN" sz="1800" dirty="0">
                <a:latin typeface="Times New Roman" panose="02020603050405020304" pitchFamily="18" charset="0"/>
                <a:cs typeface="Times New Roman" panose="02020603050405020304" pitchFamily="18" charset="0"/>
              </a:rPr>
              <a:t> (for pose estimation), </a:t>
            </a:r>
            <a:r>
              <a:rPr lang="en-IN" sz="1800" dirty="0" err="1">
                <a:latin typeface="Times New Roman" panose="02020603050405020304" pitchFamily="18" charset="0"/>
                <a:cs typeface="Times New Roman" panose="02020603050405020304" pitchFamily="18" charset="0"/>
              </a:rPr>
              <a:t>Numpy</a:t>
            </a:r>
            <a:r>
              <a:rPr lang="en-IN" sz="1800" dirty="0">
                <a:latin typeface="Times New Roman" panose="02020603050405020304" pitchFamily="18" charset="0"/>
                <a:cs typeface="Times New Roman" panose="02020603050405020304" pitchFamily="18" charset="0"/>
              </a:rPr>
              <a:t>, SciPy.</a:t>
            </a:r>
          </a:p>
          <a:p>
            <a:pPr marL="76200" indent="0">
              <a:buFont typeface="Arial" pitchFamily="34" charset="0"/>
              <a:buNone/>
            </a:pPr>
            <a:r>
              <a:rPr lang="en-IN" b="1" dirty="0">
                <a:latin typeface="Times New Roman" panose="02020603050405020304" pitchFamily="18" charset="0"/>
                <a:cs typeface="Times New Roman" panose="02020603050405020304" pitchFamily="18" charset="0"/>
              </a:rPr>
              <a:t>Hardware Requirements:</a:t>
            </a:r>
          </a:p>
          <a:p>
            <a:r>
              <a:rPr lang="en-IN" sz="1800" b="1" dirty="0">
                <a:latin typeface="Times New Roman" panose="02020603050405020304" pitchFamily="18" charset="0"/>
                <a:cs typeface="Times New Roman" panose="02020603050405020304" pitchFamily="18" charset="0"/>
              </a:rPr>
              <a:t>GPU</a:t>
            </a:r>
            <a:r>
              <a:rPr lang="en-IN" sz="1800" dirty="0">
                <a:latin typeface="Times New Roman" panose="02020603050405020304" pitchFamily="18" charset="0"/>
                <a:cs typeface="Times New Roman" panose="02020603050405020304" pitchFamily="18" charset="0"/>
              </a:rPr>
              <a:t>: NVIDIA GPU for real-time deep learning inference.</a:t>
            </a:r>
          </a:p>
          <a:p>
            <a:r>
              <a:rPr lang="en-IN" sz="1800" b="1" dirty="0">
                <a:latin typeface="Times New Roman" panose="02020603050405020304" pitchFamily="18" charset="0"/>
                <a:cs typeface="Times New Roman" panose="02020603050405020304" pitchFamily="18" charset="0"/>
              </a:rPr>
              <a:t>RGB Camera: </a:t>
            </a:r>
            <a:r>
              <a:rPr lang="en-IN" sz="1800" dirty="0">
                <a:latin typeface="Times New Roman" panose="02020603050405020304" pitchFamily="18" charset="0"/>
                <a:cs typeface="Times New Roman" panose="02020603050405020304" pitchFamily="18" charset="0"/>
              </a:rPr>
              <a:t>A high-resolution camera for capturing images in normal lighting conditions.</a:t>
            </a:r>
          </a:p>
          <a:p>
            <a:pPr indent="-190500" algn="just">
              <a:lnSpc>
                <a:spcPct val="200000"/>
              </a:lnSpc>
              <a:spcBef>
                <a:spcPts val="0"/>
              </a:spcBef>
              <a:buClr>
                <a:schemeClr val="dk1"/>
              </a:buClr>
              <a:buSzPct val="100000"/>
              <a:buFont typeface="Arial" pitchFamily="34" charset="0"/>
              <a:buNone/>
            </a:pPr>
            <a:endParaRPr lang="en-IN" sz="1400" dirty="0">
              <a:latin typeface="Times New Roman" panose="02020603050405020304" pitchFamily="18" charset="0"/>
              <a:ea typeface="Cambria" panose="02040503050406030204" pitchFamily="18" charset="0"/>
              <a:cs typeface="Times New Roman" panose="02020603050405020304" pitchFamily="18" charset="0"/>
            </a:endParaRPr>
          </a:p>
          <a:p>
            <a:pPr indent="-190500" algn="just">
              <a:lnSpc>
                <a:spcPct val="200000"/>
              </a:lnSpc>
              <a:spcBef>
                <a:spcPts val="0"/>
              </a:spcBef>
              <a:buClr>
                <a:schemeClr val="dk1"/>
              </a:buClr>
              <a:buSzPct val="100000"/>
              <a:buFont typeface="Arial" pitchFamily="34" charset="0"/>
              <a:buNone/>
            </a:pPr>
            <a:endParaRPr lang="en-IN"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Timeline of the Project </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BC204137-A22B-E24C-1CC3-155E0E677A32}"/>
              </a:ext>
            </a:extLst>
          </p:cNvPr>
          <p:cNvGraphicFramePr>
            <a:graphicFrameLocks noGrp="1"/>
          </p:cNvGraphicFramePr>
          <p:nvPr>
            <p:extLst>
              <p:ext uri="{D42A27DB-BD31-4B8C-83A1-F6EECF244321}">
                <p14:modId xmlns:p14="http://schemas.microsoft.com/office/powerpoint/2010/main" val="3137411763"/>
              </p:ext>
            </p:extLst>
          </p:nvPr>
        </p:nvGraphicFramePr>
        <p:xfrm>
          <a:off x="2082800" y="1107855"/>
          <a:ext cx="8127999" cy="5400040"/>
        </p:xfrm>
        <a:graphic>
          <a:graphicData uri="http://schemas.openxmlformats.org/drawingml/2006/table">
            <a:tbl>
              <a:tblPr firstRow="1" bandRow="1">
                <a:tableStyleId>{3C2FFA5D-87B4-456A-9821-1D502468CF0F}</a:tableStyleId>
              </a:tblPr>
              <a:tblGrid>
                <a:gridCol w="2709333">
                  <a:extLst>
                    <a:ext uri="{9D8B030D-6E8A-4147-A177-3AD203B41FA5}">
                      <a16:colId xmlns:a16="http://schemas.microsoft.com/office/drawing/2014/main" val="3359358090"/>
                    </a:ext>
                  </a:extLst>
                </a:gridCol>
                <a:gridCol w="2709333">
                  <a:extLst>
                    <a:ext uri="{9D8B030D-6E8A-4147-A177-3AD203B41FA5}">
                      <a16:colId xmlns:a16="http://schemas.microsoft.com/office/drawing/2014/main" val="2954913952"/>
                    </a:ext>
                  </a:extLst>
                </a:gridCol>
                <a:gridCol w="2709333">
                  <a:extLst>
                    <a:ext uri="{9D8B030D-6E8A-4147-A177-3AD203B41FA5}">
                      <a16:colId xmlns:a16="http://schemas.microsoft.com/office/drawing/2014/main" val="3612389176"/>
                    </a:ext>
                  </a:extLst>
                </a:gridCol>
              </a:tblGrid>
              <a:tr h="370840">
                <a:tc>
                  <a:txBody>
                    <a:bodyPr/>
                    <a:lstStyle/>
                    <a:p>
                      <a:pPr algn="ctr"/>
                      <a:r>
                        <a:rPr lang="en-IN" sz="1600" dirty="0"/>
                        <a:t>Phase</a:t>
                      </a:r>
                    </a:p>
                  </a:txBody>
                  <a:tcPr/>
                </a:tc>
                <a:tc>
                  <a:txBody>
                    <a:bodyPr/>
                    <a:lstStyle/>
                    <a:p>
                      <a:pPr algn="ctr"/>
                      <a:r>
                        <a:rPr lang="en-IN" sz="1600" dirty="0"/>
                        <a:t>Tasks</a:t>
                      </a:r>
                    </a:p>
                  </a:txBody>
                  <a:tcPr/>
                </a:tc>
                <a:tc>
                  <a:txBody>
                    <a:bodyPr/>
                    <a:lstStyle/>
                    <a:p>
                      <a:pPr algn="ctr"/>
                      <a:r>
                        <a:rPr lang="en-IN" sz="1600" dirty="0"/>
                        <a:t>Review</a:t>
                      </a:r>
                    </a:p>
                  </a:txBody>
                  <a:tcPr/>
                </a:tc>
                <a:extLst>
                  <a:ext uri="{0D108BD9-81ED-4DB2-BD59-A6C34878D82A}">
                    <a16:rowId xmlns:a16="http://schemas.microsoft.com/office/drawing/2014/main" val="473746814"/>
                  </a:ext>
                </a:extLst>
              </a:tr>
              <a:tr h="370840">
                <a:tc>
                  <a:txBody>
                    <a:bodyPr/>
                    <a:lstStyle/>
                    <a:p>
                      <a:pPr algn="ctr"/>
                      <a:r>
                        <a:rPr lang="en-IN" sz="1000" dirty="0">
                          <a:latin typeface="+mj-lt"/>
                        </a:rPr>
                        <a:t>Project Initiation</a:t>
                      </a:r>
                    </a:p>
                  </a:txBody>
                  <a:tcPr/>
                </a:tc>
                <a:tc>
                  <a:txBody>
                    <a:bodyPr/>
                    <a:lstStyle/>
                    <a:p>
                      <a:pPr algn="ctr"/>
                      <a:r>
                        <a:rPr lang="en-US" sz="1000" dirty="0">
                          <a:latin typeface="+mj-lt"/>
                        </a:rPr>
                        <a:t>Define the project scope, conduct a literature review on AI-based crop disease detection, and finalize the technology stack. Identify suitable datasets and model architectures (YOLO, CNNs).</a:t>
                      </a:r>
                      <a:endParaRPr lang="en-IN" sz="1000" dirty="0">
                        <a:latin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t>Review 0</a:t>
                      </a:r>
                      <a:r>
                        <a:rPr lang="en-US" sz="1000" dirty="0"/>
                        <a:t>: Initial Plan Review</a:t>
                      </a:r>
                      <a:endParaRPr lang="en-IN" sz="1000" dirty="0"/>
                    </a:p>
                    <a:p>
                      <a:pPr algn="ctr"/>
                      <a:endParaRPr lang="en-IN" sz="1000" dirty="0"/>
                    </a:p>
                  </a:txBody>
                  <a:tcPr/>
                </a:tc>
                <a:extLst>
                  <a:ext uri="{0D108BD9-81ED-4DB2-BD59-A6C34878D82A}">
                    <a16:rowId xmlns:a16="http://schemas.microsoft.com/office/drawing/2014/main" val="3867990810"/>
                  </a:ext>
                </a:extLst>
              </a:tr>
              <a:tr h="370840">
                <a:tc>
                  <a:txBody>
                    <a:bodyPr/>
                    <a:lstStyle/>
                    <a:p>
                      <a:pPr algn="ctr"/>
                      <a:r>
                        <a:rPr lang="en-IN" sz="1000" dirty="0">
                          <a:latin typeface="+mj-lt"/>
                        </a:rPr>
                        <a:t>Research &amp; Design</a:t>
                      </a:r>
                    </a:p>
                  </a:txBody>
                  <a:tcPr/>
                </a:tc>
                <a:tc>
                  <a:txBody>
                    <a:bodyPr/>
                    <a:lstStyle/>
                    <a:p>
                      <a:pPr algn="ctr"/>
                      <a:r>
                        <a:rPr lang="en-US" sz="1000" dirty="0">
                          <a:latin typeface="+mj-lt"/>
                        </a:rPr>
                        <a:t>Gather images of diseased and healthy crops, preprocess the dataset (resizing, augmentation), and store it in Google Drive. Ensure proper labeling and annotation in </a:t>
                      </a:r>
                      <a:r>
                        <a:rPr lang="en-US" sz="1000" dirty="0" err="1">
                          <a:latin typeface="+mj-lt"/>
                        </a:rPr>
                        <a:t>roboflow</a:t>
                      </a:r>
                      <a:r>
                        <a:rPr lang="en-US" sz="1000" dirty="0">
                          <a:latin typeface="+mj-lt"/>
                        </a:rPr>
                        <a:t> for training.</a:t>
                      </a:r>
                      <a:endParaRPr lang="en-IN" sz="1000" dirty="0">
                        <a:latin typeface="+mj-lt"/>
                      </a:endParaRPr>
                    </a:p>
                  </a:txBody>
                  <a:tcPr/>
                </a:tc>
                <a:tc>
                  <a:txBody>
                    <a:bodyPr/>
                    <a:lstStyle/>
                    <a:p>
                      <a:pPr algn="ctr"/>
                      <a:r>
                        <a:rPr lang="en-IN" sz="1000" b="1" dirty="0"/>
                        <a:t>Review 1</a:t>
                      </a:r>
                      <a:r>
                        <a:rPr lang="en-IN" sz="1000" dirty="0"/>
                        <a:t>: Research &amp; Design Review</a:t>
                      </a:r>
                    </a:p>
                    <a:p>
                      <a:pPr algn="ctr"/>
                      <a:endParaRPr lang="en-IN" sz="1000" dirty="0"/>
                    </a:p>
                  </a:txBody>
                  <a:tcPr/>
                </a:tc>
                <a:extLst>
                  <a:ext uri="{0D108BD9-81ED-4DB2-BD59-A6C34878D82A}">
                    <a16:rowId xmlns:a16="http://schemas.microsoft.com/office/drawing/2014/main" val="2543220313"/>
                  </a:ext>
                </a:extLst>
              </a:tr>
              <a:tr h="370840">
                <a:tc>
                  <a:txBody>
                    <a:bodyPr/>
                    <a:lstStyle/>
                    <a:p>
                      <a:pPr algn="ctr"/>
                      <a:r>
                        <a:rPr lang="en-IN" sz="1000" dirty="0">
                          <a:latin typeface="+mj-lt"/>
                        </a:rPr>
                        <a:t>Model Development &amp; Integration</a:t>
                      </a:r>
                    </a:p>
                  </a:txBody>
                  <a:tcPr/>
                </a:tc>
                <a:tc>
                  <a:txBody>
                    <a:bodyPr/>
                    <a:lstStyle/>
                    <a:p>
                      <a:pPr algn="ctr"/>
                      <a:r>
                        <a:rPr lang="en-IN" sz="1000" dirty="0">
                          <a:latin typeface="+mj-lt"/>
                        </a:rPr>
                        <a:t>Train YOLO models for detecting crop diseases, fine-tune hyperparameters, and evaluate model performance using precision, recall, and F1-score. Create vector embeddings for disease-related text data.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Review 2</a:t>
                      </a:r>
                      <a:r>
                        <a:rPr lang="en-IN" sz="1000" dirty="0"/>
                        <a:t>: Model Development &amp; Integration Review</a:t>
                      </a:r>
                    </a:p>
                    <a:p>
                      <a:pPr algn="ctr"/>
                      <a:endParaRPr lang="en-IN" sz="1000" dirty="0"/>
                    </a:p>
                  </a:txBody>
                  <a:tcPr/>
                </a:tc>
                <a:extLst>
                  <a:ext uri="{0D108BD9-81ED-4DB2-BD59-A6C34878D82A}">
                    <a16:rowId xmlns:a16="http://schemas.microsoft.com/office/drawing/2014/main" val="2962699038"/>
                  </a:ext>
                </a:extLst>
              </a:tr>
              <a:tr h="370840">
                <a:tc>
                  <a:txBody>
                    <a:bodyPr/>
                    <a:lstStyle/>
                    <a:p>
                      <a:pPr algn="ctr"/>
                      <a:r>
                        <a:rPr lang="en-IN" sz="1000" dirty="0">
                          <a:latin typeface="+mj-lt"/>
                        </a:rPr>
                        <a:t>Model Development &amp; Integration</a:t>
                      </a:r>
                    </a:p>
                  </a:txBody>
                  <a:tcPr/>
                </a:tc>
                <a:tc>
                  <a:txBody>
                    <a:bodyPr/>
                    <a:lstStyle/>
                    <a:p>
                      <a:pPr algn="ctr"/>
                      <a:r>
                        <a:rPr lang="en-US" sz="1000" dirty="0">
                          <a:latin typeface="+mj-lt"/>
                        </a:rPr>
                        <a:t>Develop a </a:t>
                      </a:r>
                      <a:r>
                        <a:rPr lang="en-US" sz="1000" b="0" dirty="0" err="1">
                          <a:latin typeface="+mj-lt"/>
                        </a:rPr>
                        <a:t>Streamlit</a:t>
                      </a:r>
                      <a:r>
                        <a:rPr lang="en-US" sz="1000" b="0" dirty="0">
                          <a:latin typeface="+mj-lt"/>
                        </a:rPr>
                        <a:t>-based</a:t>
                      </a:r>
                      <a:r>
                        <a:rPr lang="en-US" sz="1000" dirty="0">
                          <a:latin typeface="+mj-lt"/>
                        </a:rPr>
                        <a:t> web app for disease detection, integrate trained models, and connect </a:t>
                      </a:r>
                      <a:r>
                        <a:rPr lang="en-US" sz="1000" b="0" dirty="0" err="1">
                          <a:latin typeface="+mj-lt"/>
                        </a:rPr>
                        <a:t>LangChain</a:t>
                      </a:r>
                      <a:r>
                        <a:rPr lang="en-US" sz="1000" b="0" dirty="0">
                          <a:latin typeface="+mj-lt"/>
                        </a:rPr>
                        <a:t> &amp; GPT-4 </a:t>
                      </a:r>
                      <a:r>
                        <a:rPr lang="en-US" sz="1000" dirty="0">
                          <a:latin typeface="+mj-lt"/>
                        </a:rPr>
                        <a:t>for chatbot-based recommendations. Optimize API calls for efficiency.</a:t>
                      </a:r>
                    </a:p>
                    <a:p>
                      <a:pPr algn="ctr"/>
                      <a:endParaRPr lang="en-IN" sz="1000" dirty="0">
                        <a:latin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Review 3: </a:t>
                      </a:r>
                      <a:r>
                        <a:rPr lang="en-IN" sz="1000" dirty="0"/>
                        <a:t>Testing &amp; Simulation Review</a:t>
                      </a:r>
                      <a:endParaRPr lang="en-IN" sz="1000" b="1" dirty="0"/>
                    </a:p>
                    <a:p>
                      <a:pPr algn="ctr"/>
                      <a:endParaRPr lang="en-IN" sz="1000" dirty="0"/>
                    </a:p>
                  </a:txBody>
                  <a:tcPr/>
                </a:tc>
                <a:extLst>
                  <a:ext uri="{0D108BD9-81ED-4DB2-BD59-A6C34878D82A}">
                    <a16:rowId xmlns:a16="http://schemas.microsoft.com/office/drawing/2014/main" val="2040525370"/>
                  </a:ext>
                </a:extLst>
              </a:tr>
              <a:tr h="370840">
                <a:tc>
                  <a:txBody>
                    <a:bodyPr/>
                    <a:lstStyle/>
                    <a:p>
                      <a:pPr algn="ctr"/>
                      <a:r>
                        <a:rPr lang="en-IN" sz="1000" dirty="0">
                          <a:latin typeface="+mj-lt"/>
                        </a:rPr>
                        <a:t>Model Development &amp; Integration</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mj-lt"/>
                        </a:rPr>
                        <a:t>Test the web app with real images, deploy it on a cloud platform (</a:t>
                      </a:r>
                      <a:r>
                        <a:rPr lang="en-US" sz="1000" dirty="0" err="1">
                          <a:latin typeface="+mj-lt"/>
                        </a:rPr>
                        <a:t>Streamlit</a:t>
                      </a:r>
                      <a:r>
                        <a:rPr lang="en-US" sz="1000" dirty="0">
                          <a:latin typeface="+mj-lt"/>
                        </a:rPr>
                        <a:t> Cloud, Hugging Face Spaces), gather user feedback, refine the UI, and compile the final project report and research paper.</a:t>
                      </a:r>
                    </a:p>
                    <a:p>
                      <a:pPr algn="ctr"/>
                      <a:endParaRPr lang="en-IN" sz="1000" dirty="0">
                        <a:latin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 </a:t>
                      </a:r>
                      <a:r>
                        <a:rPr lang="en-IN" sz="1000" dirty="0"/>
                        <a:t>Overall System Validation &amp; Paper submission</a:t>
                      </a:r>
                      <a:endParaRPr lang="en-IN" sz="1000" b="1" dirty="0"/>
                    </a:p>
                    <a:p>
                      <a:pPr algn="ctr"/>
                      <a:endParaRPr lang="en-IN" sz="1000" dirty="0"/>
                    </a:p>
                  </a:txBody>
                  <a:tcPr/>
                </a:tc>
                <a:extLst>
                  <a:ext uri="{0D108BD9-81ED-4DB2-BD59-A6C34878D82A}">
                    <a16:rowId xmlns:a16="http://schemas.microsoft.com/office/drawing/2014/main" val="554693764"/>
                  </a:ext>
                </a:extLst>
              </a:tr>
            </a:tbl>
          </a:graphicData>
        </a:graphic>
      </p:graphicFrame>
    </p:spTree>
    <p:extLst>
      <p:ext uri="{BB962C8B-B14F-4D97-AF65-F5344CB8AC3E}">
        <p14:creationId xmlns:p14="http://schemas.microsoft.com/office/powerpoint/2010/main" val="171830765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1028460" y="2135038"/>
            <a:ext cx="10668000" cy="495299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AI-Driven Crop Disease Prediction and Management System effectively combines deep learning, computer vision, and real-time video analysis to deliver a robust solution for early disease detection and management in agriculture. By integrating advanced algorithms and mobile-based surveillance, the system can drastically improve crop yield and reduce losses caused by plant diseases.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1856596" y="2405062"/>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https://github.com/arjundontflex/Plant-Disease-Diagnosis</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7911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References</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45" name="Google Shape;145;p22"/>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Autofit/>
          </a:bodyPr>
          <a:lstStyle/>
          <a:p>
            <a:pPr marL="495300" indent="-342900" algn="just">
              <a:lnSpc>
                <a:spcPct val="150000"/>
              </a:lnSpc>
              <a:spcBef>
                <a:spcPts val="0"/>
              </a:spcBef>
            </a:pPr>
            <a:r>
              <a:rPr lang="en-US" sz="900" b="0" i="0" dirty="0">
                <a:solidFill>
                  <a:srgbClr val="222222"/>
                </a:solidFill>
                <a:effectLst/>
                <a:latin typeface="Arial" panose="020B0604020202020204" pitchFamily="34" charset="0"/>
                <a:cs typeface="Arial" panose="020B0604020202020204" pitchFamily="34" charset="0"/>
              </a:rPr>
              <a:t>Shahi, T. B., Xu, C.-Y., Neupane, A., &amp; Guo, W. (2023). Recent Advances in Crop Disease Detection Using UAV and Deep Learning Techniques. </a:t>
            </a:r>
            <a:r>
              <a:rPr lang="en-US" sz="900" b="0" i="1" dirty="0">
                <a:solidFill>
                  <a:srgbClr val="222222"/>
                </a:solidFill>
                <a:effectLst/>
                <a:latin typeface="Arial" panose="020B0604020202020204" pitchFamily="34" charset="0"/>
                <a:cs typeface="Arial" panose="020B0604020202020204" pitchFamily="34" charset="0"/>
              </a:rPr>
              <a:t>Remote Sensing</a:t>
            </a:r>
            <a:r>
              <a:rPr lang="en-US" sz="900" b="0" i="0" dirty="0">
                <a:solidFill>
                  <a:srgbClr val="222222"/>
                </a:solidFill>
                <a:effectLst/>
                <a:latin typeface="Arial" panose="020B0604020202020204" pitchFamily="34" charset="0"/>
                <a:cs typeface="Arial" panose="020B0604020202020204" pitchFamily="34" charset="0"/>
              </a:rPr>
              <a:t>, </a:t>
            </a:r>
            <a:r>
              <a:rPr lang="en-US" sz="900" b="0" i="1" dirty="0">
                <a:solidFill>
                  <a:srgbClr val="222222"/>
                </a:solidFill>
                <a:effectLst/>
                <a:latin typeface="Arial" panose="020B0604020202020204" pitchFamily="34" charset="0"/>
                <a:cs typeface="Arial" panose="020B0604020202020204" pitchFamily="34" charset="0"/>
              </a:rPr>
              <a:t>15</a:t>
            </a:r>
            <a:r>
              <a:rPr lang="en-US" sz="900" b="0" i="0" dirty="0">
                <a:solidFill>
                  <a:srgbClr val="222222"/>
                </a:solidFill>
                <a:effectLst/>
                <a:latin typeface="Arial" panose="020B0604020202020204" pitchFamily="34" charset="0"/>
                <a:cs typeface="Arial" panose="020B0604020202020204" pitchFamily="34" charset="0"/>
              </a:rPr>
              <a:t>(9), 2450. </a:t>
            </a:r>
            <a:r>
              <a:rPr lang="en-US" sz="900" b="0" i="0" dirty="0">
                <a:solidFill>
                  <a:srgbClr val="222222"/>
                </a:solidFill>
                <a:effectLst/>
                <a:latin typeface="Arial" panose="020B0604020202020204" pitchFamily="34" charset="0"/>
                <a:cs typeface="Arial" panose="020B0604020202020204" pitchFamily="34" charset="0"/>
                <a:hlinkClick r:id="rId3"/>
              </a:rPr>
              <a:t>https://doi.org/10.3390/rs15092450</a:t>
            </a:r>
            <a:endParaRPr lang="en-US" sz="900" b="0" i="0" dirty="0">
              <a:solidFill>
                <a:srgbClr val="222222"/>
              </a:solidFill>
              <a:effectLst/>
              <a:latin typeface="Arial" panose="020B0604020202020204" pitchFamily="34" charset="0"/>
              <a:cs typeface="Arial" panose="020B0604020202020204" pitchFamily="34" charset="0"/>
            </a:endParaRPr>
          </a:p>
          <a:p>
            <a:pPr marL="495300" indent="-342900" algn="just">
              <a:lnSpc>
                <a:spcPct val="150000"/>
              </a:lnSpc>
              <a:spcBef>
                <a:spcPts val="0"/>
              </a:spcBef>
            </a:pPr>
            <a:r>
              <a:rPr lang="en-IN" sz="900" b="0" i="0" dirty="0">
                <a:solidFill>
                  <a:srgbClr val="2E414F"/>
                </a:solidFill>
                <a:effectLst/>
                <a:latin typeface="Arial" panose="020B0604020202020204" pitchFamily="34" charset="0"/>
                <a:cs typeface="Arial" panose="020B0604020202020204" pitchFamily="34" charset="0"/>
              </a:rPr>
              <a:t>Singla, A., Nehra, A., Joshi, K., Kumar, A., </a:t>
            </a:r>
            <a:r>
              <a:rPr lang="en-IN" sz="900" b="0" i="0" dirty="0" err="1">
                <a:solidFill>
                  <a:srgbClr val="2E414F"/>
                </a:solidFill>
                <a:effectLst/>
                <a:latin typeface="Arial" panose="020B0604020202020204" pitchFamily="34" charset="0"/>
                <a:cs typeface="Arial" panose="020B0604020202020204" pitchFamily="34" charset="0"/>
              </a:rPr>
              <a:t>Tuteja</a:t>
            </a:r>
            <a:r>
              <a:rPr lang="en-IN" sz="900" b="0" i="0" dirty="0">
                <a:solidFill>
                  <a:srgbClr val="2E414F"/>
                </a:solidFill>
                <a:effectLst/>
                <a:latin typeface="Arial" panose="020B0604020202020204" pitchFamily="34" charset="0"/>
                <a:cs typeface="Arial" panose="020B0604020202020204" pitchFamily="34" charset="0"/>
              </a:rPr>
              <a:t>, N., Varshney, R.K., Gill, S.S., &amp; Gill, R. (2024). Exploration of machine learning approaches for automated crop disease detection. </a:t>
            </a:r>
            <a:r>
              <a:rPr lang="en-IN" sz="900" b="0" i="1" dirty="0">
                <a:solidFill>
                  <a:srgbClr val="2E414F"/>
                </a:solidFill>
                <a:effectLst/>
                <a:latin typeface="Arial" panose="020B0604020202020204" pitchFamily="34" charset="0"/>
                <a:cs typeface="Arial" panose="020B0604020202020204" pitchFamily="34" charset="0"/>
              </a:rPr>
              <a:t>Current Plant Biology</a:t>
            </a:r>
            <a:r>
              <a:rPr lang="en-IN" sz="900" b="0" i="0" dirty="0">
                <a:solidFill>
                  <a:srgbClr val="2E414F"/>
                </a:solidFill>
                <a:effectLst/>
                <a:latin typeface="Arial" panose="020B0604020202020204" pitchFamily="34" charset="0"/>
                <a:cs typeface="Arial" panose="020B0604020202020204" pitchFamily="34" charset="0"/>
              </a:rPr>
              <a:t>.</a:t>
            </a:r>
            <a:endParaRPr lang="en-US" sz="900" dirty="0">
              <a:solidFill>
                <a:srgbClr val="222222"/>
              </a:solidFill>
              <a:latin typeface="Arial" panose="020B0604020202020204" pitchFamily="34" charset="0"/>
              <a:cs typeface="Arial" panose="020B0604020202020204" pitchFamily="34" charset="0"/>
            </a:endParaRPr>
          </a:p>
          <a:p>
            <a:pPr marL="495300" indent="-342900" algn="just">
              <a:lnSpc>
                <a:spcPct val="150000"/>
              </a:lnSpc>
              <a:spcBef>
                <a:spcPts val="0"/>
              </a:spcBef>
            </a:pPr>
            <a:r>
              <a:rPr lang="en-IN" sz="900" b="0" i="0" dirty="0">
                <a:solidFill>
                  <a:srgbClr val="2E414F"/>
                </a:solidFill>
                <a:effectLst/>
                <a:latin typeface="Arial" panose="020B0604020202020204" pitchFamily="34" charset="0"/>
                <a:cs typeface="Arial" panose="020B0604020202020204" pitchFamily="34" charset="0"/>
              </a:rPr>
              <a:t>Ale, L., </a:t>
            </a:r>
            <a:r>
              <a:rPr lang="en-IN" sz="900" b="0" i="0" dirty="0" err="1">
                <a:solidFill>
                  <a:srgbClr val="2E414F"/>
                </a:solidFill>
                <a:effectLst/>
                <a:latin typeface="Arial" panose="020B0604020202020204" pitchFamily="34" charset="0"/>
                <a:cs typeface="Arial" panose="020B0604020202020204" pitchFamily="34" charset="0"/>
              </a:rPr>
              <a:t>Sheta</a:t>
            </a:r>
            <a:r>
              <a:rPr lang="en-IN" sz="900" b="0" i="0" dirty="0">
                <a:solidFill>
                  <a:srgbClr val="2E414F"/>
                </a:solidFill>
                <a:effectLst/>
                <a:latin typeface="Arial" panose="020B0604020202020204" pitchFamily="34" charset="0"/>
                <a:cs typeface="Arial" panose="020B0604020202020204" pitchFamily="34" charset="0"/>
              </a:rPr>
              <a:t>, A., Li, L., Wang, Y., &amp; Zhang, N. (2019). Deep Learning Based Plant Disease Detection for Smart Agriculture. </a:t>
            </a:r>
            <a:r>
              <a:rPr lang="en-IN" sz="900" b="0" i="1" dirty="0">
                <a:solidFill>
                  <a:srgbClr val="2E414F"/>
                </a:solidFill>
                <a:effectLst/>
                <a:latin typeface="Arial" panose="020B0604020202020204" pitchFamily="34" charset="0"/>
                <a:cs typeface="Arial" panose="020B0604020202020204" pitchFamily="34" charset="0"/>
              </a:rPr>
              <a:t>2019 IEEE </a:t>
            </a:r>
            <a:r>
              <a:rPr lang="en-IN" sz="900" b="0" i="1" dirty="0" err="1">
                <a:solidFill>
                  <a:srgbClr val="2E414F"/>
                </a:solidFill>
                <a:effectLst/>
                <a:latin typeface="Arial" panose="020B0604020202020204" pitchFamily="34" charset="0"/>
                <a:cs typeface="Arial" panose="020B0604020202020204" pitchFamily="34" charset="0"/>
              </a:rPr>
              <a:t>Globecom</a:t>
            </a:r>
            <a:r>
              <a:rPr lang="en-IN" sz="900" b="0" i="1" dirty="0">
                <a:solidFill>
                  <a:srgbClr val="2E414F"/>
                </a:solidFill>
                <a:effectLst/>
                <a:latin typeface="Arial" panose="020B0604020202020204" pitchFamily="34" charset="0"/>
                <a:cs typeface="Arial" panose="020B0604020202020204" pitchFamily="34" charset="0"/>
              </a:rPr>
              <a:t> Workshops (GC </a:t>
            </a:r>
            <a:r>
              <a:rPr lang="en-IN" sz="900" b="0" i="1" dirty="0" err="1">
                <a:solidFill>
                  <a:srgbClr val="2E414F"/>
                </a:solidFill>
                <a:effectLst/>
                <a:latin typeface="Arial" panose="020B0604020202020204" pitchFamily="34" charset="0"/>
                <a:cs typeface="Arial" panose="020B0604020202020204" pitchFamily="34" charset="0"/>
              </a:rPr>
              <a:t>Wkshps</a:t>
            </a:r>
            <a:r>
              <a:rPr lang="en-IN" sz="900" b="0" i="1" dirty="0">
                <a:solidFill>
                  <a:srgbClr val="2E414F"/>
                </a:solidFill>
                <a:effectLst/>
                <a:latin typeface="Arial" panose="020B0604020202020204" pitchFamily="34" charset="0"/>
                <a:cs typeface="Arial" panose="020B0604020202020204" pitchFamily="34" charset="0"/>
              </a:rPr>
              <a:t>)</a:t>
            </a:r>
            <a:r>
              <a:rPr lang="en-IN" sz="900" b="0" i="0" dirty="0">
                <a:solidFill>
                  <a:srgbClr val="2E414F"/>
                </a:solidFill>
                <a:effectLst/>
                <a:latin typeface="Arial" panose="020B0604020202020204" pitchFamily="34" charset="0"/>
                <a:cs typeface="Arial" panose="020B0604020202020204" pitchFamily="34" charset="0"/>
              </a:rPr>
              <a:t>, 1-6.</a:t>
            </a:r>
            <a:endParaRPr lang="en-US" sz="900" b="0" i="0" dirty="0">
              <a:solidFill>
                <a:srgbClr val="222222"/>
              </a:solidFill>
              <a:effectLst/>
              <a:latin typeface="Arial" panose="020B0604020202020204" pitchFamily="34" charset="0"/>
              <a:cs typeface="Arial" panose="020B0604020202020204" pitchFamily="34" charset="0"/>
            </a:endParaRPr>
          </a:p>
          <a:p>
            <a:pPr marL="495300" indent="-342900" algn="just">
              <a:lnSpc>
                <a:spcPct val="150000"/>
              </a:lnSpc>
              <a:spcBef>
                <a:spcPts val="0"/>
              </a:spcBef>
            </a:pPr>
            <a:r>
              <a:rPr lang="en-US" sz="900" i="1" dirty="0">
                <a:latin typeface="Arial" panose="020B0604020202020204" pitchFamily="34" charset="0"/>
                <a:cs typeface="Arial" panose="020B0604020202020204" pitchFamily="34" charset="0"/>
              </a:rPr>
              <a:t>Edna Chebet Too, Li </a:t>
            </a:r>
            <a:r>
              <a:rPr lang="en-US" sz="900" i="1" dirty="0" err="1">
                <a:latin typeface="Arial" panose="020B0604020202020204" pitchFamily="34" charset="0"/>
                <a:cs typeface="Arial" panose="020B0604020202020204" pitchFamily="34" charset="0"/>
              </a:rPr>
              <a:t>Yujian</a:t>
            </a:r>
            <a:r>
              <a:rPr lang="en-US" sz="900" i="1" dirty="0">
                <a:latin typeface="Arial" panose="020B0604020202020204" pitchFamily="34" charset="0"/>
                <a:cs typeface="Arial" panose="020B0604020202020204" pitchFamily="34" charset="0"/>
              </a:rPr>
              <a:t>, Sam </a:t>
            </a:r>
            <a:r>
              <a:rPr lang="en-US" sz="900" i="1" dirty="0" err="1">
                <a:latin typeface="Arial" panose="020B0604020202020204" pitchFamily="34" charset="0"/>
                <a:cs typeface="Arial" panose="020B0604020202020204" pitchFamily="34" charset="0"/>
              </a:rPr>
              <a:t>Njuki</a:t>
            </a:r>
            <a:r>
              <a:rPr lang="en-US" sz="900" i="1" dirty="0">
                <a:latin typeface="Arial" panose="020B0604020202020204" pitchFamily="34" charset="0"/>
                <a:cs typeface="Arial" panose="020B0604020202020204" pitchFamily="34" charset="0"/>
              </a:rPr>
              <a:t>, and Liu </a:t>
            </a:r>
            <a:r>
              <a:rPr lang="en-US" sz="900" i="1" dirty="0" err="1">
                <a:latin typeface="Arial" panose="020B0604020202020204" pitchFamily="34" charset="0"/>
                <a:cs typeface="Arial" panose="020B0604020202020204" pitchFamily="34" charset="0"/>
              </a:rPr>
              <a:t>Yingchun</a:t>
            </a:r>
            <a:r>
              <a:rPr lang="en-US" sz="900" i="1" dirty="0">
                <a:latin typeface="Arial" panose="020B0604020202020204" pitchFamily="34" charset="0"/>
                <a:cs typeface="Arial" panose="020B0604020202020204" pitchFamily="34" charset="0"/>
              </a:rPr>
              <a:t>. 2019. A comparative study of fine-tuning deep learning models for plant disease identification. </a:t>
            </a:r>
            <a:r>
              <a:rPr lang="en-US" sz="900" i="1" dirty="0" err="1">
                <a:latin typeface="Arial" panose="020B0604020202020204" pitchFamily="34" charset="0"/>
                <a:cs typeface="Arial" panose="020B0604020202020204" pitchFamily="34" charset="0"/>
              </a:rPr>
              <a:t>Comput</a:t>
            </a:r>
            <a:r>
              <a:rPr lang="en-US" sz="900" i="1" dirty="0">
                <a:latin typeface="Arial" panose="020B0604020202020204" pitchFamily="34" charset="0"/>
                <a:cs typeface="Arial" panose="020B0604020202020204" pitchFamily="34" charset="0"/>
              </a:rPr>
              <a:t>. Electron. Agric. 161, C (Jun 2019), 272–279. </a:t>
            </a:r>
            <a:r>
              <a:rPr lang="en-US" sz="900" i="1" dirty="0">
                <a:latin typeface="Arial" panose="020B0604020202020204" pitchFamily="34" charset="0"/>
                <a:cs typeface="Arial" panose="020B0604020202020204" pitchFamily="34" charset="0"/>
                <a:hlinkClick r:id="rId4"/>
              </a:rPr>
              <a:t>https://doi.org/10.1016/j.compag.2018.03.032</a:t>
            </a:r>
            <a:endParaRPr lang="en-US" sz="900" i="1" dirty="0">
              <a:latin typeface="Arial" panose="020B0604020202020204" pitchFamily="34" charset="0"/>
              <a:cs typeface="Arial" panose="020B0604020202020204" pitchFamily="34" charset="0"/>
            </a:endParaRPr>
          </a:p>
          <a:p>
            <a:pPr marL="495300" indent="-342900" algn="just">
              <a:lnSpc>
                <a:spcPct val="150000"/>
              </a:lnSpc>
              <a:spcBef>
                <a:spcPts val="0"/>
              </a:spcBef>
            </a:pPr>
            <a:r>
              <a:rPr lang="en-IN" sz="900" b="0" i="0" dirty="0">
                <a:solidFill>
                  <a:srgbClr val="222222"/>
                </a:solidFill>
                <a:effectLst/>
                <a:latin typeface="Arial" panose="020B0604020202020204" pitchFamily="34" charset="0"/>
                <a:cs typeface="Arial" panose="020B0604020202020204" pitchFamily="34" charset="0"/>
              </a:rPr>
              <a:t>Chowdhury, M. E. H., Rahman, T., </a:t>
            </a:r>
            <a:r>
              <a:rPr lang="en-IN" sz="900" b="0" i="0" dirty="0" err="1">
                <a:solidFill>
                  <a:srgbClr val="222222"/>
                </a:solidFill>
                <a:effectLst/>
                <a:latin typeface="Arial" panose="020B0604020202020204" pitchFamily="34" charset="0"/>
                <a:cs typeface="Arial" panose="020B0604020202020204" pitchFamily="34" charset="0"/>
              </a:rPr>
              <a:t>Khandakar</a:t>
            </a:r>
            <a:r>
              <a:rPr lang="en-IN" sz="900" b="0" i="0" dirty="0">
                <a:solidFill>
                  <a:srgbClr val="222222"/>
                </a:solidFill>
                <a:effectLst/>
                <a:latin typeface="Arial" panose="020B0604020202020204" pitchFamily="34" charset="0"/>
                <a:cs typeface="Arial" panose="020B0604020202020204" pitchFamily="34" charset="0"/>
              </a:rPr>
              <a:t>, A., Ayari, M. A., Khan, A. U., Khan, M. S., Al-Emadi, N., </a:t>
            </a:r>
            <a:r>
              <a:rPr lang="en-IN" sz="900" b="0" i="0" dirty="0" err="1">
                <a:solidFill>
                  <a:srgbClr val="222222"/>
                </a:solidFill>
                <a:effectLst/>
                <a:latin typeface="Arial" panose="020B0604020202020204" pitchFamily="34" charset="0"/>
                <a:cs typeface="Arial" panose="020B0604020202020204" pitchFamily="34" charset="0"/>
              </a:rPr>
              <a:t>Reaz</a:t>
            </a:r>
            <a:r>
              <a:rPr lang="en-IN" sz="900" b="0" i="0" dirty="0">
                <a:solidFill>
                  <a:srgbClr val="222222"/>
                </a:solidFill>
                <a:effectLst/>
                <a:latin typeface="Arial" panose="020B0604020202020204" pitchFamily="34" charset="0"/>
                <a:cs typeface="Arial" panose="020B0604020202020204" pitchFamily="34" charset="0"/>
              </a:rPr>
              <a:t>, M. B. I., Islam, M. T., &amp; Ali, S. H. M. (2021). Automatic and Reliable Leaf Disease Detection Using Deep Learning Techniques. </a:t>
            </a:r>
            <a:r>
              <a:rPr lang="en-IN" sz="900" b="0" i="1" dirty="0" err="1">
                <a:solidFill>
                  <a:srgbClr val="222222"/>
                </a:solidFill>
                <a:effectLst/>
                <a:latin typeface="Arial" panose="020B0604020202020204" pitchFamily="34" charset="0"/>
                <a:cs typeface="Arial" panose="020B0604020202020204" pitchFamily="34" charset="0"/>
              </a:rPr>
              <a:t>AgriEngineering</a:t>
            </a:r>
            <a:r>
              <a:rPr lang="en-IN" sz="900" b="0" i="0" dirty="0">
                <a:solidFill>
                  <a:srgbClr val="222222"/>
                </a:solidFill>
                <a:effectLst/>
                <a:latin typeface="Arial" panose="020B0604020202020204" pitchFamily="34" charset="0"/>
                <a:cs typeface="Arial" panose="020B0604020202020204" pitchFamily="34" charset="0"/>
              </a:rPr>
              <a:t>, </a:t>
            </a:r>
            <a:r>
              <a:rPr lang="en-IN" sz="900" b="0" i="1" dirty="0">
                <a:solidFill>
                  <a:srgbClr val="222222"/>
                </a:solidFill>
                <a:effectLst/>
                <a:latin typeface="Arial" panose="020B0604020202020204" pitchFamily="34" charset="0"/>
                <a:cs typeface="Arial" panose="020B0604020202020204" pitchFamily="34" charset="0"/>
              </a:rPr>
              <a:t>3</a:t>
            </a:r>
            <a:r>
              <a:rPr lang="en-IN" sz="900" b="0" i="0" dirty="0">
                <a:solidFill>
                  <a:srgbClr val="222222"/>
                </a:solidFill>
                <a:effectLst/>
                <a:latin typeface="Arial" panose="020B0604020202020204" pitchFamily="34" charset="0"/>
                <a:cs typeface="Arial" panose="020B0604020202020204" pitchFamily="34" charset="0"/>
              </a:rPr>
              <a:t>(2), 294-312. </a:t>
            </a:r>
            <a:r>
              <a:rPr lang="en-IN" sz="900" b="0" i="0" dirty="0">
                <a:solidFill>
                  <a:srgbClr val="222222"/>
                </a:solidFill>
                <a:effectLst/>
                <a:latin typeface="Arial" panose="020B0604020202020204" pitchFamily="34" charset="0"/>
                <a:cs typeface="Arial" panose="020B0604020202020204" pitchFamily="34" charset="0"/>
                <a:hlinkClick r:id="rId5"/>
              </a:rPr>
              <a:t>https://doi.org/10.3390/agriengineering3020020</a:t>
            </a:r>
            <a:endParaRPr lang="en-US" sz="900" b="0" i="1" dirty="0">
              <a:solidFill>
                <a:srgbClr val="222222"/>
              </a:solidFill>
              <a:effectLst/>
              <a:latin typeface="Arial" panose="020B0604020202020204" pitchFamily="34" charset="0"/>
              <a:cs typeface="Arial" panose="020B0604020202020204" pitchFamily="34" charset="0"/>
            </a:endParaRPr>
          </a:p>
          <a:p>
            <a:pPr marL="495300" indent="-342900" algn="just">
              <a:lnSpc>
                <a:spcPct val="150000"/>
              </a:lnSpc>
              <a:spcBef>
                <a:spcPts val="0"/>
              </a:spcBef>
            </a:pPr>
            <a:r>
              <a:rPr lang="en-US" sz="900" b="0" i="0" dirty="0">
                <a:solidFill>
                  <a:srgbClr val="222222"/>
                </a:solidFill>
                <a:effectLst/>
                <a:latin typeface="Arial" panose="020B0604020202020204" pitchFamily="34" charset="0"/>
                <a:cs typeface="Arial" panose="020B0604020202020204" pitchFamily="34" charset="0"/>
              </a:rPr>
              <a:t>J., A., Eunice, J., Popescu, D. E., Chowdary, M. K., &amp; Hemanth, J. (2022). Deep Learning-Based Leaf Disease Detection in Crops Using Images for Agricultural Applications. </a:t>
            </a:r>
            <a:r>
              <a:rPr lang="en-US" sz="900" b="0" i="1" dirty="0">
                <a:solidFill>
                  <a:srgbClr val="222222"/>
                </a:solidFill>
                <a:effectLst/>
                <a:latin typeface="Arial" panose="020B0604020202020204" pitchFamily="34" charset="0"/>
                <a:cs typeface="Arial" panose="020B0604020202020204" pitchFamily="34" charset="0"/>
              </a:rPr>
              <a:t>Agronomy</a:t>
            </a:r>
            <a:r>
              <a:rPr lang="en-US" sz="900" b="0" i="0" dirty="0">
                <a:solidFill>
                  <a:srgbClr val="222222"/>
                </a:solidFill>
                <a:effectLst/>
                <a:latin typeface="Arial" panose="020B0604020202020204" pitchFamily="34" charset="0"/>
                <a:cs typeface="Arial" panose="020B0604020202020204" pitchFamily="34" charset="0"/>
              </a:rPr>
              <a:t>, </a:t>
            </a:r>
            <a:r>
              <a:rPr lang="en-US" sz="900" b="0" i="1" dirty="0">
                <a:solidFill>
                  <a:srgbClr val="222222"/>
                </a:solidFill>
                <a:effectLst/>
                <a:latin typeface="Arial" panose="020B0604020202020204" pitchFamily="34" charset="0"/>
                <a:cs typeface="Arial" panose="020B0604020202020204" pitchFamily="34" charset="0"/>
              </a:rPr>
              <a:t>12</a:t>
            </a:r>
            <a:r>
              <a:rPr lang="en-US" sz="900" b="0" i="0" dirty="0">
                <a:solidFill>
                  <a:srgbClr val="222222"/>
                </a:solidFill>
                <a:effectLst/>
                <a:latin typeface="Arial" panose="020B0604020202020204" pitchFamily="34" charset="0"/>
                <a:cs typeface="Arial" panose="020B0604020202020204" pitchFamily="34" charset="0"/>
              </a:rPr>
              <a:t>(10), 2395. </a:t>
            </a:r>
            <a:r>
              <a:rPr lang="en-US" sz="900" b="0" i="0" dirty="0">
                <a:solidFill>
                  <a:srgbClr val="222222"/>
                </a:solidFill>
                <a:effectLst/>
                <a:latin typeface="Arial" panose="020B0604020202020204" pitchFamily="34" charset="0"/>
                <a:cs typeface="Arial" panose="020B0604020202020204" pitchFamily="34" charset="0"/>
                <a:hlinkClick r:id="rId6"/>
              </a:rPr>
              <a:t>https://doi.org/10.3390/agronomy12102395</a:t>
            </a:r>
            <a:endParaRPr lang="en-US" sz="900" i="1" dirty="0">
              <a:solidFill>
                <a:srgbClr val="222222"/>
              </a:solidFill>
              <a:latin typeface="Arial" panose="020B0604020202020204" pitchFamily="34" charset="0"/>
              <a:cs typeface="Arial" panose="020B0604020202020204" pitchFamily="34" charset="0"/>
            </a:endParaRPr>
          </a:p>
          <a:p>
            <a:pPr marL="495300" indent="-342900" algn="just">
              <a:lnSpc>
                <a:spcPct val="150000"/>
              </a:lnSpc>
              <a:spcBef>
                <a:spcPts val="0"/>
              </a:spcBef>
            </a:pPr>
            <a:r>
              <a:rPr lang="en-US" sz="900" b="0" i="0" dirty="0">
                <a:solidFill>
                  <a:srgbClr val="222222"/>
                </a:solidFill>
                <a:effectLst/>
                <a:latin typeface="Arial" panose="020B0604020202020204" pitchFamily="34" charset="0"/>
                <a:cs typeface="Arial" panose="020B0604020202020204" pitchFamily="34" charset="0"/>
              </a:rPr>
              <a:t>Roy, A. M., &amp; </a:t>
            </a:r>
            <a:r>
              <a:rPr lang="en-US" sz="900" b="0" i="0" dirty="0" err="1">
                <a:solidFill>
                  <a:srgbClr val="222222"/>
                </a:solidFill>
                <a:effectLst/>
                <a:latin typeface="Arial" panose="020B0604020202020204" pitchFamily="34" charset="0"/>
                <a:cs typeface="Arial" panose="020B0604020202020204" pitchFamily="34" charset="0"/>
              </a:rPr>
              <a:t>Bhaduri</a:t>
            </a:r>
            <a:r>
              <a:rPr lang="en-US" sz="900" b="0" i="0" dirty="0">
                <a:solidFill>
                  <a:srgbClr val="222222"/>
                </a:solidFill>
                <a:effectLst/>
                <a:latin typeface="Arial" panose="020B0604020202020204" pitchFamily="34" charset="0"/>
                <a:cs typeface="Arial" panose="020B0604020202020204" pitchFamily="34" charset="0"/>
              </a:rPr>
              <a:t>, J. (2021). A Deep Learning Enabled Multi-Class Plant Disease Detection Model Based on Computer Vision. </a:t>
            </a:r>
            <a:r>
              <a:rPr lang="en-US" sz="900" b="0" i="1" dirty="0">
                <a:solidFill>
                  <a:srgbClr val="222222"/>
                </a:solidFill>
                <a:effectLst/>
                <a:latin typeface="Arial" panose="020B0604020202020204" pitchFamily="34" charset="0"/>
                <a:cs typeface="Arial" panose="020B0604020202020204" pitchFamily="34" charset="0"/>
              </a:rPr>
              <a:t>AI</a:t>
            </a:r>
            <a:r>
              <a:rPr lang="en-US" sz="900" b="0" i="0" dirty="0">
                <a:solidFill>
                  <a:srgbClr val="222222"/>
                </a:solidFill>
                <a:effectLst/>
                <a:latin typeface="Arial" panose="020B0604020202020204" pitchFamily="34" charset="0"/>
                <a:cs typeface="Arial" panose="020B0604020202020204" pitchFamily="34" charset="0"/>
              </a:rPr>
              <a:t>, </a:t>
            </a:r>
            <a:r>
              <a:rPr lang="en-US" sz="900" b="0" i="1" dirty="0">
                <a:solidFill>
                  <a:srgbClr val="222222"/>
                </a:solidFill>
                <a:effectLst/>
                <a:latin typeface="Arial" panose="020B0604020202020204" pitchFamily="34" charset="0"/>
                <a:cs typeface="Arial" panose="020B0604020202020204" pitchFamily="34" charset="0"/>
              </a:rPr>
              <a:t>2</a:t>
            </a:r>
            <a:r>
              <a:rPr lang="en-US" sz="900" b="0" i="0" dirty="0">
                <a:solidFill>
                  <a:srgbClr val="222222"/>
                </a:solidFill>
                <a:effectLst/>
                <a:latin typeface="Arial" panose="020B0604020202020204" pitchFamily="34" charset="0"/>
                <a:cs typeface="Arial" panose="020B0604020202020204" pitchFamily="34" charset="0"/>
              </a:rPr>
              <a:t>(3), 413-428. </a:t>
            </a:r>
            <a:r>
              <a:rPr lang="en-US" sz="900" b="0" i="0" dirty="0">
                <a:solidFill>
                  <a:srgbClr val="222222"/>
                </a:solidFill>
                <a:effectLst/>
                <a:latin typeface="Arial" panose="020B0604020202020204" pitchFamily="34" charset="0"/>
                <a:cs typeface="Arial" panose="020B0604020202020204" pitchFamily="34" charset="0"/>
                <a:hlinkClick r:id="rId7"/>
              </a:rPr>
              <a:t>https://doi.org/10.3390/ai2030026</a:t>
            </a:r>
            <a:endParaRPr lang="en-US" sz="900" b="0" i="1" dirty="0">
              <a:solidFill>
                <a:srgbClr val="222222"/>
              </a:solidFill>
              <a:effectLst/>
              <a:latin typeface="Arial" panose="020B0604020202020204" pitchFamily="34" charset="0"/>
              <a:cs typeface="Arial" panose="020B0604020202020204" pitchFamily="34" charset="0"/>
            </a:endParaRPr>
          </a:p>
          <a:p>
            <a:pPr marL="495300" indent="-342900" algn="just">
              <a:lnSpc>
                <a:spcPct val="150000"/>
              </a:lnSpc>
              <a:spcBef>
                <a:spcPts val="0"/>
              </a:spcBef>
            </a:pPr>
            <a:r>
              <a:rPr lang="en-IN" sz="900" b="0" i="0" dirty="0" err="1">
                <a:solidFill>
                  <a:srgbClr val="222222"/>
                </a:solidFill>
                <a:effectLst/>
                <a:latin typeface="Arial" panose="020B0604020202020204" pitchFamily="34" charset="0"/>
                <a:cs typeface="Arial" panose="020B0604020202020204" pitchFamily="34" charset="0"/>
              </a:rPr>
              <a:t>Waldamichael</a:t>
            </a:r>
            <a:r>
              <a:rPr lang="en-IN" sz="900" b="0" i="0" dirty="0">
                <a:solidFill>
                  <a:srgbClr val="222222"/>
                </a:solidFill>
                <a:effectLst/>
                <a:latin typeface="Arial" panose="020B0604020202020204" pitchFamily="34" charset="0"/>
                <a:cs typeface="Arial" panose="020B0604020202020204" pitchFamily="34" charset="0"/>
              </a:rPr>
              <a:t>, F. G., </a:t>
            </a:r>
            <a:r>
              <a:rPr lang="en-IN" sz="900" b="0" i="0" dirty="0" err="1">
                <a:solidFill>
                  <a:srgbClr val="222222"/>
                </a:solidFill>
                <a:effectLst/>
                <a:latin typeface="Arial" panose="020B0604020202020204" pitchFamily="34" charset="0"/>
                <a:cs typeface="Arial" panose="020B0604020202020204" pitchFamily="34" charset="0"/>
              </a:rPr>
              <a:t>Debelee</a:t>
            </a:r>
            <a:r>
              <a:rPr lang="en-IN" sz="900" b="0" i="0" dirty="0">
                <a:solidFill>
                  <a:srgbClr val="222222"/>
                </a:solidFill>
                <a:effectLst/>
                <a:latin typeface="Arial" panose="020B0604020202020204" pitchFamily="34" charset="0"/>
                <a:cs typeface="Arial" panose="020B0604020202020204" pitchFamily="34" charset="0"/>
              </a:rPr>
              <a:t>, T. G., Schwenker, F., Ayano, Y. M., &amp; Kebede, S. R. (2022). Machine Learning in Cereal Crops Disease Detection: A Review. </a:t>
            </a:r>
            <a:r>
              <a:rPr lang="en-IN" sz="900" b="0" i="1" dirty="0">
                <a:solidFill>
                  <a:srgbClr val="222222"/>
                </a:solidFill>
                <a:effectLst/>
                <a:latin typeface="Arial" panose="020B0604020202020204" pitchFamily="34" charset="0"/>
                <a:cs typeface="Arial" panose="020B0604020202020204" pitchFamily="34" charset="0"/>
              </a:rPr>
              <a:t>Algorithms</a:t>
            </a:r>
            <a:r>
              <a:rPr lang="en-IN" sz="900" b="0" i="0" dirty="0">
                <a:solidFill>
                  <a:srgbClr val="222222"/>
                </a:solidFill>
                <a:effectLst/>
                <a:latin typeface="Arial" panose="020B0604020202020204" pitchFamily="34" charset="0"/>
                <a:cs typeface="Arial" panose="020B0604020202020204" pitchFamily="34" charset="0"/>
              </a:rPr>
              <a:t>, </a:t>
            </a:r>
            <a:r>
              <a:rPr lang="en-IN" sz="900" b="0" i="1" dirty="0">
                <a:solidFill>
                  <a:srgbClr val="222222"/>
                </a:solidFill>
                <a:effectLst/>
                <a:latin typeface="Arial" panose="020B0604020202020204" pitchFamily="34" charset="0"/>
                <a:cs typeface="Arial" panose="020B0604020202020204" pitchFamily="34" charset="0"/>
              </a:rPr>
              <a:t>15</a:t>
            </a:r>
            <a:r>
              <a:rPr lang="en-IN" sz="900" b="0" i="0" dirty="0">
                <a:solidFill>
                  <a:srgbClr val="222222"/>
                </a:solidFill>
                <a:effectLst/>
                <a:latin typeface="Arial" panose="020B0604020202020204" pitchFamily="34" charset="0"/>
                <a:cs typeface="Arial" panose="020B0604020202020204" pitchFamily="34" charset="0"/>
              </a:rPr>
              <a:t>(3), 75. </a:t>
            </a:r>
            <a:r>
              <a:rPr lang="en-IN" sz="900" b="0" i="0" dirty="0">
                <a:solidFill>
                  <a:srgbClr val="222222"/>
                </a:solidFill>
                <a:effectLst/>
                <a:latin typeface="Arial" panose="020B0604020202020204" pitchFamily="34" charset="0"/>
                <a:cs typeface="Arial" panose="020B0604020202020204" pitchFamily="34" charset="0"/>
                <a:hlinkClick r:id="rId8"/>
              </a:rPr>
              <a:t>https://doi.org/10.3390/a15030075</a:t>
            </a:r>
            <a:endParaRPr lang="en-US" sz="900" i="1" dirty="0">
              <a:solidFill>
                <a:srgbClr val="222222"/>
              </a:solidFill>
              <a:latin typeface="Arial" panose="020B0604020202020204" pitchFamily="34" charset="0"/>
              <a:cs typeface="Arial" panose="020B0604020202020204" pitchFamily="34" charset="0"/>
            </a:endParaRPr>
          </a:p>
          <a:p>
            <a:pPr marL="495300" indent="-342900" algn="just">
              <a:lnSpc>
                <a:spcPct val="150000"/>
              </a:lnSpc>
              <a:spcBef>
                <a:spcPts val="0"/>
              </a:spcBef>
            </a:pPr>
            <a:r>
              <a:rPr lang="en-US" sz="900" b="0" i="0" dirty="0">
                <a:solidFill>
                  <a:srgbClr val="212121"/>
                </a:solidFill>
                <a:effectLst/>
                <a:latin typeface="Arial" panose="020B0604020202020204" pitchFamily="34" charset="0"/>
                <a:cs typeface="Arial" panose="020B0604020202020204" pitchFamily="34" charset="0"/>
              </a:rPr>
              <a:t>Mohanty, S. P., Hughes, D. P., &amp; </a:t>
            </a:r>
            <a:r>
              <a:rPr lang="en-US" sz="900" b="0" i="0" dirty="0" err="1">
                <a:solidFill>
                  <a:srgbClr val="212121"/>
                </a:solidFill>
                <a:effectLst/>
                <a:latin typeface="Arial" panose="020B0604020202020204" pitchFamily="34" charset="0"/>
                <a:cs typeface="Arial" panose="020B0604020202020204" pitchFamily="34" charset="0"/>
              </a:rPr>
              <a:t>Salathé</a:t>
            </a:r>
            <a:r>
              <a:rPr lang="en-US" sz="900" b="0" i="0" dirty="0">
                <a:solidFill>
                  <a:srgbClr val="212121"/>
                </a:solidFill>
                <a:effectLst/>
                <a:latin typeface="Arial" panose="020B0604020202020204" pitchFamily="34" charset="0"/>
                <a:cs typeface="Arial" panose="020B0604020202020204" pitchFamily="34" charset="0"/>
              </a:rPr>
              <a:t>, M. (2016). Using Deep Learning for Image-Based Plant Disease Detection. </a:t>
            </a:r>
            <a:r>
              <a:rPr lang="en-US" sz="900" b="0" i="1" dirty="0">
                <a:solidFill>
                  <a:srgbClr val="212121"/>
                </a:solidFill>
                <a:effectLst/>
                <a:latin typeface="Arial" panose="020B0604020202020204" pitchFamily="34" charset="0"/>
                <a:cs typeface="Arial" panose="020B0604020202020204" pitchFamily="34" charset="0"/>
              </a:rPr>
              <a:t>Frontiers in plant science</a:t>
            </a:r>
            <a:r>
              <a:rPr lang="en-US" sz="900" b="0" i="0" dirty="0">
                <a:solidFill>
                  <a:srgbClr val="212121"/>
                </a:solidFill>
                <a:effectLst/>
                <a:latin typeface="Arial" panose="020B0604020202020204" pitchFamily="34" charset="0"/>
                <a:cs typeface="Arial" panose="020B0604020202020204" pitchFamily="34" charset="0"/>
              </a:rPr>
              <a:t>, </a:t>
            </a:r>
            <a:r>
              <a:rPr lang="en-US" sz="900" b="0" i="1" dirty="0">
                <a:solidFill>
                  <a:srgbClr val="212121"/>
                </a:solidFill>
                <a:effectLst/>
                <a:latin typeface="Arial" panose="020B0604020202020204" pitchFamily="34" charset="0"/>
                <a:cs typeface="Arial" panose="020B0604020202020204" pitchFamily="34" charset="0"/>
              </a:rPr>
              <a:t>7</a:t>
            </a:r>
            <a:r>
              <a:rPr lang="en-US" sz="900" b="0" i="0" dirty="0">
                <a:solidFill>
                  <a:srgbClr val="212121"/>
                </a:solidFill>
                <a:effectLst/>
                <a:latin typeface="Arial" panose="020B0604020202020204" pitchFamily="34" charset="0"/>
                <a:cs typeface="Arial" panose="020B0604020202020204" pitchFamily="34" charset="0"/>
              </a:rPr>
              <a:t>, 1419. </a:t>
            </a:r>
            <a:r>
              <a:rPr lang="en-US" sz="900" b="0" i="0" dirty="0">
                <a:solidFill>
                  <a:srgbClr val="212121"/>
                </a:solidFill>
                <a:effectLst/>
                <a:latin typeface="Arial" panose="020B0604020202020204" pitchFamily="34" charset="0"/>
                <a:cs typeface="Arial" panose="020B0604020202020204" pitchFamily="34" charset="0"/>
                <a:hlinkClick r:id="rId9"/>
              </a:rPr>
              <a:t>https://doi.org/10.3389/fpls.2016.01419</a:t>
            </a:r>
            <a:endParaRPr lang="en-US" sz="900" b="0" i="1" dirty="0">
              <a:solidFill>
                <a:srgbClr val="222222"/>
              </a:solidFill>
              <a:effectLst/>
              <a:latin typeface="Arial" panose="020B0604020202020204" pitchFamily="34" charset="0"/>
              <a:cs typeface="Arial" panose="020B0604020202020204" pitchFamily="34" charset="0"/>
            </a:endParaRPr>
          </a:p>
          <a:p>
            <a:pPr marL="495300" indent="-342900" algn="just">
              <a:lnSpc>
                <a:spcPct val="150000"/>
              </a:lnSpc>
              <a:spcBef>
                <a:spcPts val="0"/>
              </a:spcBef>
            </a:pPr>
            <a:r>
              <a:rPr lang="en-IN" sz="900" b="0" i="0" dirty="0">
                <a:solidFill>
                  <a:srgbClr val="212121"/>
                </a:solidFill>
                <a:effectLst/>
                <a:latin typeface="Arial" panose="020B0604020202020204" pitchFamily="34" charset="0"/>
                <a:cs typeface="Arial" panose="020B0604020202020204" pitchFamily="34" charset="0"/>
              </a:rPr>
              <a:t>Shoaib, M., Shah, B., Ei-</a:t>
            </a:r>
            <a:r>
              <a:rPr lang="en-IN" sz="900" b="0" i="0" dirty="0" err="1">
                <a:solidFill>
                  <a:srgbClr val="212121"/>
                </a:solidFill>
                <a:effectLst/>
                <a:latin typeface="Arial" panose="020B0604020202020204" pitchFamily="34" charset="0"/>
                <a:cs typeface="Arial" panose="020B0604020202020204" pitchFamily="34" charset="0"/>
              </a:rPr>
              <a:t>Sappagh</a:t>
            </a:r>
            <a:r>
              <a:rPr lang="en-IN" sz="900" b="0" i="0" dirty="0">
                <a:solidFill>
                  <a:srgbClr val="212121"/>
                </a:solidFill>
                <a:effectLst/>
                <a:latin typeface="Arial" panose="020B0604020202020204" pitchFamily="34" charset="0"/>
                <a:cs typeface="Arial" panose="020B0604020202020204" pitchFamily="34" charset="0"/>
              </a:rPr>
              <a:t>, S., Ali, A., Ullah, A., </a:t>
            </a:r>
            <a:r>
              <a:rPr lang="en-IN" sz="900" b="0" i="0" dirty="0" err="1">
                <a:solidFill>
                  <a:srgbClr val="212121"/>
                </a:solidFill>
                <a:effectLst/>
                <a:latin typeface="Arial" panose="020B0604020202020204" pitchFamily="34" charset="0"/>
                <a:cs typeface="Arial" panose="020B0604020202020204" pitchFamily="34" charset="0"/>
              </a:rPr>
              <a:t>Alenezi</a:t>
            </a:r>
            <a:r>
              <a:rPr lang="en-IN" sz="900" b="0" i="0" dirty="0">
                <a:solidFill>
                  <a:srgbClr val="212121"/>
                </a:solidFill>
                <a:effectLst/>
                <a:latin typeface="Arial" panose="020B0604020202020204" pitchFamily="34" charset="0"/>
                <a:cs typeface="Arial" panose="020B0604020202020204" pitchFamily="34" charset="0"/>
              </a:rPr>
              <a:t>, F., </a:t>
            </a:r>
            <a:r>
              <a:rPr lang="en-IN" sz="900" b="0" i="0" dirty="0" err="1">
                <a:solidFill>
                  <a:srgbClr val="212121"/>
                </a:solidFill>
                <a:effectLst/>
                <a:latin typeface="Arial" panose="020B0604020202020204" pitchFamily="34" charset="0"/>
                <a:cs typeface="Arial" panose="020B0604020202020204" pitchFamily="34" charset="0"/>
              </a:rPr>
              <a:t>Gechev</a:t>
            </a:r>
            <a:r>
              <a:rPr lang="en-IN" sz="900" b="0" i="0" dirty="0">
                <a:solidFill>
                  <a:srgbClr val="212121"/>
                </a:solidFill>
                <a:effectLst/>
                <a:latin typeface="Arial" panose="020B0604020202020204" pitchFamily="34" charset="0"/>
                <a:cs typeface="Arial" panose="020B0604020202020204" pitchFamily="34" charset="0"/>
              </a:rPr>
              <a:t>, T., Hussain, T., &amp; Ali, F. (2023). An advanced deep learning models-based plant disease detection: A review of recent research. </a:t>
            </a:r>
            <a:r>
              <a:rPr lang="en-IN" sz="900" b="0" i="1" dirty="0">
                <a:solidFill>
                  <a:srgbClr val="212121"/>
                </a:solidFill>
                <a:effectLst/>
                <a:latin typeface="Arial" panose="020B0604020202020204" pitchFamily="34" charset="0"/>
                <a:cs typeface="Arial" panose="020B0604020202020204" pitchFamily="34" charset="0"/>
              </a:rPr>
              <a:t>Frontiers in plant science</a:t>
            </a:r>
            <a:r>
              <a:rPr lang="en-IN" sz="900" b="0" i="0" dirty="0">
                <a:solidFill>
                  <a:srgbClr val="212121"/>
                </a:solidFill>
                <a:effectLst/>
                <a:latin typeface="Arial" panose="020B0604020202020204" pitchFamily="34" charset="0"/>
                <a:cs typeface="Arial" panose="020B0604020202020204" pitchFamily="34" charset="0"/>
              </a:rPr>
              <a:t>, </a:t>
            </a:r>
            <a:r>
              <a:rPr lang="en-IN" sz="900" b="0" i="1" dirty="0">
                <a:solidFill>
                  <a:srgbClr val="212121"/>
                </a:solidFill>
                <a:effectLst/>
                <a:latin typeface="Arial" panose="020B0604020202020204" pitchFamily="34" charset="0"/>
                <a:cs typeface="Arial" panose="020B0604020202020204" pitchFamily="34" charset="0"/>
              </a:rPr>
              <a:t>14</a:t>
            </a:r>
            <a:r>
              <a:rPr lang="en-IN" sz="900" b="0" i="0" dirty="0">
                <a:solidFill>
                  <a:srgbClr val="212121"/>
                </a:solidFill>
                <a:effectLst/>
                <a:latin typeface="Arial" panose="020B0604020202020204" pitchFamily="34" charset="0"/>
                <a:cs typeface="Arial" panose="020B0604020202020204" pitchFamily="34" charset="0"/>
              </a:rPr>
              <a:t>, 1158933. </a:t>
            </a:r>
            <a:r>
              <a:rPr lang="en-IN" sz="900" b="0" i="0" dirty="0">
                <a:solidFill>
                  <a:srgbClr val="212121"/>
                </a:solidFill>
                <a:effectLst/>
                <a:latin typeface="Arial" panose="020B0604020202020204" pitchFamily="34" charset="0"/>
                <a:cs typeface="Arial" panose="020B0604020202020204" pitchFamily="34" charset="0"/>
                <a:hlinkClick r:id="rId10"/>
              </a:rPr>
              <a:t>https://doi.org/10.3389/fpls.2023.1158933</a:t>
            </a:r>
            <a:endParaRPr lang="en-IN" sz="900" b="0" i="0" dirty="0">
              <a:solidFill>
                <a:srgbClr val="212121"/>
              </a:solidFill>
              <a:effectLst/>
              <a:latin typeface="Arial" panose="020B0604020202020204" pitchFamily="34" charset="0"/>
              <a:cs typeface="Arial" panose="020B0604020202020204" pitchFamily="34" charset="0"/>
            </a:endParaRPr>
          </a:p>
          <a:p>
            <a:pPr marL="495300" indent="-342900" algn="just">
              <a:lnSpc>
                <a:spcPct val="150000"/>
              </a:lnSpc>
              <a:spcBef>
                <a:spcPts val="0"/>
              </a:spcBef>
            </a:pPr>
            <a:r>
              <a:rPr lang="en-IN" sz="900" b="0" i="0" dirty="0">
                <a:solidFill>
                  <a:srgbClr val="212121"/>
                </a:solidFill>
                <a:effectLst/>
                <a:latin typeface="Arial" panose="020B0604020202020204" pitchFamily="34" charset="0"/>
                <a:cs typeface="Arial" panose="020B0604020202020204" pitchFamily="34" charset="0"/>
              </a:rPr>
              <a:t>Panchal, </a:t>
            </a:r>
            <a:r>
              <a:rPr lang="en-IN" sz="900" b="0" i="0" dirty="0" err="1">
                <a:solidFill>
                  <a:srgbClr val="212121"/>
                </a:solidFill>
                <a:effectLst/>
                <a:latin typeface="Arial" panose="020B0604020202020204" pitchFamily="34" charset="0"/>
                <a:cs typeface="Arial" panose="020B0604020202020204" pitchFamily="34" charset="0"/>
              </a:rPr>
              <a:t>Adesh</a:t>
            </a:r>
            <a:r>
              <a:rPr lang="en-IN" sz="900" b="0" i="0" dirty="0">
                <a:solidFill>
                  <a:srgbClr val="212121"/>
                </a:solidFill>
                <a:effectLst/>
                <a:latin typeface="Arial" panose="020B0604020202020204" pitchFamily="34" charset="0"/>
                <a:cs typeface="Arial" panose="020B0604020202020204" pitchFamily="34" charset="0"/>
              </a:rPr>
              <a:t> &amp; Patel, Subhash &amp; </a:t>
            </a:r>
            <a:r>
              <a:rPr lang="en-IN" sz="900" b="0" i="0" dirty="0" err="1">
                <a:solidFill>
                  <a:srgbClr val="212121"/>
                </a:solidFill>
                <a:effectLst/>
                <a:latin typeface="Arial" panose="020B0604020202020204" pitchFamily="34" charset="0"/>
                <a:cs typeface="Arial" panose="020B0604020202020204" pitchFamily="34" charset="0"/>
              </a:rPr>
              <a:t>Bagyalakshmi</a:t>
            </a:r>
            <a:r>
              <a:rPr lang="en-IN" sz="900" b="0" i="0" dirty="0">
                <a:solidFill>
                  <a:srgbClr val="212121"/>
                </a:solidFill>
                <a:effectLst/>
                <a:latin typeface="Arial" panose="020B0604020202020204" pitchFamily="34" charset="0"/>
                <a:cs typeface="Arial" panose="020B0604020202020204" pitchFamily="34" charset="0"/>
              </a:rPr>
              <a:t>, K &amp; Khan, </a:t>
            </a:r>
            <a:r>
              <a:rPr lang="en-IN" sz="900" b="0" i="0" dirty="0" err="1">
                <a:solidFill>
                  <a:srgbClr val="212121"/>
                </a:solidFill>
                <a:effectLst/>
                <a:latin typeface="Arial" panose="020B0604020202020204" pitchFamily="34" charset="0"/>
                <a:cs typeface="Arial" panose="020B0604020202020204" pitchFamily="34" charset="0"/>
              </a:rPr>
              <a:t>Ehtiram</a:t>
            </a:r>
            <a:r>
              <a:rPr lang="en-IN" sz="900" b="0" i="0" dirty="0">
                <a:solidFill>
                  <a:srgbClr val="212121"/>
                </a:solidFill>
                <a:effectLst/>
                <a:latin typeface="Arial" panose="020B0604020202020204" pitchFamily="34" charset="0"/>
                <a:cs typeface="Arial" panose="020B0604020202020204" pitchFamily="34" charset="0"/>
              </a:rPr>
              <a:t> &amp; Soni, Mukesh. (2021). Image-based Plant Diseases Detection using Deep Learning. Materials Today: Proceedings. 80. 10.1016/j.matpr.2021.07.281. </a:t>
            </a:r>
          </a:p>
          <a:p>
            <a:pPr marL="495300" indent="-342900" algn="just">
              <a:lnSpc>
                <a:spcPct val="150000"/>
              </a:lnSpc>
              <a:spcBef>
                <a:spcPts val="0"/>
              </a:spcBef>
            </a:pPr>
            <a:r>
              <a:rPr lang="en-US" sz="900" b="0" i="0" dirty="0">
                <a:solidFill>
                  <a:srgbClr val="212121"/>
                </a:solidFill>
                <a:effectLst/>
                <a:latin typeface="Arial" panose="020B0604020202020204" pitchFamily="34" charset="0"/>
                <a:cs typeface="Arial" panose="020B0604020202020204" pitchFamily="34" charset="0"/>
              </a:rPr>
              <a:t>Li, Lili &amp; Zhang, </a:t>
            </a:r>
            <a:r>
              <a:rPr lang="en-US" sz="900" b="0" i="0" dirty="0" err="1">
                <a:solidFill>
                  <a:srgbClr val="212121"/>
                </a:solidFill>
                <a:effectLst/>
                <a:latin typeface="Arial" panose="020B0604020202020204" pitchFamily="34" charset="0"/>
                <a:cs typeface="Arial" panose="020B0604020202020204" pitchFamily="34" charset="0"/>
              </a:rPr>
              <a:t>Shujuan</a:t>
            </a:r>
            <a:r>
              <a:rPr lang="en-US" sz="900" b="0" i="0" dirty="0">
                <a:solidFill>
                  <a:srgbClr val="212121"/>
                </a:solidFill>
                <a:effectLst/>
                <a:latin typeface="Arial" panose="020B0604020202020204" pitchFamily="34" charset="0"/>
                <a:cs typeface="Arial" panose="020B0604020202020204" pitchFamily="34" charset="0"/>
              </a:rPr>
              <a:t> &amp; Wang, Bin. (2021). Plant Disease Detection and Classification by Deep Learning—A Review. IEEE Access. PP. 1-1. 10.1109/ACCESS.2021.3069646. </a:t>
            </a:r>
          </a:p>
          <a:p>
            <a:pPr marL="495300" indent="-342900" algn="just">
              <a:lnSpc>
                <a:spcPct val="150000"/>
              </a:lnSpc>
              <a:spcBef>
                <a:spcPts val="0"/>
              </a:spcBef>
            </a:pPr>
            <a:r>
              <a:rPr lang="en-US" sz="900" b="0" i="0" dirty="0">
                <a:solidFill>
                  <a:srgbClr val="212121"/>
                </a:solidFill>
                <a:effectLst/>
                <a:latin typeface="Arial" panose="020B0604020202020204" pitchFamily="34" charset="0"/>
                <a:cs typeface="Arial" panose="020B0604020202020204" pitchFamily="34" charset="0"/>
              </a:rPr>
              <a:t>Saleem, M. H., Potgieter, J., &amp; Mahmood Arif, K. (2019). Plant Disease Detection and Classification by Deep Learning. </a:t>
            </a:r>
            <a:r>
              <a:rPr lang="en-US" sz="900" b="0" i="1" dirty="0">
                <a:solidFill>
                  <a:srgbClr val="212121"/>
                </a:solidFill>
                <a:effectLst/>
                <a:latin typeface="Arial" panose="020B0604020202020204" pitchFamily="34" charset="0"/>
                <a:cs typeface="Arial" panose="020B0604020202020204" pitchFamily="34" charset="0"/>
              </a:rPr>
              <a:t>Plants (Basel, Switzerland)</a:t>
            </a:r>
            <a:r>
              <a:rPr lang="en-US" sz="900" b="0" i="0" dirty="0">
                <a:solidFill>
                  <a:srgbClr val="212121"/>
                </a:solidFill>
                <a:effectLst/>
                <a:latin typeface="Arial" panose="020B0604020202020204" pitchFamily="34" charset="0"/>
                <a:cs typeface="Arial" panose="020B0604020202020204" pitchFamily="34" charset="0"/>
              </a:rPr>
              <a:t>, </a:t>
            </a:r>
            <a:r>
              <a:rPr lang="en-US" sz="900" b="0" i="1" dirty="0">
                <a:solidFill>
                  <a:srgbClr val="212121"/>
                </a:solidFill>
                <a:effectLst/>
                <a:latin typeface="Arial" panose="020B0604020202020204" pitchFamily="34" charset="0"/>
                <a:cs typeface="Arial" panose="020B0604020202020204" pitchFamily="34" charset="0"/>
              </a:rPr>
              <a:t>8</a:t>
            </a:r>
            <a:r>
              <a:rPr lang="en-US" sz="900" b="0" i="0" dirty="0">
                <a:solidFill>
                  <a:srgbClr val="212121"/>
                </a:solidFill>
                <a:effectLst/>
                <a:latin typeface="Arial" panose="020B0604020202020204" pitchFamily="34" charset="0"/>
                <a:cs typeface="Arial" panose="020B0604020202020204" pitchFamily="34" charset="0"/>
              </a:rPr>
              <a:t>(11), 468. </a:t>
            </a:r>
            <a:r>
              <a:rPr lang="en-US" sz="900" b="0" i="0" dirty="0">
                <a:solidFill>
                  <a:srgbClr val="212121"/>
                </a:solidFill>
                <a:effectLst/>
                <a:latin typeface="Arial" panose="020B0604020202020204" pitchFamily="34" charset="0"/>
                <a:cs typeface="Arial" panose="020B0604020202020204" pitchFamily="34" charset="0"/>
                <a:hlinkClick r:id="rId11"/>
              </a:rPr>
              <a:t>https://doi.org/10.3390/plants8110468</a:t>
            </a:r>
            <a:endParaRPr lang="en-US" sz="900" dirty="0">
              <a:solidFill>
                <a:srgbClr val="212121"/>
              </a:solidFill>
              <a:latin typeface="Arial" panose="020B0604020202020204" pitchFamily="34" charset="0"/>
              <a:cs typeface="Arial" panose="020B0604020202020204" pitchFamily="34" charset="0"/>
            </a:endParaRPr>
          </a:p>
          <a:p>
            <a:pPr marL="495300" indent="-342900" algn="just">
              <a:lnSpc>
                <a:spcPct val="150000"/>
              </a:lnSpc>
              <a:spcBef>
                <a:spcPts val="0"/>
              </a:spcBef>
            </a:pPr>
            <a:r>
              <a:rPr lang="en-IN" sz="900" b="0" i="0" dirty="0">
                <a:solidFill>
                  <a:srgbClr val="212121"/>
                </a:solidFill>
                <a:effectLst/>
                <a:latin typeface="Arial" panose="020B0604020202020204" pitchFamily="34" charset="0"/>
                <a:cs typeface="Arial" panose="020B0604020202020204" pitchFamily="34" charset="0"/>
              </a:rPr>
              <a:t>S. V. </a:t>
            </a:r>
            <a:r>
              <a:rPr lang="en-IN" sz="900" b="0" i="0" dirty="0" err="1">
                <a:solidFill>
                  <a:srgbClr val="212121"/>
                </a:solidFill>
                <a:effectLst/>
                <a:latin typeface="Arial" panose="020B0604020202020204" pitchFamily="34" charset="0"/>
                <a:cs typeface="Arial" panose="020B0604020202020204" pitchFamily="34" charset="0"/>
              </a:rPr>
              <a:t>Militante</a:t>
            </a:r>
            <a:r>
              <a:rPr lang="en-IN" sz="900" b="0" i="0" dirty="0">
                <a:solidFill>
                  <a:srgbClr val="212121"/>
                </a:solidFill>
                <a:effectLst/>
                <a:latin typeface="Arial" panose="020B0604020202020204" pitchFamily="34" charset="0"/>
                <a:cs typeface="Arial" panose="020B0604020202020204" pitchFamily="34" charset="0"/>
              </a:rPr>
              <a:t>, B. D. Gerardo and N. V. Dionisio, "Plant Leaf Detection and Disease Recognition using Deep Learning," 2019 IEEE Eurasia Conference on IOT, Communication and Engineering (ECICE), Yunlin, Taiwan, 2019, pp. 579-582, </a:t>
            </a:r>
            <a:r>
              <a:rPr lang="en-IN" sz="900" b="0" i="0" dirty="0" err="1">
                <a:solidFill>
                  <a:srgbClr val="212121"/>
                </a:solidFill>
                <a:effectLst/>
                <a:latin typeface="Arial" panose="020B0604020202020204" pitchFamily="34" charset="0"/>
                <a:cs typeface="Arial" panose="020B0604020202020204" pitchFamily="34" charset="0"/>
              </a:rPr>
              <a:t>doi</a:t>
            </a:r>
            <a:r>
              <a:rPr lang="en-IN" sz="900" b="0" i="0" dirty="0">
                <a:solidFill>
                  <a:srgbClr val="212121"/>
                </a:solidFill>
                <a:effectLst/>
                <a:latin typeface="Arial" panose="020B0604020202020204" pitchFamily="34" charset="0"/>
                <a:cs typeface="Arial" panose="020B0604020202020204" pitchFamily="34" charset="0"/>
              </a:rPr>
              <a:t>: 10.1109/ECICE47484.2019.8942686.</a:t>
            </a:r>
          </a:p>
          <a:p>
            <a:pPr marL="495300" indent="-342900" algn="just">
              <a:lnSpc>
                <a:spcPct val="150000"/>
              </a:lnSpc>
              <a:spcBef>
                <a:spcPts val="0"/>
              </a:spcBef>
            </a:pPr>
            <a:r>
              <a:rPr lang="en-IN" sz="900" b="0" i="0" dirty="0" err="1">
                <a:solidFill>
                  <a:srgbClr val="222222"/>
                </a:solidFill>
                <a:effectLst/>
                <a:latin typeface="Arial" panose="020B0604020202020204" pitchFamily="34" charset="0"/>
                <a:cs typeface="Arial" panose="020B0604020202020204" pitchFamily="34" charset="0"/>
              </a:rPr>
              <a:t>Ouhami</a:t>
            </a:r>
            <a:r>
              <a:rPr lang="en-IN" sz="900" b="0" i="0" dirty="0">
                <a:solidFill>
                  <a:srgbClr val="222222"/>
                </a:solidFill>
                <a:effectLst/>
                <a:latin typeface="Arial" panose="020B0604020202020204" pitchFamily="34" charset="0"/>
                <a:cs typeface="Arial" panose="020B0604020202020204" pitchFamily="34" charset="0"/>
              </a:rPr>
              <a:t>, M., </a:t>
            </a:r>
            <a:r>
              <a:rPr lang="en-IN" sz="900" b="0" i="0" dirty="0" err="1">
                <a:solidFill>
                  <a:srgbClr val="222222"/>
                </a:solidFill>
                <a:effectLst/>
                <a:latin typeface="Arial" panose="020B0604020202020204" pitchFamily="34" charset="0"/>
                <a:cs typeface="Arial" panose="020B0604020202020204" pitchFamily="34" charset="0"/>
              </a:rPr>
              <a:t>Hafiane</a:t>
            </a:r>
            <a:r>
              <a:rPr lang="en-IN" sz="900" b="0" i="0" dirty="0">
                <a:solidFill>
                  <a:srgbClr val="222222"/>
                </a:solidFill>
                <a:effectLst/>
                <a:latin typeface="Arial" panose="020B0604020202020204" pitchFamily="34" charset="0"/>
                <a:cs typeface="Arial" panose="020B0604020202020204" pitchFamily="34" charset="0"/>
              </a:rPr>
              <a:t>, A., Es-</a:t>
            </a:r>
            <a:r>
              <a:rPr lang="en-IN" sz="900" b="0" i="0" dirty="0" err="1">
                <a:solidFill>
                  <a:srgbClr val="222222"/>
                </a:solidFill>
                <a:effectLst/>
                <a:latin typeface="Arial" panose="020B0604020202020204" pitchFamily="34" charset="0"/>
                <a:cs typeface="Arial" panose="020B0604020202020204" pitchFamily="34" charset="0"/>
              </a:rPr>
              <a:t>Saady</a:t>
            </a:r>
            <a:r>
              <a:rPr lang="en-IN" sz="900" b="0" i="0" dirty="0">
                <a:solidFill>
                  <a:srgbClr val="222222"/>
                </a:solidFill>
                <a:effectLst/>
                <a:latin typeface="Arial" panose="020B0604020202020204" pitchFamily="34" charset="0"/>
                <a:cs typeface="Arial" panose="020B0604020202020204" pitchFamily="34" charset="0"/>
              </a:rPr>
              <a:t>, Y., El Hajji, M., &amp; Canals, R. (2021). Computer Vision, IoT and Data Fusion for Crop Disease Detection Using Machine Learning: A Survey and Ongoing Research. </a:t>
            </a:r>
            <a:r>
              <a:rPr lang="en-IN" sz="900" b="0" i="1" dirty="0">
                <a:solidFill>
                  <a:srgbClr val="222222"/>
                </a:solidFill>
                <a:effectLst/>
                <a:latin typeface="Arial" panose="020B0604020202020204" pitchFamily="34" charset="0"/>
                <a:cs typeface="Arial" panose="020B0604020202020204" pitchFamily="34" charset="0"/>
              </a:rPr>
              <a:t>Remote Sensing</a:t>
            </a:r>
            <a:r>
              <a:rPr lang="en-IN" sz="900" b="0" i="0" dirty="0">
                <a:solidFill>
                  <a:srgbClr val="222222"/>
                </a:solidFill>
                <a:effectLst/>
                <a:latin typeface="Arial" panose="020B0604020202020204" pitchFamily="34" charset="0"/>
                <a:cs typeface="Arial" panose="020B0604020202020204" pitchFamily="34" charset="0"/>
              </a:rPr>
              <a:t>, </a:t>
            </a:r>
            <a:r>
              <a:rPr lang="en-IN" sz="900" b="0" i="1" dirty="0">
                <a:solidFill>
                  <a:srgbClr val="222222"/>
                </a:solidFill>
                <a:effectLst/>
                <a:latin typeface="Arial" panose="020B0604020202020204" pitchFamily="34" charset="0"/>
                <a:cs typeface="Arial" panose="020B0604020202020204" pitchFamily="34" charset="0"/>
              </a:rPr>
              <a:t>13</a:t>
            </a:r>
            <a:r>
              <a:rPr lang="en-IN" sz="900" b="0" i="0" dirty="0">
                <a:solidFill>
                  <a:srgbClr val="222222"/>
                </a:solidFill>
                <a:effectLst/>
                <a:latin typeface="Arial" panose="020B0604020202020204" pitchFamily="34" charset="0"/>
                <a:cs typeface="Arial" panose="020B0604020202020204" pitchFamily="34" charset="0"/>
              </a:rPr>
              <a:t>(13), 2486. https://doi.org/10.3390/rs13132486</a:t>
            </a:r>
            <a:endParaRPr lang="en-IN" sz="900" b="0" i="0" dirty="0">
              <a:solidFill>
                <a:srgbClr val="212121"/>
              </a:solidFill>
              <a:effectLst/>
              <a:latin typeface="Arial" panose="020B0604020202020204" pitchFamily="34" charset="0"/>
              <a:cs typeface="Arial" panose="020B0604020202020204" pitchFamily="34" charset="0"/>
            </a:endParaRPr>
          </a:p>
          <a:p>
            <a:pPr marL="495300" indent="-342900" algn="just">
              <a:lnSpc>
                <a:spcPct val="150000"/>
              </a:lnSpc>
              <a:spcBef>
                <a:spcPts val="0"/>
              </a:spcBef>
            </a:pPr>
            <a:endParaRPr lang="en-IN" sz="900" b="0" i="0" dirty="0">
              <a:solidFill>
                <a:srgbClr val="212121"/>
              </a:solidFill>
              <a:effectLst/>
              <a:latin typeface="Arial" panose="020B0604020202020204" pitchFamily="34" charset="0"/>
              <a:cs typeface="Arial" panose="020B0604020202020204" pitchFamily="34" charset="0"/>
            </a:endParaRPr>
          </a:p>
          <a:p>
            <a:pPr marL="495300" indent="-342900" algn="just">
              <a:lnSpc>
                <a:spcPct val="150000"/>
              </a:lnSpc>
              <a:spcBef>
                <a:spcPts val="0"/>
              </a:spcBef>
            </a:pPr>
            <a:endParaRPr lang="en-US" sz="900" i="1" dirty="0">
              <a:latin typeface="Arial" panose="020B0604020202020204" pitchFamily="34" charset="0"/>
              <a:cs typeface="Arial" panose="020B0604020202020204" pitchFamily="34" charset="0"/>
            </a:endParaRP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1"/>
            <a:ext cx="10668000" cy="4955874"/>
          </a:xfrm>
        </p:spPr>
        <p:txBody>
          <a:bodyPr>
            <a:normAutofit fontScale="25000" lnSpcReduction="20000"/>
          </a:bodyPr>
          <a:lstStyle/>
          <a:p>
            <a:r>
              <a:rPr lang="en-US" sz="7200" dirty="0">
                <a:latin typeface="Times New Roman" panose="02020603050405020304" pitchFamily="18" charset="0"/>
                <a:cs typeface="Times New Roman" panose="02020603050405020304" pitchFamily="18" charset="0"/>
              </a:rPr>
              <a:t>The AI-Driven Crop Disease Prediction and Management System is designed to help farmers detect and manage crop diseases early using artificial intelligence. The system uses deep learning and computer vision to analyze images of crops and identify diseases in real time.</a:t>
            </a:r>
          </a:p>
          <a:p>
            <a:r>
              <a:rPr lang="en-US" sz="7200" dirty="0">
                <a:latin typeface="Times New Roman" panose="02020603050405020304" pitchFamily="18" charset="0"/>
                <a:cs typeface="Times New Roman" panose="02020603050405020304" pitchFamily="18" charset="0"/>
              </a:rPr>
              <a:t>Key features of the system include:</a:t>
            </a:r>
          </a:p>
          <a:p>
            <a:pPr>
              <a:buFont typeface="+mj-lt"/>
              <a:buAutoNum type="arabicPeriod"/>
            </a:pPr>
            <a:r>
              <a:rPr lang="en-US" sz="7200" b="1" dirty="0">
                <a:latin typeface="Times New Roman" panose="02020603050405020304" pitchFamily="18" charset="0"/>
                <a:cs typeface="Times New Roman" panose="02020603050405020304" pitchFamily="18" charset="0"/>
              </a:rPr>
              <a:t>Image Annotation and Dataset Preparation (</a:t>
            </a:r>
            <a:r>
              <a:rPr lang="en-US" sz="7200" b="1" dirty="0" err="1">
                <a:latin typeface="Times New Roman" panose="02020603050405020304" pitchFamily="18" charset="0"/>
                <a:cs typeface="Times New Roman" panose="02020603050405020304" pitchFamily="18" charset="0"/>
              </a:rPr>
              <a:t>Roboflow</a:t>
            </a:r>
            <a:r>
              <a:rPr lang="en-US" sz="7200" b="1" dirty="0">
                <a:latin typeface="Times New Roman" panose="02020603050405020304" pitchFamily="18" charset="0"/>
                <a:cs typeface="Times New Roman" panose="02020603050405020304" pitchFamily="18" charset="0"/>
              </a:rPr>
              <a:t>):</a:t>
            </a:r>
            <a:r>
              <a:rPr lang="en-US" sz="7200" dirty="0">
                <a:latin typeface="Times New Roman" panose="02020603050405020304" pitchFamily="18" charset="0"/>
                <a:cs typeface="Times New Roman" panose="02020603050405020304" pitchFamily="18" charset="0"/>
              </a:rPr>
              <a:t> Collecting and labeling images of different crop diseases to train the model.</a:t>
            </a:r>
          </a:p>
          <a:p>
            <a:pPr>
              <a:buFont typeface="+mj-lt"/>
              <a:buAutoNum type="arabicPeriod"/>
            </a:pPr>
            <a:r>
              <a:rPr lang="en-US" sz="7200" b="1" dirty="0">
                <a:latin typeface="Times New Roman" panose="02020603050405020304" pitchFamily="18" charset="0"/>
                <a:cs typeface="Times New Roman" panose="02020603050405020304" pitchFamily="18" charset="0"/>
              </a:rPr>
              <a:t>Deep Learning with CNNs:</a:t>
            </a:r>
            <a:r>
              <a:rPr lang="en-US" sz="7200" dirty="0">
                <a:latin typeface="Times New Roman" panose="02020603050405020304" pitchFamily="18" charset="0"/>
                <a:cs typeface="Times New Roman" panose="02020603050405020304" pitchFamily="18" charset="0"/>
              </a:rPr>
              <a:t> Using Convolutional Neural Networks (CNNs) to recognize disease symptoms from images.</a:t>
            </a:r>
          </a:p>
          <a:p>
            <a:pPr>
              <a:buFont typeface="+mj-lt"/>
              <a:buAutoNum type="arabicPeriod"/>
            </a:pPr>
            <a:r>
              <a:rPr lang="en-US" sz="7200" b="1" dirty="0">
                <a:latin typeface="Times New Roman" panose="02020603050405020304" pitchFamily="18" charset="0"/>
                <a:cs typeface="Times New Roman" panose="02020603050405020304" pitchFamily="18" charset="0"/>
              </a:rPr>
              <a:t>Real-Time Disease Detection:</a:t>
            </a:r>
            <a:r>
              <a:rPr lang="en-US" sz="7200" dirty="0">
                <a:latin typeface="Times New Roman" panose="02020603050405020304" pitchFamily="18" charset="0"/>
                <a:cs typeface="Times New Roman" panose="02020603050405020304" pitchFamily="18" charset="0"/>
              </a:rPr>
              <a:t> Applying YOLOv8 and classification models like </a:t>
            </a:r>
            <a:r>
              <a:rPr lang="en-US" sz="7200" dirty="0" err="1">
                <a:latin typeface="Times New Roman" panose="02020603050405020304" pitchFamily="18" charset="0"/>
                <a:cs typeface="Times New Roman" panose="02020603050405020304" pitchFamily="18" charset="0"/>
              </a:rPr>
              <a:t>EfficientNet</a:t>
            </a:r>
            <a:r>
              <a:rPr lang="en-US" sz="7200" dirty="0">
                <a:latin typeface="Times New Roman" panose="02020603050405020304" pitchFamily="18" charset="0"/>
                <a:cs typeface="Times New Roman" panose="02020603050405020304" pitchFamily="18" charset="0"/>
              </a:rPr>
              <a:t> or </a:t>
            </a:r>
            <a:r>
              <a:rPr lang="en-US" sz="7200" dirty="0" err="1">
                <a:latin typeface="Times New Roman" panose="02020603050405020304" pitchFamily="18" charset="0"/>
                <a:cs typeface="Times New Roman" panose="02020603050405020304" pitchFamily="18" charset="0"/>
              </a:rPr>
              <a:t>ResNet</a:t>
            </a:r>
            <a:r>
              <a:rPr lang="en-US" sz="7200" dirty="0">
                <a:latin typeface="Times New Roman" panose="02020603050405020304" pitchFamily="18" charset="0"/>
                <a:cs typeface="Times New Roman" panose="02020603050405020304" pitchFamily="18" charset="0"/>
              </a:rPr>
              <a:t> for accurate disease identification.</a:t>
            </a:r>
          </a:p>
          <a:p>
            <a:pPr>
              <a:buFont typeface="+mj-lt"/>
              <a:buAutoNum type="arabicPeriod"/>
            </a:pPr>
            <a:r>
              <a:rPr lang="en-US" sz="7200" b="1" dirty="0">
                <a:latin typeface="Times New Roman" panose="02020603050405020304" pitchFamily="18" charset="0"/>
                <a:cs typeface="Times New Roman" panose="02020603050405020304" pitchFamily="18" charset="0"/>
              </a:rPr>
              <a:t>Live Image Processing (OpenCV):</a:t>
            </a:r>
            <a:r>
              <a:rPr lang="en-US" sz="7200" dirty="0">
                <a:latin typeface="Times New Roman" panose="02020603050405020304" pitchFamily="18" charset="0"/>
                <a:cs typeface="Times New Roman" panose="02020603050405020304" pitchFamily="18" charset="0"/>
              </a:rPr>
              <a:t> Processing live video feeds from drones or smartphone cameras for quick disease detection.</a:t>
            </a:r>
          </a:p>
          <a:p>
            <a:pPr>
              <a:buFont typeface="+mj-lt"/>
              <a:buAutoNum type="arabicPeriod"/>
            </a:pPr>
            <a:r>
              <a:rPr lang="en-US" sz="7200" b="1" dirty="0">
                <a:latin typeface="Times New Roman" panose="02020603050405020304" pitchFamily="18" charset="0"/>
                <a:cs typeface="Times New Roman" panose="02020603050405020304" pitchFamily="18" charset="0"/>
              </a:rPr>
              <a:t>Data Storage and Monitoring:</a:t>
            </a:r>
            <a:r>
              <a:rPr lang="en-US" sz="7200" dirty="0">
                <a:latin typeface="Times New Roman" panose="02020603050405020304" pitchFamily="18" charset="0"/>
                <a:cs typeface="Times New Roman" panose="02020603050405020304" pitchFamily="18" charset="0"/>
              </a:rPr>
              <a:t> Saving detection results in a database like MongoDB or Firebase for future analysis.</a:t>
            </a:r>
          </a:p>
          <a:p>
            <a:pPr>
              <a:buFont typeface="+mj-lt"/>
              <a:buAutoNum type="arabicPeriod"/>
            </a:pPr>
            <a:r>
              <a:rPr lang="en-US" sz="7200" b="1" dirty="0">
                <a:latin typeface="Times New Roman" panose="02020603050405020304" pitchFamily="18" charset="0"/>
                <a:cs typeface="Times New Roman" panose="02020603050405020304" pitchFamily="18" charset="0"/>
              </a:rPr>
              <a:t>User-Friendly Application:</a:t>
            </a:r>
            <a:r>
              <a:rPr lang="en-US" sz="7200" dirty="0">
                <a:latin typeface="Times New Roman" panose="02020603050405020304" pitchFamily="18" charset="0"/>
                <a:cs typeface="Times New Roman" panose="02020603050405020304" pitchFamily="18" charset="0"/>
              </a:rPr>
              <a:t> Displaying disease type, severity, and treatment recommendations on a mobile or web app.</a:t>
            </a:r>
          </a:p>
          <a:p>
            <a:pPr>
              <a:buFont typeface="+mj-lt"/>
              <a:buAutoNum type="arabicPeriod"/>
            </a:pPr>
            <a:r>
              <a:rPr lang="en-US" sz="7200" b="1" dirty="0">
                <a:latin typeface="Times New Roman" panose="02020603050405020304" pitchFamily="18" charset="0"/>
                <a:cs typeface="Times New Roman" panose="02020603050405020304" pitchFamily="18" charset="0"/>
              </a:rPr>
              <a:t>AI Chatbot for Support:</a:t>
            </a:r>
            <a:r>
              <a:rPr lang="en-US" sz="7200" dirty="0">
                <a:latin typeface="Times New Roman" panose="02020603050405020304" pitchFamily="18" charset="0"/>
                <a:cs typeface="Times New Roman" panose="02020603050405020304" pitchFamily="18" charset="0"/>
              </a:rPr>
              <a:t> Providing real-time advice on disease management, pesticide use, and farming best practices through a chatbot.</a:t>
            </a:r>
          </a:p>
          <a:p>
            <a:r>
              <a:rPr lang="en-US" sz="7200" dirty="0">
                <a:latin typeface="Times New Roman" panose="02020603050405020304" pitchFamily="18" charset="0"/>
                <a:cs typeface="Times New Roman" panose="02020603050405020304" pitchFamily="18" charset="0"/>
              </a:rPr>
              <a:t>This system helps farmers take immediate action to protect their crops, improve yields, and reduce losses caused by plant diseases.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5" name="Rectangle 2">
            <a:extLst>
              <a:ext uri="{FF2B5EF4-FFF2-40B4-BE49-F238E27FC236}">
                <a16:creationId xmlns:a16="http://schemas.microsoft.com/office/drawing/2014/main" id="{D0B5B671-521E-C9D5-F5AC-81CB7F13A6BA}"/>
              </a:ext>
            </a:extLst>
          </p:cNvPr>
          <p:cNvSpPr>
            <a:spLocks noGrp="1" noChangeArrowheads="1"/>
          </p:cNvSpPr>
          <p:nvPr>
            <p:ph idx="1"/>
          </p:nvPr>
        </p:nvSpPr>
        <p:spPr bwMode="auto">
          <a:xfrm>
            <a:off x="160686" y="1194542"/>
            <a:ext cx="11972228" cy="4468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latin typeface="Times New Roman" panose="02020603050405020304" pitchFamily="18" charset="0"/>
                <a:cs typeface="Times New Roman" panose="02020603050405020304" pitchFamily="18" charset="0"/>
              </a:rPr>
              <a:t>The integration of deep learning with real-time data processing has transformed the field of crop disease detection, improving the accuracy and efficiency of disease identification in agricultural settings. However, several studies highlight challenges that need to be addressed for effective real-time crop disease detection and management:</a:t>
            </a:r>
          </a:p>
          <a:p>
            <a:r>
              <a:rPr lang="en-US" sz="1800" b="1" dirty="0">
                <a:latin typeface="Times New Roman" panose="02020603050405020304" pitchFamily="18" charset="0"/>
                <a:cs typeface="Times New Roman" panose="02020603050405020304" pitchFamily="18" charset="0"/>
              </a:rPr>
              <a:t>Limitations of Traditional Disease Detection Methods</a:t>
            </a:r>
          </a:p>
          <a:p>
            <a:pPr marL="0" indent="0">
              <a:buNone/>
            </a:pPr>
            <a:r>
              <a:rPr lang="en-US" sz="1800" dirty="0">
                <a:latin typeface="Times New Roman" panose="02020603050405020304" pitchFamily="18" charset="0"/>
                <a:cs typeface="Times New Roman" panose="02020603050405020304" pitchFamily="18" charset="0"/>
              </a:rPr>
              <a:t>Traditional methods for identifying crop diseases rely on manual inspection and lab testing, which are time-consuming, labor-intensive, and often subjective. While IoT-based monitoring systems track environmental factors such as humidity and temperature, they fail to provide visual disease identification, making them insufficient for precise diagnosis. Additionally, many existing machine learning (ML) models require handcrafted feature extraction, which limits their ability to generalize across different crops and environmental conditions.</a:t>
            </a:r>
          </a:p>
          <a:p>
            <a:r>
              <a:rPr lang="en-US" sz="1800" b="1" dirty="0">
                <a:latin typeface="Times New Roman" panose="02020603050405020304" pitchFamily="18" charset="0"/>
                <a:cs typeface="Times New Roman" panose="02020603050405020304" pitchFamily="18" charset="0"/>
              </a:rPr>
              <a:t>Deep Learning-Based Crop Disease Detection</a:t>
            </a:r>
          </a:p>
          <a:p>
            <a:pPr marL="0" indent="0">
              <a:buNone/>
            </a:pPr>
            <a:r>
              <a:rPr lang="en-US" sz="1800" dirty="0">
                <a:latin typeface="Times New Roman" panose="02020603050405020304" pitchFamily="18" charset="0"/>
                <a:cs typeface="Times New Roman" panose="02020603050405020304" pitchFamily="18" charset="0"/>
              </a:rPr>
              <a:t>Modern deep learning models have significantly improved disease detection by leveraging Convolutional Neural Networks (CNNs) for image-based classification. Studies using </a:t>
            </a:r>
            <a:r>
              <a:rPr lang="en-US" sz="1800" dirty="0" err="1">
                <a:latin typeface="Times New Roman" panose="02020603050405020304" pitchFamily="18" charset="0"/>
                <a:cs typeface="Times New Roman" panose="02020603050405020304" pitchFamily="18" charset="0"/>
              </a:rPr>
              <a:t>PlantVillage</a:t>
            </a:r>
            <a:r>
              <a:rPr lang="en-US" sz="1800" dirty="0">
                <a:latin typeface="Times New Roman" panose="02020603050405020304" pitchFamily="18" charset="0"/>
                <a:cs typeface="Times New Roman" panose="02020603050405020304" pitchFamily="18" charset="0"/>
              </a:rPr>
              <a:t> and other agricultural datasets demonstrate that CNN-based models outperform traditional ML methods in disease classification accuracy. However, existing models are often computationally expensive and lack real-time detection capabilities. To address this, recent studies suggest the use of lightweight architectures like </a:t>
            </a:r>
            <a:r>
              <a:rPr lang="en-US" sz="1800" dirty="0" err="1">
                <a:latin typeface="Times New Roman" panose="02020603050405020304" pitchFamily="18" charset="0"/>
                <a:cs typeface="Times New Roman" panose="02020603050405020304" pitchFamily="18" charset="0"/>
              </a:rPr>
              <a:t>MobileNet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EfficientNet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ResNet</a:t>
            </a:r>
            <a:r>
              <a:rPr lang="en-US" sz="1800" dirty="0">
                <a:latin typeface="Times New Roman" panose="02020603050405020304" pitchFamily="18" charset="0"/>
                <a:cs typeface="Times New Roman" panose="02020603050405020304" pitchFamily="18" charset="0"/>
              </a:rPr>
              <a:t>, which balance accuracy and efficiency.</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5" name="Rectangle 2">
            <a:extLst>
              <a:ext uri="{FF2B5EF4-FFF2-40B4-BE49-F238E27FC236}">
                <a16:creationId xmlns:a16="http://schemas.microsoft.com/office/drawing/2014/main" id="{1864CB2B-119A-DA02-A16F-C2C3C255D363}"/>
              </a:ext>
            </a:extLst>
          </p:cNvPr>
          <p:cNvSpPr>
            <a:spLocks noGrp="1" noChangeArrowheads="1"/>
          </p:cNvSpPr>
          <p:nvPr>
            <p:ph idx="1"/>
          </p:nvPr>
        </p:nvSpPr>
        <p:spPr bwMode="auto">
          <a:xfrm>
            <a:off x="0" y="1171141"/>
            <a:ext cx="12192000" cy="470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latin typeface="Times New Roman" panose="02020603050405020304" pitchFamily="18" charset="0"/>
                <a:cs typeface="Times New Roman" panose="02020603050405020304" pitchFamily="18" charset="0"/>
              </a:rPr>
              <a:t>Real-Time Object Detection in Agriculture</a:t>
            </a:r>
          </a:p>
          <a:p>
            <a:pPr marL="0" indent="0">
              <a:buNone/>
            </a:pPr>
            <a:r>
              <a:rPr lang="en-US" sz="1400" dirty="0">
                <a:latin typeface="Times New Roman" panose="02020603050405020304" pitchFamily="18" charset="0"/>
                <a:cs typeface="Times New Roman" panose="02020603050405020304" pitchFamily="18" charset="0"/>
              </a:rPr>
              <a:t>Real-time disease detection requires processing large amounts of image and video data efficiently. Computer vision techniques such as OpenCV are commonly used for image preprocessing, reducing noise, and enhancing detection accuracy. Research suggests that integrating Single Shot Detection (SSD) and You Only Look Once (YOLO) models can improve real-time detection performance, enabling early-stage identification of crop diseases before they spread. However, these models must be optimized for deployment on low-power devices like drones and smartphones for field applications.</a:t>
            </a:r>
          </a:p>
          <a:p>
            <a:r>
              <a:rPr lang="en-US" sz="1400" b="1" dirty="0">
                <a:latin typeface="Times New Roman" panose="02020603050405020304" pitchFamily="18" charset="0"/>
                <a:cs typeface="Times New Roman" panose="02020603050405020304" pitchFamily="18" charset="0"/>
              </a:rPr>
              <a:t>Drone-Based Crop Surveillance</a:t>
            </a:r>
          </a:p>
          <a:p>
            <a:pPr marL="0" indent="0">
              <a:buNone/>
            </a:pPr>
            <a:r>
              <a:rPr lang="en-US" sz="1400" dirty="0">
                <a:latin typeface="Times New Roman" panose="02020603050405020304" pitchFamily="18" charset="0"/>
                <a:cs typeface="Times New Roman" panose="02020603050405020304" pitchFamily="18" charset="0"/>
              </a:rPr>
              <a:t>Drones equipped with high-resolution cameras are increasingly used for monitoring large farmlands. Studies highlight that drones can efficiently capture aerial images of diseased crops, reducing the need for manual field inspections. By integrating CNN-based classification models with drone imagery, researchers have developed automated crop monitoring systems that identify disease symptoms and suggest treatment strategies. However, challenges such as high operational costs and the need for stable internet connectivity remain barriers to widespread adoption.</a:t>
            </a:r>
          </a:p>
          <a:p>
            <a:r>
              <a:rPr lang="en-US" sz="1400" b="1" dirty="0">
                <a:latin typeface="Times New Roman" panose="02020603050405020304" pitchFamily="18" charset="0"/>
                <a:cs typeface="Times New Roman" panose="02020603050405020304" pitchFamily="18" charset="0"/>
              </a:rPr>
              <a:t>Integration of AI Chatbots for Farmer Assistance</a:t>
            </a:r>
          </a:p>
          <a:p>
            <a:pPr marL="0" indent="0">
              <a:buNone/>
            </a:pPr>
            <a:r>
              <a:rPr lang="en-US" sz="1400" dirty="0">
                <a:latin typeface="Times New Roman" panose="02020603050405020304" pitchFamily="18" charset="0"/>
                <a:cs typeface="Times New Roman" panose="02020603050405020304" pitchFamily="18" charset="0"/>
              </a:rPr>
              <a:t>Recent advancements in Natural Language Processing (NLP) have enabled the development of AI-driven chatbots that assist farmers by providing real-time recommendations on disease prevention, pesticide use, and farming techniques. Studies show that these chatbots, when integrated with real-time disease detection systems, improve farmer engagement and decision-making by offering personalized disease management strategies based on detected symptoms.</a:t>
            </a:r>
          </a:p>
          <a:p>
            <a:r>
              <a:rPr lang="en-US" sz="1400" b="1" dirty="0">
                <a:latin typeface="Times New Roman" panose="02020603050405020304" pitchFamily="18" charset="0"/>
                <a:cs typeface="Times New Roman" panose="02020603050405020304" pitchFamily="18" charset="0"/>
              </a:rPr>
              <a:t>Optimization of Deep Learning Models for Agricultural Applications</a:t>
            </a:r>
          </a:p>
          <a:p>
            <a:pPr marL="0" indent="0">
              <a:buNone/>
            </a:pPr>
            <a:r>
              <a:rPr lang="en-US" sz="1400" dirty="0">
                <a:latin typeface="Times New Roman" panose="02020603050405020304" pitchFamily="18" charset="0"/>
                <a:cs typeface="Times New Roman" panose="02020603050405020304" pitchFamily="18" charset="0"/>
              </a:rPr>
              <a:t>Several studies emphasize the importance of optimizing deep learning models for real-time agricultural use. YOLOv5 and </a:t>
            </a:r>
            <a:r>
              <a:rPr lang="en-US" sz="1400" dirty="0" err="1">
                <a:latin typeface="Times New Roman" panose="02020603050405020304" pitchFamily="18" charset="0"/>
                <a:cs typeface="Times New Roman" panose="02020603050405020304" pitchFamily="18" charset="0"/>
              </a:rPr>
              <a:t>EfficientNet</a:t>
            </a:r>
            <a:r>
              <a:rPr lang="en-US" sz="1400" dirty="0">
                <a:latin typeface="Times New Roman" panose="02020603050405020304" pitchFamily="18" charset="0"/>
                <a:cs typeface="Times New Roman" panose="02020603050405020304" pitchFamily="18" charset="0"/>
              </a:rPr>
              <a:t>-based models have been explored for their ability to process live images quickly without compromising accuracy. By training these models on diverse, annotated datasets using platforms like </a:t>
            </a:r>
            <a:r>
              <a:rPr lang="en-US" sz="1400" dirty="0" err="1">
                <a:latin typeface="Times New Roman" panose="02020603050405020304" pitchFamily="18" charset="0"/>
                <a:cs typeface="Times New Roman" panose="02020603050405020304" pitchFamily="18" charset="0"/>
              </a:rPr>
              <a:t>Roboflow</a:t>
            </a:r>
            <a:r>
              <a:rPr lang="en-US" sz="1400" dirty="0">
                <a:latin typeface="Times New Roman" panose="02020603050405020304" pitchFamily="18" charset="0"/>
                <a:cs typeface="Times New Roman" panose="02020603050405020304" pitchFamily="18" charset="0"/>
              </a:rPr>
              <a:t>, researchers have improved their ability to detect diseases across various crop types and environmental conditions. The combination of lightweight models, cloud-based storage (e.g., MongoDB, Firebase), and real-time mobile interfaces has proven effective in ensuring that farmers receive timely disease alerts and treatment suggestions.</a:t>
            </a:r>
          </a:p>
        </p:txBody>
      </p:sp>
    </p:spTree>
    <p:extLst>
      <p:ext uri="{BB962C8B-B14F-4D97-AF65-F5344CB8AC3E}">
        <p14:creationId xmlns:p14="http://schemas.microsoft.com/office/powerpoint/2010/main" val="221911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5" name="Rectangle 2">
            <a:extLst>
              <a:ext uri="{FF2B5EF4-FFF2-40B4-BE49-F238E27FC236}">
                <a16:creationId xmlns:a16="http://schemas.microsoft.com/office/drawing/2014/main" id="{6B27CBB8-7C19-0F58-51F0-1266D93FBD5B}"/>
              </a:ext>
            </a:extLst>
          </p:cNvPr>
          <p:cNvSpPr>
            <a:spLocks noGrp="1" noChangeArrowheads="1"/>
          </p:cNvSpPr>
          <p:nvPr>
            <p:ph idx="1"/>
          </p:nvPr>
        </p:nvSpPr>
        <p:spPr bwMode="auto">
          <a:xfrm>
            <a:off x="216139" y="1122732"/>
            <a:ext cx="11861321"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Overfitting to Specific Conditions: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models work well in controlled environments but fail in real-world settings due to variations in lighting, soil types, and weather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Inaccurate Disease Localization: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models detect diseases but fail to pinpoint affected areas, leading to inefficient pesticide application and unnecessary resource wastage.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False Positives: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Models often misclassify nutrient deficiencies, insect damage, or water stress as diseases, causing unnecessary pesticide use and increased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Delayed Real-Time Detection: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models are computationally heavy, leading to slow disease identification and delayed response for farmers.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Robust Datasets: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datasets are limited in crop variety and environmental diversity, making models less effective for unseen diseases or new plant species.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Integration with Farmer Decision-Making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AI Chatbot Support: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Farmers lack real-time AI assistance for disease management, pesticide recommendations, and prevention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Nearby Pesticide Store Mapping: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Models don’t integrate with GPS or maps to help farmers locate nearby agricultural stores for pesticides and medicines.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Educational Support: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Systems don’t provide integrated YouTube tutorials or expert videos to help farmers learn about disease prevention and treatment.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Resource Constraints: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models require GPUs or cloud processing, which is impractical for remote farms with poor connectivity.</a:t>
            </a: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762000" y="1026460"/>
            <a:ext cx="10668000" cy="4952997"/>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The proposed model for the AI-Driven Crop Disease Prediction and Management System is designed to detect and manage crop diseases in real-time using deep learning techniques and computer vision algorithms. The model incorporates the following key components and methodologies to ensure precise and timely detection of crop diseases and effective management strategies.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1. Image Annotation and Dataset Preparation (</a:t>
            </a:r>
            <a:r>
              <a:rPr lang="en-US" sz="1800" b="1" dirty="0" err="1">
                <a:latin typeface="Times New Roman" panose="02020603050405020304" pitchFamily="18" charset="0"/>
                <a:cs typeface="Times New Roman" panose="02020603050405020304" pitchFamily="18" charset="0"/>
              </a:rPr>
              <a:t>Roboflow</a:t>
            </a:r>
            <a:r>
              <a:rPr lang="en-US" sz="1800" b="1"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The initial stage involves gathering and annotating images of various crop diseases. Using </a:t>
            </a:r>
            <a:r>
              <a:rPr lang="en-US" sz="1800" dirty="0" err="1">
                <a:latin typeface="Times New Roman" panose="02020603050405020304" pitchFamily="18" charset="0"/>
                <a:cs typeface="Times New Roman" panose="02020603050405020304" pitchFamily="18" charset="0"/>
              </a:rPr>
              <a:t>Roboflow</a:t>
            </a:r>
            <a:r>
              <a:rPr lang="en-US" sz="1800" dirty="0">
                <a:latin typeface="Times New Roman" panose="02020603050405020304" pitchFamily="18" charset="0"/>
                <a:cs typeface="Times New Roman" panose="02020603050405020304" pitchFamily="18" charset="0"/>
              </a:rPr>
              <a:t>, a large and diverse dataset of labeled images is prepared for training the model. These annotations include different disease symptoms on leaves, stems, and fruits, enabling the model to distinguish between healthy and diseased crops under different environmental conditions.</a:t>
            </a:r>
          </a:p>
          <a:p>
            <a:pPr marL="0" indent="0">
              <a:buNone/>
            </a:pPr>
            <a:r>
              <a:rPr lang="en-US" sz="1800" b="1" dirty="0">
                <a:latin typeface="Times New Roman" panose="02020603050405020304" pitchFamily="18" charset="0"/>
                <a:cs typeface="Times New Roman" panose="02020603050405020304" pitchFamily="18" charset="0"/>
              </a:rPr>
              <a:t>2. Convolutional Neural Networks (CNNs):  </a:t>
            </a:r>
          </a:p>
          <a:p>
            <a:r>
              <a:rPr lang="en-US" sz="1800" dirty="0">
                <a:latin typeface="Times New Roman" panose="02020603050405020304" pitchFamily="18" charset="0"/>
                <a:cs typeface="Times New Roman" panose="02020603050405020304" pitchFamily="18" charset="0"/>
              </a:rPr>
              <a:t>A CNN-based deep learning model is employed for feature extraction and disease classification. The CNN is trained to detect disease symptoms by processing the annotated images from the dataset. The CNN architecture allows the model to automatically learn spatial hierarchies of features through convolutional layers, which is particularly useful for detecting early-stage crop diseases.</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3. Crop Disease Detection:</a:t>
            </a:r>
          </a:p>
          <a:p>
            <a:pPr marL="0" indent="0">
              <a:buNone/>
            </a:pPr>
            <a:r>
              <a:rPr lang="en-US" sz="1800" dirty="0">
                <a:latin typeface="Times New Roman" panose="02020603050405020304" pitchFamily="18" charset="0"/>
                <a:cs typeface="Times New Roman" panose="02020603050405020304" pitchFamily="18" charset="0"/>
              </a:rPr>
              <a:t>The model uses Single Shot Detection (SSD) for real-time detection of disease-affected plant regions. Additionally, it integrates classification models such as </a:t>
            </a:r>
            <a:r>
              <a:rPr lang="en-US" sz="1800" dirty="0" err="1">
                <a:latin typeface="Times New Roman" panose="02020603050405020304" pitchFamily="18" charset="0"/>
                <a:cs typeface="Times New Roman" panose="02020603050405020304" pitchFamily="18" charset="0"/>
              </a:rPr>
              <a:t>EfficientNet</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ResNet</a:t>
            </a:r>
            <a:r>
              <a:rPr lang="en-US" sz="1800" dirty="0">
                <a:latin typeface="Times New Roman" panose="02020603050405020304" pitchFamily="18" charset="0"/>
                <a:cs typeface="Times New Roman" panose="02020603050405020304" pitchFamily="18" charset="0"/>
              </a:rPr>
              <a:t> to accurately identify the type of disease affecting the crop. This helps in assessing the severity of the infection and suggesting immediate management strategies.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4. Real-Time </a:t>
            </a:r>
            <a:r>
              <a:rPr lang="en-US" sz="1800" b="1" dirty="0" err="1">
                <a:latin typeface="Times New Roman" panose="02020603050405020304" pitchFamily="18" charset="0"/>
                <a:cs typeface="Times New Roman" panose="02020603050405020304" pitchFamily="18" charset="0"/>
              </a:rPr>
              <a:t>ImageProcessing</a:t>
            </a:r>
            <a:r>
              <a:rPr lang="en-US" sz="1800" b="1" dirty="0">
                <a:latin typeface="Times New Roman" panose="02020603050405020304" pitchFamily="18" charset="0"/>
                <a:cs typeface="Times New Roman" panose="02020603050405020304" pitchFamily="18" charset="0"/>
              </a:rPr>
              <a:t> (OpenCV):  </a:t>
            </a:r>
          </a:p>
          <a:p>
            <a:r>
              <a:rPr lang="en-US" sz="1800" dirty="0">
                <a:latin typeface="Times New Roman" panose="02020603050405020304" pitchFamily="18" charset="0"/>
                <a:cs typeface="Times New Roman" panose="02020603050405020304" pitchFamily="18" charset="0"/>
              </a:rPr>
              <a:t>Once deployed on a drone, the model processes live video feeds using OpenCV for real-time image analysis and object detection. OpenCV helps in preprocessing the video frames by removing noise and enhancing image quality, ensuring better performance of the detection algorithms in real-world conditions.</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5. Data Storage and Retrieval:</a:t>
            </a:r>
          </a:p>
          <a:p>
            <a:r>
              <a:rPr lang="en-US" sz="1800" dirty="0">
                <a:latin typeface="Times New Roman" panose="02020603050405020304" pitchFamily="18" charset="0"/>
                <a:cs typeface="Times New Roman" panose="02020603050405020304" pitchFamily="18" charset="0"/>
              </a:rPr>
              <a:t>Detection results, including the locations of identified diseases, are stored in a database system such as MongoDB or Firebase. These results are essential for farmers and agricultural experts to track, assess, and monitor crop health over time. Additionally, storing images and detection results helps in post-analysis and improvement of disease management strategies.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01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6. Output and Interface for Farmers and Agricultural Experts:</a:t>
            </a:r>
          </a:p>
          <a:p>
            <a:pPr marL="0" indent="0">
              <a:buNone/>
            </a:pPr>
            <a:r>
              <a:rPr lang="en-US" sz="1800" dirty="0">
                <a:latin typeface="Times New Roman" panose="02020603050405020304" pitchFamily="18" charset="0"/>
                <a:cs typeface="Times New Roman" panose="02020603050405020304" pitchFamily="18" charset="0"/>
              </a:rPr>
              <a:t>The final detection results, including the locations and conditions of humans and fire, are displayed on a control system for emergency responders. This interface provides a real-time view of the situation, enabling quicker decision-making and more effective rescue operations. The system ensures that rescue teams can access vital information, such as the number of people trapped, their locations, and fire sources, all of which are crucial for reducing casualties in fire emergencies.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7. Integration with AI Chatbot for Recommendations:</a:t>
            </a:r>
          </a:p>
          <a:p>
            <a:r>
              <a:rPr lang="en-US" sz="1800" dirty="0">
                <a:latin typeface="Times New Roman" panose="02020603050405020304" pitchFamily="18" charset="0"/>
                <a:cs typeface="Times New Roman" panose="02020603050405020304" pitchFamily="18" charset="0"/>
              </a:rPr>
              <a:t>The system includes an AI-driven chatbot that provides real-time recommendations on disease treatment, pesticide use, and best farming practices. Using natural language processing (NLP), the chatbot interacts with farmers, answering queries regarding disease prevention and optimal crop management techniques.</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In conclusion, the proposed AI-Driven Crop Disease Prediction and Management System effectively combines deep learning, computer vision, and real-time video analysis to deliver a robust solution for early disease detection and management in agriculture. By integrating advanced algorithms and mobile-based surveillance, the system can drastically improve crop yield and reduce losses caused by plant diseases.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43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a:xfrm>
            <a:off x="762000" y="373857"/>
            <a:ext cx="10668000" cy="487362"/>
          </a:xfrm>
        </p:spPr>
        <p:txBody>
          <a:bodyPr/>
          <a:lstStyle/>
          <a:p>
            <a:r>
              <a:rPr lang="en-US" dirty="0"/>
              <a:t>Architecture</a:t>
            </a:r>
            <a:endParaRPr lang="en-IN" dirty="0"/>
          </a:p>
        </p:txBody>
      </p:sp>
      <p:pic>
        <p:nvPicPr>
          <p:cNvPr id="4" name="Picture 3">
            <a:extLst>
              <a:ext uri="{FF2B5EF4-FFF2-40B4-BE49-F238E27FC236}">
                <a16:creationId xmlns:a16="http://schemas.microsoft.com/office/drawing/2014/main" id="{71A63A0F-7DA8-9AF8-9B58-73813DD35386}"/>
              </a:ext>
            </a:extLst>
          </p:cNvPr>
          <p:cNvPicPr>
            <a:picLocks noChangeAspect="1"/>
          </p:cNvPicPr>
          <p:nvPr/>
        </p:nvPicPr>
        <p:blipFill>
          <a:blip r:embed="rId2"/>
          <a:stretch>
            <a:fillRect/>
          </a:stretch>
        </p:blipFill>
        <p:spPr>
          <a:xfrm>
            <a:off x="1890238" y="1072539"/>
            <a:ext cx="8838876" cy="4926474"/>
          </a:xfrm>
          <a:prstGeom prst="rect">
            <a:avLst/>
          </a:prstGeom>
        </p:spPr>
      </p:pic>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4df51cb-0e6e-4a76-ada5-86f38b004840" xsi:nil="true"/>
    <lcf76f155ced4ddcb4097134ff3c332f xmlns="7313f609-82c0-4c11-91b9-f1599af905d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F7FDB646AF7E4A9AF564A66AA93CEA" ma:contentTypeVersion="12" ma:contentTypeDescription="Create a new document." ma:contentTypeScope="" ma:versionID="7c70d16d4f52511dbc8effcd4b82e0d5">
  <xsd:schema xmlns:xsd="http://www.w3.org/2001/XMLSchema" xmlns:xs="http://www.w3.org/2001/XMLSchema" xmlns:p="http://schemas.microsoft.com/office/2006/metadata/properties" xmlns:ns2="7313f609-82c0-4c11-91b9-f1599af905dc" xmlns:ns3="84df51cb-0e6e-4a76-ada5-86f38b004840" targetNamespace="http://schemas.microsoft.com/office/2006/metadata/properties" ma:root="true" ma:fieldsID="a3e807ecf5e7a0737f6922e187544539" ns2:_="" ns3:_="">
    <xsd:import namespace="7313f609-82c0-4c11-91b9-f1599af905dc"/>
    <xsd:import namespace="84df51cb-0e6e-4a76-ada5-86f38b00484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13f609-82c0-4c11-91b9-f1599af905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df51cb-0e6e-4a76-ada5-86f38b00484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ed4f4ee-0993-48c8-b966-b81d3645c26c}" ma:internalName="TaxCatchAll" ma:showField="CatchAllData" ma:web="84df51cb-0e6e-4a76-ada5-86f38b00484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5F1CF5-DBA2-44C5-A3CE-47FFB1B8A2FB}">
  <ds:schemaRefs>
    <ds:schemaRef ds:uri="http://schemas.microsoft.com/office/2006/metadata/properties"/>
    <ds:schemaRef ds:uri="http://schemas.microsoft.com/office/infopath/2007/PartnerControls"/>
    <ds:schemaRef ds:uri="84df51cb-0e6e-4a76-ada5-86f38b004840"/>
    <ds:schemaRef ds:uri="7313f609-82c0-4c11-91b9-f1599af905dc"/>
  </ds:schemaRefs>
</ds:datastoreItem>
</file>

<file path=customXml/itemProps2.xml><?xml version="1.0" encoding="utf-8"?>
<ds:datastoreItem xmlns:ds="http://schemas.openxmlformats.org/officeDocument/2006/customXml" ds:itemID="{E78BE27A-9369-46E9-9F25-118F733241B0}">
  <ds:schemaRefs>
    <ds:schemaRef ds:uri="http://schemas.microsoft.com/sharepoint/v3/contenttype/forms"/>
  </ds:schemaRefs>
</ds:datastoreItem>
</file>

<file path=customXml/itemProps3.xml><?xml version="1.0" encoding="utf-8"?>
<ds:datastoreItem xmlns:ds="http://schemas.openxmlformats.org/officeDocument/2006/customXml" ds:itemID="{9D373B70-DBC5-4234-8287-8AF3131E95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13f609-82c0-4c11-91b9-f1599af905dc"/>
    <ds:schemaRef ds:uri="84df51cb-0e6e-4a76-ada5-86f38b0048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Bioinformatics</Template>
  <TotalTime>226</TotalTime>
  <Words>2972</Words>
  <Application>Microsoft Office PowerPoint</Application>
  <PresentationFormat>Widescreen</PresentationFormat>
  <Paragraphs>146</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Cambria</vt:lpstr>
      <vt:lpstr>Times New Roman</vt:lpstr>
      <vt:lpstr>Verdana</vt:lpstr>
      <vt:lpstr>Bioinformatics</vt:lpstr>
      <vt:lpstr>AI-Driven Crop Disease Prediction and Management System  </vt:lpstr>
      <vt:lpstr>Introduction</vt:lpstr>
      <vt:lpstr>Literature Review</vt:lpstr>
      <vt:lpstr>Literature Review</vt:lpstr>
      <vt:lpstr>Existing method Drawback</vt:lpstr>
      <vt:lpstr>Proposed Method</vt:lpstr>
      <vt:lpstr>Proposed Method</vt:lpstr>
      <vt:lpstr>Proposed Method</vt:lpstr>
      <vt:lpstr>Architecture</vt:lpstr>
      <vt:lpstr>Architecture of YOLOv8</vt:lpstr>
      <vt:lpstr>Hardware/software components</vt:lpstr>
      <vt:lpstr>Timeline of the Project </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Arjun Varma</cp:lastModifiedBy>
  <cp:revision>48</cp:revision>
  <dcterms:created xsi:type="dcterms:W3CDTF">2023-03-16T03:26:27Z</dcterms:created>
  <dcterms:modified xsi:type="dcterms:W3CDTF">2025-02-19T06:12:48Z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0x010100A5F7FDB646AF7E4A9AF564A66AA93CEA</vt:lpwstr>
  </property>
</Properties>
</file>