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85" r:id="rId6"/>
    <p:sldId id="257" r:id="rId7"/>
    <p:sldId id="258" r:id="rId8"/>
    <p:sldId id="290" r:id="rId9"/>
    <p:sldId id="259" r:id="rId10"/>
    <p:sldId id="280" r:id="rId11"/>
    <p:sldId id="281" r:id="rId12"/>
    <p:sldId id="286" r:id="rId13"/>
    <p:sldId id="287" r:id="rId14"/>
    <p:sldId id="291" r:id="rId15"/>
    <p:sldId id="288" r:id="rId16"/>
    <p:sldId id="289" r:id="rId17"/>
    <p:sldId id="279"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707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24/03/2025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24/03/2025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24/03/2025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24/03/2025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arjundontflex/AI-based-Crop-Disease-Detec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doi.org/10.3390/a15030075" TargetMode="External"/><Relationship Id="rId3" Type="http://schemas.openxmlformats.org/officeDocument/2006/relationships/hyperlink" Target="https://doi.org/10.3390/rs15092450" TargetMode="External"/><Relationship Id="rId7" Type="http://schemas.openxmlformats.org/officeDocument/2006/relationships/hyperlink" Target="https://doi.org/10.3390/ai203002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oi.org/10.3390/agronomy12102395" TargetMode="External"/><Relationship Id="rId11" Type="http://schemas.openxmlformats.org/officeDocument/2006/relationships/hyperlink" Target="https://doi.org/10.3390/plants8110468" TargetMode="External"/><Relationship Id="rId5" Type="http://schemas.openxmlformats.org/officeDocument/2006/relationships/hyperlink" Target="https://doi.org/10.3390/agriengineering3020020" TargetMode="External"/><Relationship Id="rId10" Type="http://schemas.openxmlformats.org/officeDocument/2006/relationships/hyperlink" Target="https://doi.org/10.3389/fpls.2023.1158933" TargetMode="External"/><Relationship Id="rId4" Type="http://schemas.openxmlformats.org/officeDocument/2006/relationships/hyperlink" Target="https://doi.org/10.1016/j.compag.2018.03.032" TargetMode="External"/><Relationship Id="rId9" Type="http://schemas.openxmlformats.org/officeDocument/2006/relationships/hyperlink" Target="https://doi.org/10.3389/fpls.2016.01419"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1800" b="1" i="0" u="none" strike="noStrike" dirty="0">
                <a:solidFill>
                  <a:srgbClr val="000000"/>
                </a:solidFill>
                <a:effectLst/>
                <a:latin typeface="Calibri" panose="020F0502020204030204" pitchFamily="34" charset="0"/>
              </a:rPr>
              <a:t>AI-Driven Crop Disease Prediction and Management System</a:t>
            </a:r>
            <a:r>
              <a:rPr lang="en-US" sz="1200" dirty="0"/>
              <a:t> </a:t>
            </a:r>
            <a:b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endParaRPr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197505" y="1837435"/>
            <a:ext cx="3970500" cy="5523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CSE_CAI_CAP_19</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nvGraphicFramePr>
        <p:xfrm>
          <a:off x="553347" y="2324100"/>
          <a:ext cx="5418675" cy="36577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677700" y="2446995"/>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IN" sz="1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Afroz Pasha</a:t>
            </a:r>
            <a:r>
              <a:rPr lang="en-IN"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t>
            </a:r>
          </a:p>
          <a:p>
            <a:pPr marL="0" marR="0" lvl="0" indent="0" algn="ctr" rtl="0">
              <a:spcBef>
                <a:spcPts val="340"/>
              </a:spcBef>
              <a:spcAft>
                <a:spcPts val="0"/>
              </a:spcAft>
              <a:buClr>
                <a:srgbClr val="17365D"/>
              </a:buClr>
              <a:buSzPts val="1700"/>
              <a:buFont typeface="Arial"/>
              <a:buNone/>
            </a:pPr>
            <a:r>
              <a:rPr lang="en-IN" sz="17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 Senior Scale,</a:t>
            </a:r>
            <a:endParaRPr lang="en-US"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188680"/>
            <a:ext cx="3970500"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PIP4004 University Project</a:t>
            </a:r>
            <a:endParaRPr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Review - 2</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533900"/>
            <a:ext cx="12650771"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sym typeface="Verdana"/>
              </a:rPr>
              <a:t>CSE(AI&amp;ML)</a:t>
            </a:r>
            <a:endParaRPr lang="en-US" sz="2000" b="1" i="0" u="none" strike="noStrike" cap="none"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IN"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Dr.</a:t>
            </a:r>
            <a:r>
              <a:rPr lang="en-IN"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Zafar Ali Khan N</a:t>
            </a: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Afroz Pasha</a:t>
            </a: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3" name="Table 2">
            <a:extLst>
              <a:ext uri="{FF2B5EF4-FFF2-40B4-BE49-F238E27FC236}">
                <a16:creationId xmlns:a16="http://schemas.microsoft.com/office/drawing/2014/main" id="{15A1127A-84A4-6D28-567C-2F9F6924F55B}"/>
              </a:ext>
            </a:extLst>
          </p:cNvPr>
          <p:cNvGraphicFramePr>
            <a:graphicFrameLocks noGrp="1"/>
          </p:cNvGraphicFramePr>
          <p:nvPr/>
        </p:nvGraphicFramePr>
        <p:xfrm>
          <a:off x="197505" y="2242515"/>
          <a:ext cx="6608648" cy="2225040"/>
        </p:xfrm>
        <a:graphic>
          <a:graphicData uri="http://schemas.openxmlformats.org/drawingml/2006/table">
            <a:tbl>
              <a:tblPr firstRow="1" bandRow="1">
                <a:tableStyleId>{3C2FFA5D-87B4-456A-9821-1D502468CF0F}</a:tableStyleId>
              </a:tblPr>
              <a:tblGrid>
                <a:gridCol w="3304324">
                  <a:extLst>
                    <a:ext uri="{9D8B030D-6E8A-4147-A177-3AD203B41FA5}">
                      <a16:colId xmlns:a16="http://schemas.microsoft.com/office/drawing/2014/main" val="2208484291"/>
                    </a:ext>
                  </a:extLst>
                </a:gridCol>
                <a:gridCol w="3304324">
                  <a:extLst>
                    <a:ext uri="{9D8B030D-6E8A-4147-A177-3AD203B41FA5}">
                      <a16:colId xmlns:a16="http://schemas.microsoft.com/office/drawing/2014/main" val="1174226880"/>
                    </a:ext>
                  </a:extLst>
                </a:gridCol>
              </a:tblGrid>
              <a:tr h="370840">
                <a:tc>
                  <a:txBody>
                    <a:bodyPr/>
                    <a:lstStyle/>
                    <a:p>
                      <a:pPr algn="ctr"/>
                      <a:r>
                        <a:rPr lang="en-IN" sz="1800" dirty="0">
                          <a:latin typeface="Times New Roman" panose="02020603050405020304" pitchFamily="18" charset="0"/>
                          <a:cs typeface="Times New Roman" panose="02020603050405020304" pitchFamily="18" charset="0"/>
                        </a:rPr>
                        <a:t>Name</a:t>
                      </a:r>
                    </a:p>
                  </a:txBody>
                  <a:tcPr/>
                </a:tc>
                <a:tc>
                  <a:txBody>
                    <a:bodyPr/>
                    <a:lstStyle/>
                    <a:p>
                      <a:pPr algn="ctr"/>
                      <a:r>
                        <a:rPr lang="en-IN" sz="1800"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4002383660"/>
                  </a:ext>
                </a:extLst>
              </a:tr>
              <a:tr h="370840">
                <a:tc>
                  <a:txBody>
                    <a:bodyPr/>
                    <a:lstStyle/>
                    <a:p>
                      <a:pPr algn="ctr"/>
                      <a:r>
                        <a:rPr lang="en-IN" sz="1800" dirty="0">
                          <a:latin typeface="Times New Roman" panose="02020603050405020304" pitchFamily="18" charset="0"/>
                          <a:cs typeface="Times New Roman" panose="02020603050405020304" pitchFamily="18" charset="0"/>
                        </a:rPr>
                        <a:t>Talla Sunil Kumar</a:t>
                      </a:r>
                    </a:p>
                  </a:txBody>
                  <a:tcPr/>
                </a:tc>
                <a:tc>
                  <a:txBody>
                    <a:bodyPr/>
                    <a:lstStyle/>
                    <a:p>
                      <a:pPr algn="ctr"/>
                      <a:r>
                        <a:rPr lang="en-IN" sz="1800" dirty="0">
                          <a:latin typeface="Times New Roman" panose="02020603050405020304" pitchFamily="18" charset="0"/>
                          <a:cs typeface="Times New Roman" panose="02020603050405020304" pitchFamily="18" charset="0"/>
                        </a:rPr>
                        <a:t>20211CAI0198</a:t>
                      </a:r>
                    </a:p>
                  </a:txBody>
                  <a:tcPr/>
                </a:tc>
                <a:extLst>
                  <a:ext uri="{0D108BD9-81ED-4DB2-BD59-A6C34878D82A}">
                    <a16:rowId xmlns:a16="http://schemas.microsoft.com/office/drawing/2014/main" val="4117105682"/>
                  </a:ext>
                </a:extLst>
              </a:tr>
              <a:tr h="370840">
                <a:tc>
                  <a:txBody>
                    <a:bodyPr/>
                    <a:lstStyle/>
                    <a:p>
                      <a:pPr algn="ctr"/>
                      <a:r>
                        <a:rPr lang="en-IN" sz="1800" dirty="0">
                          <a:latin typeface="Times New Roman" panose="02020603050405020304" pitchFamily="18" charset="0"/>
                          <a:cs typeface="Times New Roman" panose="02020603050405020304" pitchFamily="18" charset="0"/>
                        </a:rPr>
                        <a:t>Challa Yogesh</a:t>
                      </a:r>
                    </a:p>
                  </a:txBody>
                  <a:tcPr/>
                </a:tc>
                <a:tc>
                  <a:txBody>
                    <a:bodyPr/>
                    <a:lstStyle/>
                    <a:p>
                      <a:pPr algn="ctr"/>
                      <a:r>
                        <a:rPr lang="en-IN" sz="1800" dirty="0">
                          <a:latin typeface="Times New Roman" panose="02020603050405020304" pitchFamily="18" charset="0"/>
                          <a:cs typeface="Times New Roman" panose="02020603050405020304" pitchFamily="18" charset="0"/>
                        </a:rPr>
                        <a:t>20211CAI0162</a:t>
                      </a:r>
                    </a:p>
                  </a:txBody>
                  <a:tcPr/>
                </a:tc>
                <a:extLst>
                  <a:ext uri="{0D108BD9-81ED-4DB2-BD59-A6C34878D82A}">
                    <a16:rowId xmlns:a16="http://schemas.microsoft.com/office/drawing/2014/main" val="2177288417"/>
                  </a:ext>
                </a:extLst>
              </a:tr>
              <a:tr h="370840">
                <a:tc>
                  <a:txBody>
                    <a:bodyPr/>
                    <a:lstStyle/>
                    <a:p>
                      <a:pPr algn="ctr"/>
                      <a:r>
                        <a:rPr lang="en-IN" sz="1800" dirty="0">
                          <a:latin typeface="Times New Roman" panose="02020603050405020304" pitchFamily="18" charset="0"/>
                          <a:cs typeface="Times New Roman" panose="02020603050405020304" pitchFamily="18" charset="0"/>
                        </a:rPr>
                        <a:t>Salapakshi Sagar</a:t>
                      </a:r>
                    </a:p>
                  </a:txBody>
                  <a:tcPr/>
                </a:tc>
                <a:tc>
                  <a:txBody>
                    <a:bodyPr/>
                    <a:lstStyle/>
                    <a:p>
                      <a:pPr algn="ctr"/>
                      <a:r>
                        <a:rPr lang="en-IN" sz="1800" dirty="0">
                          <a:latin typeface="Times New Roman" panose="02020603050405020304" pitchFamily="18" charset="0"/>
                          <a:cs typeface="Times New Roman" panose="02020603050405020304" pitchFamily="18" charset="0"/>
                        </a:rPr>
                        <a:t>20211CAI0094</a:t>
                      </a:r>
                    </a:p>
                  </a:txBody>
                  <a:tcPr/>
                </a:tc>
                <a:extLst>
                  <a:ext uri="{0D108BD9-81ED-4DB2-BD59-A6C34878D82A}">
                    <a16:rowId xmlns:a16="http://schemas.microsoft.com/office/drawing/2014/main" val="1667005791"/>
                  </a:ext>
                </a:extLst>
              </a:tr>
              <a:tr h="370840">
                <a:tc>
                  <a:txBody>
                    <a:bodyPr/>
                    <a:lstStyle/>
                    <a:p>
                      <a:pPr algn="ctr"/>
                      <a:r>
                        <a:rPr lang="en-IN" sz="1800" dirty="0">
                          <a:latin typeface="Times New Roman" panose="02020603050405020304" pitchFamily="18" charset="0"/>
                          <a:cs typeface="Times New Roman" panose="02020603050405020304" pitchFamily="18" charset="0"/>
                        </a:rPr>
                        <a:t>Gade Prathyusha</a:t>
                      </a:r>
                    </a:p>
                  </a:txBody>
                  <a:tcPr/>
                </a:tc>
                <a:tc>
                  <a:txBody>
                    <a:bodyPr/>
                    <a:lstStyle/>
                    <a:p>
                      <a:pPr algn="ctr"/>
                      <a:r>
                        <a:rPr lang="en-IN" sz="1800" dirty="0">
                          <a:latin typeface="Times New Roman" panose="02020603050405020304" pitchFamily="18" charset="0"/>
                          <a:cs typeface="Times New Roman" panose="02020603050405020304" pitchFamily="18" charset="0"/>
                        </a:rPr>
                        <a:t>20211CAI0200</a:t>
                      </a:r>
                    </a:p>
                  </a:txBody>
                  <a:tcPr/>
                </a:tc>
                <a:extLst>
                  <a:ext uri="{0D108BD9-81ED-4DB2-BD59-A6C34878D82A}">
                    <a16:rowId xmlns:a16="http://schemas.microsoft.com/office/drawing/2014/main" val="750973654"/>
                  </a:ext>
                </a:extLst>
              </a:tr>
              <a:tr h="370840">
                <a:tc>
                  <a:txBody>
                    <a:bodyPr/>
                    <a:lstStyle/>
                    <a:p>
                      <a:pPr algn="ctr"/>
                      <a:r>
                        <a:rPr lang="en-US" sz="1800" dirty="0" err="1">
                          <a:latin typeface="Times New Roman" panose="02020603050405020304" pitchFamily="18" charset="0"/>
                          <a:cs typeface="Times New Roman" panose="02020603050405020304" pitchFamily="18" charset="0"/>
                        </a:rPr>
                        <a:t>Jampana</a:t>
                      </a:r>
                      <a:r>
                        <a:rPr lang="en-US" sz="1800" dirty="0">
                          <a:latin typeface="Times New Roman" panose="02020603050405020304" pitchFamily="18" charset="0"/>
                          <a:cs typeface="Times New Roman" panose="02020603050405020304" pitchFamily="18" charset="0"/>
                        </a:rPr>
                        <a:t> Venkata Arjun Varma</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a:latin typeface="Times New Roman" panose="02020603050405020304" pitchFamily="18" charset="0"/>
                          <a:cs typeface="Times New Roman" panose="02020603050405020304" pitchFamily="18" charset="0"/>
                        </a:rPr>
                        <a:t>20211CAI0060</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3200104"/>
                  </a:ext>
                </a:extLst>
              </a:tr>
            </a:tbl>
          </a:graphicData>
        </a:graphic>
      </p:graphicFrame>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F5A4E-5DDB-64A9-A0EE-2B2BA0D12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D12D59-05FD-5DC1-FB32-23C01B96D1E1}"/>
              </a:ext>
            </a:extLst>
          </p:cNvPr>
          <p:cNvSpPr>
            <a:spLocks noGrp="1"/>
          </p:cNvSpPr>
          <p:nvPr>
            <p:ph type="title"/>
          </p:nvPr>
        </p:nvSpPr>
        <p:spPr>
          <a:xfrm>
            <a:off x="762000" y="373857"/>
            <a:ext cx="10668000" cy="487362"/>
          </a:xfrm>
        </p:spPr>
        <p:txBody>
          <a:bodyPr/>
          <a:lstStyle/>
          <a:p>
            <a:r>
              <a:rPr lang="en-US" dirty="0"/>
              <a:t>Architecture of YOLOv8</a:t>
            </a:r>
            <a:endParaRPr lang="en-IN" dirty="0"/>
          </a:p>
        </p:txBody>
      </p:sp>
      <p:pic>
        <p:nvPicPr>
          <p:cNvPr id="2050" name="Picture 2" descr="Detailed Explanation of YOLOv8 Architecture — Part 1 | by Juan Pedro |  Medium">
            <a:extLst>
              <a:ext uri="{FF2B5EF4-FFF2-40B4-BE49-F238E27FC236}">
                <a16:creationId xmlns:a16="http://schemas.microsoft.com/office/drawing/2014/main" id="{10C08BC1-77FA-FFDA-3BD5-F165802155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8543" y="1153873"/>
            <a:ext cx="8032856" cy="482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91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9A74-FE30-9F46-19B0-FB63D9182336}"/>
              </a:ext>
            </a:extLst>
          </p:cNvPr>
          <p:cNvSpPr>
            <a:spLocks noGrp="1"/>
          </p:cNvSpPr>
          <p:nvPr>
            <p:ph type="title"/>
          </p:nvPr>
        </p:nvSpPr>
        <p:spPr>
          <a:xfrm>
            <a:off x="812799" y="119516"/>
            <a:ext cx="10668000" cy="487362"/>
          </a:xfrm>
        </p:spPr>
        <p:txBody>
          <a:bodyPr/>
          <a:lstStyle/>
          <a:p>
            <a:r>
              <a:rPr lang="en-US" dirty="0"/>
              <a:t>Sample Output</a:t>
            </a:r>
            <a:endParaRPr lang="en-IN" dirty="0"/>
          </a:p>
        </p:txBody>
      </p:sp>
      <p:pic>
        <p:nvPicPr>
          <p:cNvPr id="5" name="Content Placeholder 4">
            <a:extLst>
              <a:ext uri="{FF2B5EF4-FFF2-40B4-BE49-F238E27FC236}">
                <a16:creationId xmlns:a16="http://schemas.microsoft.com/office/drawing/2014/main" id="{D7416724-C92A-790B-7D5C-C6B7786FA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00" y="802850"/>
            <a:ext cx="6239329" cy="3060247"/>
          </a:xfrm>
        </p:spPr>
      </p:pic>
      <p:pic>
        <p:nvPicPr>
          <p:cNvPr id="7" name="Picture 6">
            <a:extLst>
              <a:ext uri="{FF2B5EF4-FFF2-40B4-BE49-F238E27FC236}">
                <a16:creationId xmlns:a16="http://schemas.microsoft.com/office/drawing/2014/main" id="{262A1B52-E417-0B17-B672-150B7894E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3097"/>
            <a:ext cx="5631597" cy="2725482"/>
          </a:xfrm>
          <a:prstGeom prst="rect">
            <a:avLst/>
          </a:prstGeom>
        </p:spPr>
      </p:pic>
      <p:pic>
        <p:nvPicPr>
          <p:cNvPr id="9" name="Picture 8">
            <a:extLst>
              <a:ext uri="{FF2B5EF4-FFF2-40B4-BE49-F238E27FC236}">
                <a16:creationId xmlns:a16="http://schemas.microsoft.com/office/drawing/2014/main" id="{95E8A0E0-A02F-8AB7-8342-7111B02EE4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0521" y="1015121"/>
            <a:ext cx="2588987" cy="2612381"/>
          </a:xfrm>
          <a:prstGeom prst="rect">
            <a:avLst/>
          </a:prstGeom>
        </p:spPr>
      </p:pic>
      <p:pic>
        <p:nvPicPr>
          <p:cNvPr id="11" name="Picture 10">
            <a:extLst>
              <a:ext uri="{FF2B5EF4-FFF2-40B4-BE49-F238E27FC236}">
                <a16:creationId xmlns:a16="http://schemas.microsoft.com/office/drawing/2014/main" id="{CBD7200E-4CD7-F876-8C47-17928694F1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9397" y="3744050"/>
            <a:ext cx="6239329" cy="2844529"/>
          </a:xfrm>
          <a:prstGeom prst="rect">
            <a:avLst/>
          </a:prstGeom>
        </p:spPr>
      </p:pic>
    </p:spTree>
    <p:extLst>
      <p:ext uri="{BB962C8B-B14F-4D97-AF65-F5344CB8AC3E}">
        <p14:creationId xmlns:p14="http://schemas.microsoft.com/office/powerpoint/2010/main" val="412260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5" name="Google Shape;115;p17">
            <a:extLst>
              <a:ext uri="{FF2B5EF4-FFF2-40B4-BE49-F238E27FC236}">
                <a16:creationId xmlns:a16="http://schemas.microsoft.com/office/drawing/2014/main" id="{93035181-AE5C-6687-B44F-4FA89FF761AA}"/>
              </a:ext>
            </a:extLst>
          </p:cNvPr>
          <p:cNvSpPr txBox="1">
            <a:spLocks/>
          </p:cNvSpPr>
          <p:nvPr/>
        </p:nvSpPr>
        <p:spPr>
          <a:xfrm>
            <a:off x="812800" y="1143000"/>
            <a:ext cx="10668000" cy="4953000"/>
          </a:xfrm>
          <a:prstGeom prst="rect">
            <a:avLst/>
          </a:prstGeom>
          <a:noFill/>
          <a:ln>
            <a:noFill/>
          </a:ln>
        </p:spPr>
        <p:txBody>
          <a:bodyPr spcFirstLastPara="1" vert="horz" wrap="square" lIns="91425" tIns="45700" rIns="91425" bIns="45700" rtlCol="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6200" indent="0">
              <a:buFont typeface="Arial" pitchFamily="34" charset="0"/>
              <a:buNone/>
            </a:pPr>
            <a:r>
              <a:rPr lang="en-IN" b="1" dirty="0">
                <a:latin typeface="Times New Roman" panose="02020603050405020304" pitchFamily="18" charset="0"/>
                <a:cs typeface="Times New Roman" panose="02020603050405020304" pitchFamily="18" charset="0"/>
              </a:rPr>
              <a:t>Software Requirements:</a:t>
            </a:r>
          </a:p>
          <a:p>
            <a:r>
              <a:rPr lang="en-IN" sz="1800" b="1" dirty="0">
                <a:latin typeface="Times New Roman" panose="02020603050405020304" pitchFamily="18" charset="0"/>
                <a:cs typeface="Times New Roman" panose="02020603050405020304" pitchFamily="18" charset="0"/>
              </a:rPr>
              <a:t>Operating System</a:t>
            </a:r>
            <a:r>
              <a:rPr lang="en-IN" sz="1800" dirty="0">
                <a:latin typeface="Times New Roman" panose="02020603050405020304" pitchFamily="18" charset="0"/>
                <a:cs typeface="Times New Roman" panose="02020603050405020304" pitchFamily="18" charset="0"/>
              </a:rPr>
              <a:t>: Ubuntu/Windows for development and deployment.</a:t>
            </a:r>
          </a:p>
          <a:p>
            <a:r>
              <a:rPr lang="en-IN" sz="1800" b="1" dirty="0">
                <a:latin typeface="Times New Roman" panose="02020603050405020304" pitchFamily="18" charset="0"/>
                <a:cs typeface="Times New Roman" panose="02020603050405020304" pitchFamily="18" charset="0"/>
              </a:rPr>
              <a:t>Programming Language</a:t>
            </a:r>
            <a:r>
              <a:rPr lang="en-IN" sz="1800" dirty="0">
                <a:latin typeface="Times New Roman" panose="02020603050405020304" pitchFamily="18" charset="0"/>
                <a:cs typeface="Times New Roman" panose="02020603050405020304" pitchFamily="18" charset="0"/>
              </a:rPr>
              <a:t>: Python for deep learning, image processing</a:t>
            </a:r>
          </a:p>
          <a:p>
            <a:r>
              <a:rPr lang="en-IN" sz="1800" b="1" dirty="0">
                <a:latin typeface="Times New Roman" panose="02020603050405020304" pitchFamily="18" charset="0"/>
                <a:cs typeface="Times New Roman" panose="02020603050405020304" pitchFamily="18" charset="0"/>
              </a:rPr>
              <a:t>Software Tools</a:t>
            </a:r>
            <a:r>
              <a:rPr lang="en-IN" sz="1800" dirty="0">
                <a:latin typeface="Times New Roman" panose="02020603050405020304" pitchFamily="18" charset="0"/>
                <a:cs typeface="Times New Roman" panose="02020603050405020304" pitchFamily="18" charset="0"/>
              </a:rPr>
              <a:t>:</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TensorFlow/</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for training.</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YOLOv8</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OpenCV for image and video analysis.</a:t>
            </a:r>
          </a:p>
          <a:p>
            <a:pPr lvl="1">
              <a:buFont typeface="Arial" pitchFamily="34" charset="0"/>
              <a:buChar char="•"/>
            </a:pPr>
            <a:r>
              <a:rPr lang="en-IN" sz="1800" dirty="0" err="1">
                <a:latin typeface="Times New Roman" panose="02020603050405020304" pitchFamily="18" charset="0"/>
                <a:cs typeface="Times New Roman" panose="02020603050405020304" pitchFamily="18" charset="0"/>
              </a:rPr>
              <a:t>Streamlit</a:t>
            </a:r>
            <a:endParaRPr lang="en-IN" sz="1800" dirty="0">
              <a:latin typeface="Times New Roman" panose="02020603050405020304" pitchFamily="18" charset="0"/>
              <a:cs typeface="Times New Roman" panose="02020603050405020304" pitchFamily="18" charset="0"/>
            </a:endParaRPr>
          </a:p>
          <a:p>
            <a:pPr lvl="1">
              <a:buFont typeface="Arial" pitchFamily="34" charset="0"/>
              <a:buChar char="•"/>
            </a:pPr>
            <a:r>
              <a:rPr lang="en-IN" sz="1800" dirty="0" err="1">
                <a:latin typeface="Times New Roman" panose="02020603050405020304" pitchFamily="18" charset="0"/>
                <a:cs typeface="Times New Roman" panose="02020603050405020304" pitchFamily="18" charset="0"/>
              </a:rPr>
              <a:t>Langchain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ChromaDB</a:t>
            </a:r>
            <a:endParaRPr lang="en-IN" sz="1800" dirty="0">
              <a:latin typeface="Times New Roman" panose="02020603050405020304" pitchFamily="18" charset="0"/>
              <a:cs typeface="Times New Roman" panose="02020603050405020304" pitchFamily="18" charset="0"/>
            </a:endParaRPr>
          </a:p>
          <a:p>
            <a:pPr marL="457200" lvl="1" indent="0">
              <a:buFont typeface="Arial" pitchFamily="34" charset="0"/>
              <a:buNone/>
            </a:pPr>
            <a:r>
              <a:rPr lang="en-IN" sz="1800" b="1" dirty="0">
                <a:latin typeface="Times New Roman" panose="02020603050405020304" pitchFamily="18" charset="0"/>
                <a:cs typeface="Times New Roman" panose="02020603050405020304" pitchFamily="18" charset="0"/>
              </a:rPr>
              <a:t>Libraries</a:t>
            </a:r>
            <a:r>
              <a:rPr lang="en-IN" sz="1800" dirty="0">
                <a:latin typeface="Times New Roman" panose="02020603050405020304" pitchFamily="18" charset="0"/>
                <a:cs typeface="Times New Roman" panose="02020603050405020304" pitchFamily="18" charset="0"/>
              </a:rPr>
              <a:t>:</a:t>
            </a:r>
          </a:p>
          <a:p>
            <a:pPr lvl="1">
              <a:buFont typeface="Arial" pitchFamily="34" charset="0"/>
              <a:buChar char="•"/>
            </a:pPr>
            <a:r>
              <a:rPr lang="en-IN" sz="1800" dirty="0">
                <a:latin typeface="Times New Roman" panose="02020603050405020304" pitchFamily="18" charset="0"/>
                <a:cs typeface="Times New Roman" panose="02020603050405020304" pitchFamily="18" charset="0"/>
              </a:rPr>
              <a:t>TensorFlow/</a:t>
            </a:r>
            <a:r>
              <a:rPr lang="en-IN" sz="1800" dirty="0" err="1">
                <a:latin typeface="Times New Roman" panose="02020603050405020304" pitchFamily="18" charset="0"/>
                <a:cs typeface="Times New Roman" panose="02020603050405020304" pitchFamily="18" charset="0"/>
              </a:rPr>
              <a:t>PyTorch</a:t>
            </a:r>
            <a:r>
              <a:rPr lang="en-IN" sz="1800" dirty="0">
                <a:latin typeface="Times New Roman" panose="02020603050405020304" pitchFamily="18" charset="0"/>
                <a:cs typeface="Times New Roman" panose="02020603050405020304" pitchFamily="18" charset="0"/>
              </a:rPr>
              <a:t>, OpenCV, SSD (face detection), </a:t>
            </a:r>
            <a:r>
              <a:rPr lang="en-IN" sz="1800" dirty="0" err="1">
                <a:latin typeface="Times New Roman" panose="02020603050405020304" pitchFamily="18" charset="0"/>
                <a:cs typeface="Times New Roman" panose="02020603050405020304" pitchFamily="18" charset="0"/>
              </a:rPr>
              <a:t>OpenPose</a:t>
            </a:r>
            <a:r>
              <a:rPr lang="en-IN" sz="1800" dirty="0">
                <a:latin typeface="Times New Roman" panose="02020603050405020304" pitchFamily="18" charset="0"/>
                <a:cs typeface="Times New Roman" panose="02020603050405020304" pitchFamily="18" charset="0"/>
              </a:rPr>
              <a:t> (for pose estimation), </a:t>
            </a:r>
            <a:r>
              <a:rPr lang="en-IN" sz="1800" dirty="0" err="1">
                <a:latin typeface="Times New Roman" panose="02020603050405020304" pitchFamily="18" charset="0"/>
                <a:cs typeface="Times New Roman" panose="02020603050405020304" pitchFamily="18" charset="0"/>
              </a:rPr>
              <a:t>Numpy</a:t>
            </a:r>
            <a:r>
              <a:rPr lang="en-IN" sz="1800" dirty="0">
                <a:latin typeface="Times New Roman" panose="02020603050405020304" pitchFamily="18" charset="0"/>
                <a:cs typeface="Times New Roman" panose="02020603050405020304" pitchFamily="18" charset="0"/>
              </a:rPr>
              <a:t>, SciPy.</a:t>
            </a:r>
          </a:p>
          <a:p>
            <a:pPr marL="76200" indent="0">
              <a:buFont typeface="Arial" pitchFamily="34" charset="0"/>
              <a:buNone/>
            </a:pPr>
            <a:r>
              <a:rPr lang="en-IN" b="1" dirty="0">
                <a:latin typeface="Times New Roman" panose="02020603050405020304" pitchFamily="18" charset="0"/>
                <a:cs typeface="Times New Roman" panose="02020603050405020304" pitchFamily="18" charset="0"/>
              </a:rPr>
              <a:t>Hardware Requirements:</a:t>
            </a:r>
          </a:p>
          <a:p>
            <a:r>
              <a:rPr lang="en-IN" sz="1800" b="1" dirty="0">
                <a:latin typeface="Times New Roman" panose="02020603050405020304" pitchFamily="18" charset="0"/>
                <a:cs typeface="Times New Roman" panose="02020603050405020304" pitchFamily="18" charset="0"/>
              </a:rPr>
              <a:t>GPU</a:t>
            </a:r>
            <a:r>
              <a:rPr lang="en-IN" sz="1800" dirty="0">
                <a:latin typeface="Times New Roman" panose="02020603050405020304" pitchFamily="18" charset="0"/>
                <a:cs typeface="Times New Roman" panose="02020603050405020304" pitchFamily="18" charset="0"/>
              </a:rPr>
              <a:t>: NVIDIA GPU for real-time deep learning inference.</a:t>
            </a:r>
          </a:p>
          <a:p>
            <a:r>
              <a:rPr lang="en-IN" sz="1800" b="1" dirty="0">
                <a:latin typeface="Times New Roman" panose="02020603050405020304" pitchFamily="18" charset="0"/>
                <a:cs typeface="Times New Roman" panose="02020603050405020304" pitchFamily="18" charset="0"/>
              </a:rPr>
              <a:t>RGB Camera: </a:t>
            </a:r>
            <a:r>
              <a:rPr lang="en-IN" sz="1800" dirty="0">
                <a:latin typeface="Times New Roman" panose="02020603050405020304" pitchFamily="18" charset="0"/>
                <a:cs typeface="Times New Roman" panose="02020603050405020304" pitchFamily="18" charset="0"/>
              </a:rPr>
              <a:t>A high-resolution camera for capturing images in normal lighting conditions.</a:t>
            </a:r>
          </a:p>
          <a:p>
            <a:pPr indent="-190500" algn="just">
              <a:lnSpc>
                <a:spcPct val="200000"/>
              </a:lnSpc>
              <a:spcBef>
                <a:spcPts val="0"/>
              </a:spcBef>
              <a:buClr>
                <a:schemeClr val="dk1"/>
              </a:buClr>
              <a:buSzPct val="100000"/>
              <a:buFont typeface="Arial" pitchFamily="34" charset="0"/>
              <a:buNone/>
            </a:pPr>
            <a:endParaRPr lang="en-IN" sz="1400" dirty="0">
              <a:latin typeface="Times New Roman" panose="02020603050405020304" pitchFamily="18" charset="0"/>
              <a:ea typeface="Cambria" panose="02040503050406030204" pitchFamily="18" charset="0"/>
              <a:cs typeface="Times New Roman" panose="02020603050405020304" pitchFamily="18" charset="0"/>
            </a:endParaRPr>
          </a:p>
          <a:p>
            <a:pPr indent="-190500" algn="just">
              <a:lnSpc>
                <a:spcPct val="200000"/>
              </a:lnSpc>
              <a:spcBef>
                <a:spcPts val="0"/>
              </a:spcBef>
              <a:buClr>
                <a:schemeClr val="dk1"/>
              </a:buClr>
              <a:buSzPct val="100000"/>
              <a:buFont typeface="Arial" pitchFamily="34" charset="0"/>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4879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Timeline of the Project </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BC204137-A22B-E24C-1CC3-155E0E677A32}"/>
              </a:ext>
            </a:extLst>
          </p:cNvPr>
          <p:cNvGraphicFramePr>
            <a:graphicFrameLocks noGrp="1"/>
          </p:cNvGraphicFramePr>
          <p:nvPr/>
        </p:nvGraphicFramePr>
        <p:xfrm>
          <a:off x="2082800" y="1107855"/>
          <a:ext cx="8127999" cy="5400040"/>
        </p:xfrm>
        <a:graphic>
          <a:graphicData uri="http://schemas.openxmlformats.org/drawingml/2006/table">
            <a:tbl>
              <a:tblPr firstRow="1" bandRow="1">
                <a:tableStyleId>{3C2FFA5D-87B4-456A-9821-1D502468CF0F}</a:tableStyleId>
              </a:tblPr>
              <a:tblGrid>
                <a:gridCol w="2709333">
                  <a:extLst>
                    <a:ext uri="{9D8B030D-6E8A-4147-A177-3AD203B41FA5}">
                      <a16:colId xmlns:a16="http://schemas.microsoft.com/office/drawing/2014/main" val="3359358090"/>
                    </a:ext>
                  </a:extLst>
                </a:gridCol>
                <a:gridCol w="2709333">
                  <a:extLst>
                    <a:ext uri="{9D8B030D-6E8A-4147-A177-3AD203B41FA5}">
                      <a16:colId xmlns:a16="http://schemas.microsoft.com/office/drawing/2014/main" val="2954913952"/>
                    </a:ext>
                  </a:extLst>
                </a:gridCol>
                <a:gridCol w="2709333">
                  <a:extLst>
                    <a:ext uri="{9D8B030D-6E8A-4147-A177-3AD203B41FA5}">
                      <a16:colId xmlns:a16="http://schemas.microsoft.com/office/drawing/2014/main" val="3612389176"/>
                    </a:ext>
                  </a:extLst>
                </a:gridCol>
              </a:tblGrid>
              <a:tr h="370840">
                <a:tc>
                  <a:txBody>
                    <a:bodyPr/>
                    <a:lstStyle/>
                    <a:p>
                      <a:pPr algn="ctr"/>
                      <a:r>
                        <a:rPr lang="en-IN" sz="1600" dirty="0"/>
                        <a:t>Phase</a:t>
                      </a:r>
                    </a:p>
                  </a:txBody>
                  <a:tcPr/>
                </a:tc>
                <a:tc>
                  <a:txBody>
                    <a:bodyPr/>
                    <a:lstStyle/>
                    <a:p>
                      <a:pPr algn="ctr"/>
                      <a:r>
                        <a:rPr lang="en-IN" sz="1600" dirty="0"/>
                        <a:t>Tasks</a:t>
                      </a:r>
                    </a:p>
                  </a:txBody>
                  <a:tcPr/>
                </a:tc>
                <a:tc>
                  <a:txBody>
                    <a:bodyPr/>
                    <a:lstStyle/>
                    <a:p>
                      <a:pPr algn="ctr"/>
                      <a:r>
                        <a:rPr lang="en-IN" sz="1600" dirty="0"/>
                        <a:t>Review</a:t>
                      </a:r>
                    </a:p>
                  </a:txBody>
                  <a:tcPr/>
                </a:tc>
                <a:extLst>
                  <a:ext uri="{0D108BD9-81ED-4DB2-BD59-A6C34878D82A}">
                    <a16:rowId xmlns:a16="http://schemas.microsoft.com/office/drawing/2014/main" val="473746814"/>
                  </a:ext>
                </a:extLst>
              </a:tr>
              <a:tr h="370840">
                <a:tc>
                  <a:txBody>
                    <a:bodyPr/>
                    <a:lstStyle/>
                    <a:p>
                      <a:pPr algn="ctr"/>
                      <a:r>
                        <a:rPr lang="en-IN" sz="1000" dirty="0">
                          <a:latin typeface="+mj-lt"/>
                        </a:rPr>
                        <a:t>Project Initiation</a:t>
                      </a:r>
                    </a:p>
                  </a:txBody>
                  <a:tcPr/>
                </a:tc>
                <a:tc>
                  <a:txBody>
                    <a:bodyPr/>
                    <a:lstStyle/>
                    <a:p>
                      <a:pPr algn="ctr"/>
                      <a:r>
                        <a:rPr lang="en-US" sz="1000" dirty="0">
                          <a:latin typeface="+mj-lt"/>
                        </a:rPr>
                        <a:t>Define the project scope, conduct a literature review on AI-based crop disease detection, and finalize the technology stack. Identify suitable datasets and model architectures (YOLO, CNNs).</a:t>
                      </a: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t>Review 0</a:t>
                      </a:r>
                      <a:r>
                        <a:rPr lang="en-US" sz="1000" dirty="0"/>
                        <a:t>: Initial Plan Review</a:t>
                      </a:r>
                      <a:endParaRPr lang="en-IN" sz="1000" dirty="0"/>
                    </a:p>
                    <a:p>
                      <a:pPr algn="ctr"/>
                      <a:endParaRPr lang="en-IN" sz="1000" dirty="0"/>
                    </a:p>
                  </a:txBody>
                  <a:tcPr/>
                </a:tc>
                <a:extLst>
                  <a:ext uri="{0D108BD9-81ED-4DB2-BD59-A6C34878D82A}">
                    <a16:rowId xmlns:a16="http://schemas.microsoft.com/office/drawing/2014/main" val="3867990810"/>
                  </a:ext>
                </a:extLst>
              </a:tr>
              <a:tr h="370840">
                <a:tc>
                  <a:txBody>
                    <a:bodyPr/>
                    <a:lstStyle/>
                    <a:p>
                      <a:pPr algn="ctr"/>
                      <a:r>
                        <a:rPr lang="en-IN" sz="1000" dirty="0">
                          <a:latin typeface="+mj-lt"/>
                        </a:rPr>
                        <a:t>Research &amp; Design</a:t>
                      </a:r>
                    </a:p>
                  </a:txBody>
                  <a:tcPr/>
                </a:tc>
                <a:tc>
                  <a:txBody>
                    <a:bodyPr/>
                    <a:lstStyle/>
                    <a:p>
                      <a:pPr algn="ctr"/>
                      <a:r>
                        <a:rPr lang="en-US" sz="1000" dirty="0">
                          <a:latin typeface="+mj-lt"/>
                        </a:rPr>
                        <a:t>Gather images of diseased and healthy crops, preprocess the dataset (resizing, augmentation), and store it in Google Drive. Ensure proper labeling and annotation in </a:t>
                      </a:r>
                      <a:r>
                        <a:rPr lang="en-US" sz="1000" dirty="0" err="1">
                          <a:latin typeface="+mj-lt"/>
                        </a:rPr>
                        <a:t>roboflow</a:t>
                      </a:r>
                      <a:r>
                        <a:rPr lang="en-US" sz="1000" dirty="0">
                          <a:latin typeface="+mj-lt"/>
                        </a:rPr>
                        <a:t> for training.</a:t>
                      </a:r>
                      <a:endParaRPr lang="en-IN" sz="1000" dirty="0">
                        <a:latin typeface="+mj-lt"/>
                      </a:endParaRPr>
                    </a:p>
                  </a:txBody>
                  <a:tcPr/>
                </a:tc>
                <a:tc>
                  <a:txBody>
                    <a:bodyPr/>
                    <a:lstStyle/>
                    <a:p>
                      <a:pPr algn="ctr"/>
                      <a:r>
                        <a:rPr lang="en-IN" sz="1000" b="1" dirty="0"/>
                        <a:t>Review 1</a:t>
                      </a:r>
                      <a:r>
                        <a:rPr lang="en-IN" sz="1000" dirty="0"/>
                        <a:t>: Research &amp; Design Review</a:t>
                      </a:r>
                    </a:p>
                    <a:p>
                      <a:pPr algn="ctr"/>
                      <a:endParaRPr lang="en-IN" sz="1000" dirty="0"/>
                    </a:p>
                  </a:txBody>
                  <a:tcPr/>
                </a:tc>
                <a:extLst>
                  <a:ext uri="{0D108BD9-81ED-4DB2-BD59-A6C34878D82A}">
                    <a16:rowId xmlns:a16="http://schemas.microsoft.com/office/drawing/2014/main" val="2543220313"/>
                  </a:ext>
                </a:extLst>
              </a:tr>
              <a:tr h="370840">
                <a:tc>
                  <a:txBody>
                    <a:bodyPr/>
                    <a:lstStyle/>
                    <a:p>
                      <a:pPr algn="ctr"/>
                      <a:r>
                        <a:rPr lang="en-IN" sz="1000" dirty="0">
                          <a:latin typeface="+mj-lt"/>
                        </a:rPr>
                        <a:t>Model Development &amp; Integration</a:t>
                      </a:r>
                    </a:p>
                  </a:txBody>
                  <a:tcPr/>
                </a:tc>
                <a:tc>
                  <a:txBody>
                    <a:bodyPr/>
                    <a:lstStyle/>
                    <a:p>
                      <a:pPr algn="ctr"/>
                      <a:r>
                        <a:rPr lang="en-IN" sz="1000" dirty="0">
                          <a:latin typeface="+mj-lt"/>
                        </a:rPr>
                        <a:t>Train YOLO models for detecting crop diseases, fine-tune hyperparameters, and evaluate model performance using precision, recall, and F1-score. Create vector embeddings for disease-related text data.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Review 2</a:t>
                      </a:r>
                      <a:r>
                        <a:rPr lang="en-IN" sz="1000" dirty="0"/>
                        <a:t>: Model Development &amp; Integration Review</a:t>
                      </a:r>
                    </a:p>
                    <a:p>
                      <a:pPr algn="ctr"/>
                      <a:endParaRPr lang="en-IN" sz="1000" dirty="0"/>
                    </a:p>
                  </a:txBody>
                  <a:tcPr/>
                </a:tc>
                <a:extLst>
                  <a:ext uri="{0D108BD9-81ED-4DB2-BD59-A6C34878D82A}">
                    <a16:rowId xmlns:a16="http://schemas.microsoft.com/office/drawing/2014/main" val="2962699038"/>
                  </a:ext>
                </a:extLst>
              </a:tr>
              <a:tr h="370840">
                <a:tc>
                  <a:txBody>
                    <a:bodyPr/>
                    <a:lstStyle/>
                    <a:p>
                      <a:pPr algn="ctr"/>
                      <a:r>
                        <a:rPr lang="en-IN" sz="1000" dirty="0">
                          <a:latin typeface="+mj-lt"/>
                        </a:rPr>
                        <a:t>Model Development &amp; Integration</a:t>
                      </a:r>
                    </a:p>
                  </a:txBody>
                  <a:tcPr/>
                </a:tc>
                <a:tc>
                  <a:txBody>
                    <a:bodyPr/>
                    <a:lstStyle/>
                    <a:p>
                      <a:pPr algn="ctr"/>
                      <a:r>
                        <a:rPr lang="en-US" sz="1000" dirty="0">
                          <a:latin typeface="+mj-lt"/>
                        </a:rPr>
                        <a:t>Develop a </a:t>
                      </a:r>
                      <a:r>
                        <a:rPr lang="en-US" sz="1000" b="0" dirty="0" err="1">
                          <a:latin typeface="+mj-lt"/>
                        </a:rPr>
                        <a:t>Streamlit</a:t>
                      </a:r>
                      <a:r>
                        <a:rPr lang="en-US" sz="1000" b="0" dirty="0">
                          <a:latin typeface="+mj-lt"/>
                        </a:rPr>
                        <a:t>-based</a:t>
                      </a:r>
                      <a:r>
                        <a:rPr lang="en-US" sz="1000" dirty="0">
                          <a:latin typeface="+mj-lt"/>
                        </a:rPr>
                        <a:t> web app for disease detection, integrate trained models, and connect </a:t>
                      </a:r>
                      <a:r>
                        <a:rPr lang="en-US" sz="1000" b="0" dirty="0" err="1">
                          <a:latin typeface="+mj-lt"/>
                        </a:rPr>
                        <a:t>LangChain</a:t>
                      </a:r>
                      <a:r>
                        <a:rPr lang="en-US" sz="1000" b="0" dirty="0">
                          <a:latin typeface="+mj-lt"/>
                        </a:rPr>
                        <a:t> &amp; GPT-4 </a:t>
                      </a:r>
                      <a:r>
                        <a:rPr lang="en-US" sz="1000" dirty="0">
                          <a:latin typeface="+mj-lt"/>
                        </a:rPr>
                        <a:t>for chatbot-based recommendations. Optimize API calls for efficiency.</a:t>
                      </a:r>
                    </a:p>
                    <a:p>
                      <a:pPr algn="ct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Review 3: </a:t>
                      </a:r>
                      <a:r>
                        <a:rPr lang="en-IN" sz="1000" dirty="0"/>
                        <a:t>Testing &amp; Simulation Review</a:t>
                      </a:r>
                      <a:endParaRPr lang="en-IN" sz="1000" b="1" dirty="0"/>
                    </a:p>
                    <a:p>
                      <a:pPr algn="ctr"/>
                      <a:endParaRPr lang="en-IN" sz="1000" dirty="0"/>
                    </a:p>
                  </a:txBody>
                  <a:tcPr/>
                </a:tc>
                <a:extLst>
                  <a:ext uri="{0D108BD9-81ED-4DB2-BD59-A6C34878D82A}">
                    <a16:rowId xmlns:a16="http://schemas.microsoft.com/office/drawing/2014/main" val="2040525370"/>
                  </a:ext>
                </a:extLst>
              </a:tr>
              <a:tr h="370840">
                <a:tc>
                  <a:txBody>
                    <a:bodyPr/>
                    <a:lstStyle/>
                    <a:p>
                      <a:pPr algn="ctr"/>
                      <a:r>
                        <a:rPr lang="en-IN" sz="1000" dirty="0">
                          <a:latin typeface="+mj-lt"/>
                        </a:rPr>
                        <a:t>Model Development &amp; Integration</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mj-lt"/>
                        </a:rPr>
                        <a:t>Test the web app with real images, deploy it on a cloud platform (</a:t>
                      </a:r>
                      <a:r>
                        <a:rPr lang="en-US" sz="1000" dirty="0" err="1">
                          <a:latin typeface="+mj-lt"/>
                        </a:rPr>
                        <a:t>Streamlit</a:t>
                      </a:r>
                      <a:r>
                        <a:rPr lang="en-US" sz="1000" dirty="0">
                          <a:latin typeface="+mj-lt"/>
                        </a:rPr>
                        <a:t> Cloud, Hugging Face Spaces), gather user feedback, refine the UI, and compile the final project report and research paper.</a:t>
                      </a:r>
                    </a:p>
                    <a:p>
                      <a:pPr algn="ctr"/>
                      <a:endParaRPr lang="en-IN" sz="1000" dirty="0">
                        <a:latin typeface="+mj-lt"/>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 </a:t>
                      </a:r>
                      <a:r>
                        <a:rPr lang="en-IN" sz="1000" dirty="0"/>
                        <a:t>Overall System Validation &amp; Paper submission</a:t>
                      </a:r>
                      <a:endParaRPr lang="en-IN" sz="1000" b="1" dirty="0"/>
                    </a:p>
                    <a:p>
                      <a:pPr algn="ctr"/>
                      <a:endParaRPr lang="en-IN" sz="1000" dirty="0"/>
                    </a:p>
                  </a:txBody>
                  <a:tcPr/>
                </a:tc>
                <a:extLst>
                  <a:ext uri="{0D108BD9-81ED-4DB2-BD59-A6C34878D82A}">
                    <a16:rowId xmlns:a16="http://schemas.microsoft.com/office/drawing/2014/main" val="554693764"/>
                  </a:ext>
                </a:extLst>
              </a:tr>
            </a:tbl>
          </a:graphicData>
        </a:graphic>
      </p:graphicFrame>
    </p:spTree>
    <p:extLst>
      <p:ext uri="{BB962C8B-B14F-4D97-AF65-F5344CB8AC3E}">
        <p14:creationId xmlns:p14="http://schemas.microsoft.com/office/powerpoint/2010/main" val="1718307657"/>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1170797" y="2976562"/>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https://github.com/arjundontflex/AI-based-Crop-Disease-Detection</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9115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References</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145" name="Google Shape;145;p22"/>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Autofit/>
          </a:bodyPr>
          <a:lstStyle/>
          <a:p>
            <a:pPr marL="381000" indent="-228600" algn="just">
              <a:lnSpc>
                <a:spcPct val="150000"/>
              </a:lnSpc>
              <a:spcBef>
                <a:spcPts val="0"/>
              </a:spcBef>
              <a:buFont typeface="+mj-lt"/>
              <a:buAutoNum type="arabicPeriod"/>
            </a:pPr>
            <a:r>
              <a:rPr lang="en-US" sz="900" b="0" i="0" dirty="0">
                <a:solidFill>
                  <a:srgbClr val="222222"/>
                </a:solidFill>
                <a:effectLst/>
                <a:latin typeface="Arial" panose="020B0604020202020204" pitchFamily="34" charset="0"/>
                <a:cs typeface="Arial" panose="020B0604020202020204" pitchFamily="34" charset="0"/>
              </a:rPr>
              <a:t>Shahi, T. B., Xu, C.-Y., Neupane, A., &amp; Guo, W. (2023). Recent Advances in Crop Disease Detection Using UAV and Deep Learning Techniques. </a:t>
            </a:r>
            <a:r>
              <a:rPr lang="en-US" sz="900" b="0" i="1" dirty="0">
                <a:solidFill>
                  <a:srgbClr val="222222"/>
                </a:solidFill>
                <a:effectLst/>
                <a:latin typeface="Arial" panose="020B0604020202020204" pitchFamily="34" charset="0"/>
                <a:cs typeface="Arial" panose="020B0604020202020204" pitchFamily="34" charset="0"/>
              </a:rPr>
              <a:t>Remote Sensing</a:t>
            </a:r>
            <a:r>
              <a:rPr lang="en-US" sz="900" b="0" i="0" dirty="0">
                <a:solidFill>
                  <a:srgbClr val="222222"/>
                </a:solidFill>
                <a:effectLst/>
                <a:latin typeface="Arial" panose="020B0604020202020204" pitchFamily="34" charset="0"/>
                <a:cs typeface="Arial" panose="020B0604020202020204" pitchFamily="34" charset="0"/>
              </a:rPr>
              <a:t>, </a:t>
            </a:r>
            <a:r>
              <a:rPr lang="en-US" sz="900" b="0" i="1" dirty="0">
                <a:solidFill>
                  <a:srgbClr val="222222"/>
                </a:solidFill>
                <a:effectLst/>
                <a:latin typeface="Arial" panose="020B0604020202020204" pitchFamily="34" charset="0"/>
                <a:cs typeface="Arial" panose="020B0604020202020204" pitchFamily="34" charset="0"/>
              </a:rPr>
              <a:t>15</a:t>
            </a:r>
            <a:r>
              <a:rPr lang="en-US" sz="900" b="0" i="0" dirty="0">
                <a:solidFill>
                  <a:srgbClr val="222222"/>
                </a:solidFill>
                <a:effectLst/>
                <a:latin typeface="Arial" panose="020B0604020202020204" pitchFamily="34" charset="0"/>
                <a:cs typeface="Arial" panose="020B0604020202020204" pitchFamily="34" charset="0"/>
              </a:rPr>
              <a:t>(9), 2450. </a:t>
            </a:r>
            <a:r>
              <a:rPr lang="en-US" sz="900" b="0" i="0" dirty="0">
                <a:solidFill>
                  <a:srgbClr val="222222"/>
                </a:solidFill>
                <a:effectLst/>
                <a:latin typeface="Arial" panose="020B0604020202020204" pitchFamily="34" charset="0"/>
                <a:cs typeface="Arial" panose="020B0604020202020204" pitchFamily="34" charset="0"/>
                <a:hlinkClick r:id="rId3"/>
              </a:rPr>
              <a:t>https://doi.org/10.3390/rs15092450</a:t>
            </a:r>
            <a:endParaRPr lang="en-US" sz="900" dirty="0">
              <a:solidFill>
                <a:srgbClr val="222222"/>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IN" sz="900" b="0" i="0" dirty="0">
                <a:solidFill>
                  <a:srgbClr val="2E414F"/>
                </a:solidFill>
                <a:effectLst/>
                <a:latin typeface="Arial" panose="020B0604020202020204" pitchFamily="34" charset="0"/>
                <a:cs typeface="Arial" panose="020B0604020202020204" pitchFamily="34" charset="0"/>
              </a:rPr>
              <a:t>Singla, A., Nehra, A., Joshi, K., Kumar, A., Tuteja, N., Varshney, R.K., Gill, S.S., &amp; Gill, R. (2024). Exploration of machine learning approaches for automated crop disease detection. </a:t>
            </a:r>
            <a:r>
              <a:rPr lang="en-IN" sz="900" b="0" i="1" dirty="0">
                <a:solidFill>
                  <a:srgbClr val="2E414F"/>
                </a:solidFill>
                <a:effectLst/>
                <a:latin typeface="Arial" panose="020B0604020202020204" pitchFamily="34" charset="0"/>
                <a:cs typeface="Arial" panose="020B0604020202020204" pitchFamily="34" charset="0"/>
              </a:rPr>
              <a:t>Current Plant Biology</a:t>
            </a:r>
            <a:r>
              <a:rPr lang="en-IN" sz="900" b="0" i="0" dirty="0">
                <a:solidFill>
                  <a:srgbClr val="2E414F"/>
                </a:solidFill>
                <a:effectLst/>
                <a:latin typeface="Arial" panose="020B0604020202020204" pitchFamily="34" charset="0"/>
                <a:cs typeface="Arial" panose="020B0604020202020204" pitchFamily="34" charset="0"/>
              </a:rPr>
              <a:t>.</a:t>
            </a:r>
            <a:endParaRPr lang="en-US" sz="900" dirty="0">
              <a:solidFill>
                <a:srgbClr val="222222"/>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IN" sz="900" b="0" i="0" dirty="0">
                <a:solidFill>
                  <a:srgbClr val="2E414F"/>
                </a:solidFill>
                <a:effectLst/>
                <a:latin typeface="Arial" panose="020B0604020202020204" pitchFamily="34" charset="0"/>
                <a:cs typeface="Arial" panose="020B0604020202020204" pitchFamily="34" charset="0"/>
              </a:rPr>
              <a:t>Ale, L., </a:t>
            </a:r>
            <a:r>
              <a:rPr lang="en-IN" sz="900" b="0" i="0" dirty="0" err="1">
                <a:solidFill>
                  <a:srgbClr val="2E414F"/>
                </a:solidFill>
                <a:effectLst/>
                <a:latin typeface="Arial" panose="020B0604020202020204" pitchFamily="34" charset="0"/>
                <a:cs typeface="Arial" panose="020B0604020202020204" pitchFamily="34" charset="0"/>
              </a:rPr>
              <a:t>Sheta</a:t>
            </a:r>
            <a:r>
              <a:rPr lang="en-IN" sz="900" b="0" i="0" dirty="0">
                <a:solidFill>
                  <a:srgbClr val="2E414F"/>
                </a:solidFill>
                <a:effectLst/>
                <a:latin typeface="Arial" panose="020B0604020202020204" pitchFamily="34" charset="0"/>
                <a:cs typeface="Arial" panose="020B0604020202020204" pitchFamily="34" charset="0"/>
              </a:rPr>
              <a:t>, A., Li, L., Wang, Y., &amp; Zhang, N. (2019). Deep Learning Based Plant Disease Detection for Smart Agriculture. </a:t>
            </a:r>
            <a:r>
              <a:rPr lang="en-IN" sz="900" b="0" i="1" dirty="0">
                <a:solidFill>
                  <a:srgbClr val="2E414F"/>
                </a:solidFill>
                <a:effectLst/>
                <a:latin typeface="Arial" panose="020B0604020202020204" pitchFamily="34" charset="0"/>
                <a:cs typeface="Arial" panose="020B0604020202020204" pitchFamily="34" charset="0"/>
              </a:rPr>
              <a:t>2019 IEEE </a:t>
            </a:r>
            <a:r>
              <a:rPr lang="en-IN" sz="900" b="0" i="1" dirty="0" err="1">
                <a:solidFill>
                  <a:srgbClr val="2E414F"/>
                </a:solidFill>
                <a:effectLst/>
                <a:latin typeface="Arial" panose="020B0604020202020204" pitchFamily="34" charset="0"/>
                <a:cs typeface="Arial" panose="020B0604020202020204" pitchFamily="34" charset="0"/>
              </a:rPr>
              <a:t>Globecom</a:t>
            </a:r>
            <a:r>
              <a:rPr lang="en-IN" sz="900" b="0" i="1" dirty="0">
                <a:solidFill>
                  <a:srgbClr val="2E414F"/>
                </a:solidFill>
                <a:effectLst/>
                <a:latin typeface="Arial" panose="020B0604020202020204" pitchFamily="34" charset="0"/>
                <a:cs typeface="Arial" panose="020B0604020202020204" pitchFamily="34" charset="0"/>
              </a:rPr>
              <a:t> Workshops (GC </a:t>
            </a:r>
            <a:r>
              <a:rPr lang="en-IN" sz="900" b="0" i="1" dirty="0" err="1">
                <a:solidFill>
                  <a:srgbClr val="2E414F"/>
                </a:solidFill>
                <a:effectLst/>
                <a:latin typeface="Arial" panose="020B0604020202020204" pitchFamily="34" charset="0"/>
                <a:cs typeface="Arial" panose="020B0604020202020204" pitchFamily="34" charset="0"/>
              </a:rPr>
              <a:t>Wkshps</a:t>
            </a:r>
            <a:r>
              <a:rPr lang="en-IN" sz="900" b="0" i="1" dirty="0">
                <a:solidFill>
                  <a:srgbClr val="2E414F"/>
                </a:solidFill>
                <a:effectLst/>
                <a:latin typeface="Arial" panose="020B0604020202020204" pitchFamily="34" charset="0"/>
                <a:cs typeface="Arial" panose="020B0604020202020204" pitchFamily="34" charset="0"/>
              </a:rPr>
              <a:t>)</a:t>
            </a:r>
            <a:r>
              <a:rPr lang="en-IN" sz="900" b="0" i="0" dirty="0">
                <a:solidFill>
                  <a:srgbClr val="2E414F"/>
                </a:solidFill>
                <a:effectLst/>
                <a:latin typeface="Arial" panose="020B0604020202020204" pitchFamily="34" charset="0"/>
                <a:cs typeface="Arial" panose="020B0604020202020204" pitchFamily="34" charset="0"/>
              </a:rPr>
              <a:t>, 1-6.</a:t>
            </a:r>
            <a:endParaRPr lang="en-US" sz="900" dirty="0">
              <a:solidFill>
                <a:srgbClr val="222222"/>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US" sz="900" i="1" dirty="0">
                <a:latin typeface="Arial" panose="020B0604020202020204" pitchFamily="34" charset="0"/>
                <a:cs typeface="Arial" panose="020B0604020202020204" pitchFamily="34" charset="0"/>
              </a:rPr>
              <a:t>Edna Chebet Too, Li Yujian, Sam Njuki, and Liu </a:t>
            </a:r>
            <a:r>
              <a:rPr lang="en-US" sz="900" i="1" dirty="0" err="1">
                <a:latin typeface="Arial" panose="020B0604020202020204" pitchFamily="34" charset="0"/>
                <a:cs typeface="Arial" panose="020B0604020202020204" pitchFamily="34" charset="0"/>
              </a:rPr>
              <a:t>Yingchun</a:t>
            </a:r>
            <a:r>
              <a:rPr lang="en-US" sz="900" i="1" dirty="0">
                <a:latin typeface="Arial" panose="020B0604020202020204" pitchFamily="34" charset="0"/>
                <a:cs typeface="Arial" panose="020B0604020202020204" pitchFamily="34" charset="0"/>
              </a:rPr>
              <a:t>. 2019. A comparative study of fine-tuning deep learning models for plant disease identification. </a:t>
            </a:r>
            <a:r>
              <a:rPr lang="en-US" sz="900" i="1" dirty="0" err="1">
                <a:latin typeface="Arial" panose="020B0604020202020204" pitchFamily="34" charset="0"/>
                <a:cs typeface="Arial" panose="020B0604020202020204" pitchFamily="34" charset="0"/>
              </a:rPr>
              <a:t>Comput</a:t>
            </a:r>
            <a:r>
              <a:rPr lang="en-US" sz="900" i="1" dirty="0">
                <a:latin typeface="Arial" panose="020B0604020202020204" pitchFamily="34" charset="0"/>
                <a:cs typeface="Arial" panose="020B0604020202020204" pitchFamily="34" charset="0"/>
              </a:rPr>
              <a:t>. Electron. Agric. 161, C (Jun 2019), 272–279. </a:t>
            </a:r>
            <a:r>
              <a:rPr lang="en-US" sz="900" i="1" dirty="0">
                <a:latin typeface="Arial" panose="020B0604020202020204" pitchFamily="34" charset="0"/>
                <a:cs typeface="Arial" panose="020B0604020202020204" pitchFamily="34" charset="0"/>
                <a:hlinkClick r:id="rId4"/>
              </a:rPr>
              <a:t>https://doi.org/10.1016/j.compag.2018.03.032</a:t>
            </a:r>
            <a:endParaRPr lang="en-US" sz="900" i="1" dirty="0">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IN" sz="900" b="0" i="0" dirty="0">
                <a:solidFill>
                  <a:srgbClr val="222222"/>
                </a:solidFill>
                <a:effectLst/>
                <a:latin typeface="Arial" panose="020B0604020202020204" pitchFamily="34" charset="0"/>
                <a:cs typeface="Arial" panose="020B0604020202020204" pitchFamily="34" charset="0"/>
              </a:rPr>
              <a:t>Chowdhury, M. E. H., Rahman, T., </a:t>
            </a:r>
            <a:r>
              <a:rPr lang="en-IN" sz="900" b="0" i="0" dirty="0" err="1">
                <a:solidFill>
                  <a:srgbClr val="222222"/>
                </a:solidFill>
                <a:effectLst/>
                <a:latin typeface="Arial" panose="020B0604020202020204" pitchFamily="34" charset="0"/>
                <a:cs typeface="Arial" panose="020B0604020202020204" pitchFamily="34" charset="0"/>
              </a:rPr>
              <a:t>Khandakar</a:t>
            </a:r>
            <a:r>
              <a:rPr lang="en-IN" sz="900" b="0" i="0" dirty="0">
                <a:solidFill>
                  <a:srgbClr val="222222"/>
                </a:solidFill>
                <a:effectLst/>
                <a:latin typeface="Arial" panose="020B0604020202020204" pitchFamily="34" charset="0"/>
                <a:cs typeface="Arial" panose="020B0604020202020204" pitchFamily="34" charset="0"/>
              </a:rPr>
              <a:t>, A., Ayari, M. A., Khan, A. U., Khan, M. S., Al-Emadi, N., </a:t>
            </a:r>
            <a:r>
              <a:rPr lang="en-IN" sz="900" b="0" i="0" dirty="0" err="1">
                <a:solidFill>
                  <a:srgbClr val="222222"/>
                </a:solidFill>
                <a:effectLst/>
                <a:latin typeface="Arial" panose="020B0604020202020204" pitchFamily="34" charset="0"/>
                <a:cs typeface="Arial" panose="020B0604020202020204" pitchFamily="34" charset="0"/>
              </a:rPr>
              <a:t>Reaz</a:t>
            </a:r>
            <a:r>
              <a:rPr lang="en-IN" sz="900" b="0" i="0" dirty="0">
                <a:solidFill>
                  <a:srgbClr val="222222"/>
                </a:solidFill>
                <a:effectLst/>
                <a:latin typeface="Arial" panose="020B0604020202020204" pitchFamily="34" charset="0"/>
                <a:cs typeface="Arial" panose="020B0604020202020204" pitchFamily="34" charset="0"/>
              </a:rPr>
              <a:t>, M. B. I., Islam, M. T., &amp; Ali, S. H. M. (2021). Automatic and Reliable Leaf Disease Detection Using Deep Learning Techniques. </a:t>
            </a:r>
            <a:r>
              <a:rPr lang="en-IN" sz="900" b="0" i="1" dirty="0" err="1">
                <a:solidFill>
                  <a:srgbClr val="222222"/>
                </a:solidFill>
                <a:effectLst/>
                <a:latin typeface="Arial" panose="020B0604020202020204" pitchFamily="34" charset="0"/>
                <a:cs typeface="Arial" panose="020B0604020202020204" pitchFamily="34" charset="0"/>
              </a:rPr>
              <a:t>AgriEngineering</a:t>
            </a:r>
            <a:r>
              <a:rPr lang="en-IN" sz="900" b="0" i="0" dirty="0">
                <a:solidFill>
                  <a:srgbClr val="222222"/>
                </a:solidFill>
                <a:effectLst/>
                <a:latin typeface="Arial" panose="020B0604020202020204" pitchFamily="34" charset="0"/>
                <a:cs typeface="Arial" panose="020B0604020202020204" pitchFamily="34" charset="0"/>
              </a:rPr>
              <a:t>, </a:t>
            </a:r>
            <a:r>
              <a:rPr lang="en-IN" sz="900" b="0" i="1" dirty="0">
                <a:solidFill>
                  <a:srgbClr val="222222"/>
                </a:solidFill>
                <a:effectLst/>
                <a:latin typeface="Arial" panose="020B0604020202020204" pitchFamily="34" charset="0"/>
                <a:cs typeface="Arial" panose="020B0604020202020204" pitchFamily="34" charset="0"/>
              </a:rPr>
              <a:t>3</a:t>
            </a:r>
            <a:r>
              <a:rPr lang="en-IN" sz="900" b="0" i="0" dirty="0">
                <a:solidFill>
                  <a:srgbClr val="222222"/>
                </a:solidFill>
                <a:effectLst/>
                <a:latin typeface="Arial" panose="020B0604020202020204" pitchFamily="34" charset="0"/>
                <a:cs typeface="Arial" panose="020B0604020202020204" pitchFamily="34" charset="0"/>
              </a:rPr>
              <a:t>(2), 294-312. </a:t>
            </a:r>
            <a:r>
              <a:rPr lang="en-IN" sz="900" b="0" i="0" dirty="0">
                <a:solidFill>
                  <a:srgbClr val="222222"/>
                </a:solidFill>
                <a:effectLst/>
                <a:latin typeface="Arial" panose="020B0604020202020204" pitchFamily="34" charset="0"/>
                <a:cs typeface="Arial" panose="020B0604020202020204" pitchFamily="34" charset="0"/>
                <a:hlinkClick r:id="rId5"/>
              </a:rPr>
              <a:t>https://doi.org/10.3390/agriengineering3020020</a:t>
            </a:r>
            <a:endParaRPr lang="en-US" sz="900" i="1" dirty="0">
              <a:solidFill>
                <a:srgbClr val="222222"/>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US" sz="900" b="0" i="0" dirty="0">
                <a:solidFill>
                  <a:srgbClr val="222222"/>
                </a:solidFill>
                <a:effectLst/>
                <a:latin typeface="Arial" panose="020B0604020202020204" pitchFamily="34" charset="0"/>
                <a:cs typeface="Arial" panose="020B0604020202020204" pitchFamily="34" charset="0"/>
              </a:rPr>
              <a:t>J., A., Eunice, J., Popescu, D. E., Chowdary, M. K., &amp; Hemanth, J. (2022). Deep Learning-Based Leaf Disease Detection in Crops Using Images for Agricultural Applications. </a:t>
            </a:r>
            <a:r>
              <a:rPr lang="en-US" sz="900" b="0" i="1" dirty="0">
                <a:solidFill>
                  <a:srgbClr val="222222"/>
                </a:solidFill>
                <a:effectLst/>
                <a:latin typeface="Arial" panose="020B0604020202020204" pitchFamily="34" charset="0"/>
                <a:cs typeface="Arial" panose="020B0604020202020204" pitchFamily="34" charset="0"/>
              </a:rPr>
              <a:t>Agronomy</a:t>
            </a:r>
            <a:r>
              <a:rPr lang="en-US" sz="900" b="0" i="0" dirty="0">
                <a:solidFill>
                  <a:srgbClr val="222222"/>
                </a:solidFill>
                <a:effectLst/>
                <a:latin typeface="Arial" panose="020B0604020202020204" pitchFamily="34" charset="0"/>
                <a:cs typeface="Arial" panose="020B0604020202020204" pitchFamily="34" charset="0"/>
              </a:rPr>
              <a:t>, </a:t>
            </a:r>
            <a:r>
              <a:rPr lang="en-US" sz="900" b="0" i="1" dirty="0">
                <a:solidFill>
                  <a:srgbClr val="222222"/>
                </a:solidFill>
                <a:effectLst/>
                <a:latin typeface="Arial" panose="020B0604020202020204" pitchFamily="34" charset="0"/>
                <a:cs typeface="Arial" panose="020B0604020202020204" pitchFamily="34" charset="0"/>
              </a:rPr>
              <a:t>12</a:t>
            </a:r>
            <a:r>
              <a:rPr lang="en-US" sz="900" b="0" i="0" dirty="0">
                <a:solidFill>
                  <a:srgbClr val="222222"/>
                </a:solidFill>
                <a:effectLst/>
                <a:latin typeface="Arial" panose="020B0604020202020204" pitchFamily="34" charset="0"/>
                <a:cs typeface="Arial" panose="020B0604020202020204" pitchFamily="34" charset="0"/>
              </a:rPr>
              <a:t>(10), 2395. </a:t>
            </a:r>
            <a:r>
              <a:rPr lang="en-US" sz="900" b="0" i="0" dirty="0">
                <a:solidFill>
                  <a:srgbClr val="222222"/>
                </a:solidFill>
                <a:effectLst/>
                <a:latin typeface="Arial" panose="020B0604020202020204" pitchFamily="34" charset="0"/>
                <a:cs typeface="Arial" panose="020B0604020202020204" pitchFamily="34" charset="0"/>
                <a:hlinkClick r:id="rId6"/>
              </a:rPr>
              <a:t>https://doi.org/10.3390/agronomy12102395</a:t>
            </a:r>
            <a:endParaRPr lang="en-US" sz="900" i="1" dirty="0">
              <a:solidFill>
                <a:srgbClr val="222222"/>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US" sz="900" b="0" i="0" dirty="0">
                <a:solidFill>
                  <a:srgbClr val="222222"/>
                </a:solidFill>
                <a:effectLst/>
                <a:latin typeface="Arial" panose="020B0604020202020204" pitchFamily="34" charset="0"/>
                <a:cs typeface="Arial" panose="020B0604020202020204" pitchFamily="34" charset="0"/>
              </a:rPr>
              <a:t>Roy, A. M., &amp; </a:t>
            </a:r>
            <a:r>
              <a:rPr lang="en-US" sz="900" b="0" i="0" dirty="0" err="1">
                <a:solidFill>
                  <a:srgbClr val="222222"/>
                </a:solidFill>
                <a:effectLst/>
                <a:latin typeface="Arial" panose="020B0604020202020204" pitchFamily="34" charset="0"/>
                <a:cs typeface="Arial" panose="020B0604020202020204" pitchFamily="34" charset="0"/>
              </a:rPr>
              <a:t>Bhaduri</a:t>
            </a:r>
            <a:r>
              <a:rPr lang="en-US" sz="900" b="0" i="0" dirty="0">
                <a:solidFill>
                  <a:srgbClr val="222222"/>
                </a:solidFill>
                <a:effectLst/>
                <a:latin typeface="Arial" panose="020B0604020202020204" pitchFamily="34" charset="0"/>
                <a:cs typeface="Arial" panose="020B0604020202020204" pitchFamily="34" charset="0"/>
              </a:rPr>
              <a:t>, J. (2021). A Deep Learning Enabled Multi-Class Plant Disease Detection Model Based on Computer Vision. </a:t>
            </a:r>
            <a:r>
              <a:rPr lang="en-US" sz="900" b="0" i="1" dirty="0">
                <a:solidFill>
                  <a:srgbClr val="222222"/>
                </a:solidFill>
                <a:effectLst/>
                <a:latin typeface="Arial" panose="020B0604020202020204" pitchFamily="34" charset="0"/>
                <a:cs typeface="Arial" panose="020B0604020202020204" pitchFamily="34" charset="0"/>
              </a:rPr>
              <a:t>AI</a:t>
            </a:r>
            <a:r>
              <a:rPr lang="en-US" sz="900" b="0" i="0" dirty="0">
                <a:solidFill>
                  <a:srgbClr val="222222"/>
                </a:solidFill>
                <a:effectLst/>
                <a:latin typeface="Arial" panose="020B0604020202020204" pitchFamily="34" charset="0"/>
                <a:cs typeface="Arial" panose="020B0604020202020204" pitchFamily="34" charset="0"/>
              </a:rPr>
              <a:t>, </a:t>
            </a:r>
            <a:r>
              <a:rPr lang="en-US" sz="900" b="0" i="1" dirty="0">
                <a:solidFill>
                  <a:srgbClr val="222222"/>
                </a:solidFill>
                <a:effectLst/>
                <a:latin typeface="Arial" panose="020B0604020202020204" pitchFamily="34" charset="0"/>
                <a:cs typeface="Arial" panose="020B0604020202020204" pitchFamily="34" charset="0"/>
              </a:rPr>
              <a:t>2</a:t>
            </a:r>
            <a:r>
              <a:rPr lang="en-US" sz="900" b="0" i="0" dirty="0">
                <a:solidFill>
                  <a:srgbClr val="222222"/>
                </a:solidFill>
                <a:effectLst/>
                <a:latin typeface="Arial" panose="020B0604020202020204" pitchFamily="34" charset="0"/>
                <a:cs typeface="Arial" panose="020B0604020202020204" pitchFamily="34" charset="0"/>
              </a:rPr>
              <a:t>(3), 413-428. </a:t>
            </a:r>
            <a:r>
              <a:rPr lang="en-US" sz="900" b="0" i="0" dirty="0">
                <a:solidFill>
                  <a:srgbClr val="222222"/>
                </a:solidFill>
                <a:effectLst/>
                <a:latin typeface="Arial" panose="020B0604020202020204" pitchFamily="34" charset="0"/>
                <a:cs typeface="Arial" panose="020B0604020202020204" pitchFamily="34" charset="0"/>
                <a:hlinkClick r:id="rId7"/>
              </a:rPr>
              <a:t>https://doi.org/10.3390/ai2030026</a:t>
            </a:r>
            <a:endParaRPr lang="en-US" sz="900" i="1" dirty="0">
              <a:solidFill>
                <a:srgbClr val="222222"/>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IN" sz="900" b="0" i="0" dirty="0" err="1">
                <a:solidFill>
                  <a:srgbClr val="222222"/>
                </a:solidFill>
                <a:effectLst/>
                <a:latin typeface="Arial" panose="020B0604020202020204" pitchFamily="34" charset="0"/>
                <a:cs typeface="Arial" panose="020B0604020202020204" pitchFamily="34" charset="0"/>
              </a:rPr>
              <a:t>Waldamichael</a:t>
            </a:r>
            <a:r>
              <a:rPr lang="en-IN" sz="900" b="0" i="0" dirty="0">
                <a:solidFill>
                  <a:srgbClr val="222222"/>
                </a:solidFill>
                <a:effectLst/>
                <a:latin typeface="Arial" panose="020B0604020202020204" pitchFamily="34" charset="0"/>
                <a:cs typeface="Arial" panose="020B0604020202020204" pitchFamily="34" charset="0"/>
              </a:rPr>
              <a:t>, F. G., </a:t>
            </a:r>
            <a:r>
              <a:rPr lang="en-IN" sz="900" b="0" i="0" dirty="0" err="1">
                <a:solidFill>
                  <a:srgbClr val="222222"/>
                </a:solidFill>
                <a:effectLst/>
                <a:latin typeface="Arial" panose="020B0604020202020204" pitchFamily="34" charset="0"/>
                <a:cs typeface="Arial" panose="020B0604020202020204" pitchFamily="34" charset="0"/>
              </a:rPr>
              <a:t>Debelee</a:t>
            </a:r>
            <a:r>
              <a:rPr lang="en-IN" sz="900" b="0" i="0" dirty="0">
                <a:solidFill>
                  <a:srgbClr val="222222"/>
                </a:solidFill>
                <a:effectLst/>
                <a:latin typeface="Arial" panose="020B0604020202020204" pitchFamily="34" charset="0"/>
                <a:cs typeface="Arial" panose="020B0604020202020204" pitchFamily="34" charset="0"/>
              </a:rPr>
              <a:t>, T. G., Schwenker, F., Ayano, Y. M., &amp; Kebede, S. R. (2022). Machine Learning in Cereal Crops Disease Detection: A Review. </a:t>
            </a:r>
            <a:r>
              <a:rPr lang="en-IN" sz="900" b="0" i="1" dirty="0">
                <a:solidFill>
                  <a:srgbClr val="222222"/>
                </a:solidFill>
                <a:effectLst/>
                <a:latin typeface="Arial" panose="020B0604020202020204" pitchFamily="34" charset="0"/>
                <a:cs typeface="Arial" panose="020B0604020202020204" pitchFamily="34" charset="0"/>
              </a:rPr>
              <a:t>Algorithms</a:t>
            </a:r>
            <a:r>
              <a:rPr lang="en-IN" sz="900" b="0" i="0" dirty="0">
                <a:solidFill>
                  <a:srgbClr val="222222"/>
                </a:solidFill>
                <a:effectLst/>
                <a:latin typeface="Arial" panose="020B0604020202020204" pitchFamily="34" charset="0"/>
                <a:cs typeface="Arial" panose="020B0604020202020204" pitchFamily="34" charset="0"/>
              </a:rPr>
              <a:t>, </a:t>
            </a:r>
            <a:r>
              <a:rPr lang="en-IN" sz="900" b="0" i="1" dirty="0">
                <a:solidFill>
                  <a:srgbClr val="222222"/>
                </a:solidFill>
                <a:effectLst/>
                <a:latin typeface="Arial" panose="020B0604020202020204" pitchFamily="34" charset="0"/>
                <a:cs typeface="Arial" panose="020B0604020202020204" pitchFamily="34" charset="0"/>
              </a:rPr>
              <a:t>15</a:t>
            </a:r>
            <a:r>
              <a:rPr lang="en-IN" sz="900" b="0" i="0" dirty="0">
                <a:solidFill>
                  <a:srgbClr val="222222"/>
                </a:solidFill>
                <a:effectLst/>
                <a:latin typeface="Arial" panose="020B0604020202020204" pitchFamily="34" charset="0"/>
                <a:cs typeface="Arial" panose="020B0604020202020204" pitchFamily="34" charset="0"/>
              </a:rPr>
              <a:t>(3), 75. </a:t>
            </a:r>
            <a:r>
              <a:rPr lang="en-IN" sz="900" b="0" i="0" dirty="0">
                <a:solidFill>
                  <a:srgbClr val="222222"/>
                </a:solidFill>
                <a:effectLst/>
                <a:latin typeface="Arial" panose="020B0604020202020204" pitchFamily="34" charset="0"/>
                <a:cs typeface="Arial" panose="020B0604020202020204" pitchFamily="34" charset="0"/>
                <a:hlinkClick r:id="rId8"/>
              </a:rPr>
              <a:t>https://doi.org/10.3390/a15030075</a:t>
            </a:r>
            <a:endParaRPr lang="en-US" sz="900" i="1" dirty="0">
              <a:solidFill>
                <a:srgbClr val="222222"/>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US" sz="900" b="0" i="0" dirty="0">
                <a:solidFill>
                  <a:srgbClr val="212121"/>
                </a:solidFill>
                <a:effectLst/>
                <a:latin typeface="Arial" panose="020B0604020202020204" pitchFamily="34" charset="0"/>
                <a:cs typeface="Arial" panose="020B0604020202020204" pitchFamily="34" charset="0"/>
              </a:rPr>
              <a:t>Mohanty, S. P., Hughes, D. P., &amp; </a:t>
            </a:r>
            <a:r>
              <a:rPr lang="en-US" sz="900" b="0" i="0" dirty="0" err="1">
                <a:solidFill>
                  <a:srgbClr val="212121"/>
                </a:solidFill>
                <a:effectLst/>
                <a:latin typeface="Arial" panose="020B0604020202020204" pitchFamily="34" charset="0"/>
                <a:cs typeface="Arial" panose="020B0604020202020204" pitchFamily="34" charset="0"/>
              </a:rPr>
              <a:t>Salathé</a:t>
            </a:r>
            <a:r>
              <a:rPr lang="en-US" sz="900" b="0" i="0" dirty="0">
                <a:solidFill>
                  <a:srgbClr val="212121"/>
                </a:solidFill>
                <a:effectLst/>
                <a:latin typeface="Arial" panose="020B0604020202020204" pitchFamily="34" charset="0"/>
                <a:cs typeface="Arial" panose="020B0604020202020204" pitchFamily="34" charset="0"/>
              </a:rPr>
              <a:t>, M. (2016). Using Deep Learning for Image-Based Plant Disease Detection. </a:t>
            </a:r>
            <a:r>
              <a:rPr lang="en-US" sz="900" b="0" i="1" dirty="0">
                <a:solidFill>
                  <a:srgbClr val="212121"/>
                </a:solidFill>
                <a:effectLst/>
                <a:latin typeface="Arial" panose="020B0604020202020204" pitchFamily="34" charset="0"/>
                <a:cs typeface="Arial" panose="020B0604020202020204" pitchFamily="34" charset="0"/>
              </a:rPr>
              <a:t>Frontiers in plant science</a:t>
            </a:r>
            <a:r>
              <a:rPr lang="en-US" sz="900" b="0" i="0" dirty="0">
                <a:solidFill>
                  <a:srgbClr val="212121"/>
                </a:solidFill>
                <a:effectLst/>
                <a:latin typeface="Arial" panose="020B0604020202020204" pitchFamily="34" charset="0"/>
                <a:cs typeface="Arial" panose="020B0604020202020204" pitchFamily="34" charset="0"/>
              </a:rPr>
              <a:t>, </a:t>
            </a:r>
            <a:r>
              <a:rPr lang="en-US" sz="900" b="0" i="1" dirty="0">
                <a:solidFill>
                  <a:srgbClr val="212121"/>
                </a:solidFill>
                <a:effectLst/>
                <a:latin typeface="Arial" panose="020B0604020202020204" pitchFamily="34" charset="0"/>
                <a:cs typeface="Arial" panose="020B0604020202020204" pitchFamily="34" charset="0"/>
              </a:rPr>
              <a:t>7</a:t>
            </a:r>
            <a:r>
              <a:rPr lang="en-US" sz="900" b="0" i="0" dirty="0">
                <a:solidFill>
                  <a:srgbClr val="212121"/>
                </a:solidFill>
                <a:effectLst/>
                <a:latin typeface="Arial" panose="020B0604020202020204" pitchFamily="34" charset="0"/>
                <a:cs typeface="Arial" panose="020B0604020202020204" pitchFamily="34" charset="0"/>
              </a:rPr>
              <a:t>, 1419. </a:t>
            </a:r>
            <a:r>
              <a:rPr lang="en-US" sz="900" b="0" i="0" dirty="0">
                <a:solidFill>
                  <a:srgbClr val="212121"/>
                </a:solidFill>
                <a:effectLst/>
                <a:latin typeface="Arial" panose="020B0604020202020204" pitchFamily="34" charset="0"/>
                <a:cs typeface="Arial" panose="020B0604020202020204" pitchFamily="34" charset="0"/>
                <a:hlinkClick r:id="rId9"/>
              </a:rPr>
              <a:t>https://doi.org/10.3389/fpls.2016.01419</a:t>
            </a:r>
            <a:endParaRPr lang="en-US" sz="900" i="1" dirty="0">
              <a:solidFill>
                <a:srgbClr val="222222"/>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IN" sz="900" b="0" i="0" dirty="0">
                <a:solidFill>
                  <a:srgbClr val="212121"/>
                </a:solidFill>
                <a:effectLst/>
                <a:latin typeface="Arial" panose="020B0604020202020204" pitchFamily="34" charset="0"/>
                <a:cs typeface="Arial" panose="020B0604020202020204" pitchFamily="34" charset="0"/>
              </a:rPr>
              <a:t>Shoaib, M., Shah, B., Ei-</a:t>
            </a:r>
            <a:r>
              <a:rPr lang="en-IN" sz="900" b="0" i="0" dirty="0" err="1">
                <a:solidFill>
                  <a:srgbClr val="212121"/>
                </a:solidFill>
                <a:effectLst/>
                <a:latin typeface="Arial" panose="020B0604020202020204" pitchFamily="34" charset="0"/>
                <a:cs typeface="Arial" panose="020B0604020202020204" pitchFamily="34" charset="0"/>
              </a:rPr>
              <a:t>Sappagh</a:t>
            </a:r>
            <a:r>
              <a:rPr lang="en-IN" sz="900" b="0" i="0" dirty="0">
                <a:solidFill>
                  <a:srgbClr val="212121"/>
                </a:solidFill>
                <a:effectLst/>
                <a:latin typeface="Arial" panose="020B0604020202020204" pitchFamily="34" charset="0"/>
                <a:cs typeface="Arial" panose="020B0604020202020204" pitchFamily="34" charset="0"/>
              </a:rPr>
              <a:t>, S., Ali, A., Ullah, A., </a:t>
            </a:r>
            <a:r>
              <a:rPr lang="en-IN" sz="900" b="0" i="0" dirty="0" err="1">
                <a:solidFill>
                  <a:srgbClr val="212121"/>
                </a:solidFill>
                <a:effectLst/>
                <a:latin typeface="Arial" panose="020B0604020202020204" pitchFamily="34" charset="0"/>
                <a:cs typeface="Arial" panose="020B0604020202020204" pitchFamily="34" charset="0"/>
              </a:rPr>
              <a:t>Alenezi</a:t>
            </a:r>
            <a:r>
              <a:rPr lang="en-IN" sz="900" b="0" i="0" dirty="0">
                <a:solidFill>
                  <a:srgbClr val="212121"/>
                </a:solidFill>
                <a:effectLst/>
                <a:latin typeface="Arial" panose="020B0604020202020204" pitchFamily="34" charset="0"/>
                <a:cs typeface="Arial" panose="020B0604020202020204" pitchFamily="34" charset="0"/>
              </a:rPr>
              <a:t>, F., </a:t>
            </a:r>
            <a:r>
              <a:rPr lang="en-IN" sz="900" b="0" i="0" dirty="0" err="1">
                <a:solidFill>
                  <a:srgbClr val="212121"/>
                </a:solidFill>
                <a:effectLst/>
                <a:latin typeface="Arial" panose="020B0604020202020204" pitchFamily="34" charset="0"/>
                <a:cs typeface="Arial" panose="020B0604020202020204" pitchFamily="34" charset="0"/>
              </a:rPr>
              <a:t>Gechev</a:t>
            </a:r>
            <a:r>
              <a:rPr lang="en-IN" sz="900" b="0" i="0" dirty="0">
                <a:solidFill>
                  <a:srgbClr val="212121"/>
                </a:solidFill>
                <a:effectLst/>
                <a:latin typeface="Arial" panose="020B0604020202020204" pitchFamily="34" charset="0"/>
                <a:cs typeface="Arial" panose="020B0604020202020204" pitchFamily="34" charset="0"/>
              </a:rPr>
              <a:t>, T., Hussain, T., &amp; Ali, F. (2023). An advanced deep learning models-based plant disease detection: A review of recent research. </a:t>
            </a:r>
            <a:r>
              <a:rPr lang="en-IN" sz="900" b="0" i="1" dirty="0">
                <a:solidFill>
                  <a:srgbClr val="212121"/>
                </a:solidFill>
                <a:effectLst/>
                <a:latin typeface="Arial" panose="020B0604020202020204" pitchFamily="34" charset="0"/>
                <a:cs typeface="Arial" panose="020B0604020202020204" pitchFamily="34" charset="0"/>
              </a:rPr>
              <a:t>Frontiers in plant science</a:t>
            </a:r>
            <a:r>
              <a:rPr lang="en-IN" sz="900" b="0" i="0" dirty="0">
                <a:solidFill>
                  <a:srgbClr val="212121"/>
                </a:solidFill>
                <a:effectLst/>
                <a:latin typeface="Arial" panose="020B0604020202020204" pitchFamily="34" charset="0"/>
                <a:cs typeface="Arial" panose="020B0604020202020204" pitchFamily="34" charset="0"/>
              </a:rPr>
              <a:t>, </a:t>
            </a:r>
            <a:r>
              <a:rPr lang="en-IN" sz="900" b="0" i="1" dirty="0">
                <a:solidFill>
                  <a:srgbClr val="212121"/>
                </a:solidFill>
                <a:effectLst/>
                <a:latin typeface="Arial" panose="020B0604020202020204" pitchFamily="34" charset="0"/>
                <a:cs typeface="Arial" panose="020B0604020202020204" pitchFamily="34" charset="0"/>
              </a:rPr>
              <a:t>14</a:t>
            </a:r>
            <a:r>
              <a:rPr lang="en-IN" sz="900" b="0" i="0" dirty="0">
                <a:solidFill>
                  <a:srgbClr val="212121"/>
                </a:solidFill>
                <a:effectLst/>
                <a:latin typeface="Arial" panose="020B0604020202020204" pitchFamily="34" charset="0"/>
                <a:cs typeface="Arial" panose="020B0604020202020204" pitchFamily="34" charset="0"/>
              </a:rPr>
              <a:t>, 1158933. </a:t>
            </a:r>
            <a:r>
              <a:rPr lang="en-IN" sz="900" b="0" i="0" dirty="0">
                <a:solidFill>
                  <a:srgbClr val="212121"/>
                </a:solidFill>
                <a:effectLst/>
                <a:latin typeface="Arial" panose="020B0604020202020204" pitchFamily="34" charset="0"/>
                <a:cs typeface="Arial" panose="020B0604020202020204" pitchFamily="34" charset="0"/>
                <a:hlinkClick r:id="rId10"/>
              </a:rPr>
              <a:t>https://doi.org/10.3389/fpls.2023.1158933</a:t>
            </a:r>
            <a:endParaRPr lang="en-IN" sz="900" dirty="0">
              <a:solidFill>
                <a:srgbClr val="212121"/>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IN" sz="900" b="0" i="0" dirty="0">
                <a:solidFill>
                  <a:srgbClr val="212121"/>
                </a:solidFill>
                <a:effectLst/>
                <a:latin typeface="Arial" panose="020B0604020202020204" pitchFamily="34" charset="0"/>
                <a:cs typeface="Arial" panose="020B0604020202020204" pitchFamily="34" charset="0"/>
              </a:rPr>
              <a:t>Panchal, Adesh &amp; Patel, Subhash &amp; </a:t>
            </a:r>
            <a:r>
              <a:rPr lang="en-IN" sz="900" b="0" i="0" dirty="0" err="1">
                <a:solidFill>
                  <a:srgbClr val="212121"/>
                </a:solidFill>
                <a:effectLst/>
                <a:latin typeface="Arial" panose="020B0604020202020204" pitchFamily="34" charset="0"/>
                <a:cs typeface="Arial" panose="020B0604020202020204" pitchFamily="34" charset="0"/>
              </a:rPr>
              <a:t>Bagyalakshmi</a:t>
            </a:r>
            <a:r>
              <a:rPr lang="en-IN" sz="900" b="0" i="0" dirty="0">
                <a:solidFill>
                  <a:srgbClr val="212121"/>
                </a:solidFill>
                <a:effectLst/>
                <a:latin typeface="Arial" panose="020B0604020202020204" pitchFamily="34" charset="0"/>
                <a:cs typeface="Arial" panose="020B0604020202020204" pitchFamily="34" charset="0"/>
              </a:rPr>
              <a:t>, K &amp; Khan, </a:t>
            </a:r>
            <a:r>
              <a:rPr lang="en-IN" sz="900" b="0" i="0" dirty="0" err="1">
                <a:solidFill>
                  <a:srgbClr val="212121"/>
                </a:solidFill>
                <a:effectLst/>
                <a:latin typeface="Arial" panose="020B0604020202020204" pitchFamily="34" charset="0"/>
                <a:cs typeface="Arial" panose="020B0604020202020204" pitchFamily="34" charset="0"/>
              </a:rPr>
              <a:t>Ehtiram</a:t>
            </a:r>
            <a:r>
              <a:rPr lang="en-IN" sz="900" b="0" i="0" dirty="0">
                <a:solidFill>
                  <a:srgbClr val="212121"/>
                </a:solidFill>
                <a:effectLst/>
                <a:latin typeface="Arial" panose="020B0604020202020204" pitchFamily="34" charset="0"/>
                <a:cs typeface="Arial" panose="020B0604020202020204" pitchFamily="34" charset="0"/>
              </a:rPr>
              <a:t> &amp; Soni, Mukesh. (2021). Image-based Plant Diseases Detection using Deep Learning. Materials Today: Proceedings. 80. 10.1016/j.matpr.2021.07.281. </a:t>
            </a:r>
          </a:p>
          <a:p>
            <a:pPr marL="381000" indent="-228600" algn="just">
              <a:lnSpc>
                <a:spcPct val="150000"/>
              </a:lnSpc>
              <a:spcBef>
                <a:spcPts val="0"/>
              </a:spcBef>
              <a:buFont typeface="+mj-lt"/>
              <a:buAutoNum type="arabicPeriod"/>
            </a:pPr>
            <a:r>
              <a:rPr lang="en-US" sz="900" b="0" i="0" dirty="0">
                <a:solidFill>
                  <a:srgbClr val="212121"/>
                </a:solidFill>
                <a:effectLst/>
                <a:latin typeface="Arial" panose="020B0604020202020204" pitchFamily="34" charset="0"/>
                <a:cs typeface="Arial" panose="020B0604020202020204" pitchFamily="34" charset="0"/>
              </a:rPr>
              <a:t>Li, Lili &amp; Zhang, </a:t>
            </a:r>
            <a:r>
              <a:rPr lang="en-US" sz="900" b="0" i="0" dirty="0" err="1">
                <a:solidFill>
                  <a:srgbClr val="212121"/>
                </a:solidFill>
                <a:effectLst/>
                <a:latin typeface="Arial" panose="020B0604020202020204" pitchFamily="34" charset="0"/>
                <a:cs typeface="Arial" panose="020B0604020202020204" pitchFamily="34" charset="0"/>
              </a:rPr>
              <a:t>Shujuan</a:t>
            </a:r>
            <a:r>
              <a:rPr lang="en-US" sz="900" b="0" i="0" dirty="0">
                <a:solidFill>
                  <a:srgbClr val="212121"/>
                </a:solidFill>
                <a:effectLst/>
                <a:latin typeface="Arial" panose="020B0604020202020204" pitchFamily="34" charset="0"/>
                <a:cs typeface="Arial" panose="020B0604020202020204" pitchFamily="34" charset="0"/>
              </a:rPr>
              <a:t> &amp; Wang, Bin. (2021). Plant Disease Detection and Classification by Deep Learning—A Review. IEEE Access. PP. 1-1. 10.1109/ACCESS.2021.3069646. </a:t>
            </a:r>
          </a:p>
          <a:p>
            <a:pPr marL="381000" indent="-228600" algn="just">
              <a:lnSpc>
                <a:spcPct val="150000"/>
              </a:lnSpc>
              <a:spcBef>
                <a:spcPts val="0"/>
              </a:spcBef>
              <a:buFont typeface="+mj-lt"/>
              <a:buAutoNum type="arabicPeriod"/>
            </a:pPr>
            <a:r>
              <a:rPr lang="en-US" sz="900" b="0" i="0" dirty="0">
                <a:solidFill>
                  <a:srgbClr val="212121"/>
                </a:solidFill>
                <a:effectLst/>
                <a:latin typeface="Arial" panose="020B0604020202020204" pitchFamily="34" charset="0"/>
                <a:cs typeface="Arial" panose="020B0604020202020204" pitchFamily="34" charset="0"/>
              </a:rPr>
              <a:t>Saleem, M. H., Potgieter, J., &amp; Mahmood Arif, K. (2019). Plant Disease Detection and Classification by Deep Learning. </a:t>
            </a:r>
            <a:r>
              <a:rPr lang="en-US" sz="900" b="0" i="1" dirty="0">
                <a:solidFill>
                  <a:srgbClr val="212121"/>
                </a:solidFill>
                <a:effectLst/>
                <a:latin typeface="Arial" panose="020B0604020202020204" pitchFamily="34" charset="0"/>
                <a:cs typeface="Arial" panose="020B0604020202020204" pitchFamily="34" charset="0"/>
              </a:rPr>
              <a:t>Plants (Basel, Switzerland)</a:t>
            </a:r>
            <a:r>
              <a:rPr lang="en-US" sz="900" b="0" i="0" dirty="0">
                <a:solidFill>
                  <a:srgbClr val="212121"/>
                </a:solidFill>
                <a:effectLst/>
                <a:latin typeface="Arial" panose="020B0604020202020204" pitchFamily="34" charset="0"/>
                <a:cs typeface="Arial" panose="020B0604020202020204" pitchFamily="34" charset="0"/>
              </a:rPr>
              <a:t>, </a:t>
            </a:r>
            <a:r>
              <a:rPr lang="en-US" sz="900" b="0" i="1" dirty="0">
                <a:solidFill>
                  <a:srgbClr val="212121"/>
                </a:solidFill>
                <a:effectLst/>
                <a:latin typeface="Arial" panose="020B0604020202020204" pitchFamily="34" charset="0"/>
                <a:cs typeface="Arial" panose="020B0604020202020204" pitchFamily="34" charset="0"/>
              </a:rPr>
              <a:t>8</a:t>
            </a:r>
            <a:r>
              <a:rPr lang="en-US" sz="900" b="0" i="0" dirty="0">
                <a:solidFill>
                  <a:srgbClr val="212121"/>
                </a:solidFill>
                <a:effectLst/>
                <a:latin typeface="Arial" panose="020B0604020202020204" pitchFamily="34" charset="0"/>
                <a:cs typeface="Arial" panose="020B0604020202020204" pitchFamily="34" charset="0"/>
              </a:rPr>
              <a:t>(11), 468. </a:t>
            </a:r>
            <a:r>
              <a:rPr lang="en-US" sz="900" b="0" i="0" dirty="0">
                <a:solidFill>
                  <a:srgbClr val="212121"/>
                </a:solidFill>
                <a:effectLst/>
                <a:latin typeface="Arial" panose="020B0604020202020204" pitchFamily="34" charset="0"/>
                <a:cs typeface="Arial" panose="020B0604020202020204" pitchFamily="34" charset="0"/>
                <a:hlinkClick r:id="rId11"/>
              </a:rPr>
              <a:t>https://doi.org/10.3390/plants8110468</a:t>
            </a:r>
            <a:endParaRPr lang="en-US" sz="900" dirty="0">
              <a:solidFill>
                <a:srgbClr val="212121"/>
              </a:solidFill>
              <a:latin typeface="Arial" panose="020B0604020202020204" pitchFamily="34" charset="0"/>
              <a:cs typeface="Arial" panose="020B0604020202020204" pitchFamily="34" charset="0"/>
            </a:endParaRPr>
          </a:p>
          <a:p>
            <a:pPr marL="381000" indent="-228600" algn="just">
              <a:lnSpc>
                <a:spcPct val="150000"/>
              </a:lnSpc>
              <a:spcBef>
                <a:spcPts val="0"/>
              </a:spcBef>
              <a:buFont typeface="+mj-lt"/>
              <a:buAutoNum type="arabicPeriod"/>
            </a:pPr>
            <a:r>
              <a:rPr lang="en-IN" sz="900" b="0" i="0" dirty="0">
                <a:solidFill>
                  <a:srgbClr val="212121"/>
                </a:solidFill>
                <a:effectLst/>
                <a:latin typeface="Arial" panose="020B0604020202020204" pitchFamily="34" charset="0"/>
                <a:cs typeface="Arial" panose="020B0604020202020204" pitchFamily="34" charset="0"/>
              </a:rPr>
              <a:t>S. V. </a:t>
            </a:r>
            <a:r>
              <a:rPr lang="en-IN" sz="900" b="0" i="0" dirty="0" err="1">
                <a:solidFill>
                  <a:srgbClr val="212121"/>
                </a:solidFill>
                <a:effectLst/>
                <a:latin typeface="Arial" panose="020B0604020202020204" pitchFamily="34" charset="0"/>
                <a:cs typeface="Arial" panose="020B0604020202020204" pitchFamily="34" charset="0"/>
              </a:rPr>
              <a:t>Militante</a:t>
            </a:r>
            <a:r>
              <a:rPr lang="en-IN" sz="900" b="0" i="0" dirty="0">
                <a:solidFill>
                  <a:srgbClr val="212121"/>
                </a:solidFill>
                <a:effectLst/>
                <a:latin typeface="Arial" panose="020B0604020202020204" pitchFamily="34" charset="0"/>
                <a:cs typeface="Arial" panose="020B0604020202020204" pitchFamily="34" charset="0"/>
              </a:rPr>
              <a:t>, B. D. Gerardo and N. V. Dionisio, "Plant Leaf Detection and Disease Recognition using Deep Learning," 2019 IEEE Eurasia Conference on IOT, Communication and Engineering (ECICE), Yunlin, Taiwan, 2019, pp. 579-582, </a:t>
            </a:r>
            <a:r>
              <a:rPr lang="en-IN" sz="900" b="0" i="0" dirty="0" err="1">
                <a:solidFill>
                  <a:srgbClr val="212121"/>
                </a:solidFill>
                <a:effectLst/>
                <a:latin typeface="Arial" panose="020B0604020202020204" pitchFamily="34" charset="0"/>
                <a:cs typeface="Arial" panose="020B0604020202020204" pitchFamily="34" charset="0"/>
              </a:rPr>
              <a:t>doi</a:t>
            </a:r>
            <a:r>
              <a:rPr lang="en-IN" sz="900" b="0" i="0" dirty="0">
                <a:solidFill>
                  <a:srgbClr val="212121"/>
                </a:solidFill>
                <a:effectLst/>
                <a:latin typeface="Arial" panose="020B0604020202020204" pitchFamily="34" charset="0"/>
                <a:cs typeface="Arial" panose="020B0604020202020204" pitchFamily="34" charset="0"/>
              </a:rPr>
              <a:t>: 10.1109/ECICE47484.2019.8942686.</a:t>
            </a:r>
          </a:p>
          <a:p>
            <a:pPr marL="381000" indent="-228600" algn="just">
              <a:lnSpc>
                <a:spcPct val="150000"/>
              </a:lnSpc>
              <a:spcBef>
                <a:spcPts val="0"/>
              </a:spcBef>
              <a:buFont typeface="+mj-lt"/>
              <a:buAutoNum type="arabicPeriod"/>
            </a:pPr>
            <a:r>
              <a:rPr lang="en-IN" sz="900" b="0" i="0" dirty="0" err="1">
                <a:solidFill>
                  <a:srgbClr val="222222"/>
                </a:solidFill>
                <a:effectLst/>
                <a:latin typeface="Arial" panose="020B0604020202020204" pitchFamily="34" charset="0"/>
                <a:cs typeface="Arial" panose="020B0604020202020204" pitchFamily="34" charset="0"/>
              </a:rPr>
              <a:t>Ouhami</a:t>
            </a:r>
            <a:r>
              <a:rPr lang="en-IN" sz="900" b="0" i="0" dirty="0">
                <a:solidFill>
                  <a:srgbClr val="222222"/>
                </a:solidFill>
                <a:effectLst/>
                <a:latin typeface="Arial" panose="020B0604020202020204" pitchFamily="34" charset="0"/>
                <a:cs typeface="Arial" panose="020B0604020202020204" pitchFamily="34" charset="0"/>
              </a:rPr>
              <a:t>, M., Hafiane, A., Es-Saady, Y., El Hajji, M., &amp; Canals, R. (2021). Computer Vision, IoT and Data Fusion for Crop Disease Detection Using Machine Learning: A Survey and Ongoing Research. </a:t>
            </a:r>
            <a:r>
              <a:rPr lang="en-IN" sz="900" b="0" i="1" dirty="0">
                <a:solidFill>
                  <a:srgbClr val="222222"/>
                </a:solidFill>
                <a:effectLst/>
                <a:latin typeface="Arial" panose="020B0604020202020204" pitchFamily="34" charset="0"/>
                <a:cs typeface="Arial" panose="020B0604020202020204" pitchFamily="34" charset="0"/>
              </a:rPr>
              <a:t>Remote Sensing</a:t>
            </a:r>
            <a:r>
              <a:rPr lang="en-IN" sz="900" b="0" i="0" dirty="0">
                <a:solidFill>
                  <a:srgbClr val="222222"/>
                </a:solidFill>
                <a:effectLst/>
                <a:latin typeface="Arial" panose="020B0604020202020204" pitchFamily="34" charset="0"/>
                <a:cs typeface="Arial" panose="020B0604020202020204" pitchFamily="34" charset="0"/>
              </a:rPr>
              <a:t>, </a:t>
            </a:r>
            <a:r>
              <a:rPr lang="en-IN" sz="900" b="0" i="1" dirty="0">
                <a:solidFill>
                  <a:srgbClr val="222222"/>
                </a:solidFill>
                <a:effectLst/>
                <a:latin typeface="Arial" panose="020B0604020202020204" pitchFamily="34" charset="0"/>
                <a:cs typeface="Arial" panose="020B0604020202020204" pitchFamily="34" charset="0"/>
              </a:rPr>
              <a:t>13</a:t>
            </a:r>
            <a:r>
              <a:rPr lang="en-IN" sz="900" b="0" i="0" dirty="0">
                <a:solidFill>
                  <a:srgbClr val="222222"/>
                </a:solidFill>
                <a:effectLst/>
                <a:latin typeface="Arial" panose="020B0604020202020204" pitchFamily="34" charset="0"/>
                <a:cs typeface="Arial" panose="020B0604020202020204" pitchFamily="34" charset="0"/>
              </a:rPr>
              <a:t>(13), 2486. https://doi.org/10.3390/rs13132486</a:t>
            </a:r>
            <a:endParaRPr lang="en-IN" sz="900" b="0" i="0" dirty="0">
              <a:solidFill>
                <a:srgbClr val="212121"/>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endParaRPr lang="en-IN" sz="900" b="0" i="0" dirty="0">
              <a:solidFill>
                <a:srgbClr val="212121"/>
              </a:solidFill>
              <a:effectLst/>
              <a:latin typeface="Arial" panose="020B0604020202020204" pitchFamily="34" charset="0"/>
              <a:cs typeface="Arial" panose="020B0604020202020204" pitchFamily="34" charset="0"/>
            </a:endParaRPr>
          </a:p>
          <a:p>
            <a:pPr marL="495300" indent="-342900" algn="just">
              <a:lnSpc>
                <a:spcPct val="150000"/>
              </a:lnSpc>
              <a:spcBef>
                <a:spcPts val="0"/>
              </a:spcBef>
            </a:pPr>
            <a:endParaRPr lang="en-US" sz="900" i="1" dirty="0">
              <a:latin typeface="Arial" panose="020B0604020202020204" pitchFamily="34" charset="0"/>
              <a:cs typeface="Arial" panose="020B0604020202020204" pitchFamily="34" charset="0"/>
            </a:endParaRPr>
          </a:p>
        </p:txBody>
      </p:sp>
    </p:spTree>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4955874"/>
          </a:xfrm>
        </p:spPr>
        <p:txBody>
          <a:bodyPr>
            <a:normAutofit fontScale="25000" lnSpcReduction="20000"/>
          </a:bodyPr>
          <a:lstStyle/>
          <a:p>
            <a:r>
              <a:rPr lang="en-US" sz="7200" dirty="0">
                <a:latin typeface="Times New Roman" panose="02020603050405020304" pitchFamily="18" charset="0"/>
                <a:cs typeface="Times New Roman" panose="02020603050405020304" pitchFamily="18" charset="0"/>
              </a:rPr>
              <a:t>The AI-Driven Crop Disease Prediction and Management System is designed to help farmers detect and manage crop diseases early using artificial intelligence. The system uses deep learning and computer vision to analyze images of crops and identify diseases in real time.</a:t>
            </a:r>
          </a:p>
          <a:p>
            <a:r>
              <a:rPr lang="en-US" sz="7200" dirty="0">
                <a:latin typeface="Times New Roman" panose="02020603050405020304" pitchFamily="18" charset="0"/>
                <a:cs typeface="Times New Roman" panose="02020603050405020304" pitchFamily="18" charset="0"/>
              </a:rPr>
              <a:t>Key features of the system include:</a:t>
            </a:r>
          </a:p>
          <a:p>
            <a:pPr>
              <a:buFont typeface="+mj-lt"/>
              <a:buAutoNum type="arabicPeriod"/>
            </a:pPr>
            <a:r>
              <a:rPr lang="en-US" sz="7200" b="1" dirty="0">
                <a:latin typeface="Times New Roman" panose="02020603050405020304" pitchFamily="18" charset="0"/>
                <a:cs typeface="Times New Roman" panose="02020603050405020304" pitchFamily="18" charset="0"/>
              </a:rPr>
              <a:t>Image Annotation and Dataset Preparation (</a:t>
            </a:r>
            <a:r>
              <a:rPr lang="en-US" sz="7200" b="1" dirty="0" err="1">
                <a:latin typeface="Times New Roman" panose="02020603050405020304" pitchFamily="18" charset="0"/>
                <a:cs typeface="Times New Roman" panose="02020603050405020304" pitchFamily="18" charset="0"/>
              </a:rPr>
              <a:t>Roboflow</a:t>
            </a:r>
            <a:r>
              <a:rPr lang="en-US" sz="7200" b="1" dirty="0">
                <a:latin typeface="Times New Roman" panose="02020603050405020304" pitchFamily="18" charset="0"/>
                <a:cs typeface="Times New Roman" panose="02020603050405020304" pitchFamily="18" charset="0"/>
              </a:rPr>
              <a:t>):</a:t>
            </a:r>
            <a:r>
              <a:rPr lang="en-US" sz="7200" dirty="0">
                <a:latin typeface="Times New Roman" panose="02020603050405020304" pitchFamily="18" charset="0"/>
                <a:cs typeface="Times New Roman" panose="02020603050405020304" pitchFamily="18" charset="0"/>
              </a:rPr>
              <a:t> Collecting and labeling images of different crop diseases to train the model.</a:t>
            </a:r>
          </a:p>
          <a:p>
            <a:pPr>
              <a:buFont typeface="+mj-lt"/>
              <a:buAutoNum type="arabicPeriod"/>
            </a:pPr>
            <a:r>
              <a:rPr lang="en-US" sz="7200" b="1" dirty="0">
                <a:latin typeface="Times New Roman" panose="02020603050405020304" pitchFamily="18" charset="0"/>
                <a:cs typeface="Times New Roman" panose="02020603050405020304" pitchFamily="18" charset="0"/>
              </a:rPr>
              <a:t>Deep Learning with CNNs:</a:t>
            </a:r>
            <a:r>
              <a:rPr lang="en-US" sz="7200" dirty="0">
                <a:latin typeface="Times New Roman" panose="02020603050405020304" pitchFamily="18" charset="0"/>
                <a:cs typeface="Times New Roman" panose="02020603050405020304" pitchFamily="18" charset="0"/>
              </a:rPr>
              <a:t> Using Convolutional Neural Networks (CNNs) to recognize disease symptoms from images.</a:t>
            </a:r>
          </a:p>
          <a:p>
            <a:pPr>
              <a:buFont typeface="+mj-lt"/>
              <a:buAutoNum type="arabicPeriod"/>
            </a:pPr>
            <a:r>
              <a:rPr lang="en-US" sz="7200" b="1" dirty="0">
                <a:latin typeface="Times New Roman" panose="02020603050405020304" pitchFamily="18" charset="0"/>
                <a:cs typeface="Times New Roman" panose="02020603050405020304" pitchFamily="18" charset="0"/>
              </a:rPr>
              <a:t>Real-Time Disease Detection:</a:t>
            </a:r>
            <a:r>
              <a:rPr lang="en-US" sz="7200" dirty="0">
                <a:latin typeface="Times New Roman" panose="02020603050405020304" pitchFamily="18" charset="0"/>
                <a:cs typeface="Times New Roman" panose="02020603050405020304" pitchFamily="18" charset="0"/>
              </a:rPr>
              <a:t> Applying YOLOv8 and classification models like </a:t>
            </a:r>
            <a:r>
              <a:rPr lang="en-US" sz="7200" dirty="0" err="1">
                <a:latin typeface="Times New Roman" panose="02020603050405020304" pitchFamily="18" charset="0"/>
                <a:cs typeface="Times New Roman" panose="02020603050405020304" pitchFamily="18" charset="0"/>
              </a:rPr>
              <a:t>EfficientNet</a:t>
            </a:r>
            <a:r>
              <a:rPr lang="en-US" sz="7200" dirty="0">
                <a:latin typeface="Times New Roman" panose="02020603050405020304" pitchFamily="18" charset="0"/>
                <a:cs typeface="Times New Roman" panose="02020603050405020304" pitchFamily="18" charset="0"/>
              </a:rPr>
              <a:t> or </a:t>
            </a:r>
            <a:r>
              <a:rPr lang="en-US" sz="7200" dirty="0" err="1">
                <a:latin typeface="Times New Roman" panose="02020603050405020304" pitchFamily="18" charset="0"/>
                <a:cs typeface="Times New Roman" panose="02020603050405020304" pitchFamily="18" charset="0"/>
              </a:rPr>
              <a:t>ResNet</a:t>
            </a:r>
            <a:r>
              <a:rPr lang="en-US" sz="7200" dirty="0">
                <a:latin typeface="Times New Roman" panose="02020603050405020304" pitchFamily="18" charset="0"/>
                <a:cs typeface="Times New Roman" panose="02020603050405020304" pitchFamily="18" charset="0"/>
              </a:rPr>
              <a:t> for accurate disease identification.</a:t>
            </a:r>
          </a:p>
          <a:p>
            <a:pPr>
              <a:buFont typeface="+mj-lt"/>
              <a:buAutoNum type="arabicPeriod"/>
            </a:pPr>
            <a:r>
              <a:rPr lang="en-US" sz="7200" b="1" dirty="0">
                <a:latin typeface="Times New Roman" panose="02020603050405020304" pitchFamily="18" charset="0"/>
                <a:cs typeface="Times New Roman" panose="02020603050405020304" pitchFamily="18" charset="0"/>
              </a:rPr>
              <a:t>Live Image Processing (OpenCV):</a:t>
            </a:r>
            <a:r>
              <a:rPr lang="en-US" sz="7200" dirty="0">
                <a:latin typeface="Times New Roman" panose="02020603050405020304" pitchFamily="18" charset="0"/>
                <a:cs typeface="Times New Roman" panose="02020603050405020304" pitchFamily="18" charset="0"/>
              </a:rPr>
              <a:t> Processing live video feeds from drones or smartphone cameras for quick disease detection.</a:t>
            </a:r>
          </a:p>
          <a:p>
            <a:pPr>
              <a:buFont typeface="+mj-lt"/>
              <a:buAutoNum type="arabicPeriod"/>
            </a:pPr>
            <a:r>
              <a:rPr lang="en-US" sz="7200" b="1" dirty="0">
                <a:latin typeface="Times New Roman" panose="02020603050405020304" pitchFamily="18" charset="0"/>
                <a:cs typeface="Times New Roman" panose="02020603050405020304" pitchFamily="18" charset="0"/>
              </a:rPr>
              <a:t>Data Storage and Monitoring:</a:t>
            </a:r>
            <a:r>
              <a:rPr lang="en-US" sz="7200" dirty="0">
                <a:latin typeface="Times New Roman" panose="02020603050405020304" pitchFamily="18" charset="0"/>
                <a:cs typeface="Times New Roman" panose="02020603050405020304" pitchFamily="18" charset="0"/>
              </a:rPr>
              <a:t> Saving detection results in a database like MongoDB or Firebase for future analysis.</a:t>
            </a:r>
          </a:p>
          <a:p>
            <a:pPr>
              <a:buFont typeface="+mj-lt"/>
              <a:buAutoNum type="arabicPeriod"/>
            </a:pPr>
            <a:r>
              <a:rPr lang="en-US" sz="7200" b="1" dirty="0">
                <a:latin typeface="Times New Roman" panose="02020603050405020304" pitchFamily="18" charset="0"/>
                <a:cs typeface="Times New Roman" panose="02020603050405020304" pitchFamily="18" charset="0"/>
              </a:rPr>
              <a:t>User-Friendly Application:</a:t>
            </a:r>
            <a:r>
              <a:rPr lang="en-US" sz="7200" dirty="0">
                <a:latin typeface="Times New Roman" panose="02020603050405020304" pitchFamily="18" charset="0"/>
                <a:cs typeface="Times New Roman" panose="02020603050405020304" pitchFamily="18" charset="0"/>
              </a:rPr>
              <a:t> Displaying disease type, severity, and treatment recommendations on a mobile or web app.</a:t>
            </a:r>
          </a:p>
          <a:p>
            <a:pPr>
              <a:buFont typeface="+mj-lt"/>
              <a:buAutoNum type="arabicPeriod"/>
            </a:pPr>
            <a:r>
              <a:rPr lang="en-US" sz="7200" b="1" dirty="0">
                <a:latin typeface="Times New Roman" panose="02020603050405020304" pitchFamily="18" charset="0"/>
                <a:cs typeface="Times New Roman" panose="02020603050405020304" pitchFamily="18" charset="0"/>
              </a:rPr>
              <a:t>AI Chatbot for Support:</a:t>
            </a:r>
            <a:r>
              <a:rPr lang="en-US" sz="7200" dirty="0">
                <a:latin typeface="Times New Roman" panose="02020603050405020304" pitchFamily="18" charset="0"/>
                <a:cs typeface="Times New Roman" panose="02020603050405020304" pitchFamily="18" charset="0"/>
              </a:rPr>
              <a:t> Providing real-time advice on disease management, pesticide use, and farming best practices through a chatbot.</a:t>
            </a:r>
          </a:p>
          <a:p>
            <a:r>
              <a:rPr lang="en-US" sz="7200" dirty="0">
                <a:latin typeface="Times New Roman" panose="02020603050405020304" pitchFamily="18" charset="0"/>
                <a:cs typeface="Times New Roman" panose="02020603050405020304" pitchFamily="18" charset="0"/>
              </a:rPr>
              <a:t>This system helps farmers take immediate action to protect their crops, improve yields, and reduce losses caused by plant diseases.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618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512507984"/>
              </p:ext>
            </p:extLst>
          </p:nvPr>
        </p:nvGraphicFramePr>
        <p:xfrm>
          <a:off x="2387722" y="1206312"/>
          <a:ext cx="7866620" cy="4835261"/>
        </p:xfrm>
        <a:graphic>
          <a:graphicData uri="http://schemas.openxmlformats.org/drawingml/2006/table">
            <a:tbl>
              <a:tblPr firstRow="1" bandRow="1">
                <a:tableStyleId>{5C22544A-7EE6-4342-B048-85BDC9FD1C3A}</a:tableStyleId>
              </a:tblPr>
              <a:tblGrid>
                <a:gridCol w="1573324">
                  <a:extLst>
                    <a:ext uri="{9D8B030D-6E8A-4147-A177-3AD203B41FA5}">
                      <a16:colId xmlns:a16="http://schemas.microsoft.com/office/drawing/2014/main" val="20000"/>
                    </a:ext>
                  </a:extLst>
                </a:gridCol>
                <a:gridCol w="1573324">
                  <a:extLst>
                    <a:ext uri="{9D8B030D-6E8A-4147-A177-3AD203B41FA5}">
                      <a16:colId xmlns:a16="http://schemas.microsoft.com/office/drawing/2014/main" val="20001"/>
                    </a:ext>
                  </a:extLst>
                </a:gridCol>
                <a:gridCol w="1573324">
                  <a:extLst>
                    <a:ext uri="{9D8B030D-6E8A-4147-A177-3AD203B41FA5}">
                      <a16:colId xmlns:a16="http://schemas.microsoft.com/office/drawing/2014/main" val="20002"/>
                    </a:ext>
                  </a:extLst>
                </a:gridCol>
                <a:gridCol w="1573324">
                  <a:extLst>
                    <a:ext uri="{9D8B030D-6E8A-4147-A177-3AD203B41FA5}">
                      <a16:colId xmlns:a16="http://schemas.microsoft.com/office/drawing/2014/main" val="20003"/>
                    </a:ext>
                  </a:extLst>
                </a:gridCol>
                <a:gridCol w="1573324">
                  <a:extLst>
                    <a:ext uri="{9D8B030D-6E8A-4147-A177-3AD203B41FA5}">
                      <a16:colId xmlns:a16="http://schemas.microsoft.com/office/drawing/2014/main" val="20004"/>
                    </a:ext>
                  </a:extLst>
                </a:gridCol>
              </a:tblGrid>
              <a:tr h="428531">
                <a:tc>
                  <a:txBody>
                    <a:bodyPr/>
                    <a:lstStyle/>
                    <a:p>
                      <a:r>
                        <a:rPr sz="1000" dirty="0"/>
                        <a:t>Sl. No</a:t>
                      </a:r>
                    </a:p>
                  </a:txBody>
                  <a:tcPr/>
                </a:tc>
                <a:tc>
                  <a:txBody>
                    <a:bodyPr/>
                    <a:lstStyle/>
                    <a:p>
                      <a:r>
                        <a:rPr sz="1000"/>
                        <a:t>Paper Title</a:t>
                      </a:r>
                    </a:p>
                  </a:txBody>
                  <a:tcPr/>
                </a:tc>
                <a:tc>
                  <a:txBody>
                    <a:bodyPr/>
                    <a:lstStyle/>
                    <a:p>
                      <a:r>
                        <a:rPr sz="1000" dirty="0"/>
                        <a:t>Authors</a:t>
                      </a:r>
                    </a:p>
                  </a:txBody>
                  <a:tcPr/>
                </a:tc>
                <a:tc>
                  <a:txBody>
                    <a:bodyPr/>
                    <a:lstStyle/>
                    <a:p>
                      <a:r>
                        <a:rPr sz="1000"/>
                        <a:t>Important Features</a:t>
                      </a:r>
                    </a:p>
                  </a:txBody>
                  <a:tcPr/>
                </a:tc>
                <a:tc>
                  <a:txBody>
                    <a:bodyPr/>
                    <a:lstStyle/>
                    <a:p>
                      <a:r>
                        <a:rPr sz="1000"/>
                        <a:t>Drawbacks</a:t>
                      </a:r>
                    </a:p>
                  </a:txBody>
                  <a:tcPr/>
                </a:tc>
                <a:extLst>
                  <a:ext uri="{0D108BD9-81ED-4DB2-BD59-A6C34878D82A}">
                    <a16:rowId xmlns:a16="http://schemas.microsoft.com/office/drawing/2014/main" val="10000"/>
                  </a:ext>
                </a:extLst>
              </a:tr>
              <a:tr h="881346">
                <a:tc>
                  <a:txBody>
                    <a:bodyPr/>
                    <a:lstStyle/>
                    <a:p>
                      <a:r>
                        <a:rPr sz="1000"/>
                        <a:t>1</a:t>
                      </a:r>
                    </a:p>
                  </a:txBody>
                  <a:tcPr/>
                </a:tc>
                <a:tc>
                  <a:txBody>
                    <a:bodyPr/>
                    <a:lstStyle/>
                    <a:p>
                      <a:r>
                        <a:rPr sz="1000"/>
                        <a:t>Recent Advances in Crop Disease Detection Using UAV and Deep Learning Techniques</a:t>
                      </a:r>
                    </a:p>
                  </a:txBody>
                  <a:tcPr/>
                </a:tc>
                <a:tc>
                  <a:txBody>
                    <a:bodyPr/>
                    <a:lstStyle/>
                    <a:p>
                      <a:r>
                        <a:rPr sz="1000" dirty="0"/>
                        <a:t>Shahi, T. B., Xu, C.-Y., Neupane, A., &amp; Guo, W. (2023)</a:t>
                      </a:r>
                    </a:p>
                  </a:txBody>
                  <a:tcPr/>
                </a:tc>
                <a:tc>
                  <a:txBody>
                    <a:bodyPr/>
                    <a:lstStyle/>
                    <a:p>
                      <a:r>
                        <a:rPr sz="1000"/>
                        <a:t>Integration of UAVs with deep learning for disease monitoring. CNN-based analysis.</a:t>
                      </a:r>
                    </a:p>
                  </a:txBody>
                  <a:tcPr/>
                </a:tc>
                <a:tc>
                  <a:txBody>
                    <a:bodyPr/>
                    <a:lstStyle/>
                    <a:p>
                      <a:r>
                        <a:rPr sz="1000"/>
                        <a:t>UAV battery and legal restrictions; high operational costs.</a:t>
                      </a:r>
                    </a:p>
                  </a:txBody>
                  <a:tcPr/>
                </a:tc>
                <a:extLst>
                  <a:ext uri="{0D108BD9-81ED-4DB2-BD59-A6C34878D82A}">
                    <a16:rowId xmlns:a16="http://schemas.microsoft.com/office/drawing/2014/main" val="10001"/>
                  </a:ext>
                </a:extLst>
              </a:tr>
              <a:tr h="881346">
                <a:tc>
                  <a:txBody>
                    <a:bodyPr/>
                    <a:lstStyle/>
                    <a:p>
                      <a:r>
                        <a:rPr sz="1000" dirty="0"/>
                        <a:t>2</a:t>
                      </a:r>
                    </a:p>
                  </a:txBody>
                  <a:tcPr/>
                </a:tc>
                <a:tc>
                  <a:txBody>
                    <a:bodyPr/>
                    <a:lstStyle/>
                    <a:p>
                      <a:r>
                        <a:rPr sz="1000"/>
                        <a:t>Exploration of Machine Learning Approaches for Automated Crop Disease Detection</a:t>
                      </a:r>
                    </a:p>
                  </a:txBody>
                  <a:tcPr/>
                </a:tc>
                <a:tc>
                  <a:txBody>
                    <a:bodyPr/>
                    <a:lstStyle/>
                    <a:p>
                      <a:r>
                        <a:rPr sz="1000"/>
                        <a:t>Singla, A., Nehra, A., Joshi, K., Kumar, A., Tuteja, N., Varshney, R.K., Gill, S.S., &amp; Gill, R. (2024)</a:t>
                      </a:r>
                    </a:p>
                  </a:txBody>
                  <a:tcPr/>
                </a:tc>
                <a:tc>
                  <a:txBody>
                    <a:bodyPr/>
                    <a:lstStyle/>
                    <a:p>
                      <a:r>
                        <a:rPr sz="1000"/>
                        <a:t>Analysis of ML models: CNNs, RNNs, SVMs, Random Forests for disease detection.</a:t>
                      </a:r>
                    </a:p>
                  </a:txBody>
                  <a:tcPr/>
                </a:tc>
                <a:tc>
                  <a:txBody>
                    <a:bodyPr/>
                    <a:lstStyle/>
                    <a:p>
                      <a:r>
                        <a:rPr sz="1000"/>
                        <a:t>Challenges in data availability, imaging quality, and model adaptability.</a:t>
                      </a:r>
                    </a:p>
                  </a:txBody>
                  <a:tcPr/>
                </a:tc>
                <a:extLst>
                  <a:ext uri="{0D108BD9-81ED-4DB2-BD59-A6C34878D82A}">
                    <a16:rowId xmlns:a16="http://schemas.microsoft.com/office/drawing/2014/main" val="10002"/>
                  </a:ext>
                </a:extLst>
              </a:tr>
              <a:tr h="881346">
                <a:tc>
                  <a:txBody>
                    <a:bodyPr/>
                    <a:lstStyle/>
                    <a:p>
                      <a:r>
                        <a:rPr sz="1000" dirty="0"/>
                        <a:t>3</a:t>
                      </a:r>
                    </a:p>
                  </a:txBody>
                  <a:tcPr/>
                </a:tc>
                <a:tc>
                  <a:txBody>
                    <a:bodyPr/>
                    <a:lstStyle/>
                    <a:p>
                      <a:r>
                        <a:rPr sz="1000"/>
                        <a:t>Deep Learning Based Plant Disease Detection for Smart Agriculture</a:t>
                      </a:r>
                    </a:p>
                  </a:txBody>
                  <a:tcPr/>
                </a:tc>
                <a:tc>
                  <a:txBody>
                    <a:bodyPr/>
                    <a:lstStyle/>
                    <a:p>
                      <a:r>
                        <a:rPr sz="1000" dirty="0"/>
                        <a:t>Ale, L., </a:t>
                      </a:r>
                      <a:r>
                        <a:rPr sz="1000" dirty="0" err="1"/>
                        <a:t>Sheta</a:t>
                      </a:r>
                      <a:r>
                        <a:rPr sz="1000" dirty="0"/>
                        <a:t>, A., Li, L., Wang, Y., &amp; Zhang, N. (2019)</a:t>
                      </a:r>
                    </a:p>
                  </a:txBody>
                  <a:tcPr/>
                </a:tc>
                <a:tc>
                  <a:txBody>
                    <a:bodyPr/>
                    <a:lstStyle/>
                    <a:p>
                      <a:r>
                        <a:rPr sz="1000"/>
                        <a:t>Use of CNNs to automate plant disease detection in smart agriculture.</a:t>
                      </a:r>
                    </a:p>
                  </a:txBody>
                  <a:tcPr/>
                </a:tc>
                <a:tc>
                  <a:txBody>
                    <a:bodyPr/>
                    <a:lstStyle/>
                    <a:p>
                      <a:r>
                        <a:rPr sz="1000"/>
                        <a:t>Requires large labeled datasets and high computational resources.</a:t>
                      </a:r>
                    </a:p>
                  </a:txBody>
                  <a:tcPr/>
                </a:tc>
                <a:extLst>
                  <a:ext uri="{0D108BD9-81ED-4DB2-BD59-A6C34878D82A}">
                    <a16:rowId xmlns:a16="http://schemas.microsoft.com/office/drawing/2014/main" val="10003"/>
                  </a:ext>
                </a:extLst>
              </a:tr>
              <a:tr h="881346">
                <a:tc>
                  <a:txBody>
                    <a:bodyPr/>
                    <a:lstStyle/>
                    <a:p>
                      <a:r>
                        <a:rPr sz="1000"/>
                        <a:t>4</a:t>
                      </a:r>
                    </a:p>
                  </a:txBody>
                  <a:tcPr/>
                </a:tc>
                <a:tc>
                  <a:txBody>
                    <a:bodyPr/>
                    <a:lstStyle/>
                    <a:p>
                      <a:r>
                        <a:rPr sz="1000"/>
                        <a:t>A Comparative Study of Fine-Tuning Deep Learning Models for Plant Disease Identification</a:t>
                      </a:r>
                    </a:p>
                  </a:txBody>
                  <a:tcPr/>
                </a:tc>
                <a:tc>
                  <a:txBody>
                    <a:bodyPr/>
                    <a:lstStyle/>
                    <a:p>
                      <a:r>
                        <a:rPr sz="1000"/>
                        <a:t>Too, E. C., Yujian, L., Njuki, S., &amp; Yingchun, L. (2019)</a:t>
                      </a:r>
                    </a:p>
                  </a:txBody>
                  <a:tcPr/>
                </a:tc>
                <a:tc>
                  <a:txBody>
                    <a:bodyPr/>
                    <a:lstStyle/>
                    <a:p>
                      <a:r>
                        <a:rPr sz="1000"/>
                        <a:t>Comparison of VGG, ResNet, Inception models. Benefits of transfer learning.</a:t>
                      </a:r>
                    </a:p>
                  </a:txBody>
                  <a:tcPr/>
                </a:tc>
                <a:tc>
                  <a:txBody>
                    <a:bodyPr/>
                    <a:lstStyle/>
                    <a:p>
                      <a:r>
                        <a:rPr sz="1000"/>
                        <a:t>High computational costs and limited generalizability across diseases.</a:t>
                      </a:r>
                    </a:p>
                  </a:txBody>
                  <a:tcPr/>
                </a:tc>
                <a:extLst>
                  <a:ext uri="{0D108BD9-81ED-4DB2-BD59-A6C34878D82A}">
                    <a16:rowId xmlns:a16="http://schemas.microsoft.com/office/drawing/2014/main" val="10004"/>
                  </a:ext>
                </a:extLst>
              </a:tr>
              <a:tr h="881346">
                <a:tc>
                  <a:txBody>
                    <a:bodyPr/>
                    <a:lstStyle/>
                    <a:p>
                      <a:r>
                        <a:rPr sz="1000"/>
                        <a:t>5</a:t>
                      </a:r>
                    </a:p>
                  </a:txBody>
                  <a:tcPr/>
                </a:tc>
                <a:tc>
                  <a:txBody>
                    <a:bodyPr/>
                    <a:lstStyle/>
                    <a:p>
                      <a:r>
                        <a:rPr sz="1000"/>
                        <a:t>Automatic and Reliable Leaf Disease Detection Using Deep Learning Techniques</a:t>
                      </a:r>
                    </a:p>
                  </a:txBody>
                  <a:tcPr/>
                </a:tc>
                <a:tc>
                  <a:txBody>
                    <a:bodyPr/>
                    <a:lstStyle/>
                    <a:p>
                      <a:r>
                        <a:rPr sz="1000"/>
                        <a:t>Chowdhury, M. E. H., et al. (2021)</a:t>
                      </a:r>
                    </a:p>
                  </a:txBody>
                  <a:tcPr/>
                </a:tc>
                <a:tc>
                  <a:txBody>
                    <a:bodyPr/>
                    <a:lstStyle/>
                    <a:p>
                      <a:r>
                        <a:rPr sz="1000"/>
                        <a:t>CNN-based approach for reliable leaf disease classification.</a:t>
                      </a:r>
                    </a:p>
                  </a:txBody>
                  <a:tcPr/>
                </a:tc>
                <a:tc>
                  <a:txBody>
                    <a:bodyPr/>
                    <a:lstStyle/>
                    <a:p>
                      <a:r>
                        <a:rPr sz="1000" dirty="0"/>
                        <a:t>Performance is affected by image quality and dataset diversity.</a:t>
                      </a:r>
                    </a:p>
                  </a:txBody>
                  <a:tcPr/>
                </a:tc>
                <a:extLst>
                  <a:ext uri="{0D108BD9-81ED-4DB2-BD59-A6C34878D82A}">
                    <a16:rowId xmlns:a16="http://schemas.microsoft.com/office/drawing/2014/main" val="10005"/>
                  </a:ext>
                </a:extLst>
              </a:tr>
            </a:tbl>
          </a:graphicData>
        </a:graphic>
      </p:graphicFrame>
      <p:sp>
        <p:nvSpPr>
          <p:cNvPr id="2" name="Title 1">
            <a:extLst>
              <a:ext uri="{FF2B5EF4-FFF2-40B4-BE49-F238E27FC236}">
                <a16:creationId xmlns:a16="http://schemas.microsoft.com/office/drawing/2014/main" id="{3172AF15-0912-A0C0-173B-806BD52CF2CA}"/>
              </a:ext>
            </a:extLst>
          </p:cNvPr>
          <p:cNvSpPr>
            <a:spLocks noGrp="1"/>
          </p:cNvSpPr>
          <p:nvPr>
            <p:ph type="title"/>
          </p:nvPr>
        </p:nvSpPr>
        <p:spPr>
          <a:xfrm>
            <a:off x="812800" y="274638"/>
            <a:ext cx="10668000" cy="487362"/>
          </a:xfrm>
        </p:spPr>
        <p:txBody>
          <a:bodyPr/>
          <a:lstStyle/>
          <a:p>
            <a:r>
              <a:rPr lang="en-GB" dirty="0">
                <a:solidFill>
                  <a:srgbClr val="002060"/>
                </a:solidFill>
              </a:rPr>
              <a:t>Literature Survey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784856496"/>
              </p:ext>
            </p:extLst>
          </p:nvPr>
        </p:nvGraphicFramePr>
        <p:xfrm>
          <a:off x="2196931" y="1084951"/>
          <a:ext cx="8326835" cy="5135722"/>
        </p:xfrm>
        <a:graphic>
          <a:graphicData uri="http://schemas.openxmlformats.org/drawingml/2006/table">
            <a:tbl>
              <a:tblPr firstRow="1" bandRow="1">
                <a:tableStyleId>{5C22544A-7EE6-4342-B048-85BDC9FD1C3A}</a:tableStyleId>
              </a:tblPr>
              <a:tblGrid>
                <a:gridCol w="1665367">
                  <a:extLst>
                    <a:ext uri="{9D8B030D-6E8A-4147-A177-3AD203B41FA5}">
                      <a16:colId xmlns:a16="http://schemas.microsoft.com/office/drawing/2014/main" val="20000"/>
                    </a:ext>
                  </a:extLst>
                </a:gridCol>
                <a:gridCol w="1665367">
                  <a:extLst>
                    <a:ext uri="{9D8B030D-6E8A-4147-A177-3AD203B41FA5}">
                      <a16:colId xmlns:a16="http://schemas.microsoft.com/office/drawing/2014/main" val="20001"/>
                    </a:ext>
                  </a:extLst>
                </a:gridCol>
                <a:gridCol w="1665367">
                  <a:extLst>
                    <a:ext uri="{9D8B030D-6E8A-4147-A177-3AD203B41FA5}">
                      <a16:colId xmlns:a16="http://schemas.microsoft.com/office/drawing/2014/main" val="20002"/>
                    </a:ext>
                  </a:extLst>
                </a:gridCol>
                <a:gridCol w="1665367">
                  <a:extLst>
                    <a:ext uri="{9D8B030D-6E8A-4147-A177-3AD203B41FA5}">
                      <a16:colId xmlns:a16="http://schemas.microsoft.com/office/drawing/2014/main" val="20003"/>
                    </a:ext>
                  </a:extLst>
                </a:gridCol>
                <a:gridCol w="1665367">
                  <a:extLst>
                    <a:ext uri="{9D8B030D-6E8A-4147-A177-3AD203B41FA5}">
                      <a16:colId xmlns:a16="http://schemas.microsoft.com/office/drawing/2014/main" val="20004"/>
                    </a:ext>
                  </a:extLst>
                </a:gridCol>
              </a:tblGrid>
              <a:tr h="301609">
                <a:tc>
                  <a:txBody>
                    <a:bodyPr/>
                    <a:lstStyle/>
                    <a:p>
                      <a:r>
                        <a:rPr sz="1100"/>
                        <a:t>Sl. No</a:t>
                      </a:r>
                    </a:p>
                  </a:txBody>
                  <a:tcPr/>
                </a:tc>
                <a:tc>
                  <a:txBody>
                    <a:bodyPr/>
                    <a:lstStyle/>
                    <a:p>
                      <a:r>
                        <a:rPr sz="1100"/>
                        <a:t>Paper Title</a:t>
                      </a:r>
                    </a:p>
                  </a:txBody>
                  <a:tcPr/>
                </a:tc>
                <a:tc>
                  <a:txBody>
                    <a:bodyPr/>
                    <a:lstStyle/>
                    <a:p>
                      <a:r>
                        <a:rPr sz="1100" dirty="0"/>
                        <a:t>Authors</a:t>
                      </a:r>
                    </a:p>
                  </a:txBody>
                  <a:tcPr/>
                </a:tc>
                <a:tc>
                  <a:txBody>
                    <a:bodyPr/>
                    <a:lstStyle/>
                    <a:p>
                      <a:r>
                        <a:rPr sz="1100"/>
                        <a:t>Important Features</a:t>
                      </a:r>
                    </a:p>
                  </a:txBody>
                  <a:tcPr/>
                </a:tc>
                <a:tc>
                  <a:txBody>
                    <a:bodyPr/>
                    <a:lstStyle/>
                    <a:p>
                      <a:r>
                        <a:rPr sz="1100" dirty="0"/>
                        <a:t>Drawbacks</a:t>
                      </a:r>
                    </a:p>
                  </a:txBody>
                  <a:tcPr/>
                </a:tc>
                <a:extLst>
                  <a:ext uri="{0D108BD9-81ED-4DB2-BD59-A6C34878D82A}">
                    <a16:rowId xmlns:a16="http://schemas.microsoft.com/office/drawing/2014/main" val="10000"/>
                  </a:ext>
                </a:extLst>
              </a:tr>
              <a:tr h="1019923">
                <a:tc>
                  <a:txBody>
                    <a:bodyPr/>
                    <a:lstStyle/>
                    <a:p>
                      <a:r>
                        <a:rPr sz="1100"/>
                        <a:t>6</a:t>
                      </a:r>
                    </a:p>
                  </a:txBody>
                  <a:tcPr/>
                </a:tc>
                <a:tc>
                  <a:txBody>
                    <a:bodyPr/>
                    <a:lstStyle/>
                    <a:p>
                      <a:r>
                        <a:rPr sz="1100"/>
                        <a:t>Deep Learning-Based Leaf Disease Detection in Crops Using Images for Agricultural Applications</a:t>
                      </a:r>
                    </a:p>
                  </a:txBody>
                  <a:tcPr/>
                </a:tc>
                <a:tc>
                  <a:txBody>
                    <a:bodyPr/>
                    <a:lstStyle/>
                    <a:p>
                      <a:r>
                        <a:rPr sz="1100" dirty="0"/>
                        <a:t>J., A., Eunice, J., Popescu, D. E., Chowdary, M. K., &amp; Hemanth, J. (2022)</a:t>
                      </a:r>
                    </a:p>
                  </a:txBody>
                  <a:tcPr/>
                </a:tc>
                <a:tc>
                  <a:txBody>
                    <a:bodyPr/>
                    <a:lstStyle/>
                    <a:p>
                      <a:r>
                        <a:rPr sz="1100" dirty="0"/>
                        <a:t>Utilizes CNNs for leaf disease detection with applications in agriculture.</a:t>
                      </a:r>
                    </a:p>
                  </a:txBody>
                  <a:tcPr/>
                </a:tc>
                <a:tc>
                  <a:txBody>
                    <a:bodyPr/>
                    <a:lstStyle/>
                    <a:p>
                      <a:r>
                        <a:rPr sz="1100" dirty="0"/>
                        <a:t>Challenges in distinguishing between visually similar diseases.</a:t>
                      </a:r>
                    </a:p>
                  </a:txBody>
                  <a:tcPr/>
                </a:tc>
                <a:extLst>
                  <a:ext uri="{0D108BD9-81ED-4DB2-BD59-A6C34878D82A}">
                    <a16:rowId xmlns:a16="http://schemas.microsoft.com/office/drawing/2014/main" val="10001"/>
                  </a:ext>
                </a:extLst>
              </a:tr>
              <a:tr h="1019923">
                <a:tc>
                  <a:txBody>
                    <a:bodyPr/>
                    <a:lstStyle/>
                    <a:p>
                      <a:r>
                        <a:rPr sz="1100"/>
                        <a:t>7</a:t>
                      </a:r>
                    </a:p>
                  </a:txBody>
                  <a:tcPr/>
                </a:tc>
                <a:tc>
                  <a:txBody>
                    <a:bodyPr/>
                    <a:lstStyle/>
                    <a:p>
                      <a:r>
                        <a:rPr sz="1100" dirty="0"/>
                        <a:t>A Deep Learning Enabled Multi-Class Plant Disease Detection Model Based on Computer Vision</a:t>
                      </a:r>
                    </a:p>
                  </a:txBody>
                  <a:tcPr/>
                </a:tc>
                <a:tc>
                  <a:txBody>
                    <a:bodyPr/>
                    <a:lstStyle/>
                    <a:p>
                      <a:r>
                        <a:rPr sz="1100"/>
                        <a:t>Roy, A. M., &amp; Bhaduri, J. (2021)</a:t>
                      </a:r>
                    </a:p>
                  </a:txBody>
                  <a:tcPr/>
                </a:tc>
                <a:tc>
                  <a:txBody>
                    <a:bodyPr/>
                    <a:lstStyle/>
                    <a:p>
                      <a:r>
                        <a:rPr sz="1100"/>
                        <a:t>Multi-class disease detection using CNNs.</a:t>
                      </a:r>
                    </a:p>
                  </a:txBody>
                  <a:tcPr/>
                </a:tc>
                <a:tc>
                  <a:txBody>
                    <a:bodyPr/>
                    <a:lstStyle/>
                    <a:p>
                      <a:r>
                        <a:rPr sz="1100" dirty="0"/>
                        <a:t>Increased complexity, requiring more data and processing </a:t>
                      </a:r>
                      <a:r>
                        <a:rPr sz="1100"/>
                        <a:t>power.</a:t>
                      </a:r>
                      <a:endParaRPr sz="1100" dirty="0"/>
                    </a:p>
                  </a:txBody>
                  <a:tcPr/>
                </a:tc>
                <a:extLst>
                  <a:ext uri="{0D108BD9-81ED-4DB2-BD59-A6C34878D82A}">
                    <a16:rowId xmlns:a16="http://schemas.microsoft.com/office/drawing/2014/main" val="10002"/>
                  </a:ext>
                </a:extLst>
              </a:tr>
              <a:tr h="864102">
                <a:tc>
                  <a:txBody>
                    <a:bodyPr/>
                    <a:lstStyle/>
                    <a:p>
                      <a:r>
                        <a:rPr sz="1100" dirty="0"/>
                        <a:t>8</a:t>
                      </a:r>
                    </a:p>
                  </a:txBody>
                  <a:tcPr/>
                </a:tc>
                <a:tc>
                  <a:txBody>
                    <a:bodyPr/>
                    <a:lstStyle/>
                    <a:p>
                      <a:r>
                        <a:rPr sz="1100" dirty="0"/>
                        <a:t>Machine Learning in Cereal Crops Disease Detection: A Review</a:t>
                      </a:r>
                    </a:p>
                  </a:txBody>
                  <a:tcPr/>
                </a:tc>
                <a:tc>
                  <a:txBody>
                    <a:bodyPr/>
                    <a:lstStyle/>
                    <a:p>
                      <a:r>
                        <a:rPr sz="1100"/>
                        <a:t>Waldamichael, F. G., Debelee, T. G., Schwenker, F., Ayano, Y. M., &amp; Kebede, S. R. (2022)</a:t>
                      </a:r>
                    </a:p>
                  </a:txBody>
                  <a:tcPr/>
                </a:tc>
                <a:tc>
                  <a:txBody>
                    <a:bodyPr/>
                    <a:lstStyle/>
                    <a:p>
                      <a:r>
                        <a:rPr sz="1100"/>
                        <a:t>Overview of ML techniques for cereal crop disease detection.</a:t>
                      </a:r>
                    </a:p>
                  </a:txBody>
                  <a:tcPr/>
                </a:tc>
                <a:tc>
                  <a:txBody>
                    <a:bodyPr/>
                    <a:lstStyle/>
                    <a:p>
                      <a:r>
                        <a:rPr sz="1100" dirty="0"/>
                        <a:t>Limited labeled datasets and symptom variations affect accuracy.</a:t>
                      </a:r>
                    </a:p>
                  </a:txBody>
                  <a:tcPr/>
                </a:tc>
                <a:extLst>
                  <a:ext uri="{0D108BD9-81ED-4DB2-BD59-A6C34878D82A}">
                    <a16:rowId xmlns:a16="http://schemas.microsoft.com/office/drawing/2014/main" val="10003"/>
                  </a:ext>
                </a:extLst>
              </a:tr>
              <a:tr h="708280">
                <a:tc>
                  <a:txBody>
                    <a:bodyPr/>
                    <a:lstStyle/>
                    <a:p>
                      <a:r>
                        <a:rPr sz="1100"/>
                        <a:t>9</a:t>
                      </a:r>
                    </a:p>
                  </a:txBody>
                  <a:tcPr/>
                </a:tc>
                <a:tc>
                  <a:txBody>
                    <a:bodyPr/>
                    <a:lstStyle/>
                    <a:p>
                      <a:r>
                        <a:rPr sz="1100"/>
                        <a:t>Using Deep Learning for Image-Based Plant Disease Detection</a:t>
                      </a:r>
                    </a:p>
                  </a:txBody>
                  <a:tcPr/>
                </a:tc>
                <a:tc>
                  <a:txBody>
                    <a:bodyPr/>
                    <a:lstStyle/>
                    <a:p>
                      <a:r>
                        <a:rPr sz="1100"/>
                        <a:t>Mohanty, S. P., Hughes, D. P., &amp; Salathé, M. (2016)</a:t>
                      </a:r>
                    </a:p>
                  </a:txBody>
                  <a:tcPr/>
                </a:tc>
                <a:tc>
                  <a:txBody>
                    <a:bodyPr/>
                    <a:lstStyle/>
                    <a:p>
                      <a:r>
                        <a:rPr sz="1100"/>
                        <a:t>Early work on CNN-based plant disease detection from leaf images.</a:t>
                      </a:r>
                    </a:p>
                  </a:txBody>
                  <a:tcPr/>
                </a:tc>
                <a:tc>
                  <a:txBody>
                    <a:bodyPr/>
                    <a:lstStyle/>
                    <a:p>
                      <a:r>
                        <a:rPr sz="1100"/>
                        <a:t>Model robustness to varying conditions and data availability issues.</a:t>
                      </a:r>
                    </a:p>
                  </a:txBody>
                  <a:tcPr/>
                </a:tc>
                <a:extLst>
                  <a:ext uri="{0D108BD9-81ED-4DB2-BD59-A6C34878D82A}">
                    <a16:rowId xmlns:a16="http://schemas.microsoft.com/office/drawing/2014/main" val="10004"/>
                  </a:ext>
                </a:extLst>
              </a:tr>
              <a:tr h="947913">
                <a:tc>
                  <a:txBody>
                    <a:bodyPr/>
                    <a:lstStyle/>
                    <a:p>
                      <a:r>
                        <a:rPr sz="1100" dirty="0"/>
                        <a:t>10</a:t>
                      </a:r>
                    </a:p>
                  </a:txBody>
                  <a:tcPr/>
                </a:tc>
                <a:tc>
                  <a:txBody>
                    <a:bodyPr/>
                    <a:lstStyle/>
                    <a:p>
                      <a:r>
                        <a:rPr sz="1100" dirty="0"/>
                        <a:t>An Advanced Deep Learning Models-Based Plant Disease Detection: A Review of Recent Research</a:t>
                      </a:r>
                    </a:p>
                  </a:txBody>
                  <a:tcPr/>
                </a:tc>
                <a:tc>
                  <a:txBody>
                    <a:bodyPr/>
                    <a:lstStyle/>
                    <a:p>
                      <a:r>
                        <a:rPr sz="1100"/>
                        <a:t>Shoaib, M., Shah, B., et al. (2023)</a:t>
                      </a:r>
                    </a:p>
                  </a:txBody>
                  <a:tcPr/>
                </a:tc>
                <a:tc>
                  <a:txBody>
                    <a:bodyPr/>
                    <a:lstStyle/>
                    <a:p>
                      <a:r>
                        <a:rPr sz="1100"/>
                        <a:t>Review of recent DL models for plant disease detection.</a:t>
                      </a:r>
                    </a:p>
                  </a:txBody>
                  <a:tcPr/>
                </a:tc>
                <a:tc>
                  <a:txBody>
                    <a:bodyPr/>
                    <a:lstStyle/>
                    <a:p>
                      <a:r>
                        <a:rPr sz="1100" dirty="0"/>
                        <a:t>Challenges with imaging quality, data scarcity, and real-world deployment.</a:t>
                      </a:r>
                    </a:p>
                  </a:txBody>
                  <a:tcPr/>
                </a:tc>
                <a:extLst>
                  <a:ext uri="{0D108BD9-81ED-4DB2-BD59-A6C34878D82A}">
                    <a16:rowId xmlns:a16="http://schemas.microsoft.com/office/drawing/2014/main" val="10005"/>
                  </a:ext>
                </a:extLst>
              </a:tr>
            </a:tbl>
          </a:graphicData>
        </a:graphic>
      </p:graphicFrame>
      <p:sp>
        <p:nvSpPr>
          <p:cNvPr id="2" name="Title 1">
            <a:extLst>
              <a:ext uri="{FF2B5EF4-FFF2-40B4-BE49-F238E27FC236}">
                <a16:creationId xmlns:a16="http://schemas.microsoft.com/office/drawing/2014/main" id="{3BA8970B-252D-B8A8-9C42-72628139041D}"/>
              </a:ext>
            </a:extLst>
          </p:cNvPr>
          <p:cNvSpPr>
            <a:spLocks noGrp="1"/>
          </p:cNvSpPr>
          <p:nvPr>
            <p:ph type="title"/>
          </p:nvPr>
        </p:nvSpPr>
        <p:spPr>
          <a:xfrm>
            <a:off x="762000" y="282802"/>
            <a:ext cx="10668000" cy="487362"/>
          </a:xfrm>
        </p:spPr>
        <p:txBody>
          <a:bodyPr/>
          <a:lstStyle/>
          <a:p>
            <a:r>
              <a:rPr lang="en-GB" dirty="0">
                <a:solidFill>
                  <a:srgbClr val="002060"/>
                </a:solidFill>
              </a:rPr>
              <a:t>Literature Survey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4F7C-47CC-53F2-1BCF-69C9746760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D3F048-2427-7B90-258D-7BB44E9D9CF9}"/>
              </a:ext>
            </a:extLst>
          </p:cNvPr>
          <p:cNvSpPr>
            <a:spLocks noGrp="1"/>
          </p:cNvSpPr>
          <p:nvPr>
            <p:ph type="title"/>
          </p:nvPr>
        </p:nvSpPr>
        <p:spPr>
          <a:xfrm>
            <a:off x="812800" y="274638"/>
            <a:ext cx="10668000" cy="487362"/>
          </a:xfrm>
        </p:spPr>
        <p:txBody>
          <a:bodyPr/>
          <a:lstStyle/>
          <a:p>
            <a:r>
              <a:rPr lang="en-GB" dirty="0">
                <a:solidFill>
                  <a:srgbClr val="002060"/>
                </a:solidFill>
              </a:rPr>
              <a:t>Literature Survey</a:t>
            </a:r>
          </a:p>
        </p:txBody>
      </p:sp>
      <p:graphicFrame>
        <p:nvGraphicFramePr>
          <p:cNvPr id="4" name="Table 3">
            <a:extLst>
              <a:ext uri="{FF2B5EF4-FFF2-40B4-BE49-F238E27FC236}">
                <a16:creationId xmlns:a16="http://schemas.microsoft.com/office/drawing/2014/main" id="{613F8F30-5490-DE4D-CB31-AC6FD6B28253}"/>
              </a:ext>
            </a:extLst>
          </p:cNvPr>
          <p:cNvGraphicFramePr>
            <a:graphicFrameLocks noGrp="1"/>
          </p:cNvGraphicFramePr>
          <p:nvPr>
            <p:extLst>
              <p:ext uri="{D42A27DB-BD31-4B8C-83A1-F6EECF244321}">
                <p14:modId xmlns:p14="http://schemas.microsoft.com/office/powerpoint/2010/main" val="2814321492"/>
              </p:ext>
            </p:extLst>
          </p:nvPr>
        </p:nvGraphicFramePr>
        <p:xfrm>
          <a:off x="1859625" y="980791"/>
          <a:ext cx="8786604" cy="5060779"/>
        </p:xfrm>
        <a:graphic>
          <a:graphicData uri="http://schemas.openxmlformats.org/drawingml/2006/table">
            <a:tbl>
              <a:tblPr firstRow="1" bandRow="1">
                <a:tableStyleId>{5C22544A-7EE6-4342-B048-85BDC9FD1C3A}</a:tableStyleId>
              </a:tblPr>
              <a:tblGrid>
                <a:gridCol w="781032">
                  <a:extLst>
                    <a:ext uri="{9D8B030D-6E8A-4147-A177-3AD203B41FA5}">
                      <a16:colId xmlns:a16="http://schemas.microsoft.com/office/drawing/2014/main" val="20000"/>
                    </a:ext>
                  </a:extLst>
                </a:gridCol>
                <a:gridCol w="2928868">
                  <a:extLst>
                    <a:ext uri="{9D8B030D-6E8A-4147-A177-3AD203B41FA5}">
                      <a16:colId xmlns:a16="http://schemas.microsoft.com/office/drawing/2014/main" val="20001"/>
                    </a:ext>
                  </a:extLst>
                </a:gridCol>
                <a:gridCol w="2440723">
                  <a:extLst>
                    <a:ext uri="{9D8B030D-6E8A-4147-A177-3AD203B41FA5}">
                      <a16:colId xmlns:a16="http://schemas.microsoft.com/office/drawing/2014/main" val="20002"/>
                    </a:ext>
                  </a:extLst>
                </a:gridCol>
                <a:gridCol w="2635981">
                  <a:extLst>
                    <a:ext uri="{9D8B030D-6E8A-4147-A177-3AD203B41FA5}">
                      <a16:colId xmlns:a16="http://schemas.microsoft.com/office/drawing/2014/main" val="20003"/>
                    </a:ext>
                  </a:extLst>
                </a:gridCol>
              </a:tblGrid>
              <a:tr h="393616">
                <a:tc>
                  <a:txBody>
                    <a:bodyPr/>
                    <a:lstStyle/>
                    <a:p>
                      <a:r>
                        <a:rPr sz="1000"/>
                        <a:t>Sl. No.</a:t>
                      </a:r>
                    </a:p>
                  </a:txBody>
                  <a:tcPr/>
                </a:tc>
                <a:tc>
                  <a:txBody>
                    <a:bodyPr/>
                    <a:lstStyle/>
                    <a:p>
                      <a:r>
                        <a:rPr sz="1000"/>
                        <a:t>Paper Title</a:t>
                      </a:r>
                    </a:p>
                  </a:txBody>
                  <a:tcPr/>
                </a:tc>
                <a:tc>
                  <a:txBody>
                    <a:bodyPr/>
                    <a:lstStyle/>
                    <a:p>
                      <a:r>
                        <a:rPr sz="1000"/>
                        <a:t>Authors</a:t>
                      </a:r>
                    </a:p>
                  </a:txBody>
                  <a:tcPr/>
                </a:tc>
                <a:tc>
                  <a:txBody>
                    <a:bodyPr/>
                    <a:lstStyle/>
                    <a:p>
                      <a:r>
                        <a:rPr sz="1000"/>
                        <a:t>Important Features &amp; Drawbacks</a:t>
                      </a:r>
                    </a:p>
                  </a:txBody>
                  <a:tcPr/>
                </a:tc>
                <a:extLst>
                  <a:ext uri="{0D108BD9-81ED-4DB2-BD59-A6C34878D82A}">
                    <a16:rowId xmlns:a16="http://schemas.microsoft.com/office/drawing/2014/main" val="10000"/>
                  </a:ext>
                </a:extLst>
              </a:tr>
              <a:tr h="899694">
                <a:tc>
                  <a:txBody>
                    <a:bodyPr/>
                    <a:lstStyle/>
                    <a:p>
                      <a:r>
                        <a:rPr sz="1000"/>
                        <a:t>11</a:t>
                      </a:r>
                    </a:p>
                  </a:txBody>
                  <a:tcPr/>
                </a:tc>
                <a:tc>
                  <a:txBody>
                    <a:bodyPr/>
                    <a:lstStyle/>
                    <a:p>
                      <a:r>
                        <a:rPr sz="1000" dirty="0"/>
                        <a:t>Image-based Plant Diseases Detection using Deep Learning</a:t>
                      </a:r>
                    </a:p>
                  </a:txBody>
                  <a:tcPr/>
                </a:tc>
                <a:tc>
                  <a:txBody>
                    <a:bodyPr/>
                    <a:lstStyle/>
                    <a:p>
                      <a:r>
                        <a:rPr sz="1000" dirty="0"/>
                        <a:t>Panchal, Patel, </a:t>
                      </a:r>
                      <a:r>
                        <a:rPr sz="1000" dirty="0" err="1"/>
                        <a:t>Bagyalakshmi</a:t>
                      </a:r>
                      <a:r>
                        <a:rPr sz="1000" dirty="0"/>
                        <a:t>, Khan, Soni (2021)</a:t>
                      </a:r>
                    </a:p>
                  </a:txBody>
                  <a:tcPr/>
                </a:tc>
                <a:tc>
                  <a:txBody>
                    <a:bodyPr/>
                    <a:lstStyle/>
                    <a:p>
                      <a:r>
                        <a:rPr sz="1000"/>
                        <a:t>Uses CNNs for image-based plant disease detection.</a:t>
                      </a:r>
                    </a:p>
                    <a:p>
                      <a:r>
                        <a:rPr sz="1000"/>
                        <a:t>Drawbacks: Limited dataset scope.</a:t>
                      </a:r>
                    </a:p>
                  </a:txBody>
                  <a:tcPr/>
                </a:tc>
                <a:extLst>
                  <a:ext uri="{0D108BD9-81ED-4DB2-BD59-A6C34878D82A}">
                    <a16:rowId xmlns:a16="http://schemas.microsoft.com/office/drawing/2014/main" val="10001"/>
                  </a:ext>
                </a:extLst>
              </a:tr>
              <a:tr h="899694">
                <a:tc>
                  <a:txBody>
                    <a:bodyPr/>
                    <a:lstStyle/>
                    <a:p>
                      <a:r>
                        <a:rPr sz="1000"/>
                        <a:t>12</a:t>
                      </a:r>
                    </a:p>
                  </a:txBody>
                  <a:tcPr/>
                </a:tc>
                <a:tc>
                  <a:txBody>
                    <a:bodyPr/>
                    <a:lstStyle/>
                    <a:p>
                      <a:r>
                        <a:rPr sz="1000"/>
                        <a:t>Plant Disease Detection and Classification by Deep Learning—A Review</a:t>
                      </a:r>
                    </a:p>
                  </a:txBody>
                  <a:tcPr/>
                </a:tc>
                <a:tc>
                  <a:txBody>
                    <a:bodyPr/>
                    <a:lstStyle/>
                    <a:p>
                      <a:r>
                        <a:rPr sz="1000"/>
                        <a:t>Li, Zhang, Wang (2021)</a:t>
                      </a:r>
                    </a:p>
                  </a:txBody>
                  <a:tcPr/>
                </a:tc>
                <a:tc>
                  <a:txBody>
                    <a:bodyPr/>
                    <a:lstStyle/>
                    <a:p>
                      <a:r>
                        <a:rPr sz="1000"/>
                        <a:t>Comprehensive survey of deep learning models.</a:t>
                      </a:r>
                    </a:p>
                    <a:p>
                      <a:r>
                        <a:rPr sz="1000"/>
                        <a:t>Drawbacks: Lacks experimental comparisons.</a:t>
                      </a:r>
                    </a:p>
                  </a:txBody>
                  <a:tcPr/>
                </a:tc>
                <a:extLst>
                  <a:ext uri="{0D108BD9-81ED-4DB2-BD59-A6C34878D82A}">
                    <a16:rowId xmlns:a16="http://schemas.microsoft.com/office/drawing/2014/main" val="10002"/>
                  </a:ext>
                </a:extLst>
              </a:tr>
              <a:tr h="1068387">
                <a:tc>
                  <a:txBody>
                    <a:bodyPr/>
                    <a:lstStyle/>
                    <a:p>
                      <a:r>
                        <a:rPr sz="1000"/>
                        <a:t>13</a:t>
                      </a:r>
                    </a:p>
                  </a:txBody>
                  <a:tcPr/>
                </a:tc>
                <a:tc>
                  <a:txBody>
                    <a:bodyPr/>
                    <a:lstStyle/>
                    <a:p>
                      <a:r>
                        <a:rPr sz="1000"/>
                        <a:t>Plant Disease Detection and Classification by Deep Learning</a:t>
                      </a:r>
                    </a:p>
                  </a:txBody>
                  <a:tcPr/>
                </a:tc>
                <a:tc>
                  <a:txBody>
                    <a:bodyPr/>
                    <a:lstStyle/>
                    <a:p>
                      <a:r>
                        <a:rPr sz="1000"/>
                        <a:t>Saleem, Potgieter, Mahmood Arif (2019)</a:t>
                      </a:r>
                    </a:p>
                  </a:txBody>
                  <a:tcPr/>
                </a:tc>
                <a:tc>
                  <a:txBody>
                    <a:bodyPr/>
                    <a:lstStyle/>
                    <a:p>
                      <a:r>
                        <a:rPr sz="1000"/>
                        <a:t>Focus on transfer learning for disease classification.</a:t>
                      </a:r>
                    </a:p>
                    <a:p>
                      <a:r>
                        <a:rPr sz="1000"/>
                        <a:t>Drawbacks: Computationally expensive.</a:t>
                      </a:r>
                    </a:p>
                  </a:txBody>
                  <a:tcPr/>
                </a:tc>
                <a:extLst>
                  <a:ext uri="{0D108BD9-81ED-4DB2-BD59-A6C34878D82A}">
                    <a16:rowId xmlns:a16="http://schemas.microsoft.com/office/drawing/2014/main" val="10003"/>
                  </a:ext>
                </a:extLst>
              </a:tr>
              <a:tr h="899694">
                <a:tc>
                  <a:txBody>
                    <a:bodyPr/>
                    <a:lstStyle/>
                    <a:p>
                      <a:r>
                        <a:rPr sz="1000"/>
                        <a:t>14</a:t>
                      </a:r>
                    </a:p>
                  </a:txBody>
                  <a:tcPr/>
                </a:tc>
                <a:tc>
                  <a:txBody>
                    <a:bodyPr/>
                    <a:lstStyle/>
                    <a:p>
                      <a:r>
                        <a:rPr sz="1000"/>
                        <a:t>Plant Leaf Detection and Disease Recognition using Deep Learning</a:t>
                      </a:r>
                    </a:p>
                  </a:txBody>
                  <a:tcPr/>
                </a:tc>
                <a:tc>
                  <a:txBody>
                    <a:bodyPr/>
                    <a:lstStyle/>
                    <a:p>
                      <a:r>
                        <a:rPr sz="1000"/>
                        <a:t>Militante, Gerardo, Dionisio (2019)</a:t>
                      </a:r>
                    </a:p>
                  </a:txBody>
                  <a:tcPr/>
                </a:tc>
                <a:tc>
                  <a:txBody>
                    <a:bodyPr/>
                    <a:lstStyle/>
                    <a:p>
                      <a:r>
                        <a:rPr sz="1000"/>
                        <a:t>Utilizes IoT and deep learning for plant disease detection.</a:t>
                      </a:r>
                    </a:p>
                    <a:p>
                      <a:r>
                        <a:rPr sz="1000"/>
                        <a:t>Drawbacks: Real-time performance issues.</a:t>
                      </a:r>
                    </a:p>
                  </a:txBody>
                  <a:tcPr/>
                </a:tc>
                <a:extLst>
                  <a:ext uri="{0D108BD9-81ED-4DB2-BD59-A6C34878D82A}">
                    <a16:rowId xmlns:a16="http://schemas.microsoft.com/office/drawing/2014/main" val="10004"/>
                  </a:ext>
                </a:extLst>
              </a:tr>
              <a:tr h="899694">
                <a:tc>
                  <a:txBody>
                    <a:bodyPr/>
                    <a:lstStyle/>
                    <a:p>
                      <a:r>
                        <a:rPr sz="1000"/>
                        <a:t>15</a:t>
                      </a:r>
                    </a:p>
                  </a:txBody>
                  <a:tcPr/>
                </a:tc>
                <a:tc>
                  <a:txBody>
                    <a:bodyPr/>
                    <a:lstStyle/>
                    <a:p>
                      <a:r>
                        <a:rPr sz="1000"/>
                        <a:t>Computer Vision, IoT, and Data Fusion for Crop Disease Detection</a:t>
                      </a:r>
                    </a:p>
                  </a:txBody>
                  <a:tcPr/>
                </a:tc>
                <a:tc>
                  <a:txBody>
                    <a:bodyPr/>
                    <a:lstStyle/>
                    <a:p>
                      <a:r>
                        <a:rPr sz="1000"/>
                        <a:t>Ouhami, Hafiane, Es-Saady, El Hajji, Canals (2021)</a:t>
                      </a:r>
                    </a:p>
                  </a:txBody>
                  <a:tcPr/>
                </a:tc>
                <a:tc>
                  <a:txBody>
                    <a:bodyPr/>
                    <a:lstStyle/>
                    <a:p>
                      <a:r>
                        <a:rPr sz="1000" dirty="0"/>
                        <a:t>Discusses IoT and data fusion techniques.</a:t>
                      </a:r>
                    </a:p>
                    <a:p>
                      <a:r>
                        <a:rPr sz="1000" dirty="0"/>
                        <a:t>Drawbacks: Integration challenges with existing systems.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8176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26460"/>
            <a:ext cx="10668000" cy="4952997"/>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The proposed model for the AI-Driven Crop Disease Prediction and Management System is designed to detect and manage crop diseases in real-time using deep learning techniques and computer vision algorithms. The model incorporates the following key components and methodologies to ensure precise and timely detection of crop diseases and effective management strategies.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1. Image Annotation and Dataset Preparation (</a:t>
            </a:r>
            <a:r>
              <a:rPr lang="en-US" sz="1800" b="1" dirty="0" err="1">
                <a:latin typeface="Times New Roman" panose="02020603050405020304" pitchFamily="18" charset="0"/>
                <a:cs typeface="Times New Roman" panose="02020603050405020304" pitchFamily="18" charset="0"/>
              </a:rPr>
              <a:t>Roboflow</a:t>
            </a:r>
            <a:r>
              <a:rPr lang="en-US" sz="1800" b="1"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The initial stage involves gathering and annotating images of various crop diseases. Using </a:t>
            </a:r>
            <a:r>
              <a:rPr lang="en-US" sz="1800" dirty="0" err="1">
                <a:latin typeface="Times New Roman" panose="02020603050405020304" pitchFamily="18" charset="0"/>
                <a:cs typeface="Times New Roman" panose="02020603050405020304" pitchFamily="18" charset="0"/>
              </a:rPr>
              <a:t>Roboflow</a:t>
            </a:r>
            <a:r>
              <a:rPr lang="en-US" sz="1800" dirty="0">
                <a:latin typeface="Times New Roman" panose="02020603050405020304" pitchFamily="18" charset="0"/>
                <a:cs typeface="Times New Roman" panose="02020603050405020304" pitchFamily="18" charset="0"/>
              </a:rPr>
              <a:t>, a large and diverse dataset of labeled images is prepared for training the model. These annotations include different disease symptoms on leaves, stems, and fruits, enabling the model to distinguish between healthy and diseased crops under different environmental conditions.</a:t>
            </a:r>
          </a:p>
          <a:p>
            <a:pPr marL="0" indent="0">
              <a:buNone/>
            </a:pPr>
            <a:r>
              <a:rPr lang="en-US" sz="1800" b="1" dirty="0">
                <a:latin typeface="Times New Roman" panose="02020603050405020304" pitchFamily="18" charset="0"/>
                <a:cs typeface="Times New Roman" panose="02020603050405020304" pitchFamily="18" charset="0"/>
              </a:rPr>
              <a:t>2. Convolutional Neural Networks (CNNs):  </a:t>
            </a:r>
          </a:p>
          <a:p>
            <a:r>
              <a:rPr lang="en-US" sz="1800" dirty="0">
                <a:latin typeface="Times New Roman" panose="02020603050405020304" pitchFamily="18" charset="0"/>
                <a:cs typeface="Times New Roman" panose="02020603050405020304" pitchFamily="18" charset="0"/>
              </a:rPr>
              <a:t>A CNN-based deep learning model is employed for feature extraction and disease classification. The CNN is trained to detect disease symptoms by processing the annotated images from the dataset. The CNN architecture allows the model to automatically learn spatial hierarchies of features through convolutional layers, which is particularly useful for detecting early-stage crop diseases.</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3. Crop Disease Detection:</a:t>
            </a:r>
          </a:p>
          <a:p>
            <a:pPr marL="0" indent="0">
              <a:buNone/>
            </a:pPr>
            <a:r>
              <a:rPr lang="en-US" sz="1800" dirty="0">
                <a:latin typeface="Times New Roman" panose="02020603050405020304" pitchFamily="18" charset="0"/>
                <a:cs typeface="Times New Roman" panose="02020603050405020304" pitchFamily="18" charset="0"/>
              </a:rPr>
              <a:t>The model uses Single Shot Detection (SSD) for real-time detection of disease-affected plant regions. Additionally, it integrates classification models such as </a:t>
            </a:r>
            <a:r>
              <a:rPr lang="en-US" sz="1800" dirty="0" err="1">
                <a:latin typeface="Times New Roman" panose="02020603050405020304" pitchFamily="18" charset="0"/>
                <a:cs typeface="Times New Roman" panose="02020603050405020304" pitchFamily="18" charset="0"/>
              </a:rPr>
              <a:t>EfficientNet</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 to accurately identify the type of disease affecting the crop. This helps in assessing the severity of the infection and suggesting immediate management strategies.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4. Real-Time </a:t>
            </a:r>
            <a:r>
              <a:rPr lang="en-US" sz="1800" b="1" dirty="0" err="1">
                <a:latin typeface="Times New Roman" panose="02020603050405020304" pitchFamily="18" charset="0"/>
                <a:cs typeface="Times New Roman" panose="02020603050405020304" pitchFamily="18" charset="0"/>
              </a:rPr>
              <a:t>ImageProcessing</a:t>
            </a:r>
            <a:r>
              <a:rPr lang="en-US" sz="18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Once deployed on a drone, the model processes live video feeds using OpenCV for real-time image analysis and object detection. OpenCV helps in preprocessing the video frames by removing noise and enhancing image quality, ensuring better performance of the detection algorithms in real-world conditions.</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5. Data Storage and Retrieval:</a:t>
            </a:r>
          </a:p>
          <a:p>
            <a:r>
              <a:rPr lang="en-US" sz="1800" dirty="0">
                <a:latin typeface="Times New Roman" panose="02020603050405020304" pitchFamily="18" charset="0"/>
                <a:cs typeface="Times New Roman" panose="02020603050405020304" pitchFamily="18" charset="0"/>
              </a:rPr>
              <a:t>Detection results, including the locations of identified diseases, are stored in a database system such as MongoDB or Firebase. These results are essential for farmers and agricultural experts to track, assess, and monitor crop health over time. Additionally, storing images and detection results helps in post-analysis and improvement of disease management strategies.</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01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6. Output and Interface for Farmers and Agricultural Experts:</a:t>
            </a:r>
          </a:p>
          <a:p>
            <a:pPr marL="0" indent="0">
              <a:buNone/>
            </a:pPr>
            <a:r>
              <a:rPr lang="en-US" sz="1800" dirty="0">
                <a:latin typeface="Times New Roman" panose="02020603050405020304" pitchFamily="18" charset="0"/>
                <a:cs typeface="Times New Roman" panose="02020603050405020304" pitchFamily="18" charset="0"/>
              </a:rPr>
              <a:t>The final detection results, including the locations and conditions of humans and fire, are displayed on a control system for emergency responders. This interface provides a real-time view of the situation, enabling quicker decision-making and more effective rescue operations. The system ensures that rescue teams can access vital information, such as the number of people trapped, their locations, and fire sources, all of which are crucial for reducing casualties in fire emergencies.</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7. Integration with AI Chatbot for Recommendations and Map features:</a:t>
            </a:r>
          </a:p>
          <a:p>
            <a:r>
              <a:rPr lang="en-US" sz="1800" dirty="0">
                <a:latin typeface="Times New Roman" panose="02020603050405020304" pitchFamily="18" charset="0"/>
                <a:cs typeface="Times New Roman" panose="02020603050405020304" pitchFamily="18" charset="0"/>
              </a:rPr>
              <a:t>The system includes an AI-driven chatbot that provides real-time recommendations on disease treatment, pesticide use, and best farming practices. Using natural language processing (NLP), the chatbot interacts with farmers, answering queries regarding disease prevention and optimal crop management techniques.</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In conclusion, the proposed AI-Driven Crop Disease Prediction and Management System effectively combines deep learning, computer vision, and real-time video analysis to deliver a robust solution for early disease detection and management in agriculture. By integrating advanced algorithms and mobile-based surveillance, the system can drastically improve crop yield and reduce losses caused by plant diseases.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243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a:xfrm>
            <a:off x="762000" y="373857"/>
            <a:ext cx="10668000" cy="487362"/>
          </a:xfrm>
        </p:spPr>
        <p:txBody>
          <a:bodyPr/>
          <a:lstStyle/>
          <a:p>
            <a:r>
              <a:rPr lang="en-US" dirty="0"/>
              <a:t>Architecture</a:t>
            </a:r>
            <a:endParaRPr lang="en-IN" dirty="0"/>
          </a:p>
        </p:txBody>
      </p:sp>
      <p:pic>
        <p:nvPicPr>
          <p:cNvPr id="4" name="Picture 3">
            <a:extLst>
              <a:ext uri="{FF2B5EF4-FFF2-40B4-BE49-F238E27FC236}">
                <a16:creationId xmlns:a16="http://schemas.microsoft.com/office/drawing/2014/main" id="{71A63A0F-7DA8-9AF8-9B58-73813DD35386}"/>
              </a:ext>
            </a:extLst>
          </p:cNvPr>
          <p:cNvPicPr>
            <a:picLocks noChangeAspect="1"/>
          </p:cNvPicPr>
          <p:nvPr/>
        </p:nvPicPr>
        <p:blipFill>
          <a:blip r:embed="rId2"/>
          <a:stretch>
            <a:fillRect/>
          </a:stretch>
        </p:blipFill>
        <p:spPr>
          <a:xfrm>
            <a:off x="1890238" y="1072539"/>
            <a:ext cx="8838876" cy="4926474"/>
          </a:xfrm>
          <a:prstGeom prst="rect">
            <a:avLst/>
          </a:prstGeom>
        </p:spPr>
      </p:pic>
    </p:spTree>
    <p:extLst>
      <p:ext uri="{BB962C8B-B14F-4D97-AF65-F5344CB8AC3E}">
        <p14:creationId xmlns:p14="http://schemas.microsoft.com/office/powerpoint/2010/main" val="278145498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4df51cb-0e6e-4a76-ada5-86f38b004840" xsi:nil="true"/>
    <lcf76f155ced4ddcb4097134ff3c332f xmlns="7313f609-82c0-4c11-91b9-f1599af905d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F7FDB646AF7E4A9AF564A66AA93CEA" ma:contentTypeVersion="12" ma:contentTypeDescription="Create a new document." ma:contentTypeScope="" ma:versionID="7c70d16d4f52511dbc8effcd4b82e0d5">
  <xsd:schema xmlns:xsd="http://www.w3.org/2001/XMLSchema" xmlns:xs="http://www.w3.org/2001/XMLSchema" xmlns:p="http://schemas.microsoft.com/office/2006/metadata/properties" xmlns:ns2="7313f609-82c0-4c11-91b9-f1599af905dc" xmlns:ns3="84df51cb-0e6e-4a76-ada5-86f38b004840" targetNamespace="http://schemas.microsoft.com/office/2006/metadata/properties" ma:root="true" ma:fieldsID="a3e807ecf5e7a0737f6922e187544539" ns2:_="" ns3:_="">
    <xsd:import namespace="7313f609-82c0-4c11-91b9-f1599af905dc"/>
    <xsd:import namespace="84df51cb-0e6e-4a76-ada5-86f38b00484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13f609-82c0-4c11-91b9-f1599af905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f51cb-0e6e-4a76-ada5-86f38b00484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ed4f4ee-0993-48c8-b966-b81d3645c26c}" ma:internalName="TaxCatchAll" ma:showField="CatchAllData" ma:web="84df51cb-0e6e-4a76-ada5-86f38b00484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F2E94B-1624-4C87-BA2C-195EB5F367E8}">
  <ds:schemaRefs>
    <ds:schemaRef ds:uri="http://schemas.microsoft.com/office/2006/metadata/properties"/>
    <ds:schemaRef ds:uri="http://schemas.microsoft.com/office/infopath/2007/PartnerControls"/>
    <ds:schemaRef ds:uri="84df51cb-0e6e-4a76-ada5-86f38b004840"/>
    <ds:schemaRef ds:uri="7313f609-82c0-4c11-91b9-f1599af905dc"/>
  </ds:schemaRefs>
</ds:datastoreItem>
</file>

<file path=customXml/itemProps2.xml><?xml version="1.0" encoding="utf-8"?>
<ds:datastoreItem xmlns:ds="http://schemas.openxmlformats.org/officeDocument/2006/customXml" ds:itemID="{628D4CC4-75B5-461E-BDC3-AF788D55EDFE}">
  <ds:schemaRefs>
    <ds:schemaRef ds:uri="http://schemas.microsoft.com/sharepoint/v3/contenttype/forms"/>
  </ds:schemaRefs>
</ds:datastoreItem>
</file>

<file path=customXml/itemProps3.xml><?xml version="1.0" encoding="utf-8"?>
<ds:datastoreItem xmlns:ds="http://schemas.openxmlformats.org/officeDocument/2006/customXml" ds:itemID="{AF901D39-F1D7-4711-9E5A-B29FE8231B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13f609-82c0-4c11-91b9-f1599af905dc"/>
    <ds:schemaRef ds:uri="84df51cb-0e6e-4a76-ada5-86f38b0048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Bioinformatics</Template>
  <TotalTime>202</TotalTime>
  <Words>2874</Words>
  <Application>Microsoft Office PowerPoint</Application>
  <PresentationFormat>Widescreen</PresentationFormat>
  <Paragraphs>210</Paragraphs>
  <Slides>16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Bookman Old Style</vt:lpstr>
      <vt:lpstr>Calibri</vt:lpstr>
      <vt:lpstr>Cambria</vt:lpstr>
      <vt:lpstr>Times New Roman</vt:lpstr>
      <vt:lpstr>Verdana</vt:lpstr>
      <vt:lpstr>Bioinformatics</vt:lpstr>
      <vt:lpstr>AI-Driven Crop Disease Prediction and Management System  </vt:lpstr>
      <vt:lpstr>Introduction</vt:lpstr>
      <vt:lpstr>Literature Survey</vt:lpstr>
      <vt:lpstr>Literature Survey</vt:lpstr>
      <vt:lpstr>Literature Survey</vt:lpstr>
      <vt:lpstr>Proposed Method</vt:lpstr>
      <vt:lpstr>Proposed Method</vt:lpstr>
      <vt:lpstr>Proposed Method</vt:lpstr>
      <vt:lpstr>Architecture</vt:lpstr>
      <vt:lpstr>Architecture of YOLOv8</vt:lpstr>
      <vt:lpstr>Sample Output</vt:lpstr>
      <vt:lpstr>Hardware/software components</vt:lpstr>
      <vt:lpstr>Timeline of the Project </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Arjun Varma</cp:lastModifiedBy>
  <cp:revision>38</cp:revision>
  <dcterms:created xsi:type="dcterms:W3CDTF">2023-03-16T03:26:27Z</dcterms:created>
  <dcterms:modified xsi:type="dcterms:W3CDTF">2025-03-24T04:56:41Z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0x010100A5F7FDB646AF7E4A9AF564A66AA93CEA</vt:lpwstr>
  </property>
</Properties>
</file>