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59" r:id="rId6"/>
    <p:sldId id="277" r:id="rId7"/>
    <p:sldId id="278" r:id="rId8"/>
    <p:sldId id="279" r:id="rId9"/>
    <p:sldId id="282" r:id="rId10"/>
    <p:sldId id="280" r:id="rId11"/>
    <p:sldId id="281" r:id="rId12"/>
    <p:sldId id="285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Vx7t+Xuq2lrK9yGgT0kQg==" hashData="3xLZCPgEOBaqGXtKWfqIG8b9pXR0Ve0DYBYefRrV7r997zaNXLKIMvTcz7VIouRm0wwEdc2yQEf5Eq7YbIYEr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0A85-0934-491C-AF90-CFA8DC1195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0850-6F59-4602-A54C-58FB0ABB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0850-6F59-4602-A54C-58FB0ABB69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2F4-1862-4B1A-9723-B0B0463A1471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34D0-CE3E-490B-9A27-05C785954DBE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676-E566-470C-B14C-23E09BEAA16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604B-7D42-453D-9315-7813B0728CAD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1D48-635D-40B1-A14D-63990E29E059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3E61-2279-43A0-B36A-D7591C92205A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000-A16D-403C-A909-F05DC0762866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3582-CD8F-405B-8139-FB5DEAE52030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F223-1D58-42AE-B2CE-0AF3AF88F1A2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4DE7-C7C5-4B01-86EA-E52C6693B395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1D7E-F7BA-4E54-AC25-8FC0B4473DDD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AAF4-1286-4DB7-8D0A-D84C39FDA630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Dakhole Dipali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F71C-4511-48E0-8857-7F4D9CFE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582" y="1122363"/>
            <a:ext cx="9949218" cy="2685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Module 4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Push Down Automata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(PDA)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1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070C0"/>
                    </a:solidFill>
                  </a:rPr>
                  <a:t>1) Obtain NPDA to accept language L(G</a:t>
                </a:r>
                <a:r>
                  <a:rPr lang="en-US" sz="3200" dirty="0">
                    <a:solidFill>
                      <a:srgbClr val="0070C0"/>
                    </a:solidFill>
                  </a:rPr>
                  <a:t>)={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n&gt;=1, </a:t>
                </a:r>
                <a:r>
                  <a:rPr lang="el-GR" sz="3200" dirty="0" smtClean="0">
                    <a:solidFill>
                      <a:srgbClr val="0070C0"/>
                    </a:solidFill>
                  </a:rPr>
                  <a:t>Σ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={a, b}* } 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  <a:blipFill rotWithShape="0">
                <a:blip r:embed="rId2"/>
                <a:stretch>
                  <a:fillRect t="-5941" b="-3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6495" y="1678675"/>
            <a:ext cx="11595505" cy="45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Accepting Strings={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aaaabbbb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Rejecting Strings={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a,b,aab,baa,abab,aabbb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 sample String is         </a:t>
            </a:r>
            <a:r>
              <a:rPr lang="en-US" sz="3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aabb</a:t>
            </a:r>
            <a:endParaRPr lang="en-US" sz="3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52451"/>
              </p:ext>
            </p:extLst>
          </p:nvPr>
        </p:nvGraphicFramePr>
        <p:xfrm>
          <a:off x="964479" y="5208054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95" y="5675243"/>
            <a:ext cx="160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Initially Stack is empty()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0663" y="495430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332" y="453895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59563"/>
              </p:ext>
            </p:extLst>
          </p:nvPr>
        </p:nvGraphicFramePr>
        <p:xfrm>
          <a:off x="2197860" y="5079257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4834" y="607965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27805" y="4801015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9128" y="443168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07828"/>
              </p:ext>
            </p:extLst>
          </p:nvPr>
        </p:nvGraphicFramePr>
        <p:xfrm>
          <a:off x="3672286" y="4557509"/>
          <a:ext cx="872429" cy="147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63460" y="6058764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75299" y="4276229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6622" y="3971498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25461"/>
              </p:ext>
            </p:extLst>
          </p:nvPr>
        </p:nvGraphicFramePr>
        <p:xfrm>
          <a:off x="5056497" y="5037711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40302" y="5977058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op(a)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43901" y="4813989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35226" y="443168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86677"/>
              </p:ext>
            </p:extLst>
          </p:nvPr>
        </p:nvGraphicFramePr>
        <p:xfrm>
          <a:off x="6403730" y="5526955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17144" y="5998409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op(a)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754051" y="5220486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4535" y="483425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31" name="Vertical Scroll 30"/>
          <p:cNvSpPr/>
          <p:nvPr/>
        </p:nvSpPr>
        <p:spPr>
          <a:xfrm>
            <a:off x="7874389" y="3759521"/>
            <a:ext cx="4317611" cy="2220214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The number of times push(a) is equals to pop(a)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Hence count of ‘a’ is equals to count of ‘b’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>
            <a:off x="4808805" y="3869274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070748" y="3851362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298112" y="3838788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5529055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1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900752"/>
                <a:ext cx="11353800" cy="545559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Now PDA is</a:t>
                </a: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M=(Q,</a:t>
                </a:r>
                <a:r>
                  <a:rPr lang="el-GR" sz="3200" b="1" dirty="0">
                    <a:solidFill>
                      <a:srgbClr val="FF0000"/>
                    </a:solidFill>
                  </a:rPr>
                  <a:t>Σ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,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43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┌ </a:t>
                </a: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,q0,z0,F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0Start State</a:t>
                </a:r>
              </a:p>
              <a:p>
                <a:pPr marL="0" indent="0">
                  <a:buNone/>
                </a:pP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Accepting State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0Stack Initial Symbol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Σ={a, b}</a:t>
                </a: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Transition Function 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z0)= (q0, az0)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a, a)=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a)=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a)= (q1, ϵ)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,z0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(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43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= {z0,a}Stack Symbols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b="1" dirty="0" smtClean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900752"/>
                <a:ext cx="11353800" cy="5455598"/>
              </a:xfrm>
              <a:blipFill>
                <a:blip r:embed="rId2"/>
                <a:stretch>
                  <a:fillRect l="-1020" t="-4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6056141" y="3137095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1633" y="3608748"/>
            <a:ext cx="79154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393410" y="3606994"/>
            <a:ext cx="1086436" cy="1135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1"/>
            <a:endCxn id="9" idx="7"/>
          </p:cNvCxnSpPr>
          <p:nvPr/>
        </p:nvCxnSpPr>
        <p:spPr>
          <a:xfrm rot="5400000" flipH="1" flipV="1">
            <a:off x="6597747" y="2910695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7071" y="1856935"/>
            <a:ext cx="1318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a, z0/az0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a, a/</a:t>
            </a:r>
            <a:r>
              <a:rPr lang="en-US" sz="2400" b="1" dirty="0" err="1" smtClean="0">
                <a:solidFill>
                  <a:srgbClr val="00B050"/>
                </a:solidFill>
              </a:rPr>
              <a:t>aa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0297" y="315668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00B050"/>
                </a:solidFill>
              </a:rPr>
              <a:t>ϵ</a:t>
            </a:r>
            <a:r>
              <a:rPr lang="en-US" sz="2400" b="1" dirty="0">
                <a:solidFill>
                  <a:srgbClr val="00B050"/>
                </a:solidFill>
              </a:rPr>
              <a:t>, z0/z0</a:t>
            </a:r>
          </a:p>
        </p:txBody>
      </p:sp>
      <p:sp>
        <p:nvSpPr>
          <p:cNvPr id="33" name="Donut 32"/>
          <p:cNvSpPr/>
          <p:nvPr/>
        </p:nvSpPr>
        <p:spPr>
          <a:xfrm>
            <a:off x="10469589" y="3166885"/>
            <a:ext cx="1093470" cy="1039354"/>
          </a:xfrm>
          <a:prstGeom prst="donu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7811" y="344388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qf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7053" y="4206239"/>
            <a:ext cx="259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Transition Diagram</a:t>
            </a:r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8326726" y="3072421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7139354" y="3595621"/>
            <a:ext cx="1187372" cy="1137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8812163" y="2834765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13028" y="318245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b, a/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223" y="196075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b, a/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30" grpId="0"/>
      <p:bldP spid="31" grpId="0"/>
      <p:bldP spid="33" grpId="0" animBg="1"/>
      <p:bldP spid="34" grpId="0"/>
      <p:bldP spid="5" grpId="0"/>
      <p:bldP spid="18" grpId="0" build="p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1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234" y="928468"/>
            <a:ext cx="5605975" cy="5427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Sample Accepting String :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aabb</a:t>
            </a:r>
            <a:endParaRPr 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(q0, aabb, z0)  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|-- (q0, abb,az0)     -----push(a)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|--(q0, bb, aaz0)    -----push(a)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|--(q1, b, az0)         -----pop(a)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|--(q1, 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ϵ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,z0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) 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-----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pop(a)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|--(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qf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z0)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Reached Final State with empty stack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Therefore,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is accepted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17920" y="928468"/>
            <a:ext cx="5974079" cy="5427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Sample </a:t>
            </a:r>
            <a:r>
              <a:rPr lang="en-US" sz="3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Rejecting String : </a:t>
            </a:r>
            <a:r>
              <a:rPr lang="en-US" sz="3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abab</a:t>
            </a:r>
            <a:endParaRPr lang="en-US" sz="3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(q0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abab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z0)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|-- (q0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b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ab,az0)    ----push(a)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|-- (q1, ab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z0)       ----pop(a)</a:t>
            </a:r>
          </a:p>
          <a:p>
            <a:pPr marL="0" indent="0">
              <a:buNone/>
            </a:pPr>
            <a:endParaRPr lang="en-US" sz="3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String is not processed completely but stack is empty.</a:t>
            </a:r>
            <a:endParaRPr lang="en-US" sz="3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Therefore, </a:t>
            </a:r>
            <a:r>
              <a:rPr lang="en-US" sz="3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abab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is 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rejected</a:t>
            </a:r>
            <a:endParaRPr lang="en-US" sz="3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12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37810" y="4445392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753627" y="3111093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2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</p:spPr>
            <p:txBody>
              <a:bodyPr>
                <a:normAutofit fontScale="92500"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070C0"/>
                    </a:solidFill>
                  </a:rPr>
                  <a:t>2) Obtain NPDA to accept language L(G)={</a:t>
                </a:r>
                <a:r>
                  <a:rPr lang="en-US" sz="3200" dirty="0" err="1" smtClean="0">
                    <a:solidFill>
                      <a:srgbClr val="0070C0"/>
                    </a:solidFill>
                  </a:rPr>
                  <a:t>w|w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3200" dirty="0" smtClean="0">
                    <a:solidFill>
                      <a:srgbClr val="0070C0"/>
                    </a:solidFill>
                  </a:rPr>
                  <a:t>ϵ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{a, b}* </a:t>
                </a:r>
                <a:r>
                  <a:rPr lang="en-US" sz="3200" dirty="0">
                    <a:solidFill>
                      <a:srgbClr val="0070C0"/>
                    </a:solidFill>
                  </a:rPr>
                  <a:t>&amp;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} 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  <a:blipFill rotWithShape="0">
                <a:blip r:embed="rId2"/>
                <a:stretch>
                  <a:fillRect l="-550" t="-1980" r="-1250" b="-30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6495" y="1678675"/>
            <a:ext cx="11595505" cy="45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Accepting Strings={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baba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bbaa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Rejecting Strings={a, b , aba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baa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 sample String is         </a:t>
            </a:r>
            <a:r>
              <a:rPr lang="en-US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baba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52451"/>
              </p:ext>
            </p:extLst>
          </p:nvPr>
        </p:nvGraphicFramePr>
        <p:xfrm>
          <a:off x="964479" y="5208054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95" y="5675243"/>
            <a:ext cx="160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Initially Stack is empty()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0663" y="495430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332" y="453895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12936"/>
              </p:ext>
            </p:extLst>
          </p:nvPr>
        </p:nvGraphicFramePr>
        <p:xfrm>
          <a:off x="2197860" y="5079257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4834" y="607965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27805" y="4801015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9128" y="443168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36045"/>
              </p:ext>
            </p:extLst>
          </p:nvPr>
        </p:nvGraphicFramePr>
        <p:xfrm>
          <a:off x="4512137" y="5067206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33111" y="6006614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60547" y="481363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83744" y="4462780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68050"/>
              </p:ext>
            </p:extLst>
          </p:nvPr>
        </p:nvGraphicFramePr>
        <p:xfrm>
          <a:off x="3350179" y="5587240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53914" y="6061177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701361" y="5283254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8315" y="4937424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31" name="Vertical Scroll 30"/>
          <p:cNvSpPr/>
          <p:nvPr/>
        </p:nvSpPr>
        <p:spPr>
          <a:xfrm>
            <a:off x="7874389" y="3759521"/>
            <a:ext cx="4317611" cy="2220214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Scan first symbol &amp; push() into stack, scan next symbol, if it is not equal to first symbol, pop() first symbol from stack</a:t>
            </a:r>
          </a:p>
        </p:txBody>
      </p:sp>
      <p:sp>
        <p:nvSpPr>
          <p:cNvPr id="33" name="Up Arrow 32"/>
          <p:cNvSpPr/>
          <p:nvPr/>
        </p:nvSpPr>
        <p:spPr>
          <a:xfrm>
            <a:off x="4808805" y="3869274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070748" y="3851362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298112" y="3838788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5529055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35723"/>
              </p:ext>
            </p:extLst>
          </p:nvPr>
        </p:nvGraphicFramePr>
        <p:xfrm>
          <a:off x="5671663" y="5571247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6059826" y="5303298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9309" y="4933966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339" y="5987018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31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"/>
            <a:ext cx="10515600" cy="8154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2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04203" y="787999"/>
                <a:ext cx="11353800" cy="568110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Now PDA is</a:t>
                </a:r>
                <a:r>
                  <a:rPr lang="en-US" sz="3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sz="3400" b="1" dirty="0">
                    <a:solidFill>
                      <a:srgbClr val="FF0000"/>
                    </a:solidFill>
                  </a:rPr>
                  <a:t>M=(Q,</a:t>
                </a:r>
                <a:r>
                  <a:rPr lang="el-GR" sz="3400" b="1" dirty="0">
                    <a:solidFill>
                      <a:srgbClr val="FF0000"/>
                    </a:solidFill>
                  </a:rPr>
                  <a:t>Σ</a:t>
                </a:r>
                <a:r>
                  <a:rPr lang="en-US" sz="3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3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57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3600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FF0000"/>
                    </a:solidFill>
                  </a:rPr>
                  <a:t>,q0,z0,F)</a:t>
                </a:r>
              </a:p>
              <a:p>
                <a:pPr marL="0" indent="0">
                  <a:buNone/>
                </a:pP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0Start State</a:t>
                </a:r>
              </a:p>
              <a:p>
                <a:pPr marL="0" indent="0">
                  <a:buNone/>
                </a:pPr>
                <a:r>
                  <a:rPr lang="en-US" sz="3400" b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q</a:t>
                </a:r>
                <a:r>
                  <a:rPr lang="en-US" sz="3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Accepting State</a:t>
                </a:r>
              </a:p>
              <a:p>
                <a:pPr marL="0" indent="0">
                  <a:buNone/>
                </a:pP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0Stack Initial Symbol</a:t>
                </a:r>
              </a:p>
              <a:p>
                <a:pPr marL="0" indent="0">
                  <a:buNone/>
                </a:pP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Σ={a, b}</a:t>
                </a:r>
                <a:endParaRPr lang="en-US" sz="3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Transition Function 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z0)= (q0, az0)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z0)= (q0,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bz0)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a, a)= 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endParaRPr lang="en-US" sz="3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b, b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bb)</a:t>
                </a:r>
                <a:endParaRPr lang="en-US" sz="3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a, b)= 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ϵ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endParaRPr lang="en-US" sz="3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a)= 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ϵ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  <a:endParaRPr lang="en-US" sz="3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ϵ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,z0</a:t>
                </a: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(</a:t>
                </a:r>
                <a:r>
                  <a:rPr lang="en-US" sz="3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</a:t>
                </a:r>
              </a:p>
              <a:p>
                <a:pPr marL="0" indent="0">
                  <a:buNone/>
                </a:pP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5700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 {z0,b,a}Stack Symbols                        w1= baba </a:t>
                </a:r>
              </a:p>
              <a:p>
                <a:pPr marL="0" indent="0">
                  <a:buNone/>
                </a:pPr>
                <a:r>
                  <a:rPr lang="en-US" sz="3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                                                                    w2 = aaab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4203" y="787999"/>
                <a:ext cx="11353800" cy="5681101"/>
              </a:xfrm>
              <a:blipFill>
                <a:blip r:embed="rId2"/>
                <a:stretch>
                  <a:fillRect l="-1128" t="-4077" b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14</a:t>
            </a:fld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6056141" y="3137095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1633" y="3608748"/>
            <a:ext cx="79154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</p:cNvCxnSpPr>
          <p:nvPr/>
        </p:nvCxnSpPr>
        <p:spPr>
          <a:xfrm>
            <a:off x="7139354" y="3671668"/>
            <a:ext cx="334049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1"/>
            <a:endCxn id="9" idx="7"/>
          </p:cNvCxnSpPr>
          <p:nvPr/>
        </p:nvCxnSpPr>
        <p:spPr>
          <a:xfrm rot="5400000" flipH="1" flipV="1">
            <a:off x="6597747" y="2910695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48382" y="858561"/>
            <a:ext cx="1347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a, z0/az0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b, z0/bz0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a, a/</a:t>
            </a:r>
            <a:r>
              <a:rPr lang="en-US" sz="2400" b="1" dirty="0" err="1">
                <a:solidFill>
                  <a:srgbClr val="00B050"/>
                </a:solidFill>
              </a:rPr>
              <a:t>aa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b, b/bb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a, b/</a:t>
            </a:r>
            <a:r>
              <a:rPr lang="el-GR" sz="2400" b="1" dirty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b, a/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3400" y="316688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00B050"/>
                </a:solidFill>
              </a:rPr>
              <a:t>ϵ</a:t>
            </a:r>
            <a:r>
              <a:rPr lang="en-US" sz="2400" b="1" dirty="0">
                <a:solidFill>
                  <a:srgbClr val="00B050"/>
                </a:solidFill>
              </a:rPr>
              <a:t>, z0/z0</a:t>
            </a:r>
          </a:p>
        </p:txBody>
      </p:sp>
      <p:sp>
        <p:nvSpPr>
          <p:cNvPr id="33" name="Donut 32"/>
          <p:cNvSpPr/>
          <p:nvPr/>
        </p:nvSpPr>
        <p:spPr>
          <a:xfrm>
            <a:off x="10469589" y="3166885"/>
            <a:ext cx="1093470" cy="1039354"/>
          </a:xfrm>
          <a:prstGeom prst="donu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7811" y="344388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qf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7053" y="4206239"/>
            <a:ext cx="259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Transition Diagram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30" grpId="0"/>
      <p:bldP spid="31" grpId="0"/>
      <p:bldP spid="33" grpId="0" animBg="1"/>
      <p:bldP spid="3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2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234" y="928468"/>
            <a:ext cx="5605975" cy="5427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Sample Accepting String : baba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(q0, baba, z0) 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(q0, aba,bz0)   ----push(b)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(q0, ba, z0)      ----pop(b)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, 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bz0)      ----push(b)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, ϵ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,z0)          ----pop(b)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qf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z0)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Reached Final State with empty stack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Therefore,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baba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is accepted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17920" y="928468"/>
            <a:ext cx="5974079" cy="5427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Sample Rejecting String : 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aaab</a:t>
            </a:r>
            <a:endParaRPr lang="en-US" sz="3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q0, aaab, z0) </a:t>
            </a:r>
            <a:endParaRPr lang="en-US" sz="30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(q0, aab,az0)    ----push(a)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ab, aaz0)   ----push(a)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q0, b, aaaz0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  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----push(a)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|- (q0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, ϵ, aaz0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      ----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pop(a</a:t>
            </a: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sz="3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30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Reached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end of string without empty stack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Therefore, </a:t>
            </a:r>
            <a:r>
              <a:rPr lang="en-US" sz="3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aaab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 is rejected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15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56894" y="4425551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753629" y="4255478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3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solidFill>
                      <a:srgbClr val="0070C0"/>
                    </a:solidFill>
                  </a:rPr>
                  <a:t>3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) Obtain NPDA to accept language L(G)={w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 : w </a:t>
                </a:r>
                <a:r>
                  <a:rPr lang="el-GR" sz="3200" dirty="0">
                    <a:solidFill>
                      <a:srgbClr val="0070C0"/>
                    </a:solidFill>
                  </a:rPr>
                  <a:t>ϵ</a:t>
                </a:r>
                <a:r>
                  <a:rPr lang="en-US" sz="3200" dirty="0">
                    <a:solidFill>
                      <a:srgbClr val="0070C0"/>
                    </a:solidFill>
                  </a:rPr>
                  <a:t> {a, b}*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} 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  <a:blipFill rotWithShape="0">
                <a:blip r:embed="rId3"/>
                <a:stretch>
                  <a:fillRect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6495" y="1678675"/>
            <a:ext cx="11595505" cy="45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Accepting Strings={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bb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abbbba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abaaba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Rejecting Strings={a, b , aba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baa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 sample String is         </a:t>
            </a:r>
            <a:r>
              <a:rPr lang="en-US" sz="3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baab</a:t>
            </a:r>
            <a:endParaRPr lang="en-US" sz="3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4479" y="5208054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95" y="5675243"/>
            <a:ext cx="160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Initially Stack is empty()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0663" y="495430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332" y="453895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96022"/>
              </p:ext>
            </p:extLst>
          </p:nvPr>
        </p:nvGraphicFramePr>
        <p:xfrm>
          <a:off x="2197860" y="5079257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4834" y="607965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27805" y="4801015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9128" y="443168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12137" y="5067206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33111" y="6006614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60547" y="481363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83744" y="4462780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3914" y="6061177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725738" y="4285740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8315" y="4937424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31" name="Vertical Scroll 30"/>
          <p:cNvSpPr/>
          <p:nvPr/>
        </p:nvSpPr>
        <p:spPr>
          <a:xfrm>
            <a:off x="7185623" y="3460652"/>
            <a:ext cx="5006378" cy="2915294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Scan first symbol &amp; push() into stack, scan next symbol, push() into stack, repeat push() until u reach middle of string, after mid if scanning symbol is matching with top of stack, do pop()</a:t>
            </a:r>
          </a:p>
        </p:txBody>
      </p:sp>
      <p:sp>
        <p:nvSpPr>
          <p:cNvPr id="33" name="Up Arrow 32"/>
          <p:cNvSpPr/>
          <p:nvPr/>
        </p:nvSpPr>
        <p:spPr>
          <a:xfrm>
            <a:off x="4808805" y="3869274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070748" y="3851362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298112" y="3838788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5529055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671663" y="5571247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6059826" y="5303298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4729" y="3971498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339" y="5987018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pop(b)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56584"/>
              </p:ext>
            </p:extLst>
          </p:nvPr>
        </p:nvGraphicFramePr>
        <p:xfrm>
          <a:off x="3350179" y="4642337"/>
          <a:ext cx="856061" cy="143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31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667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3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2708" y="548642"/>
                <a:ext cx="11595295" cy="53722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Now PDA is</a:t>
                </a:r>
                <a:r>
                  <a:rPr lang="en-US" sz="2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M=(Q,</a:t>
                </a:r>
                <a:r>
                  <a:rPr lang="el-GR" sz="2400" b="1" dirty="0">
                    <a:solidFill>
                      <a:srgbClr val="FF0000"/>
                    </a:solidFill>
                  </a:rPr>
                  <a:t>Σ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4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4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2400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,q0,z0,F)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0Start State     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Accepting State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0Stack Initial Symbol      Σ={a, b}</a:t>
                </a:r>
                <a:endParaRPr lang="en-US" sz="2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Transition Function 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z0)= (q0, az0)------ push(a)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z0)= (q0,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bz0)------push(b)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a, b)=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)--------push(a)</a:t>
                </a:r>
                <a:endParaRPr lang="en-US" sz="2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b,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a)=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ba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)--------push(b)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a)={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aa),(q1</a:t>
                </a:r>
                <a:r>
                  <a:rPr lang="en-US" sz="2400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l-GR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l-GR" sz="2400" b="1" dirty="0" smtClean="0">
                    <a:solidFill>
                      <a:schemeClr val="accent1"/>
                    </a:solidFill>
                  </a:rPr>
                  <a:t>ϵ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)}</a:t>
                </a:r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b,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b)= {(q0 , bb),(q1</a:t>
                </a:r>
                <a:r>
                  <a:rPr lang="en-US" sz="2400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  <a:r>
                  <a:rPr lang="el-GR" sz="2400" b="1" dirty="0">
                    <a:solidFill>
                      <a:schemeClr val="accent1"/>
                    </a:solidFill>
                  </a:rPr>
                  <a:t> ϵ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)}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a, a)=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</a:t>
                </a:r>
                <a:endParaRPr lang="en-US" sz="24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b, b)=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</a:t>
                </a:r>
                <a:endParaRPr lang="en-US" sz="2400" b="1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,z0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(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                                                     </a:t>
                </a:r>
                <a:r>
                  <a:rPr lang="en-US" sz="4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2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 {z0,b,a}Stack Symbols</a:t>
                </a: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2708" y="548642"/>
                <a:ext cx="11595295" cy="5372216"/>
              </a:xfrm>
              <a:blipFill>
                <a:blip r:embed="rId2"/>
                <a:stretch>
                  <a:fillRect l="-789" t="-3178" b="-2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17</a:t>
            </a:fld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8178977" y="3933616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5602" y="4442191"/>
            <a:ext cx="79154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271077" y="4403464"/>
            <a:ext cx="1630675" cy="270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8714233" y="3723640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03557" y="1665086"/>
            <a:ext cx="147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a, a/</a:t>
            </a:r>
            <a:r>
              <a:rPr lang="el-GR" sz="2400" b="1" dirty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b, b/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0341" y="395608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00B050"/>
                </a:solidFill>
              </a:rPr>
              <a:t>ϵ</a:t>
            </a:r>
            <a:r>
              <a:rPr lang="en-US" sz="2400" b="1" dirty="0">
                <a:solidFill>
                  <a:srgbClr val="00B050"/>
                </a:solidFill>
              </a:rPr>
              <a:t>, z0/z0</a:t>
            </a:r>
          </a:p>
        </p:txBody>
      </p:sp>
      <p:sp>
        <p:nvSpPr>
          <p:cNvPr id="33" name="Donut 32"/>
          <p:cNvSpPr/>
          <p:nvPr/>
        </p:nvSpPr>
        <p:spPr>
          <a:xfrm>
            <a:off x="10864733" y="3883788"/>
            <a:ext cx="1093470" cy="1039354"/>
          </a:xfrm>
          <a:prstGeom prst="donu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52293" y="417263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qf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6256" y="5092945"/>
            <a:ext cx="259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Transition Diagram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6357144" y="3956085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3523" y="965180"/>
            <a:ext cx="147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a, z0/az0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b, z0/bz0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a, a/aa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b, b/bb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a, b/ab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b, </a:t>
            </a:r>
            <a:r>
              <a:rPr lang="en-US" sz="2400" b="1" dirty="0" smtClean="0">
                <a:solidFill>
                  <a:srgbClr val="00B050"/>
                </a:solidFill>
              </a:rPr>
              <a:t>a/ba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>
            <a:stCxn id="16" idx="6"/>
            <a:endCxn id="9" idx="2"/>
          </p:cNvCxnSpPr>
          <p:nvPr/>
        </p:nvCxnSpPr>
        <p:spPr>
          <a:xfrm flipV="1">
            <a:off x="7440357" y="4468189"/>
            <a:ext cx="738620" cy="224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98990" y="4720528"/>
            <a:ext cx="1121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a, a/</a:t>
            </a:r>
            <a:r>
              <a:rPr lang="el-GR" sz="2400" b="1" dirty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b, b/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6904176" y="3736340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30" grpId="0"/>
      <p:bldP spid="31" grpId="0"/>
      <p:bldP spid="33" grpId="0" animBg="1"/>
      <p:bldP spid="34" grpId="0"/>
      <p:bldP spid="15" grpId="0"/>
      <p:bldP spid="16" grpId="0" build="p" animBg="1"/>
      <p:bldP spid="1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3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234" y="928468"/>
                <a:ext cx="5605975" cy="54278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Sample Accepting String : </a:t>
                </a:r>
                <a:r>
                  <a:rPr lang="en-US" sz="3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baab</a:t>
                </a:r>
                <a:endParaRPr lang="en-US" sz="3200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baab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    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|- (q0, aab,bz0)     ----push(b)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ab0)    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b, bz0)        ----pop(a)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,z0)            ----pop(b)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Reached Final State with empty stack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Therefore, </a:t>
                </a:r>
                <a:r>
                  <a:rPr lang="en-US" sz="3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baab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accepted</a:t>
                </a: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234" y="928468"/>
                <a:ext cx="5605975" cy="5427882"/>
              </a:xfrm>
              <a:blipFill>
                <a:blip r:embed="rId3"/>
                <a:stretch>
                  <a:fillRect l="-2500" t="-2918" b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928468"/>
                <a:ext cx="5974079" cy="54278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Sample Rejecting String : </a:t>
                </a:r>
                <a:r>
                  <a:rPr lang="en-US" sz="3000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aaab</a:t>
                </a:r>
                <a:endParaRPr lang="en-US" sz="30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q0, aaab, z0)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aab,az0)  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000" b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aaz0) 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az0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 ----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pop(a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(q1, b, az0)   </a:t>
                </a:r>
                <a:endParaRPr lang="en-US" sz="30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sz="30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Reached end of string without empty stack</a:t>
                </a:r>
              </a:p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Therefore, </a:t>
                </a:r>
                <a:r>
                  <a:rPr lang="en-US" sz="3000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aaab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rejected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928468"/>
                <a:ext cx="5974079" cy="5427882"/>
              </a:xfrm>
              <a:blipFill>
                <a:blip r:embed="rId4"/>
                <a:stretch>
                  <a:fillRect l="-2347" t="-2245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18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03570" y="4411903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507969" y="4255478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4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070C0"/>
                    </a:solidFill>
                  </a:rPr>
                  <a:t>4) Obtain NPDA to accept language L(G)={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n, m&gt;=1} 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  <a:blipFill rotWithShape="0">
                <a:blip r:embed="rId2"/>
                <a:stretch>
                  <a:fillRect t="-5941" b="-3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6495" y="1678675"/>
            <a:ext cx="11595505" cy="45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       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consider  n=2  &amp; m=1 </a:t>
            </a: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Accepting Strings={aba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aabbaa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aabaa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abbba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Rejecting Strings={a, b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baa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 sample String is                </a:t>
            </a:r>
            <a:r>
              <a:rPr lang="en-US" sz="3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aabaa</a:t>
            </a:r>
            <a:endParaRPr lang="en-US" sz="3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4479" y="5208054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95" y="5675243"/>
            <a:ext cx="160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Initially Stack is empty()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0663" y="495430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332" y="453895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09404"/>
              </p:ext>
            </p:extLst>
          </p:nvPr>
        </p:nvGraphicFramePr>
        <p:xfrm>
          <a:off x="2197860" y="5079257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4834" y="607965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27805" y="4801015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9128" y="443168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56332"/>
              </p:ext>
            </p:extLst>
          </p:nvPr>
        </p:nvGraphicFramePr>
        <p:xfrm>
          <a:off x="5445441" y="5009207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25573" y="600682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00064" y="4743019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1049" y="4409226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3914" y="6061177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725738" y="4285740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90517" y="4908289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31" name="Vertical Scroll 30"/>
          <p:cNvSpPr/>
          <p:nvPr/>
        </p:nvSpPr>
        <p:spPr>
          <a:xfrm>
            <a:off x="7405923" y="3559126"/>
            <a:ext cx="4786078" cy="2788290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First push(a) all a’s.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When </a:t>
            </a:r>
            <a:r>
              <a:rPr lang="en-US" sz="2400" b="1" dirty="0" err="1" smtClean="0">
                <a:solidFill>
                  <a:srgbClr val="FF0000"/>
                </a:solidFill>
              </a:rPr>
              <a:t>scaning</a:t>
            </a:r>
            <a:r>
              <a:rPr lang="en-US" sz="2400" b="1" dirty="0" smtClean="0">
                <a:solidFill>
                  <a:srgbClr val="FF0000"/>
                </a:solidFill>
              </a:rPr>
              <a:t> symbol is b, do </a:t>
            </a:r>
            <a:r>
              <a:rPr lang="en-US" sz="2400" b="1" dirty="0" err="1" smtClean="0">
                <a:solidFill>
                  <a:srgbClr val="FF0000"/>
                </a:solidFill>
              </a:rPr>
              <a:t>nop</a:t>
            </a:r>
            <a:r>
              <a:rPr lang="en-US" sz="2400" b="1" dirty="0" smtClean="0">
                <a:solidFill>
                  <a:srgbClr val="FF0000"/>
                </a:solidFill>
              </a:rPr>
              <a:t>().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After </a:t>
            </a:r>
            <a:r>
              <a:rPr lang="en-US" sz="2400" b="1" dirty="0" err="1" smtClean="0">
                <a:solidFill>
                  <a:srgbClr val="FF0000"/>
                </a:solidFill>
              </a:rPr>
              <a:t>nop</a:t>
            </a:r>
            <a:r>
              <a:rPr lang="en-US" sz="2400" b="1" dirty="0" smtClean="0">
                <a:solidFill>
                  <a:srgbClr val="FF0000"/>
                </a:solidFill>
              </a:rPr>
              <a:t>(), if next symbol is a, check top of stack matching with a, then pop() </a:t>
            </a:r>
          </a:p>
        </p:txBody>
      </p:sp>
      <p:sp>
        <p:nvSpPr>
          <p:cNvPr id="33" name="Up Arrow 32"/>
          <p:cNvSpPr/>
          <p:nvPr/>
        </p:nvSpPr>
        <p:spPr>
          <a:xfrm>
            <a:off x="5458373" y="3865780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703591" y="3838786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929205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191148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66907"/>
              </p:ext>
            </p:extLst>
          </p:nvPr>
        </p:nvGraphicFramePr>
        <p:xfrm>
          <a:off x="6571995" y="5506207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6960158" y="523385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4729" y="3971498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74653" y="5978084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pop(a)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87710"/>
              </p:ext>
            </p:extLst>
          </p:nvPr>
        </p:nvGraphicFramePr>
        <p:xfrm>
          <a:off x="3297707" y="4603335"/>
          <a:ext cx="856061" cy="143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3520"/>
              </p:ext>
            </p:extLst>
          </p:nvPr>
        </p:nvGraphicFramePr>
        <p:xfrm>
          <a:off x="4391728" y="4616349"/>
          <a:ext cx="856061" cy="143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346535" y="6042698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nop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826427" y="4404318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49232" y="4062351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5" name="Up Arrow 44"/>
          <p:cNvSpPr/>
          <p:nvPr/>
        </p:nvSpPr>
        <p:spPr>
          <a:xfrm>
            <a:off x="6422332" y="3859048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31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  <p:bldP spid="42" grpId="0"/>
      <p:bldP spid="44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70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Hierarchy of Languages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37428" y="4458675"/>
            <a:ext cx="3587261" cy="1055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Regular Language </a:t>
            </a:r>
          </a:p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(Language for Finite Automata)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97945" y="3573194"/>
            <a:ext cx="6091309" cy="2093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781" y="3748355"/>
            <a:ext cx="363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lt1"/>
                </a:solidFill>
              </a:rPr>
              <a:t>Context Free Language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lt1"/>
                </a:solidFill>
              </a:rPr>
              <a:t>(Language for Push Down Automata)</a:t>
            </a:r>
          </a:p>
        </p:txBody>
      </p:sp>
      <p:sp>
        <p:nvSpPr>
          <p:cNvPr id="18" name="Oval 17"/>
          <p:cNvSpPr/>
          <p:nvPr/>
        </p:nvSpPr>
        <p:spPr>
          <a:xfrm>
            <a:off x="1842868" y="2349305"/>
            <a:ext cx="8328074" cy="3545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90867" y="2807288"/>
            <a:ext cx="362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002060"/>
                  </a:solidFill>
                </a:ln>
                <a:solidFill>
                  <a:schemeClr val="lt1"/>
                </a:solidFill>
              </a:rPr>
              <a:t>Context Sensitive Language</a:t>
            </a:r>
          </a:p>
          <a:p>
            <a:r>
              <a:rPr lang="en-US" dirty="0">
                <a:ln>
                  <a:solidFill>
                    <a:srgbClr val="002060"/>
                  </a:solidFill>
                </a:ln>
                <a:solidFill>
                  <a:schemeClr val="lt1"/>
                </a:solidFill>
              </a:rPr>
              <a:t>(Language for Low Bound Automata)</a:t>
            </a:r>
          </a:p>
        </p:txBody>
      </p:sp>
      <p:sp>
        <p:nvSpPr>
          <p:cNvPr id="20" name="Oval 19"/>
          <p:cNvSpPr/>
          <p:nvPr/>
        </p:nvSpPr>
        <p:spPr>
          <a:xfrm>
            <a:off x="914400" y="1055077"/>
            <a:ext cx="10241280" cy="5050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8680" y="1475546"/>
            <a:ext cx="341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Recursively Enumerable Language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(Language for Turing Machine)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667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4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667257"/>
                <a:ext cx="11319804" cy="558114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Now PDA is</a:t>
                </a:r>
                <a:r>
                  <a:rPr lang="en-US" sz="2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M=(Q,</a:t>
                </a:r>
                <a:r>
                  <a:rPr lang="el-GR" sz="2600" b="1" dirty="0">
                    <a:solidFill>
                      <a:srgbClr val="FF0000"/>
                    </a:solidFill>
                  </a:rPr>
                  <a:t>Σ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┌ 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>
                    <a:solidFill>
                      <a:srgbClr val="FF0000"/>
                    </a:solidFill>
                  </a:rPr>
                  <a:t>,q0,z0,F)</a:t>
                </a:r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Σ={a, b},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 ┌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 {z0,a}Stack Symbols</a:t>
                </a:r>
                <a:endParaRPr lang="en-US" sz="2600" b="1" dirty="0"/>
              </a:p>
              <a:p>
                <a:pPr marL="0" indent="0">
                  <a:buNone/>
                </a:pPr>
                <a:r>
                  <a:rPr lang="en-US" sz="2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Transition Function 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z0)= (q0, az0) ----push(a)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a, 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a)=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6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  ----push(a)</a:t>
                </a:r>
                <a:endParaRPr lang="en-US" sz="26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b, a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    ----</a:t>
                </a:r>
                <a:r>
                  <a:rPr lang="en-US" sz="26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a)= (q1, a)      ----</a:t>
                </a:r>
                <a:r>
                  <a:rPr lang="en-US" sz="2600" b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a, a)= (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q2,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ϵ)      ----pop(a)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(q2, a, a)=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q2,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      ----pop(a)</a:t>
                </a:r>
                <a:endParaRPr lang="en-US" sz="26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(q2, 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</a:t>
                </a:r>
                <a:r>
                  <a:rPr lang="en-US" sz="26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(</a:t>
                </a:r>
                <a:r>
                  <a:rPr lang="en-US" sz="26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26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667257"/>
                <a:ext cx="11319804" cy="5581143"/>
              </a:xfrm>
              <a:blipFill>
                <a:blip r:embed="rId2"/>
                <a:stretch>
                  <a:fillRect l="-970" t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20</a:t>
            </a:fld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6492471" y="3698861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79754" y="4274340"/>
            <a:ext cx="79154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4" idx="2"/>
          </p:cNvCxnSpPr>
          <p:nvPr/>
        </p:nvCxnSpPr>
        <p:spPr>
          <a:xfrm>
            <a:off x="8675258" y="4244429"/>
            <a:ext cx="1008989" cy="1674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7026424" y="3593112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17158" y="1345496"/>
            <a:ext cx="204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a, z0/az0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a/aa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71610" y="338402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00B050"/>
                </a:solidFill>
              </a:rPr>
              <a:t>ϵ</a:t>
            </a:r>
            <a:r>
              <a:rPr lang="en-US" sz="2400" b="1" dirty="0">
                <a:solidFill>
                  <a:srgbClr val="00B050"/>
                </a:solidFill>
              </a:rPr>
              <a:t>, z0/z0</a:t>
            </a:r>
          </a:p>
        </p:txBody>
      </p:sp>
      <p:sp>
        <p:nvSpPr>
          <p:cNvPr id="33" name="Donut 32"/>
          <p:cNvSpPr/>
          <p:nvPr/>
        </p:nvSpPr>
        <p:spPr>
          <a:xfrm>
            <a:off x="11075122" y="3738902"/>
            <a:ext cx="1093470" cy="1039354"/>
          </a:xfrm>
          <a:prstGeom prst="donu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02784" y="401359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qf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7076" y="5041858"/>
            <a:ext cx="259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Transition Diagram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8164400" y="3639086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9" idx="6"/>
            <a:endCxn id="14" idx="2"/>
          </p:cNvCxnSpPr>
          <p:nvPr/>
        </p:nvCxnSpPr>
        <p:spPr>
          <a:xfrm flipV="1">
            <a:off x="7575684" y="4173659"/>
            <a:ext cx="588716" cy="597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4592" y="4567951"/>
            <a:ext cx="10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b, a/a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8674160" y="3362279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94869" y="2059406"/>
            <a:ext cx="10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b, a/a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9684247" y="3726600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724813" y="4245811"/>
            <a:ext cx="392957" cy="1536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88151" y="4559095"/>
            <a:ext cx="123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a, a/</a:t>
            </a:r>
            <a:r>
              <a:rPr lang="el-GR" sz="2000" b="1" dirty="0">
                <a:solidFill>
                  <a:srgbClr val="00B050"/>
                </a:solidFill>
              </a:rPr>
              <a:t>ϵ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10182286" y="3487997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25853" y="2059406"/>
            <a:ext cx="123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a, a/</a:t>
            </a:r>
            <a:r>
              <a:rPr lang="el-GR" sz="2000" b="1" dirty="0">
                <a:solidFill>
                  <a:srgbClr val="00B050"/>
                </a:solidFill>
              </a:rPr>
              <a:t>ϵ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30" grpId="0"/>
      <p:bldP spid="31" grpId="0"/>
      <p:bldP spid="33" grpId="0" animBg="1"/>
      <p:bldP spid="34" grpId="0"/>
      <p:bldP spid="15" grpId="0"/>
      <p:bldP spid="14" grpId="0" build="p" animBg="1"/>
      <p:bldP spid="2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NPDA Example 4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234" y="928468"/>
                <a:ext cx="5605975" cy="54278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Sample Accepting String : </a:t>
                </a:r>
                <a:r>
                  <a:rPr lang="en-US" sz="3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aabaa</a:t>
                </a:r>
                <a:endParaRPr lang="en-US" sz="32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aabaa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|- (q0, abaa,az0)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(q0, baa, aaz0)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(q1, aa, aaz0)   -----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(q2, a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az0)       -----pop(a)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(q2, 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,z0)          -----pop(a)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(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Reached Final State with empty stack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Therefore, </a:t>
                </a:r>
                <a:r>
                  <a:rPr lang="en-US" sz="3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aabaa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accepted</a:t>
                </a:r>
                <a:endParaRPr lang="en-US" sz="3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234" y="928468"/>
                <a:ext cx="5605975" cy="5427882"/>
              </a:xfrm>
              <a:blipFill>
                <a:blip r:embed="rId3"/>
                <a:stretch>
                  <a:fillRect l="-2500" t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928468"/>
                <a:ext cx="5974079" cy="54278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Sample Rejecting String : </a:t>
                </a:r>
                <a:r>
                  <a:rPr lang="en-US" sz="3000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aaab</a:t>
                </a:r>
                <a:endParaRPr lang="en-US" sz="30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q0, aaab, z0) </a:t>
                </a:r>
                <a:endParaRPr lang="en-US" sz="3000" b="1" dirty="0" smtClean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(q0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aab,az0)  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3000" b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aaz0)   ----push(a)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b, aaaz0) 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----push(a)</a:t>
                </a:r>
                <a:endParaRPr lang="en-US" sz="30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70C0"/>
                        </a:solidFill>
                        <a:sym typeface="Wingdings" panose="05000000000000000000" pitchFamily="2" charset="2"/>
                      </a:rPr>
                      <m:t>|−</m:t>
                    </m:r>
                  </m:oMath>
                </a14:m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(q1,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ϵ, 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aaaz0)      ----</a:t>
                </a:r>
                <a:r>
                  <a:rPr lang="en-US" sz="3000" b="1" dirty="0" err="1">
                    <a:solidFill>
                      <a:srgbClr val="0070C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30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op</a:t>
                </a: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  <a:endParaRPr lang="en-US" sz="30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0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Reached 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end of string without empty stack</a:t>
                </a:r>
              </a:p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Therefore, </a:t>
                </a:r>
                <a:r>
                  <a:rPr lang="en-US" sz="3000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aaab</a:t>
                </a:r>
                <a:r>
                  <a:rPr lang="en-US" sz="3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rejected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928468"/>
                <a:ext cx="5974079" cy="5427882"/>
              </a:xfrm>
              <a:blipFill>
                <a:blip r:embed="rId4"/>
                <a:stretch>
                  <a:fillRect l="-2347" t="-2245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21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22403" y="4529799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620989" y="4178107"/>
            <a:ext cx="275493" cy="35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5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D</a:t>
            </a:r>
            <a:r>
              <a:rPr lang="en-US" sz="5400" b="1" dirty="0" smtClean="0">
                <a:solidFill>
                  <a:srgbClr val="00B050"/>
                </a:solidFill>
              </a:rPr>
              <a:t>eterministic PDA Definition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45910" y="791570"/>
                <a:ext cx="11327641" cy="5564780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It is defined by seven tuples:</a:t>
                </a:r>
              </a:p>
              <a:p>
                <a:pPr marL="0" indent="0" algn="ctr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M=(Q,</a:t>
                </a:r>
                <a:r>
                  <a:rPr lang="el-GR" sz="3200" b="1" dirty="0" smtClean="0">
                    <a:solidFill>
                      <a:srgbClr val="FF0000"/>
                    </a:solidFill>
                  </a:rPr>
                  <a:t>Σ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40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3200" b="1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,q0,z0,F)</a:t>
                </a:r>
              </a:p>
              <a:p>
                <a:pPr marL="0" indent="0" algn="just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Where,      Q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Set of States</a:t>
                </a:r>
              </a:p>
              <a:p>
                <a:pPr marL="0" indent="0" algn="just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Set of input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4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 Finite set of stack symbols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q0Initial State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z0 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4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Stack Start Symbol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F 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Q Set of Final States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Q X 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X </a:t>
                </a:r>
                <a:r>
                  <a:rPr lang="en-US" sz="4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</a:t>
                </a: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  Q X </a:t>
                </a:r>
                <a:r>
                  <a:rPr lang="en-US" sz="40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┌* </a:t>
                </a:r>
              </a:p>
              <a:p>
                <a:pPr marL="0" indent="0" algn="ctr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(Only one next state for a situation) </a:t>
                </a:r>
              </a:p>
              <a:p>
                <a:pPr marL="0" indent="0" algn="just">
                  <a:buNone/>
                </a:pPr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910" y="791570"/>
                <a:ext cx="11327641" cy="5564780"/>
              </a:xfrm>
              <a:blipFill>
                <a:blip r:embed="rId2"/>
                <a:stretch>
                  <a:fillRect l="-1399" t="-2300" b="-1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168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D</a:t>
            </a:r>
            <a:r>
              <a:rPr lang="en-US" sz="5400" b="1" dirty="0" smtClean="0">
                <a:solidFill>
                  <a:srgbClr val="00B050"/>
                </a:solidFill>
              </a:rPr>
              <a:t>eterministic PDA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45910" y="1308294"/>
                <a:ext cx="11327641" cy="5048055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A push down automata,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M=(Q,</a:t>
                </a:r>
                <a:r>
                  <a:rPr lang="el-GR" sz="3200" b="1" dirty="0" smtClean="0">
                    <a:solidFill>
                      <a:srgbClr val="FF0000"/>
                    </a:solidFill>
                  </a:rPr>
                  <a:t>Σ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,┌ ,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,q0,z0,F)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is said to be deterministic if</a:t>
                </a:r>
              </a:p>
              <a:p>
                <a:pPr marL="0" indent="0" algn="just">
                  <a:buNone/>
                </a:pPr>
                <a:endParaRPr lang="en-US" sz="3200" b="1" dirty="0" smtClean="0">
                  <a:solidFill>
                    <a:srgbClr val="0070C0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à"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For a given state, current input symbol and top of stack, there has performed any one of the operation of stack 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(either push(), or pop(), or </a:t>
                </a:r>
                <a:r>
                  <a:rPr lang="en-US" sz="3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 operation)</a:t>
                </a:r>
              </a:p>
              <a:p>
                <a:pPr marL="0" indent="0" algn="just">
                  <a:buNone/>
                </a:pPr>
                <a:endParaRPr lang="en-US" sz="3200" b="1" dirty="0" smtClean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For all situation, there has to be transaction defined with only one stack operation</a:t>
                </a:r>
                <a:endParaRPr lang="en-US" sz="3200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910" y="1308294"/>
                <a:ext cx="11327641" cy="5048055"/>
              </a:xfrm>
              <a:blipFill>
                <a:blip r:embed="rId2"/>
                <a:stretch>
                  <a:fillRect l="-1399" t="-2415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90075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DPDA Example 1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070C0"/>
                    </a:solidFill>
                  </a:rPr>
                  <a:t>1) Obtain DPDA to accept language L(M)={</a:t>
                </a:r>
                <a:r>
                  <a:rPr lang="en-US" sz="3200" dirty="0">
                    <a:solidFill>
                      <a:srgbClr val="0070C0"/>
                    </a:solidFill>
                  </a:rPr>
                  <a:t>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 : w </a:t>
                </a:r>
                <a:r>
                  <a:rPr lang="el-GR" sz="3200" dirty="0">
                    <a:solidFill>
                      <a:srgbClr val="0070C0"/>
                    </a:solidFill>
                  </a:rPr>
                  <a:t>ϵ</a:t>
                </a:r>
                <a:r>
                  <a:rPr lang="en-US" sz="3200" dirty="0">
                    <a:solidFill>
                      <a:srgbClr val="0070C0"/>
                    </a:solidFill>
                  </a:rPr>
                  <a:t> {a, b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}+} 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900753"/>
                <a:ext cx="12192000" cy="614148"/>
              </a:xfrm>
              <a:blipFill rotWithShape="0">
                <a:blip r:embed="rId3"/>
                <a:stretch>
                  <a:fillRect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6495" y="1678675"/>
            <a:ext cx="11595505" cy="45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      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Accepting Strings={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aca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bcb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abcba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aabcbaa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abacaba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babcbab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,….}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Rejecting Strings={a, b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, baa 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abab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aabbb</a:t>
            </a: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,……}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 sample String is                </a:t>
            </a:r>
            <a:r>
              <a:rPr lang="en-US" sz="3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abcba</a:t>
            </a:r>
            <a:endParaRPr lang="en-US" sz="3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92038"/>
              </p:ext>
            </p:extLst>
          </p:nvPr>
        </p:nvGraphicFramePr>
        <p:xfrm>
          <a:off x="668197" y="5233853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093" y="5640998"/>
            <a:ext cx="160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Initially Stack is empty()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46012" y="4966346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782" y="4593892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30126"/>
              </p:ext>
            </p:extLst>
          </p:nvPr>
        </p:nvGraphicFramePr>
        <p:xfrm>
          <a:off x="1747768" y="5060314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6966" y="600682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push(a)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92860" y="4778558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4183" y="4472869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8477"/>
              </p:ext>
            </p:extLst>
          </p:nvPr>
        </p:nvGraphicFramePr>
        <p:xfrm>
          <a:off x="5079844" y="5022559"/>
          <a:ext cx="774811" cy="9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39997" y="5917845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58373" y="479836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5562" y="4482056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5599" y="600682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push(b)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83930" y="4305074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9986" y="489860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31" name="Vertical Scroll 30"/>
          <p:cNvSpPr/>
          <p:nvPr/>
        </p:nvSpPr>
        <p:spPr>
          <a:xfrm>
            <a:off x="7874389" y="3759520"/>
            <a:ext cx="4317611" cy="2504801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Push() all symbols  into stack, until u reach symbol ‘c’, after ‘c’ if top of stack is matching with scanning symbol, do pop()</a:t>
            </a:r>
          </a:p>
        </p:txBody>
      </p:sp>
      <p:sp>
        <p:nvSpPr>
          <p:cNvPr id="33" name="Up Arrow 32"/>
          <p:cNvSpPr/>
          <p:nvPr/>
        </p:nvSpPr>
        <p:spPr>
          <a:xfrm>
            <a:off x="5458373" y="3865780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5703591" y="3838786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5929205" y="3838787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134575" y="3838786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2274"/>
              </p:ext>
            </p:extLst>
          </p:nvPr>
        </p:nvGraphicFramePr>
        <p:xfrm>
          <a:off x="6252270" y="5471747"/>
          <a:ext cx="774811" cy="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4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Z0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6598663" y="521956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8963" y="3971498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3530" y="5922044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pop(a)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83264"/>
              </p:ext>
            </p:extLst>
          </p:nvPr>
        </p:nvGraphicFramePr>
        <p:xfrm>
          <a:off x="2876234" y="4630985"/>
          <a:ext cx="849504" cy="143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9145"/>
              </p:ext>
            </p:extLst>
          </p:nvPr>
        </p:nvGraphicFramePr>
        <p:xfrm>
          <a:off x="3997612" y="4610648"/>
          <a:ext cx="856061" cy="143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5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998893" y="6006826"/>
            <a:ext cx="11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nop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387518" y="4346260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84588" y="3987235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5" name="Up Arrow 44"/>
          <p:cNvSpPr/>
          <p:nvPr/>
        </p:nvSpPr>
        <p:spPr>
          <a:xfrm>
            <a:off x="6379118" y="3855026"/>
            <a:ext cx="128955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31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  <p:bldP spid="42" grpId="0"/>
      <p:bldP spid="44" grpId="0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491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D</a:t>
            </a:r>
            <a:r>
              <a:rPr lang="en-US" sz="5400" b="1" dirty="0" smtClean="0">
                <a:solidFill>
                  <a:srgbClr val="00B050"/>
                </a:solidFill>
              </a:rPr>
              <a:t>PDA Example 1 </a:t>
            </a:r>
            <a:r>
              <a:rPr lang="en-US" sz="28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298" y="706582"/>
                <a:ext cx="11679702" cy="68718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PDA is</a:t>
                </a:r>
                <a:r>
                  <a:rPr lang="en-US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=(Q,</a:t>
                </a:r>
                <a:r>
                  <a:rPr lang="el-GR" sz="2200" b="1" dirty="0">
                    <a:solidFill>
                      <a:srgbClr val="FF0000"/>
                    </a:solidFill>
                  </a:rPr>
                  <a:t>Σ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┌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FF0000"/>
                    </a:solidFill>
                  </a:rPr>
                  <a:t>,q0,z0,F)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q0Start 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State,qf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Accepting State,z0Stack Initial 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Symbol,Σ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={a, 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b,c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}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Transition Function (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a, z0)= (q0, az0)---push(a)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z0)= (q0,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bz0)----push(b)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a,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aa)-----push(a)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b, b)=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bb)-----push(b)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q0, a,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ab)-----push(a)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q0, b,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ba)-----push(b)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c, a)= (q1, a)-----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(q0, c, b)= (q1, b)----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nop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a,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l-GR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)----pop(a)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b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b)=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q1,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)----pop(b)</a:t>
                </a:r>
                <a:endParaRPr lang="en-US" sz="2200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(q1, 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</a:t>
                </a:r>
                <a:r>
                  <a:rPr lang="en-US" sz="2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)= (</a:t>
                </a:r>
                <a:r>
                  <a:rPr lang="en-US" sz="2200" b="1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qf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z0)                                            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┌ </a:t>
                </a:r>
                <a:r>
                  <a:rPr lang="en-US" sz="2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 {z0,b,a}Stack Symbols</a:t>
                </a:r>
                <a:endParaRPr lang="en-US" sz="2200" b="1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298" y="706582"/>
                <a:ext cx="11679702" cy="6871854"/>
              </a:xfrm>
              <a:blipFill>
                <a:blip r:embed="rId3"/>
                <a:stretch>
                  <a:fillRect l="-678" t="-2484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25</a:t>
            </a:fld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6050719" y="3956085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9177" y="4490657"/>
            <a:ext cx="791542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250560" y="4487957"/>
            <a:ext cx="1223864" cy="270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6585975" y="3700118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2685" y="1392734"/>
            <a:ext cx="1385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a, z0/az0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b, z0/bz0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, a/</a:t>
            </a:r>
            <a:r>
              <a:rPr lang="en-US" sz="2400" b="1" dirty="0" err="1">
                <a:solidFill>
                  <a:srgbClr val="00B050"/>
                </a:solidFill>
              </a:rPr>
              <a:t>aa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b, b/bb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a, b/</a:t>
            </a:r>
            <a:r>
              <a:rPr lang="en-US" sz="2400" b="1" dirty="0" err="1" smtClean="0">
                <a:solidFill>
                  <a:srgbClr val="00B050"/>
                </a:solidFill>
              </a:rPr>
              <a:t>ab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a, b/</a:t>
            </a:r>
            <a:r>
              <a:rPr lang="en-US" sz="2400" b="1" dirty="0" err="1">
                <a:solidFill>
                  <a:srgbClr val="00B050"/>
                </a:solidFill>
              </a:rPr>
              <a:t>ab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0560" y="4003194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00B050"/>
                </a:solidFill>
              </a:rPr>
              <a:t>ϵ</a:t>
            </a:r>
            <a:r>
              <a:rPr lang="en-US" sz="2400" b="1" dirty="0">
                <a:solidFill>
                  <a:srgbClr val="00B050"/>
                </a:solidFill>
              </a:rPr>
              <a:t>, z0/z0</a:t>
            </a:r>
          </a:p>
        </p:txBody>
      </p:sp>
      <p:sp>
        <p:nvSpPr>
          <p:cNvPr id="33" name="Donut 32"/>
          <p:cNvSpPr/>
          <p:nvPr/>
        </p:nvSpPr>
        <p:spPr>
          <a:xfrm>
            <a:off x="10474424" y="3985876"/>
            <a:ext cx="1093470" cy="1039354"/>
          </a:xfrm>
          <a:prstGeom prst="donu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7380" y="427472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qf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8168357" y="3902456"/>
            <a:ext cx="1083213" cy="106914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7133932" y="4437029"/>
            <a:ext cx="1034425" cy="4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665306" y="3687417"/>
            <a:ext cx="12700" cy="765947"/>
          </a:xfrm>
          <a:prstGeom prst="curvedConnector3">
            <a:avLst>
              <a:gd name="adj1" fmla="val 10122094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6246" y="1792777"/>
            <a:ext cx="96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b, b/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a, a/</a:t>
            </a:r>
            <a:r>
              <a:rPr lang="el-GR" sz="2400" b="1" dirty="0" smtClean="0">
                <a:solidFill>
                  <a:srgbClr val="00B050"/>
                </a:solidFill>
              </a:rPr>
              <a:t>ϵ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1230" y="4003193"/>
            <a:ext cx="92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c, a/a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c, b/b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3802" y="5039343"/>
            <a:ext cx="259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Transition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 animBg="1"/>
      <p:bldP spid="30" grpId="0"/>
      <p:bldP spid="31" grpId="0"/>
      <p:bldP spid="33" grpId="0" animBg="1"/>
      <p:bldP spid="34" grpId="0"/>
      <p:bldP spid="16" grpId="0" build="p" animBg="1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545" y="313896"/>
            <a:ext cx="11061700" cy="7096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Push Down Automata(PDA)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05218" y="1392072"/>
                <a:ext cx="10809027" cy="5172501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It is a Finite Automata with STACK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900" b="1" dirty="0" smtClean="0">
                  <a:solidFill>
                    <a:srgbClr val="0070C0"/>
                  </a:solidFill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An added stack provides memory and increases the capacity of machine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900" b="1" dirty="0" smtClean="0">
                  <a:solidFill>
                    <a:srgbClr val="0070C0"/>
                  </a:solidFill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A context free grammar is recognized by PDA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900" b="1" dirty="0" smtClean="0">
                  <a:solidFill>
                    <a:srgbClr val="0070C0"/>
                  </a:solidFill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Hence the language accepted by PDA is context free language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endParaRPr lang="en-US" sz="900" b="1" dirty="0" smtClean="0">
                  <a:solidFill>
                    <a:srgbClr val="0070C0"/>
                  </a:solidFill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Ex:                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L(G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: n &gt;=0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}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	     L(G)={w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  : w </a:t>
                </a:r>
                <a:r>
                  <a:rPr lang="el-GR" sz="2800" b="1" dirty="0" smtClean="0">
                    <a:solidFill>
                      <a:srgbClr val="FF0000"/>
                    </a:solidFill>
                  </a:rPr>
                  <a:t>ϵ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{a, b}*}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05218" y="1392072"/>
                <a:ext cx="10809027" cy="5172501"/>
              </a:xfrm>
              <a:blipFill rotWithShape="0">
                <a:blip r:embed="rId2"/>
                <a:stretch>
                  <a:fillRect l="-1241" t="-2473" r="-1466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PDA Block Diagram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242" y="1539022"/>
            <a:ext cx="6350758" cy="4998256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0070C0"/>
                </a:solidFill>
              </a:rPr>
              <a:t>Read input symbol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0070C0"/>
                </a:solidFill>
              </a:rPr>
              <a:t>Perform Stack Operations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  </a:t>
            </a:r>
            <a:r>
              <a:rPr lang="en-US" sz="3200" b="1" dirty="0" smtClean="0">
                <a:solidFill>
                  <a:srgbClr val="FF0000"/>
                </a:solidFill>
              </a:rPr>
              <a:t>-PUSH()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-POP()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-Empty()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-Read TOP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3) Make changes in states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4) Procedure is repeated until string is scanned completely</a:t>
            </a: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0" y="2091519"/>
            <a:ext cx="2247900" cy="857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080" y="2319432"/>
            <a:ext cx="233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Symbol reading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936" y="3753134"/>
            <a:ext cx="2015604" cy="163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Control Unit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53" y="3753134"/>
            <a:ext cx="1121568" cy="1637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868" y="3383802"/>
            <a:ext cx="183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Top of the stack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2341" y="5390866"/>
            <a:ext cx="969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497540" y="4572000"/>
            <a:ext cx="870047" cy="0"/>
          </a:xfrm>
          <a:prstGeom prst="straightConnector1">
            <a:avLst/>
          </a:prstGeom>
          <a:ln w="793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598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STACK Operations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" y="1772529"/>
            <a:ext cx="4023360" cy="5085471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</a:rPr>
              <a:t>POP() Operation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deletes topmost element in Stack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93699" y="1772529"/>
            <a:ext cx="4009291" cy="508547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2) PUSH() </a:t>
            </a:r>
            <a:r>
              <a:rPr lang="en-US" sz="3200" b="1" dirty="0">
                <a:solidFill>
                  <a:srgbClr val="FF0000"/>
                </a:solidFill>
              </a:rPr>
              <a:t>Operation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inserts element at top in </a:t>
            </a:r>
            <a:r>
              <a:rPr lang="en-US" sz="3200" b="1" dirty="0">
                <a:solidFill>
                  <a:srgbClr val="0070C0"/>
                </a:solidFill>
              </a:rPr>
              <a:t>Stack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93016"/>
              </p:ext>
            </p:extLst>
          </p:nvPr>
        </p:nvGraphicFramePr>
        <p:xfrm>
          <a:off x="540825" y="3840479"/>
          <a:ext cx="936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b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z0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99307"/>
              </p:ext>
            </p:extLst>
          </p:nvPr>
        </p:nvGraphicFramePr>
        <p:xfrm>
          <a:off x="6067083" y="3992879"/>
          <a:ext cx="936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b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z0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 flipH="1">
            <a:off x="8102990" y="1772530"/>
            <a:ext cx="4089010" cy="508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3) NOP() Operation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No deletion, no insertion at top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" y="1153551"/>
            <a:ext cx="12191999" cy="618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There are THREE stack </a:t>
            </a:r>
            <a:r>
              <a:rPr lang="en-US" sz="3200" b="1" dirty="0" smtClean="0">
                <a:solidFill>
                  <a:srgbClr val="0070C0"/>
                </a:solidFill>
                <a:latin typeface="+mn-lt"/>
              </a:rPr>
              <a:t>operations</a:t>
            </a:r>
            <a:endParaRPr lang="en-US" sz="32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48203"/>
              </p:ext>
            </p:extLst>
          </p:nvPr>
        </p:nvGraphicFramePr>
        <p:xfrm>
          <a:off x="8627403" y="3978811"/>
          <a:ext cx="936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b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z0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3919"/>
              </p:ext>
            </p:extLst>
          </p:nvPr>
        </p:nvGraphicFramePr>
        <p:xfrm>
          <a:off x="10118578" y="3978812"/>
          <a:ext cx="936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b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a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</a:rPr>
                        <a:t>az0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46578"/>
              </p:ext>
            </p:extLst>
          </p:nvPr>
        </p:nvGraphicFramePr>
        <p:xfrm>
          <a:off x="2425894" y="4194384"/>
          <a:ext cx="922215" cy="12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89128"/>
              </p:ext>
            </p:extLst>
          </p:nvPr>
        </p:nvGraphicFramePr>
        <p:xfrm>
          <a:off x="4449297" y="4248310"/>
          <a:ext cx="922215" cy="12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7493" y="5401886"/>
            <a:ext cx="116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 POP()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0474" y="5444197"/>
            <a:ext cx="12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After POP()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>
            <a:endCxn id="4" idx="0"/>
          </p:cNvCxnSpPr>
          <p:nvPr/>
        </p:nvCxnSpPr>
        <p:spPr>
          <a:xfrm flipH="1">
            <a:off x="1008966" y="3587262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91495" y="3963572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3581" y="3602332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289" y="3270484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54036" y="3400025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5204" y="347114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8272" y="3529204"/>
            <a:ext cx="6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54495" y="3345542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584786" y="3739661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083386" y="3739661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60214" y="3765453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64851" y="3971664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05526" y="5509568"/>
            <a:ext cx="116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 PUSH()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95519" y="5584766"/>
            <a:ext cx="116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 NOP()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3112" y="5584766"/>
            <a:ext cx="12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After PUSH()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82741" y="5545904"/>
            <a:ext cx="12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After NOP()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"/>
            <a:ext cx="10515600" cy="6960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Transition Function in PDA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160060"/>
            <a:ext cx="11352212" cy="692529"/>
          </a:xfrm>
        </p:spPr>
        <p:txBody>
          <a:bodyPr>
            <a:noAutofit/>
          </a:bodyPr>
          <a:lstStyle/>
          <a:p>
            <a:pPr algn="just"/>
            <a:r>
              <a:rPr lang="en-US" sz="3200" i="1" dirty="0" smtClean="0">
                <a:solidFill>
                  <a:srgbClr val="0070C0"/>
                </a:solidFill>
              </a:rPr>
              <a:t>Transition Function in </a:t>
            </a:r>
            <a:r>
              <a:rPr lang="en-US" sz="3200" dirty="0" smtClean="0">
                <a:solidFill>
                  <a:srgbClr val="0070C0"/>
                </a:solidFill>
              </a:rPr>
              <a:t>PDA</a:t>
            </a:r>
            <a:r>
              <a:rPr lang="en-US" sz="3200" i="1" dirty="0" smtClean="0">
                <a:solidFill>
                  <a:srgbClr val="0070C0"/>
                </a:solidFill>
              </a:rPr>
              <a:t> depends upon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200" y="1903672"/>
            <a:ext cx="5157787" cy="384133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Current State (Qi)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Current input (a)</a:t>
            </a:r>
          </a:p>
          <a:p>
            <a:pPr marL="514350" indent="-514350">
              <a:buAutoNum type="arabicParenR"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TOP of stack (b)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Input String :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sz="4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</a:t>
            </a:r>
            <a:endParaRPr lang="en-US" sz="4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145206" y="1852589"/>
            <a:ext cx="6407849" cy="19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45623" y="2453027"/>
            <a:ext cx="900753" cy="63092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Qi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59814" y="2426476"/>
            <a:ext cx="920127" cy="63092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92D050"/>
                </a:solidFill>
              </a:rPr>
              <a:t>Qj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 flipV="1">
            <a:off x="6546376" y="2741938"/>
            <a:ext cx="3813438" cy="2655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3342" y="233442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I/P symbol,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3628058" y="4176099"/>
            <a:ext cx="1491175" cy="14215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Qi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26" name="Text Placeholder 22"/>
          <p:cNvSpPr txBox="1">
            <a:spLocks/>
          </p:cNvSpPr>
          <p:nvPr/>
        </p:nvSpPr>
        <p:spPr>
          <a:xfrm>
            <a:off x="6603078" y="4215704"/>
            <a:ext cx="1491175" cy="1421551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rgbClr val="92D050"/>
                </a:solidFill>
              </a:rPr>
              <a:t>Qj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7" name="Straight Arrow Connector 26"/>
          <p:cNvCxnSpPr>
            <a:stCxn id="23" idx="6"/>
            <a:endCxn id="26" idx="2"/>
          </p:cNvCxnSpPr>
          <p:nvPr/>
        </p:nvCxnSpPr>
        <p:spPr>
          <a:xfrm>
            <a:off x="5119233" y="4886875"/>
            <a:ext cx="1483845" cy="3960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3073" y="4392041"/>
            <a:ext cx="51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a, </a:t>
            </a:r>
            <a:endParaRPr lang="en-US" sz="2400" b="1" dirty="0">
              <a:solidFill>
                <a:srgbClr val="92D05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86352"/>
              </p:ext>
            </p:extLst>
          </p:nvPr>
        </p:nvGraphicFramePr>
        <p:xfrm>
          <a:off x="10431585" y="3916537"/>
          <a:ext cx="922215" cy="124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93332"/>
              </p:ext>
            </p:extLst>
          </p:nvPr>
        </p:nvGraphicFramePr>
        <p:xfrm>
          <a:off x="8663393" y="4205794"/>
          <a:ext cx="9925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2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49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  <a:endParaRPr lang="en-US" sz="2000" kern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038600" y="5757306"/>
            <a:ext cx="337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Transition Diagram for PUSH(a)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6096" y="5046950"/>
            <a:ext cx="131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Stack before PUSH(a)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403" y="5165412"/>
            <a:ext cx="109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Stack after PUSH(a)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104247" y="3971170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0923459" y="3651110"/>
            <a:ext cx="1" cy="2532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54319" y="3684507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4782" y="3355653"/>
            <a:ext cx="61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</a:t>
            </a:r>
          </a:p>
        </p:txBody>
      </p:sp>
      <p:sp>
        <p:nvSpPr>
          <p:cNvPr id="51" name="Up Arrow 50"/>
          <p:cNvSpPr/>
          <p:nvPr/>
        </p:nvSpPr>
        <p:spPr>
          <a:xfrm>
            <a:off x="1284952" y="5301925"/>
            <a:ext cx="150262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>
            <a:off x="1668421" y="5323700"/>
            <a:ext cx="140677" cy="377259"/>
          </a:xfrm>
          <a:prstGeom prst="upArrow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680961" y="2347998"/>
            <a:ext cx="117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Stack TOP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51038" y="2360302"/>
            <a:ext cx="1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/Stack Content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12833" y="4412906"/>
            <a:ext cx="53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b/ 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71003" y="4419058"/>
            <a:ext cx="64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92D050"/>
                </a:solidFill>
              </a:rPr>
              <a:t>ab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4" grpId="0"/>
      <p:bldP spid="23" grpId="0" build="p" animBg="1"/>
      <p:bldP spid="26" grpId="0" animBg="1"/>
      <p:bldP spid="31" grpId="0"/>
      <p:bldP spid="39" grpId="0"/>
      <p:bldP spid="41" grpId="0"/>
      <p:bldP spid="42" grpId="0"/>
      <p:bldP spid="45" grpId="0"/>
      <p:bldP spid="46" grpId="0"/>
      <p:bldP spid="51" grpId="0" animBg="1"/>
      <p:bldP spid="52" grpId="0" animBg="1"/>
      <p:bldP spid="54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5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Non-deterministic PDA Definition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45910" y="982639"/>
                <a:ext cx="11327641" cy="5194324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It is defined by seven tuples:</a:t>
                </a:r>
              </a:p>
              <a:p>
                <a:pPr marL="0" indent="0" algn="ctr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M=(Q,</a:t>
                </a:r>
                <a:r>
                  <a:rPr lang="el-GR" sz="3200" b="1" dirty="0" smtClean="0">
                    <a:solidFill>
                      <a:srgbClr val="FF0000"/>
                    </a:solidFill>
                  </a:rPr>
                  <a:t>Σ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, ┌,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,q0,z0,F)</a:t>
                </a:r>
              </a:p>
              <a:p>
                <a:pPr marL="0" indent="0" algn="just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Where,      Q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Set of States</a:t>
                </a:r>
              </a:p>
              <a:p>
                <a:pPr marL="0" indent="0" algn="just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Set of input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┌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Finite set of stack symbols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q0Initial State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z0 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┌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 Stack Start Symbol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F 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Q Set of Final States </a:t>
                </a: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Q X (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Σ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ᴜ {</a:t>
                </a:r>
                <a:r>
                  <a:rPr lang="el-GR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ϵ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} ) X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┌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Set of Finite subsets of Q X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┌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*</a:t>
                </a:r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910" y="982639"/>
                <a:ext cx="11327641" cy="5194324"/>
              </a:xfrm>
              <a:blipFill>
                <a:blip r:embed="rId2"/>
                <a:stretch>
                  <a:fillRect l="-1399" t="-2465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0"/>
            <a:ext cx="10515600" cy="7486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Transition Function in NPDA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8661"/>
                <a:ext cx="10515600" cy="560768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 Transition Function  is based on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 Current State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     ii) Input Symbol (including </a:t>
                </a:r>
                <a:r>
                  <a:rPr lang="el-GR" sz="3200" b="1" dirty="0" smtClean="0">
                    <a:solidFill>
                      <a:srgbClr val="FF0000"/>
                    </a:solidFill>
                  </a:rPr>
                  <a:t>ϵ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     iii) Top of the stack 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a) Read input with NOP() operation on Stack: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    			</a:t>
                </a:r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(q1, b,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) = (q2, a)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			q1 </a:t>
                </a: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Current state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b  Current Input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a  Top of the stack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q2  Next State</a:t>
                </a:r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8661"/>
                <a:ext cx="10515600" cy="5607689"/>
              </a:xfrm>
              <a:blipFill>
                <a:blip r:embed="rId2"/>
                <a:stretch>
                  <a:fillRect l="-1507" t="-2283" b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3429569"/>
            <a:ext cx="3153770" cy="274739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0"/>
            <a:ext cx="10515600" cy="7486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Transition Function in NPDA </a:t>
            </a:r>
            <a:r>
              <a:rPr lang="en-US" sz="2000" b="1" dirty="0" smtClean="0">
                <a:solidFill>
                  <a:srgbClr val="00B050"/>
                </a:solidFill>
              </a:rPr>
              <a:t>continue..</a:t>
            </a:r>
            <a:endParaRPr lang="en-US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785" y="748661"/>
                <a:ext cx="11532358" cy="56076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b) Read input with POP() operation on Stack: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    			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(q1, b,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) = (q2, </a:t>
                </a:r>
                <a:r>
                  <a:rPr lang="el-GR" sz="2400" b="1" dirty="0" smtClean="0">
                    <a:solidFill>
                      <a:srgbClr val="FF0000"/>
                    </a:solidFill>
                  </a:rPr>
                  <a:t>ϵ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			q1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Current state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b  Current Input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a  Top of the stack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q2  Next State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c)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Read input with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PUSH()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operation on Stack: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			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(q1,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a, b)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= (q2, 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ab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) 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			q1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Current state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a  Current Input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b  Top of the stack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			q2  Next State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5" y="748661"/>
                <a:ext cx="11532358" cy="5607689"/>
              </a:xfrm>
              <a:blipFill>
                <a:blip r:embed="rId2"/>
                <a:stretch>
                  <a:fillRect l="-846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F71C-4511-48E0-8857-7F4D9CFEEB5B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77" y="961847"/>
            <a:ext cx="3003645" cy="2590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400" y="3765691"/>
            <a:ext cx="2996821" cy="23621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Dakhole Dipali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2405</TotalTime>
  <Words>3088</Words>
  <Application>Microsoft Office PowerPoint</Application>
  <PresentationFormat>Widescreen</PresentationFormat>
  <Paragraphs>583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Module 4 Push Down Automata (PDA)</vt:lpstr>
      <vt:lpstr>Hierarchy of Languages</vt:lpstr>
      <vt:lpstr>Push Down Automata(PDA)</vt:lpstr>
      <vt:lpstr>PDA Block Diagram</vt:lpstr>
      <vt:lpstr>STACK Operations</vt:lpstr>
      <vt:lpstr>Transition Function in PDA</vt:lpstr>
      <vt:lpstr>Non-deterministic PDA Definition</vt:lpstr>
      <vt:lpstr>Transition Function in NPDA</vt:lpstr>
      <vt:lpstr>Transition Function in NPDA continue..</vt:lpstr>
      <vt:lpstr>NPDA Example 1</vt:lpstr>
      <vt:lpstr>NPDA Example 1 continue..</vt:lpstr>
      <vt:lpstr>NPDA Example 1 continue..</vt:lpstr>
      <vt:lpstr>NPDA Example 2</vt:lpstr>
      <vt:lpstr>NPDA Example 2 continue..</vt:lpstr>
      <vt:lpstr>NPDA Example 2 continue..</vt:lpstr>
      <vt:lpstr>NPDA Example 3</vt:lpstr>
      <vt:lpstr>NPDA Example 3 continue..</vt:lpstr>
      <vt:lpstr>NPDA Example 3 continue..</vt:lpstr>
      <vt:lpstr>NPDA Example 4</vt:lpstr>
      <vt:lpstr>NPDA Example 4 continue..</vt:lpstr>
      <vt:lpstr>NPDA Example 4 continue..</vt:lpstr>
      <vt:lpstr>Deterministic PDA Definition</vt:lpstr>
      <vt:lpstr>Deterministic PDA</vt:lpstr>
      <vt:lpstr>DPDA Example 1</vt:lpstr>
      <vt:lpstr>DPDA Example 1 continue..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 (CFG)</dc:title>
  <dc:creator>sumana datta</dc:creator>
  <cp:lastModifiedBy>Admin</cp:lastModifiedBy>
  <cp:revision>255</cp:revision>
  <dcterms:created xsi:type="dcterms:W3CDTF">2020-04-01T14:10:47Z</dcterms:created>
  <dcterms:modified xsi:type="dcterms:W3CDTF">2023-05-13T04:08:54Z</dcterms:modified>
</cp:coreProperties>
</file>