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256" r:id="rId2"/>
    <p:sldId id="380" r:id="rId3"/>
    <p:sldId id="258" r:id="rId4"/>
    <p:sldId id="381" r:id="rId5"/>
    <p:sldId id="260" r:id="rId6"/>
    <p:sldId id="262" r:id="rId7"/>
    <p:sldId id="383" r:id="rId8"/>
    <p:sldId id="382" r:id="rId9"/>
    <p:sldId id="432" r:id="rId10"/>
    <p:sldId id="263" r:id="rId11"/>
    <p:sldId id="433" r:id="rId12"/>
    <p:sldId id="434" r:id="rId13"/>
    <p:sldId id="297" r:id="rId14"/>
    <p:sldId id="435" r:id="rId15"/>
    <p:sldId id="388" r:id="rId16"/>
    <p:sldId id="387" r:id="rId17"/>
    <p:sldId id="389" r:id="rId18"/>
    <p:sldId id="390" r:id="rId19"/>
    <p:sldId id="391" r:id="rId20"/>
    <p:sldId id="436" r:id="rId21"/>
    <p:sldId id="438" r:id="rId22"/>
    <p:sldId id="439" r:id="rId23"/>
    <p:sldId id="440" r:id="rId24"/>
    <p:sldId id="441" r:id="rId25"/>
    <p:sldId id="442" r:id="rId26"/>
    <p:sldId id="443" r:id="rId27"/>
    <p:sldId id="444" r:id="rId28"/>
    <p:sldId id="445" r:id="rId29"/>
    <p:sldId id="446" r:id="rId30"/>
    <p:sldId id="447" r:id="rId31"/>
    <p:sldId id="448" r:id="rId32"/>
    <p:sldId id="449" r:id="rId33"/>
    <p:sldId id="450" r:id="rId34"/>
    <p:sldId id="451" r:id="rId35"/>
    <p:sldId id="452" r:id="rId36"/>
    <p:sldId id="453" r:id="rId37"/>
    <p:sldId id="454" r:id="rId38"/>
    <p:sldId id="455" r:id="rId39"/>
    <p:sldId id="456" r:id="rId40"/>
    <p:sldId id="457" r:id="rId41"/>
    <p:sldId id="458" r:id="rId42"/>
    <p:sldId id="459" r:id="rId43"/>
    <p:sldId id="460" r:id="rId44"/>
    <p:sldId id="461" r:id="rId45"/>
    <p:sldId id="463" r:id="rId46"/>
    <p:sldId id="464" r:id="rId47"/>
    <p:sldId id="465" r:id="rId48"/>
    <p:sldId id="466" r:id="rId49"/>
    <p:sldId id="467" r:id="rId50"/>
    <p:sldId id="468" r:id="rId51"/>
    <p:sldId id="469" r:id="rId52"/>
    <p:sldId id="470" r:id="rId53"/>
    <p:sldId id="471" r:id="rId54"/>
    <p:sldId id="472" r:id="rId55"/>
    <p:sldId id="473" r:id="rId56"/>
    <p:sldId id="474" r:id="rId57"/>
    <p:sldId id="475" r:id="rId58"/>
    <p:sldId id="476" r:id="rId59"/>
    <p:sldId id="477" r:id="rId60"/>
    <p:sldId id="478" r:id="rId61"/>
    <p:sldId id="479" r:id="rId62"/>
    <p:sldId id="480" r:id="rId63"/>
    <p:sldId id="481" r:id="rId64"/>
    <p:sldId id="482" r:id="rId65"/>
    <p:sldId id="483" r:id="rId66"/>
    <p:sldId id="484" r:id="rId67"/>
    <p:sldId id="485" r:id="rId68"/>
    <p:sldId id="486" r:id="rId69"/>
    <p:sldId id="487" r:id="rId70"/>
    <p:sldId id="488" r:id="rId7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67" autoAdjust="0"/>
  </p:normalViewPr>
  <p:slideViewPr>
    <p:cSldViewPr>
      <p:cViewPr varScale="1">
        <p:scale>
          <a:sx n="63" d="100"/>
          <a:sy n="63" d="100"/>
        </p:scale>
        <p:origin x="151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87575FD-C7B9-4819-A8C8-4308F1DBD6DF}" type="datetimeFigureOut">
              <a:rPr lang="en-IN" smtClean="0"/>
              <a:t>22-05-2023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3F5C0C3-FD5A-4E15-B9BC-3089E7AF4D97}" type="slidenum">
              <a:rPr lang="en-IN" smtClean="0"/>
              <a:t>‹#›</a:t>
            </a:fld>
            <a:endParaRPr lang="en-IN"/>
          </a:p>
        </p:txBody>
      </p:sp>
    </p:spTree>
    <p:extLst>
      <p:ext uri="{BB962C8B-B14F-4D97-AF65-F5344CB8AC3E}">
        <p14:creationId xmlns:p14="http://schemas.microsoft.com/office/powerpoint/2010/main" val="34845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173204"/>
            <a:ext cx="9144000" cy="168479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941832" y="1633727"/>
            <a:ext cx="6925056" cy="4209288"/>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942543" y="-259334"/>
            <a:ext cx="5869940" cy="695325"/>
          </a:xfrm>
          <a:prstGeom prst="rect">
            <a:avLst/>
          </a:prstGeom>
        </p:spPr>
        <p:txBody>
          <a:bodyPr wrap="square" lIns="0" tIns="0" rIns="0" bIns="0">
            <a:spAutoFit/>
          </a:bodyPr>
          <a:lstStyle>
            <a:lvl1pPr>
              <a:defRPr sz="4400" b="0" i="0">
                <a:solidFill>
                  <a:srgbClr val="1F3863"/>
                </a:solidFill>
                <a:latin typeface="Caladea"/>
                <a:cs typeface="Calade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F3863"/>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adea"/>
                <a:cs typeface="Calade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F3863"/>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7" name="Holder 7"/>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F3863"/>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5" name="Holder 5"/>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4" name="Holder 4"/>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173204"/>
            <a:ext cx="9144000" cy="1684792"/>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07542" y="30606"/>
            <a:ext cx="7466965" cy="1298575"/>
          </a:xfrm>
          <a:prstGeom prst="rect">
            <a:avLst/>
          </a:prstGeom>
        </p:spPr>
        <p:txBody>
          <a:bodyPr wrap="square" lIns="0" tIns="0" rIns="0" bIns="0">
            <a:spAutoFit/>
          </a:bodyPr>
          <a:lstStyle>
            <a:lvl1pPr>
              <a:defRPr sz="2800" b="0" i="0">
                <a:solidFill>
                  <a:srgbClr val="1F3863"/>
                </a:solidFill>
                <a:latin typeface="Trebuchet MS"/>
                <a:cs typeface="Trebuchet MS"/>
              </a:defRPr>
            </a:lvl1pPr>
          </a:lstStyle>
          <a:p>
            <a:endParaRPr/>
          </a:p>
        </p:txBody>
      </p:sp>
      <p:sp>
        <p:nvSpPr>
          <p:cNvPr id="3" name="Holder 3"/>
          <p:cNvSpPr>
            <a:spLocks noGrp="1"/>
          </p:cNvSpPr>
          <p:nvPr>
            <p:ph type="body" idx="1"/>
          </p:nvPr>
        </p:nvSpPr>
        <p:spPr>
          <a:xfrm>
            <a:off x="881075" y="1078845"/>
            <a:ext cx="7381849" cy="3971290"/>
          </a:xfrm>
          <a:prstGeom prst="rect">
            <a:avLst/>
          </a:prstGeom>
        </p:spPr>
        <p:txBody>
          <a:bodyPr wrap="square" lIns="0" tIns="0" rIns="0" bIns="0">
            <a:spAutoFit/>
          </a:bodyPr>
          <a:lstStyle>
            <a:lvl1pPr>
              <a:defRPr sz="2800" b="0" i="0">
                <a:solidFill>
                  <a:schemeClr val="tx1"/>
                </a:solidFill>
                <a:latin typeface="Caladea"/>
                <a:cs typeface="Calade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a:xfrm>
            <a:off x="8796781" y="6508812"/>
            <a:ext cx="271779" cy="223520"/>
          </a:xfrm>
          <a:prstGeom prst="rect">
            <a:avLst/>
          </a:prstGeom>
        </p:spPr>
        <p:txBody>
          <a:bodyPr wrap="square" lIns="0" tIns="0" rIns="0" bIns="0">
            <a:spAutoFit/>
          </a:bodyPr>
          <a:lstStyle>
            <a:lvl1pPr>
              <a:defRPr sz="1400" b="1" i="0">
                <a:solidFill>
                  <a:schemeClr val="tx1"/>
                </a:solidFill>
                <a:latin typeface="Arial"/>
                <a:cs typeface="Arial"/>
              </a:defRPr>
            </a:lvl1pPr>
          </a:lstStyle>
          <a:p>
            <a:pPr marL="38100">
              <a:lnSpc>
                <a:spcPts val="1639"/>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337259"/>
            <a:ext cx="8077200" cy="1939570"/>
          </a:xfrm>
          <a:prstGeom prst="rect">
            <a:avLst/>
          </a:prstGeom>
        </p:spPr>
        <p:txBody>
          <a:bodyPr vert="horz" wrap="square" lIns="0" tIns="88265" rIns="0" bIns="0" rtlCol="0">
            <a:spAutoFit/>
          </a:bodyPr>
          <a:lstStyle/>
          <a:p>
            <a:pPr marL="994410" marR="5080" indent="-982344">
              <a:lnSpc>
                <a:spcPts val="4750"/>
              </a:lnSpc>
              <a:spcBef>
                <a:spcPts val="695"/>
              </a:spcBef>
            </a:pPr>
            <a:r>
              <a:rPr lang="en-US" sz="4400" b="1" spc="-10" dirty="0" smtClean="0">
                <a:latin typeface="Caladea"/>
                <a:cs typeface="Caladea"/>
              </a:rPr>
              <a:t>                </a:t>
            </a:r>
            <a:r>
              <a:rPr sz="4400" b="1" spc="-10" dirty="0" smtClean="0">
                <a:latin typeface="Caladea"/>
                <a:cs typeface="Caladea"/>
              </a:rPr>
              <a:t>Module </a:t>
            </a:r>
            <a:r>
              <a:rPr lang="en-US" sz="4400" b="1" spc="-5" dirty="0">
                <a:latin typeface="Caladea"/>
                <a:cs typeface="Caladea"/>
              </a:rPr>
              <a:t>4</a:t>
            </a:r>
            <a:r>
              <a:rPr sz="4400" b="1" spc="-5" dirty="0" smtClean="0">
                <a:latin typeface="Caladea"/>
                <a:cs typeface="Caladea"/>
              </a:rPr>
              <a:t> </a:t>
            </a:r>
            <a:r>
              <a:rPr lang="en-US" sz="4400" b="1" spc="-5" dirty="0" smtClean="0">
                <a:latin typeface="Caladea"/>
                <a:cs typeface="Caladea"/>
              </a:rPr>
              <a:t>–</a:t>
            </a:r>
            <a:r>
              <a:rPr sz="4400" b="1" spc="-5" dirty="0" smtClean="0">
                <a:latin typeface="Caladea"/>
                <a:cs typeface="Caladea"/>
              </a:rPr>
              <a:t> </a:t>
            </a:r>
            <a:r>
              <a:rPr lang="en-US" sz="4400" b="1" spc="-5" dirty="0" smtClean="0">
                <a:latin typeface="Caladea"/>
                <a:cs typeface="Caladea"/>
              </a:rPr>
              <a:t/>
            </a:r>
            <a:br>
              <a:rPr lang="en-US" sz="4400" b="1" spc="-5" dirty="0" smtClean="0">
                <a:latin typeface="Caladea"/>
                <a:cs typeface="Caladea"/>
              </a:rPr>
            </a:br>
            <a:r>
              <a:rPr lang="en-US" sz="4400" b="1" spc="-5" dirty="0" smtClean="0">
                <a:latin typeface="Caladea"/>
                <a:cs typeface="Caladea"/>
              </a:rPr>
              <a:t/>
            </a:r>
            <a:br>
              <a:rPr lang="en-US" sz="4400" b="1" spc="-5" dirty="0" smtClean="0">
                <a:latin typeface="Caladea"/>
                <a:cs typeface="Caladea"/>
              </a:rPr>
            </a:br>
            <a:r>
              <a:rPr lang="en-US" sz="5400" b="1" spc="-15" dirty="0" smtClean="0">
                <a:latin typeface="Caladea"/>
                <a:cs typeface="Caladea"/>
              </a:rPr>
              <a:t>Memory Management</a:t>
            </a:r>
            <a:endParaRPr sz="4400" dirty="0">
              <a:latin typeface="Caladea"/>
              <a:cs typeface="Calad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133" y="0"/>
            <a:ext cx="8672855" cy="688650"/>
          </a:xfrm>
          <a:prstGeom prst="rect">
            <a:avLst/>
          </a:prstGeom>
        </p:spPr>
        <p:txBody>
          <a:bodyPr vert="horz" wrap="square" lIns="0" tIns="11430" rIns="0" bIns="0" rtlCol="0">
            <a:spAutoFit/>
          </a:bodyPr>
          <a:lstStyle/>
          <a:p>
            <a:pPr marL="12700">
              <a:lnSpc>
                <a:spcPct val="100000"/>
              </a:lnSpc>
              <a:spcBef>
                <a:spcPts val="90"/>
              </a:spcBef>
            </a:pPr>
            <a:r>
              <a:rPr lang="en-US" sz="4400" spc="-240" dirty="0" smtClean="0"/>
              <a:t>Logical versus physical address space</a:t>
            </a:r>
            <a:endParaRPr sz="4400" dirty="0"/>
          </a:p>
        </p:txBody>
      </p:sp>
      <p:sp>
        <p:nvSpPr>
          <p:cNvPr id="4" name="object 4"/>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5" name="object 5"/>
          <p:cNvSpPr txBox="1"/>
          <p:nvPr/>
        </p:nvSpPr>
        <p:spPr>
          <a:xfrm>
            <a:off x="8796781" y="6508812"/>
            <a:ext cx="272415" cy="223520"/>
          </a:xfrm>
          <a:prstGeom prst="rect">
            <a:avLst/>
          </a:prstGeom>
        </p:spPr>
        <p:txBody>
          <a:bodyPr vert="horz" wrap="square" lIns="0" tIns="0" rIns="0" bIns="0" rtlCol="0">
            <a:spAutoFit/>
          </a:bodyPr>
          <a:lstStyle/>
          <a:p>
            <a:pPr marL="38100">
              <a:lnSpc>
                <a:spcPts val="1639"/>
              </a:lnSpc>
            </a:pPr>
            <a:fld id="{81D60167-4931-47E6-BA6A-407CBD079E47}" type="slidenum">
              <a:rPr sz="1400" b="1" spc="-5" dirty="0">
                <a:latin typeface="Arial"/>
                <a:cs typeface="Arial"/>
              </a:rPr>
              <a:t>10</a:t>
            </a:fld>
            <a:endParaRPr sz="1400">
              <a:latin typeface="Arial"/>
              <a:cs typeface="Arial"/>
            </a:endParaRPr>
          </a:p>
        </p:txBody>
      </p:sp>
      <p:sp>
        <p:nvSpPr>
          <p:cNvPr id="3" name="object 3"/>
          <p:cNvSpPr txBox="1"/>
          <p:nvPr/>
        </p:nvSpPr>
        <p:spPr>
          <a:xfrm>
            <a:off x="0" y="838200"/>
            <a:ext cx="9143999" cy="4355680"/>
          </a:xfrm>
          <a:prstGeom prst="rect">
            <a:avLst/>
          </a:prstGeom>
        </p:spPr>
        <p:txBody>
          <a:bodyPr vert="horz" wrap="square" lIns="0" tIns="46355" rIns="0" bIns="0" rtlCol="0">
            <a:spAutoFit/>
          </a:bodyPr>
          <a:lstStyle/>
          <a:p>
            <a:pPr marL="355600" marR="5080" indent="-342900">
              <a:lnSpc>
                <a:spcPts val="2160"/>
              </a:lnSpc>
              <a:spcBef>
                <a:spcPts val="365"/>
              </a:spcBef>
              <a:buFont typeface="Wingdings" panose="05000000000000000000" pitchFamily="2" charset="2"/>
              <a:buChar char="Ø"/>
              <a:tabLst>
                <a:tab pos="241300" algn="l"/>
              </a:tabLst>
            </a:pPr>
            <a:r>
              <a:rPr lang="en-US" sz="2000" dirty="0" smtClean="0">
                <a:latin typeface="Carlito"/>
                <a:cs typeface="Carlito"/>
              </a:rPr>
              <a:t>When a user program is executed, CPU generates an address which us called </a:t>
            </a:r>
            <a:r>
              <a:rPr lang="en-US" sz="2000" b="1" dirty="0" smtClean="0">
                <a:latin typeface="Carlito"/>
                <a:cs typeface="Carlito"/>
              </a:rPr>
              <a:t>logical address</a:t>
            </a:r>
          </a:p>
          <a:p>
            <a:pPr marL="355600" marR="5080" indent="-342900">
              <a:lnSpc>
                <a:spcPts val="2160"/>
              </a:lnSpc>
              <a:spcBef>
                <a:spcPts val="365"/>
              </a:spcBef>
              <a:buFont typeface="Wingdings" panose="05000000000000000000" pitchFamily="2" charset="2"/>
              <a:buChar char="Ø"/>
              <a:tabLst>
                <a:tab pos="241300" algn="l"/>
              </a:tabLst>
            </a:pPr>
            <a:r>
              <a:rPr lang="en-US" sz="2000" dirty="0" smtClean="0">
                <a:latin typeface="Carlito"/>
                <a:cs typeface="Carlito"/>
              </a:rPr>
              <a:t>This executable file has to be loaded into the main memory unit in some address.</a:t>
            </a:r>
          </a:p>
          <a:p>
            <a:pPr marL="355600" marR="5080" indent="-342900">
              <a:lnSpc>
                <a:spcPts val="2160"/>
              </a:lnSpc>
              <a:spcBef>
                <a:spcPts val="365"/>
              </a:spcBef>
              <a:buFont typeface="Wingdings" panose="05000000000000000000" pitchFamily="2" charset="2"/>
              <a:buChar char="Ø"/>
              <a:tabLst>
                <a:tab pos="241300" algn="l"/>
              </a:tabLst>
            </a:pPr>
            <a:r>
              <a:rPr lang="en-US" sz="2000" dirty="0" smtClean="0">
                <a:latin typeface="Carlito"/>
                <a:cs typeface="Carlito"/>
              </a:rPr>
              <a:t>So address seen by memory unit is called </a:t>
            </a:r>
            <a:r>
              <a:rPr lang="en-US" sz="2000" b="1" dirty="0">
                <a:latin typeface="Carlito"/>
                <a:cs typeface="Carlito"/>
              </a:rPr>
              <a:t>P</a:t>
            </a:r>
            <a:r>
              <a:rPr lang="en-US" sz="2000" b="1" dirty="0" smtClean="0">
                <a:latin typeface="Carlito"/>
                <a:cs typeface="Carlito"/>
              </a:rPr>
              <a:t>hysical address.</a:t>
            </a:r>
          </a:p>
          <a:p>
            <a:pPr marL="355600" marR="5080" indent="-342900">
              <a:lnSpc>
                <a:spcPts val="2160"/>
              </a:lnSpc>
              <a:spcBef>
                <a:spcPts val="365"/>
              </a:spcBef>
              <a:buFont typeface="Wingdings" panose="05000000000000000000" pitchFamily="2" charset="2"/>
              <a:buChar char="Ø"/>
              <a:tabLst>
                <a:tab pos="241300" algn="l"/>
              </a:tabLst>
            </a:pPr>
            <a:r>
              <a:rPr lang="en-US" sz="2000" dirty="0" smtClean="0">
                <a:latin typeface="Carlito"/>
                <a:cs typeface="Carlito"/>
              </a:rPr>
              <a:t>During execution time, address binding scheme generates different logical &amp; physical addresses. In this case, logical address is also called as </a:t>
            </a:r>
            <a:r>
              <a:rPr lang="en-US" sz="2000" b="1" dirty="0" smtClean="0">
                <a:latin typeface="Carlito"/>
                <a:cs typeface="Carlito"/>
              </a:rPr>
              <a:t>virtual address</a:t>
            </a:r>
          </a:p>
          <a:p>
            <a:pPr marL="355600" marR="5080" indent="-342900">
              <a:lnSpc>
                <a:spcPts val="2160"/>
              </a:lnSpc>
              <a:spcBef>
                <a:spcPts val="365"/>
              </a:spcBef>
              <a:buFont typeface="Wingdings" panose="05000000000000000000" pitchFamily="2" charset="2"/>
              <a:buChar char="Ø"/>
              <a:tabLst>
                <a:tab pos="241300" algn="l"/>
              </a:tabLst>
            </a:pPr>
            <a:r>
              <a:rPr lang="en-US" sz="2000" dirty="0" smtClean="0">
                <a:latin typeface="Carlito"/>
                <a:cs typeface="Carlito"/>
              </a:rPr>
              <a:t>Set of all logical addresses generated by a program is called </a:t>
            </a:r>
            <a:r>
              <a:rPr lang="en-US" sz="2000" b="1" dirty="0" smtClean="0">
                <a:latin typeface="Carlito"/>
                <a:cs typeface="Carlito"/>
              </a:rPr>
              <a:t>logical address space</a:t>
            </a:r>
          </a:p>
          <a:p>
            <a:pPr marL="355600" marR="5080" indent="-342900">
              <a:lnSpc>
                <a:spcPts val="2160"/>
              </a:lnSpc>
              <a:spcBef>
                <a:spcPts val="365"/>
              </a:spcBef>
              <a:buFont typeface="Wingdings" panose="05000000000000000000" pitchFamily="2" charset="2"/>
              <a:buChar char="Ø"/>
              <a:tabLst>
                <a:tab pos="241300" algn="l"/>
              </a:tabLst>
            </a:pPr>
            <a:r>
              <a:rPr lang="en-US" sz="2000" dirty="0" smtClean="0">
                <a:latin typeface="Carlito"/>
                <a:cs typeface="Carlito"/>
              </a:rPr>
              <a:t>Set </a:t>
            </a:r>
            <a:r>
              <a:rPr lang="en-US" sz="2000" dirty="0">
                <a:latin typeface="Carlito"/>
                <a:cs typeface="Carlito"/>
              </a:rPr>
              <a:t>of all </a:t>
            </a:r>
            <a:r>
              <a:rPr lang="en-US" sz="2000" dirty="0" smtClean="0">
                <a:latin typeface="Carlito"/>
                <a:cs typeface="Carlito"/>
              </a:rPr>
              <a:t>physical </a:t>
            </a:r>
            <a:r>
              <a:rPr lang="en-US" sz="2000" dirty="0">
                <a:latin typeface="Carlito"/>
                <a:cs typeface="Carlito"/>
              </a:rPr>
              <a:t>addresses </a:t>
            </a:r>
            <a:r>
              <a:rPr lang="en-US" sz="2000" dirty="0" smtClean="0">
                <a:latin typeface="Carlito"/>
                <a:cs typeface="Carlito"/>
              </a:rPr>
              <a:t>corresponding to these logical addresses </a:t>
            </a:r>
            <a:r>
              <a:rPr lang="en-US" sz="2000" dirty="0">
                <a:latin typeface="Carlito"/>
                <a:cs typeface="Carlito"/>
              </a:rPr>
              <a:t>is called </a:t>
            </a:r>
            <a:r>
              <a:rPr lang="en-US" sz="2000" b="1" dirty="0" smtClean="0">
                <a:latin typeface="Carlito"/>
                <a:cs typeface="Carlito"/>
              </a:rPr>
              <a:t>physical </a:t>
            </a:r>
            <a:r>
              <a:rPr lang="en-US" sz="2000" b="1" dirty="0">
                <a:latin typeface="Carlito"/>
                <a:cs typeface="Carlito"/>
              </a:rPr>
              <a:t>address </a:t>
            </a:r>
            <a:r>
              <a:rPr lang="en-US" sz="2000" b="1" dirty="0" smtClean="0">
                <a:latin typeface="Carlito"/>
                <a:cs typeface="Carlito"/>
              </a:rPr>
              <a:t>space</a:t>
            </a:r>
          </a:p>
          <a:p>
            <a:pPr marL="355600" marR="5080" indent="-342900">
              <a:lnSpc>
                <a:spcPts val="2160"/>
              </a:lnSpc>
              <a:spcBef>
                <a:spcPts val="365"/>
              </a:spcBef>
              <a:buFont typeface="Wingdings" panose="05000000000000000000" pitchFamily="2" charset="2"/>
              <a:buChar char="Ø"/>
              <a:tabLst>
                <a:tab pos="241300" algn="l"/>
              </a:tabLst>
            </a:pPr>
            <a:endParaRPr lang="en-US" sz="2000" dirty="0">
              <a:latin typeface="Carlito"/>
              <a:cs typeface="Carlito"/>
            </a:endParaRPr>
          </a:p>
          <a:p>
            <a:pPr marL="355600" marR="5080" indent="-342900">
              <a:lnSpc>
                <a:spcPts val="2160"/>
              </a:lnSpc>
              <a:spcBef>
                <a:spcPts val="365"/>
              </a:spcBef>
              <a:buFont typeface="Wingdings" panose="05000000000000000000" pitchFamily="2" charset="2"/>
              <a:buChar char="Ø"/>
              <a:tabLst>
                <a:tab pos="241300" algn="l"/>
              </a:tabLst>
            </a:pPr>
            <a:endParaRPr sz="2000" dirty="0">
              <a:latin typeface="Carlito"/>
              <a:cs typeface="Carli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133" y="0"/>
            <a:ext cx="8672855" cy="688650"/>
          </a:xfrm>
          <a:prstGeom prst="rect">
            <a:avLst/>
          </a:prstGeom>
        </p:spPr>
        <p:txBody>
          <a:bodyPr vert="horz" wrap="square" lIns="0" tIns="11430" rIns="0" bIns="0" rtlCol="0">
            <a:spAutoFit/>
          </a:bodyPr>
          <a:lstStyle/>
          <a:p>
            <a:pPr marL="12700">
              <a:lnSpc>
                <a:spcPct val="100000"/>
              </a:lnSpc>
              <a:spcBef>
                <a:spcPts val="90"/>
              </a:spcBef>
            </a:pPr>
            <a:r>
              <a:rPr lang="en-US" sz="4400" spc="-240" dirty="0" smtClean="0"/>
              <a:t>Logical versus physical address space</a:t>
            </a:r>
            <a:endParaRPr sz="4400" dirty="0"/>
          </a:p>
        </p:txBody>
      </p:sp>
      <p:sp>
        <p:nvSpPr>
          <p:cNvPr id="4" name="object 4"/>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5" name="object 5"/>
          <p:cNvSpPr txBox="1"/>
          <p:nvPr/>
        </p:nvSpPr>
        <p:spPr>
          <a:xfrm>
            <a:off x="8796781" y="6508812"/>
            <a:ext cx="272415" cy="223520"/>
          </a:xfrm>
          <a:prstGeom prst="rect">
            <a:avLst/>
          </a:prstGeom>
        </p:spPr>
        <p:txBody>
          <a:bodyPr vert="horz" wrap="square" lIns="0" tIns="0" rIns="0" bIns="0" rtlCol="0">
            <a:spAutoFit/>
          </a:bodyPr>
          <a:lstStyle/>
          <a:p>
            <a:pPr marL="38100">
              <a:lnSpc>
                <a:spcPts val="1639"/>
              </a:lnSpc>
            </a:pPr>
            <a:fld id="{81D60167-4931-47E6-BA6A-407CBD079E47}" type="slidenum">
              <a:rPr sz="1400" b="1" spc="-5" dirty="0">
                <a:latin typeface="Arial"/>
                <a:cs typeface="Arial"/>
              </a:rPr>
              <a:t>11</a:t>
            </a:fld>
            <a:endParaRPr sz="1400">
              <a:latin typeface="Arial"/>
              <a:cs typeface="Arial"/>
            </a:endParaRPr>
          </a:p>
        </p:txBody>
      </p:sp>
      <p:sp>
        <p:nvSpPr>
          <p:cNvPr id="3" name="object 3"/>
          <p:cNvSpPr txBox="1"/>
          <p:nvPr/>
        </p:nvSpPr>
        <p:spPr>
          <a:xfrm>
            <a:off x="0" y="910306"/>
            <a:ext cx="9143999" cy="3509294"/>
          </a:xfrm>
          <a:prstGeom prst="rect">
            <a:avLst/>
          </a:prstGeom>
        </p:spPr>
        <p:txBody>
          <a:bodyPr vert="horz" wrap="square" lIns="0" tIns="46355" rIns="0" bIns="0" rtlCol="0">
            <a:spAutoFit/>
          </a:bodyPr>
          <a:lstStyle/>
          <a:p>
            <a:pPr marL="355600" marR="5080" indent="-342900">
              <a:lnSpc>
                <a:spcPts val="2160"/>
              </a:lnSpc>
              <a:spcBef>
                <a:spcPts val="365"/>
              </a:spcBef>
              <a:buFont typeface="Wingdings" panose="05000000000000000000" pitchFamily="2" charset="2"/>
              <a:buChar char="Ø"/>
              <a:tabLst>
                <a:tab pos="241300" algn="l"/>
              </a:tabLst>
            </a:pPr>
            <a:r>
              <a:rPr lang="en-US" sz="2000" dirty="0" smtClean="0">
                <a:latin typeface="Carlito"/>
                <a:cs typeface="Carlito"/>
              </a:rPr>
              <a:t>So we need some mechanism/scheme to map the logical addresses into physical addresses during execution time</a:t>
            </a:r>
          </a:p>
          <a:p>
            <a:pPr marL="355600" marR="5080" indent="-342900">
              <a:lnSpc>
                <a:spcPts val="2160"/>
              </a:lnSpc>
              <a:spcBef>
                <a:spcPts val="365"/>
              </a:spcBef>
              <a:buFont typeface="Wingdings" panose="05000000000000000000" pitchFamily="2" charset="2"/>
              <a:buChar char="Ø"/>
              <a:tabLst>
                <a:tab pos="241300" algn="l"/>
              </a:tabLst>
            </a:pPr>
            <a:r>
              <a:rPr lang="en-US" sz="2000" dirty="0" smtClean="0">
                <a:latin typeface="Carlito"/>
                <a:cs typeface="Carlito"/>
              </a:rPr>
              <a:t>Hardware device used for this purpose is called </a:t>
            </a:r>
            <a:r>
              <a:rPr lang="en-US" sz="2000" b="1" dirty="0" smtClean="0">
                <a:latin typeface="Carlito"/>
                <a:cs typeface="Carlito"/>
              </a:rPr>
              <a:t>memory-management-unit(MMU)</a:t>
            </a:r>
          </a:p>
          <a:p>
            <a:pPr marL="355600" marR="5080" indent="-342900">
              <a:lnSpc>
                <a:spcPts val="2160"/>
              </a:lnSpc>
              <a:spcBef>
                <a:spcPts val="365"/>
              </a:spcBef>
              <a:buFont typeface="Wingdings" panose="05000000000000000000" pitchFamily="2" charset="2"/>
              <a:buChar char="Ø"/>
              <a:tabLst>
                <a:tab pos="241300" algn="l"/>
              </a:tabLst>
            </a:pPr>
            <a:r>
              <a:rPr lang="en-US" sz="2000" dirty="0" smtClean="0">
                <a:latin typeface="Carlito"/>
                <a:cs typeface="Carlito"/>
              </a:rPr>
              <a:t>Whenever CPU executes user program, it generates logical address(346) which is added with the content of relocation register(14000).</a:t>
            </a:r>
          </a:p>
          <a:p>
            <a:pPr marL="355600" marR="5080" indent="-342900">
              <a:lnSpc>
                <a:spcPts val="2160"/>
              </a:lnSpc>
              <a:spcBef>
                <a:spcPts val="365"/>
              </a:spcBef>
              <a:buFont typeface="Wingdings" panose="05000000000000000000" pitchFamily="2" charset="2"/>
              <a:buChar char="Ø"/>
              <a:tabLst>
                <a:tab pos="241300" algn="l"/>
              </a:tabLst>
            </a:pPr>
            <a:r>
              <a:rPr lang="en-US" sz="2000" dirty="0" smtClean="0">
                <a:latin typeface="Carlito"/>
                <a:cs typeface="Carlito"/>
              </a:rPr>
              <a:t>Then the resultant address(14346) will </a:t>
            </a:r>
          </a:p>
          <a:p>
            <a:pPr marL="12700" marR="5080">
              <a:lnSpc>
                <a:spcPts val="2160"/>
              </a:lnSpc>
              <a:spcBef>
                <a:spcPts val="365"/>
              </a:spcBef>
              <a:tabLst>
                <a:tab pos="241300" algn="l"/>
              </a:tabLst>
            </a:pPr>
            <a:r>
              <a:rPr lang="en-US" sz="2000" dirty="0" smtClean="0">
                <a:latin typeface="Carlito"/>
                <a:cs typeface="Carlito"/>
              </a:rPr>
              <a:t>      be sent to memory as physical address</a:t>
            </a:r>
          </a:p>
          <a:p>
            <a:pPr marL="12700" marR="5080">
              <a:lnSpc>
                <a:spcPts val="2160"/>
              </a:lnSpc>
              <a:spcBef>
                <a:spcPts val="365"/>
              </a:spcBef>
              <a:tabLst>
                <a:tab pos="241300" algn="l"/>
              </a:tabLst>
            </a:pPr>
            <a:endParaRPr lang="en-US" sz="2000" dirty="0" smtClean="0">
              <a:latin typeface="Carlito"/>
              <a:cs typeface="Carlito"/>
            </a:endParaRPr>
          </a:p>
          <a:p>
            <a:pPr marL="355600" marR="5080" indent="-342900">
              <a:lnSpc>
                <a:spcPts val="2160"/>
              </a:lnSpc>
              <a:spcBef>
                <a:spcPts val="365"/>
              </a:spcBef>
              <a:buFont typeface="Wingdings" panose="05000000000000000000" pitchFamily="2" charset="2"/>
              <a:buChar char="Ø"/>
              <a:tabLst>
                <a:tab pos="241300" algn="l"/>
              </a:tabLst>
            </a:pPr>
            <a:endParaRPr lang="en-US" sz="2000" dirty="0">
              <a:latin typeface="Carlito"/>
              <a:cs typeface="Carlito"/>
            </a:endParaRPr>
          </a:p>
          <a:p>
            <a:pPr marL="355600" marR="5080" indent="-342900">
              <a:lnSpc>
                <a:spcPts val="2160"/>
              </a:lnSpc>
              <a:spcBef>
                <a:spcPts val="365"/>
              </a:spcBef>
              <a:buFont typeface="Wingdings" panose="05000000000000000000" pitchFamily="2" charset="2"/>
              <a:buChar char="Ø"/>
              <a:tabLst>
                <a:tab pos="241300" algn="l"/>
              </a:tabLst>
            </a:pPr>
            <a:endParaRPr sz="2000" dirty="0">
              <a:latin typeface="Carlito"/>
              <a:cs typeface="Carlito"/>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599" y="2865977"/>
            <a:ext cx="4343399" cy="3992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4588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133" y="0"/>
            <a:ext cx="8672855" cy="688650"/>
          </a:xfrm>
          <a:prstGeom prst="rect">
            <a:avLst/>
          </a:prstGeom>
        </p:spPr>
        <p:txBody>
          <a:bodyPr vert="horz" wrap="square" lIns="0" tIns="11430" rIns="0" bIns="0" rtlCol="0">
            <a:spAutoFit/>
          </a:bodyPr>
          <a:lstStyle/>
          <a:p>
            <a:pPr marL="12700">
              <a:lnSpc>
                <a:spcPct val="100000"/>
              </a:lnSpc>
              <a:spcBef>
                <a:spcPts val="90"/>
              </a:spcBef>
            </a:pPr>
            <a:r>
              <a:rPr lang="en-US" sz="4400" spc="-240" dirty="0" smtClean="0"/>
              <a:t>Logical versus physical address space</a:t>
            </a:r>
            <a:endParaRPr sz="4400" dirty="0"/>
          </a:p>
        </p:txBody>
      </p:sp>
      <p:sp>
        <p:nvSpPr>
          <p:cNvPr id="4" name="object 4"/>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5" name="object 5"/>
          <p:cNvSpPr txBox="1"/>
          <p:nvPr/>
        </p:nvSpPr>
        <p:spPr>
          <a:xfrm>
            <a:off x="8796781" y="6508812"/>
            <a:ext cx="272415" cy="223520"/>
          </a:xfrm>
          <a:prstGeom prst="rect">
            <a:avLst/>
          </a:prstGeom>
        </p:spPr>
        <p:txBody>
          <a:bodyPr vert="horz" wrap="square" lIns="0" tIns="0" rIns="0" bIns="0" rtlCol="0">
            <a:spAutoFit/>
          </a:bodyPr>
          <a:lstStyle/>
          <a:p>
            <a:pPr marL="38100">
              <a:lnSpc>
                <a:spcPts val="1639"/>
              </a:lnSpc>
            </a:pPr>
            <a:fld id="{81D60167-4931-47E6-BA6A-407CBD079E47}" type="slidenum">
              <a:rPr sz="1400" b="1" spc="-5" dirty="0">
                <a:latin typeface="Arial"/>
                <a:cs typeface="Arial"/>
              </a:rPr>
              <a:t>12</a:t>
            </a:fld>
            <a:endParaRPr sz="1400">
              <a:latin typeface="Arial"/>
              <a:cs typeface="Arial"/>
            </a:endParaRPr>
          </a:p>
        </p:txBody>
      </p:sp>
      <p:sp>
        <p:nvSpPr>
          <p:cNvPr id="3" name="object 3"/>
          <p:cNvSpPr txBox="1"/>
          <p:nvPr/>
        </p:nvSpPr>
        <p:spPr>
          <a:xfrm>
            <a:off x="0" y="838200"/>
            <a:ext cx="9143999" cy="2509020"/>
          </a:xfrm>
          <a:prstGeom prst="rect">
            <a:avLst/>
          </a:prstGeom>
        </p:spPr>
        <p:txBody>
          <a:bodyPr vert="horz" wrap="square" lIns="0" tIns="46355" rIns="0" bIns="0" rtlCol="0">
            <a:spAutoFit/>
          </a:bodyPr>
          <a:lstStyle/>
          <a:p>
            <a:pPr marL="355600" marR="5080" indent="-342900">
              <a:lnSpc>
                <a:spcPts val="2160"/>
              </a:lnSpc>
              <a:spcBef>
                <a:spcPts val="365"/>
              </a:spcBef>
              <a:buFont typeface="Wingdings" panose="05000000000000000000" pitchFamily="2" charset="2"/>
              <a:buChar char="Ø"/>
              <a:tabLst>
                <a:tab pos="241300" algn="l"/>
              </a:tabLst>
            </a:pPr>
            <a:r>
              <a:rPr lang="en-US" sz="2000" dirty="0" smtClean="0">
                <a:latin typeface="Carlito"/>
                <a:cs typeface="Carlito"/>
              </a:rPr>
              <a:t>Range of logical addresses is </a:t>
            </a:r>
            <a:r>
              <a:rPr lang="en-US" sz="2000" b="1" dirty="0" smtClean="0">
                <a:latin typeface="Carlito"/>
                <a:cs typeface="Carlito"/>
              </a:rPr>
              <a:t>0 to max </a:t>
            </a:r>
            <a:r>
              <a:rPr lang="en-US" sz="2000" dirty="0" smtClean="0">
                <a:latin typeface="Carlito"/>
                <a:cs typeface="Carlito"/>
              </a:rPr>
              <a:t>and range of physical addresses is </a:t>
            </a:r>
            <a:r>
              <a:rPr lang="en-US" sz="2000" b="1" dirty="0" smtClean="0">
                <a:latin typeface="Carlito"/>
                <a:cs typeface="Carlito"/>
              </a:rPr>
              <a:t>R+0 to </a:t>
            </a:r>
            <a:r>
              <a:rPr lang="en-US" sz="2000" b="1" dirty="0" err="1" smtClean="0">
                <a:latin typeface="Carlito"/>
                <a:cs typeface="Carlito"/>
              </a:rPr>
              <a:t>R+max</a:t>
            </a:r>
            <a:r>
              <a:rPr lang="en-US" sz="2000" b="1" dirty="0" smtClean="0">
                <a:latin typeface="Carlito"/>
                <a:cs typeface="Carlito"/>
              </a:rPr>
              <a:t> </a:t>
            </a:r>
            <a:r>
              <a:rPr lang="en-US" sz="2000" dirty="0" smtClean="0">
                <a:latin typeface="Carlito"/>
                <a:cs typeface="Carlito"/>
              </a:rPr>
              <a:t>for base value R</a:t>
            </a:r>
          </a:p>
          <a:p>
            <a:pPr marL="355600" marR="5080" indent="-342900">
              <a:lnSpc>
                <a:spcPts val="2160"/>
              </a:lnSpc>
              <a:spcBef>
                <a:spcPts val="365"/>
              </a:spcBef>
              <a:buFont typeface="Wingdings" panose="05000000000000000000" pitchFamily="2" charset="2"/>
              <a:buChar char="Ø"/>
              <a:tabLst>
                <a:tab pos="241300" algn="l"/>
              </a:tabLst>
            </a:pPr>
            <a:r>
              <a:rPr lang="en-US" sz="2000" dirty="0" smtClean="0">
                <a:latin typeface="Carlito"/>
                <a:cs typeface="Carlito"/>
              </a:rPr>
              <a:t>user program generates only logical addresses &amp; thinks that, that process runs in locations 0 to max</a:t>
            </a:r>
          </a:p>
          <a:p>
            <a:pPr marL="355600" marR="5080" indent="-342900">
              <a:lnSpc>
                <a:spcPts val="2160"/>
              </a:lnSpc>
              <a:spcBef>
                <a:spcPts val="365"/>
              </a:spcBef>
              <a:buFont typeface="Wingdings" panose="05000000000000000000" pitchFamily="2" charset="2"/>
              <a:buChar char="Ø"/>
              <a:tabLst>
                <a:tab pos="241300" algn="l"/>
              </a:tabLst>
            </a:pPr>
            <a:r>
              <a:rPr lang="en-US" sz="2000" dirty="0" smtClean="0">
                <a:latin typeface="Carlito"/>
                <a:cs typeface="Carlito"/>
              </a:rPr>
              <a:t>These logical addresses must be mapped to physical addresses before they are used.</a:t>
            </a:r>
          </a:p>
          <a:p>
            <a:pPr marL="355600" marR="5080" indent="-342900">
              <a:lnSpc>
                <a:spcPts val="2160"/>
              </a:lnSpc>
              <a:spcBef>
                <a:spcPts val="365"/>
              </a:spcBef>
              <a:buFont typeface="Wingdings" panose="05000000000000000000" pitchFamily="2" charset="2"/>
              <a:buChar char="Ø"/>
              <a:tabLst>
                <a:tab pos="241300" algn="l"/>
              </a:tabLst>
            </a:pPr>
            <a:endParaRPr lang="en-US" sz="2000" dirty="0">
              <a:latin typeface="Carlito"/>
              <a:cs typeface="Carlito"/>
            </a:endParaRPr>
          </a:p>
          <a:p>
            <a:pPr marL="355600" marR="5080" indent="-342900">
              <a:lnSpc>
                <a:spcPts val="2160"/>
              </a:lnSpc>
              <a:spcBef>
                <a:spcPts val="365"/>
              </a:spcBef>
              <a:buFont typeface="Wingdings" panose="05000000000000000000" pitchFamily="2" charset="2"/>
              <a:buChar char="Ø"/>
              <a:tabLst>
                <a:tab pos="241300" algn="l"/>
              </a:tabLst>
            </a:pPr>
            <a:endParaRPr sz="2000" dirty="0">
              <a:latin typeface="Carlito"/>
              <a:cs typeface="Carlito"/>
            </a:endParaRPr>
          </a:p>
        </p:txBody>
      </p:sp>
    </p:spTree>
    <p:extLst>
      <p:ext uri="{BB962C8B-B14F-4D97-AF65-F5344CB8AC3E}">
        <p14:creationId xmlns:p14="http://schemas.microsoft.com/office/powerpoint/2010/main" val="191337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084" y="-3937"/>
            <a:ext cx="7716825"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latin typeface="Caladea"/>
                <a:cs typeface="Caladea"/>
              </a:rPr>
              <a:t>Dynamic Loading</a:t>
            </a:r>
            <a:endParaRPr sz="4000" dirty="0">
              <a:latin typeface="Caladea"/>
              <a:cs typeface="Caladea"/>
            </a:endParaRPr>
          </a:p>
        </p:txBody>
      </p:sp>
      <p:sp>
        <p:nvSpPr>
          <p:cNvPr id="4" name="object 4"/>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13</a:t>
            </a:fld>
            <a:endParaRPr spc="-5" dirty="0"/>
          </a:p>
        </p:txBody>
      </p:sp>
      <p:sp>
        <p:nvSpPr>
          <p:cNvPr id="3" name="object 3"/>
          <p:cNvSpPr txBox="1"/>
          <p:nvPr/>
        </p:nvSpPr>
        <p:spPr>
          <a:xfrm>
            <a:off x="0" y="623799"/>
            <a:ext cx="9144000" cy="4398640"/>
          </a:xfrm>
          <a:prstGeom prst="rect">
            <a:avLst/>
          </a:prstGeom>
        </p:spPr>
        <p:txBody>
          <a:bodyPr vert="horz" wrap="square" lIns="0" tIns="12700" rIns="0" bIns="0" rtlCol="0">
            <a:spAutoFit/>
          </a:bodyPr>
          <a:lstStyle/>
          <a:p>
            <a:pPr marL="355600" indent="-342900" algn="just">
              <a:lnSpc>
                <a:spcPts val="2050"/>
              </a:lnSpc>
              <a:spcBef>
                <a:spcPts val="100"/>
              </a:spcBef>
              <a:buFont typeface="Wingdings" panose="05000000000000000000" pitchFamily="2" charset="2"/>
              <a:buChar char="Ø"/>
              <a:tabLst>
                <a:tab pos="240665" algn="l"/>
                <a:tab pos="241300" algn="l"/>
              </a:tabLst>
            </a:pPr>
            <a:r>
              <a:rPr lang="en-US" sz="2400" spc="-5" dirty="0">
                <a:latin typeface="Times New Roman" panose="02020603050405020304" pitchFamily="18" charset="0"/>
                <a:cs typeface="Times New Roman" panose="02020603050405020304" pitchFamily="18" charset="0"/>
              </a:rPr>
              <a:t>A program is ready for execution when all </a:t>
            </a:r>
            <a:r>
              <a:rPr lang="en-US" sz="2400" spc="-5" dirty="0" smtClean="0">
                <a:latin typeface="Times New Roman" panose="02020603050405020304" pitchFamily="18" charset="0"/>
                <a:cs typeface="Times New Roman" panose="02020603050405020304" pitchFamily="18" charset="0"/>
              </a:rPr>
              <a:t>of its data &amp; </a:t>
            </a:r>
            <a:r>
              <a:rPr lang="en-US" sz="2400" spc="-5" dirty="0">
                <a:latin typeface="Times New Roman" panose="02020603050405020304" pitchFamily="18" charset="0"/>
                <a:cs typeface="Times New Roman" panose="02020603050405020304" pitchFamily="18" charset="0"/>
              </a:rPr>
              <a:t>instructions are loaded into the physical memory. </a:t>
            </a:r>
            <a:endParaRPr lang="en-US" sz="2400" spc="-5" dirty="0" smtClean="0">
              <a:latin typeface="Times New Roman" panose="02020603050405020304" pitchFamily="18" charset="0"/>
              <a:cs typeface="Times New Roman" panose="02020603050405020304" pitchFamily="18" charset="0"/>
            </a:endParaRPr>
          </a:p>
          <a:p>
            <a:pPr marL="355600" indent="-342900" algn="just">
              <a:lnSpc>
                <a:spcPts val="2050"/>
              </a:lnSpc>
              <a:spcBef>
                <a:spcPts val="100"/>
              </a:spcBef>
              <a:buFont typeface="Wingdings" panose="05000000000000000000" pitchFamily="2" charset="2"/>
              <a:buChar char="Ø"/>
              <a:tabLst>
                <a:tab pos="240665" algn="l"/>
                <a:tab pos="241300" algn="l"/>
              </a:tabLst>
            </a:pPr>
            <a:r>
              <a:rPr lang="en-US" sz="2400" spc="-5" dirty="0" smtClean="0">
                <a:latin typeface="Times New Roman" panose="02020603050405020304" pitchFamily="18" charset="0"/>
                <a:cs typeface="Times New Roman" panose="02020603050405020304" pitchFamily="18" charset="0"/>
              </a:rPr>
              <a:t>Most of the times, size of the program is very large.</a:t>
            </a:r>
          </a:p>
          <a:p>
            <a:pPr marL="355600" indent="-342900" algn="just">
              <a:lnSpc>
                <a:spcPts val="2050"/>
              </a:lnSpc>
              <a:spcBef>
                <a:spcPts val="100"/>
              </a:spcBef>
              <a:buFont typeface="Wingdings" panose="05000000000000000000" pitchFamily="2" charset="2"/>
              <a:buChar char="Ø"/>
              <a:tabLst>
                <a:tab pos="240665" algn="l"/>
                <a:tab pos="241300" algn="l"/>
              </a:tabLst>
            </a:pPr>
            <a:r>
              <a:rPr lang="en-US" sz="2400" spc="-5" dirty="0" smtClean="0">
                <a:latin typeface="Times New Roman" panose="02020603050405020304" pitchFamily="18" charset="0"/>
                <a:cs typeface="Times New Roman" panose="02020603050405020304" pitchFamily="18" charset="0"/>
              </a:rPr>
              <a:t>To obtain better memory space utilization, </a:t>
            </a:r>
            <a:r>
              <a:rPr lang="en-US" sz="2400" b="1" spc="-5" dirty="0" smtClean="0">
                <a:latin typeface="Times New Roman" panose="02020603050405020304" pitchFamily="18" charset="0"/>
                <a:cs typeface="Times New Roman" panose="02020603050405020304" pitchFamily="18" charset="0"/>
              </a:rPr>
              <a:t>dynamic loading </a:t>
            </a:r>
            <a:r>
              <a:rPr lang="en-US" sz="2400" spc="-5" dirty="0" smtClean="0">
                <a:latin typeface="Times New Roman" panose="02020603050405020304" pitchFamily="18" charset="0"/>
                <a:cs typeface="Times New Roman" panose="02020603050405020304" pitchFamily="18" charset="0"/>
              </a:rPr>
              <a:t>is used.</a:t>
            </a:r>
          </a:p>
          <a:p>
            <a:pPr marL="355600" indent="-342900" algn="just">
              <a:lnSpc>
                <a:spcPts val="2050"/>
              </a:lnSpc>
              <a:spcBef>
                <a:spcPts val="100"/>
              </a:spcBef>
              <a:buFont typeface="Wingdings" panose="05000000000000000000" pitchFamily="2" charset="2"/>
              <a:buChar char="Ø"/>
              <a:tabLst>
                <a:tab pos="240665" algn="l"/>
                <a:tab pos="241300" algn="l"/>
              </a:tabLst>
            </a:pPr>
            <a:r>
              <a:rPr lang="en-US" sz="2400" spc="-5" dirty="0" smtClean="0">
                <a:latin typeface="Times New Roman" panose="02020603050405020304" pitchFamily="18" charset="0"/>
                <a:cs typeface="Times New Roman" panose="02020603050405020304" pitchFamily="18" charset="0"/>
              </a:rPr>
              <a:t>“All </a:t>
            </a:r>
            <a:r>
              <a:rPr lang="en-US" sz="2400" spc="-5" dirty="0">
                <a:latin typeface="Times New Roman" panose="02020603050405020304" pitchFamily="18" charset="0"/>
                <a:cs typeface="Times New Roman" panose="02020603050405020304" pitchFamily="18" charset="0"/>
              </a:rPr>
              <a:t>routines (</a:t>
            </a:r>
            <a:r>
              <a:rPr lang="en-US" sz="2400" spc="-5" dirty="0" smtClean="0">
                <a:latin typeface="Times New Roman" panose="02020603050405020304" pitchFamily="18" charset="0"/>
                <a:cs typeface="Times New Roman" panose="02020603050405020304" pitchFamily="18" charset="0"/>
              </a:rPr>
              <a:t>user-defined </a:t>
            </a:r>
            <a:r>
              <a:rPr lang="en-US" sz="2400" spc="-5" dirty="0">
                <a:latin typeface="Times New Roman" panose="02020603050405020304" pitchFamily="18" charset="0"/>
                <a:cs typeface="Times New Roman" panose="02020603050405020304" pitchFamily="18" charset="0"/>
              </a:rPr>
              <a:t>&amp; in-built functions) are </a:t>
            </a:r>
            <a:r>
              <a:rPr lang="en-US" sz="2400" spc="-5" dirty="0" smtClean="0">
                <a:latin typeface="Times New Roman" panose="02020603050405020304" pitchFamily="18" charset="0"/>
                <a:cs typeface="Times New Roman" panose="02020603050405020304" pitchFamily="18" charset="0"/>
              </a:rPr>
              <a:t>kept on </a:t>
            </a:r>
            <a:r>
              <a:rPr lang="en-US" sz="2400" spc="-5" dirty="0">
                <a:latin typeface="Times New Roman" panose="02020603050405020304" pitchFamily="18" charset="0"/>
                <a:cs typeface="Times New Roman" panose="02020603050405020304" pitchFamily="18" charset="0"/>
              </a:rPr>
              <a:t>secondary storage (</a:t>
            </a:r>
            <a:r>
              <a:rPr lang="en-US" sz="2400" spc="-5" dirty="0" smtClean="0">
                <a:latin typeface="Times New Roman" panose="02020603050405020304" pitchFamily="18" charset="0"/>
                <a:cs typeface="Times New Roman" panose="02020603050405020304" pitchFamily="18" charset="0"/>
              </a:rPr>
              <a:t>disk</a:t>
            </a:r>
            <a:r>
              <a:rPr lang="en-US" sz="2400" spc="-5" dirty="0">
                <a:latin typeface="Times New Roman" panose="02020603050405020304" pitchFamily="18" charset="0"/>
                <a:cs typeface="Times New Roman" panose="02020603050405020304" pitchFamily="18" charset="0"/>
              </a:rPr>
              <a:t>) in a </a:t>
            </a:r>
            <a:r>
              <a:rPr lang="en-US" sz="2400" spc="-5" dirty="0" smtClean="0">
                <a:latin typeface="Times New Roman" panose="02020603050405020304" pitchFamily="18" charset="0"/>
                <a:cs typeface="Times New Roman" panose="02020603050405020304" pitchFamily="18" charset="0"/>
              </a:rPr>
              <a:t>Relocatable </a:t>
            </a:r>
            <a:r>
              <a:rPr lang="en-US" sz="2400" spc="-5" dirty="0">
                <a:latin typeface="Times New Roman" panose="02020603050405020304" pitchFamily="18" charset="0"/>
                <a:cs typeface="Times New Roman" panose="02020603050405020304" pitchFamily="18" charset="0"/>
              </a:rPr>
              <a:t>load format. </a:t>
            </a:r>
            <a:r>
              <a:rPr lang="en-US" sz="2400" spc="-5" dirty="0" smtClean="0">
                <a:latin typeface="Times New Roman" panose="02020603050405020304" pitchFamily="18" charset="0"/>
                <a:cs typeface="Times New Roman" panose="02020603050405020304" pitchFamily="18" charset="0"/>
              </a:rPr>
              <a:t>Only </a:t>
            </a:r>
            <a:r>
              <a:rPr lang="en-US" sz="2400" spc="-5" dirty="0">
                <a:latin typeface="Times New Roman" panose="02020603050405020304" pitchFamily="18" charset="0"/>
                <a:cs typeface="Times New Roman" panose="02020603050405020304" pitchFamily="18" charset="0"/>
              </a:rPr>
              <a:t>main </a:t>
            </a:r>
            <a:r>
              <a:rPr lang="en-US" sz="2400" spc="-5" dirty="0" smtClean="0">
                <a:latin typeface="Times New Roman" panose="02020603050405020304" pitchFamily="18" charset="0"/>
                <a:cs typeface="Times New Roman" panose="02020603050405020304" pitchFamily="18" charset="0"/>
              </a:rPr>
              <a:t>function </a:t>
            </a:r>
            <a:r>
              <a:rPr lang="en-US" sz="2400" spc="-5" dirty="0">
                <a:latin typeface="Times New Roman" panose="02020603050405020304" pitchFamily="18" charset="0"/>
                <a:cs typeface="Times New Roman" panose="02020603050405020304" pitchFamily="18" charset="0"/>
              </a:rPr>
              <a:t>is loaded into the physical </a:t>
            </a:r>
            <a:r>
              <a:rPr lang="en-US" sz="2400" spc="-5" dirty="0" smtClean="0">
                <a:latin typeface="Times New Roman" panose="02020603050405020304" pitchFamily="18" charset="0"/>
                <a:cs typeface="Times New Roman" panose="02020603050405020304" pitchFamily="18" charset="0"/>
              </a:rPr>
              <a:t>memory &amp; it is executed.”</a:t>
            </a:r>
          </a:p>
          <a:p>
            <a:pPr marL="355600" indent="-342900" algn="just">
              <a:lnSpc>
                <a:spcPts val="2050"/>
              </a:lnSpc>
              <a:spcBef>
                <a:spcPts val="100"/>
              </a:spcBef>
              <a:buFont typeface="Wingdings" panose="05000000000000000000" pitchFamily="2" charset="2"/>
              <a:buChar char="Ø"/>
              <a:tabLst>
                <a:tab pos="240665" algn="l"/>
                <a:tab pos="241300" algn="l"/>
              </a:tabLst>
            </a:pPr>
            <a:r>
              <a:rPr lang="en-US" sz="2400" spc="-5" dirty="0">
                <a:latin typeface="Times New Roman" panose="02020603050405020304" pitchFamily="18" charset="0"/>
                <a:cs typeface="Times New Roman" panose="02020603050405020304" pitchFamily="18" charset="0"/>
              </a:rPr>
              <a:t>"Functions/routines are loaded into the physical memory only when they are called”</a:t>
            </a:r>
          </a:p>
          <a:p>
            <a:pPr marL="355600" indent="-342900" algn="just">
              <a:lnSpc>
                <a:spcPts val="2050"/>
              </a:lnSpc>
              <a:spcBef>
                <a:spcPts val="100"/>
              </a:spcBef>
              <a:buFont typeface="Wingdings" panose="05000000000000000000" pitchFamily="2" charset="2"/>
              <a:buChar char="Ø"/>
              <a:tabLst>
                <a:tab pos="240665" algn="l"/>
                <a:tab pos="241300" algn="l"/>
              </a:tabLst>
            </a:pPr>
            <a:r>
              <a:rPr lang="en-US" sz="2400" spc="-5" dirty="0">
                <a:latin typeface="Times New Roman" panose="02020603050405020304" pitchFamily="18" charset="0"/>
                <a:cs typeface="Times New Roman" panose="02020603050405020304" pitchFamily="18" charset="0"/>
              </a:rPr>
              <a:t>whenever a function/routine is called, calling function first checks whether it is already loaded or not. If it is not loaded, Relocatable linking, loader is called to load the desired function into memory. Then control is passed to the newly loaded routine. This concept is called as dynamic loading. </a:t>
            </a:r>
            <a:endParaRPr lang="en-US" sz="2400" spc="-5" dirty="0" smtClean="0">
              <a:latin typeface="Times New Roman" panose="02020603050405020304" pitchFamily="18" charset="0"/>
              <a:cs typeface="Times New Roman" panose="02020603050405020304" pitchFamily="18" charset="0"/>
            </a:endParaRPr>
          </a:p>
          <a:p>
            <a:pPr marL="355600" indent="-342900" algn="just">
              <a:lnSpc>
                <a:spcPts val="2050"/>
              </a:lnSpc>
              <a:spcBef>
                <a:spcPts val="100"/>
              </a:spcBef>
              <a:buFont typeface="Wingdings" panose="05000000000000000000" pitchFamily="2" charset="2"/>
              <a:buChar char="Ø"/>
              <a:tabLst>
                <a:tab pos="240665" algn="l"/>
                <a:tab pos="241300" algn="l"/>
              </a:tabLst>
            </a:pPr>
            <a:r>
              <a:rPr lang="en-US" sz="2400" spc="-5" dirty="0">
                <a:latin typeface="Times New Roman" panose="02020603050405020304" pitchFamily="18" charset="0"/>
                <a:cs typeface="Times New Roman" panose="02020603050405020304" pitchFamily="18" charset="0"/>
              </a:rPr>
              <a:t>The advantage of dynamic loading is that, an </a:t>
            </a:r>
            <a:r>
              <a:rPr lang="en-US" sz="2400" spc="-5" dirty="0" smtClean="0">
                <a:latin typeface="Times New Roman" panose="02020603050405020304" pitchFamily="18" charset="0"/>
                <a:cs typeface="Times New Roman" panose="02020603050405020304" pitchFamily="18" charset="0"/>
              </a:rPr>
              <a:t>unused </a:t>
            </a:r>
            <a:r>
              <a:rPr lang="en-US" sz="2400" spc="-5" dirty="0">
                <a:latin typeface="Times New Roman" panose="02020603050405020304" pitchFamily="18" charset="0"/>
                <a:cs typeface="Times New Roman" panose="02020603050405020304" pitchFamily="18" charset="0"/>
              </a:rPr>
              <a:t>function is never loaded.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084" y="-3937"/>
            <a:ext cx="7716825"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latin typeface="Caladea"/>
                <a:cs typeface="Caladea"/>
              </a:rPr>
              <a:t>Dynamic Linking</a:t>
            </a:r>
            <a:endParaRPr sz="4000" dirty="0">
              <a:latin typeface="Caladea"/>
              <a:cs typeface="Caladea"/>
            </a:endParaRPr>
          </a:p>
        </p:txBody>
      </p:sp>
      <p:sp>
        <p:nvSpPr>
          <p:cNvPr id="4" name="object 4"/>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14</a:t>
            </a:fld>
            <a:endParaRPr spc="-5" dirty="0"/>
          </a:p>
        </p:txBody>
      </p:sp>
      <p:sp>
        <p:nvSpPr>
          <p:cNvPr id="3" name="object 3"/>
          <p:cNvSpPr txBox="1"/>
          <p:nvPr/>
        </p:nvSpPr>
        <p:spPr>
          <a:xfrm>
            <a:off x="0" y="623799"/>
            <a:ext cx="9144000" cy="4129336"/>
          </a:xfrm>
          <a:prstGeom prst="rect">
            <a:avLst/>
          </a:prstGeom>
        </p:spPr>
        <p:txBody>
          <a:bodyPr vert="horz" wrap="square" lIns="0" tIns="12700" rIns="0" bIns="0" rtlCol="0">
            <a:spAutoFit/>
          </a:bodyPr>
          <a:lstStyle/>
          <a:p>
            <a:pPr marL="355600" indent="-342900" algn="just">
              <a:lnSpc>
                <a:spcPts val="2050"/>
              </a:lnSpc>
              <a:spcBef>
                <a:spcPts val="100"/>
              </a:spcBef>
              <a:buFont typeface="Wingdings" panose="05000000000000000000" pitchFamily="2" charset="2"/>
              <a:buChar char="Ø"/>
              <a:tabLst>
                <a:tab pos="240665" algn="l"/>
                <a:tab pos="241300" algn="l"/>
              </a:tabLst>
            </a:pPr>
            <a:r>
              <a:rPr lang="en-US" sz="2400" spc="-5" dirty="0" smtClean="0">
                <a:latin typeface="Times New Roman" panose="02020603050405020304" pitchFamily="18" charset="0"/>
                <a:cs typeface="Times New Roman" panose="02020603050405020304" pitchFamily="18" charset="0"/>
              </a:rPr>
              <a:t>Dynamic linking is similar to dynamic loading </a:t>
            </a:r>
          </a:p>
          <a:p>
            <a:pPr marL="355600" indent="-342900" algn="just">
              <a:lnSpc>
                <a:spcPts val="2050"/>
              </a:lnSpc>
              <a:spcBef>
                <a:spcPts val="100"/>
              </a:spcBef>
              <a:buFont typeface="Wingdings" panose="05000000000000000000" pitchFamily="2" charset="2"/>
              <a:buChar char="Ø"/>
              <a:tabLst>
                <a:tab pos="240665" algn="l"/>
                <a:tab pos="241300" algn="l"/>
              </a:tabLst>
            </a:pPr>
            <a:r>
              <a:rPr lang="en-US" sz="2400" spc="-5" dirty="0" smtClean="0">
                <a:latin typeface="Times New Roman" panose="02020603050405020304" pitchFamily="18" charset="0"/>
                <a:cs typeface="Times New Roman" panose="02020603050405020304" pitchFamily="18" charset="0"/>
              </a:rPr>
              <a:t>In Dynamic linking, linking is postponed until execution time.</a:t>
            </a:r>
          </a:p>
          <a:p>
            <a:pPr marL="355600" indent="-342900" algn="just">
              <a:lnSpc>
                <a:spcPts val="2050"/>
              </a:lnSpc>
              <a:spcBef>
                <a:spcPts val="100"/>
              </a:spcBef>
              <a:buFont typeface="Wingdings" panose="05000000000000000000" pitchFamily="2" charset="2"/>
              <a:buChar char="Ø"/>
              <a:tabLst>
                <a:tab pos="240665" algn="l"/>
                <a:tab pos="241300" algn="l"/>
              </a:tabLst>
            </a:pPr>
            <a:r>
              <a:rPr lang="en-US" sz="2400" spc="-5" dirty="0" smtClean="0">
                <a:latin typeface="Times New Roman" panose="02020603050405020304" pitchFamily="18" charset="0"/>
                <a:cs typeface="Times New Roman" panose="02020603050405020304" pitchFamily="18" charset="0"/>
              </a:rPr>
              <a:t>This feature is usually used with the system libraries</a:t>
            </a:r>
          </a:p>
          <a:p>
            <a:pPr marL="355600" indent="-342900" algn="just">
              <a:lnSpc>
                <a:spcPts val="2050"/>
              </a:lnSpc>
              <a:spcBef>
                <a:spcPts val="100"/>
              </a:spcBef>
              <a:buFont typeface="Wingdings" panose="05000000000000000000" pitchFamily="2" charset="2"/>
              <a:buChar char="Ø"/>
              <a:tabLst>
                <a:tab pos="240665" algn="l"/>
                <a:tab pos="241300" algn="l"/>
              </a:tabLst>
            </a:pPr>
            <a:r>
              <a:rPr lang="en-US" sz="2400" spc="-5" dirty="0" smtClean="0">
                <a:latin typeface="Times New Roman" panose="02020603050405020304" pitchFamily="18" charset="0"/>
                <a:cs typeface="Times New Roman" panose="02020603050405020304" pitchFamily="18" charset="0"/>
              </a:rPr>
              <a:t>With dynamic </a:t>
            </a:r>
            <a:r>
              <a:rPr lang="en-US" sz="2400" spc="-5" dirty="0">
                <a:latin typeface="Times New Roman" panose="02020603050405020304" pitchFamily="18" charset="0"/>
                <a:cs typeface="Times New Roman" panose="02020603050405020304" pitchFamily="18" charset="0"/>
              </a:rPr>
              <a:t>linking</a:t>
            </a:r>
            <a:r>
              <a:rPr lang="en-US" sz="2400" spc="-5" dirty="0" smtClean="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 </a:t>
            </a:r>
            <a:r>
              <a:rPr lang="en-US" sz="2400" b="1" spc="-5" dirty="0" smtClean="0">
                <a:latin typeface="Times New Roman" panose="02020603050405020304" pitchFamily="18" charset="0"/>
                <a:cs typeface="Times New Roman" panose="02020603050405020304" pitchFamily="18" charset="0"/>
              </a:rPr>
              <a:t>stub</a:t>
            </a:r>
            <a:r>
              <a:rPr lang="en-US" sz="2400" spc="-5" dirty="0" smtClean="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is included in the </a:t>
            </a:r>
            <a:r>
              <a:rPr lang="en-US" sz="2400" spc="-5" dirty="0" smtClean="0">
                <a:latin typeface="Times New Roman" panose="02020603050405020304" pitchFamily="18" charset="0"/>
                <a:cs typeface="Times New Roman" panose="02020603050405020304" pitchFamily="18" charset="0"/>
              </a:rPr>
              <a:t>image for </a:t>
            </a:r>
            <a:r>
              <a:rPr lang="en-US" sz="2400" spc="-5" dirty="0">
                <a:latin typeface="Times New Roman" panose="02020603050405020304" pitchFamily="18" charset="0"/>
                <a:cs typeface="Times New Roman" panose="02020603050405020304" pitchFamily="18" charset="0"/>
              </a:rPr>
              <a:t>each library routine reference. </a:t>
            </a:r>
            <a:endParaRPr lang="en-US" sz="2400" spc="-5" dirty="0" smtClean="0">
              <a:latin typeface="Times New Roman" panose="02020603050405020304" pitchFamily="18" charset="0"/>
              <a:cs typeface="Times New Roman" panose="02020603050405020304" pitchFamily="18" charset="0"/>
            </a:endParaRPr>
          </a:p>
          <a:p>
            <a:pPr marL="355600" indent="-342900" algn="just">
              <a:lnSpc>
                <a:spcPts val="2050"/>
              </a:lnSpc>
              <a:spcBef>
                <a:spcPts val="100"/>
              </a:spcBef>
              <a:buFont typeface="Wingdings" panose="05000000000000000000" pitchFamily="2" charset="2"/>
              <a:buChar char="Ø"/>
              <a:tabLst>
                <a:tab pos="240665" algn="l"/>
                <a:tab pos="241300" algn="l"/>
              </a:tabLst>
            </a:pPr>
            <a:r>
              <a:rPr lang="en-US" sz="2400" spc="-5" dirty="0" smtClean="0">
                <a:latin typeface="Times New Roman" panose="02020603050405020304" pitchFamily="18" charset="0"/>
                <a:cs typeface="Times New Roman" panose="02020603050405020304" pitchFamily="18" charset="0"/>
              </a:rPr>
              <a:t>Stub </a:t>
            </a:r>
            <a:r>
              <a:rPr lang="en-US" sz="2400" spc="-5" dirty="0">
                <a:latin typeface="Times New Roman" panose="02020603050405020304" pitchFamily="18" charset="0"/>
                <a:cs typeface="Times New Roman" panose="02020603050405020304" pitchFamily="18" charset="0"/>
              </a:rPr>
              <a:t>is a small piece of code that indicates how to </a:t>
            </a:r>
            <a:r>
              <a:rPr lang="en-US" sz="2400" spc="-5" dirty="0" smtClean="0">
                <a:latin typeface="Times New Roman" panose="02020603050405020304" pitchFamily="18" charset="0"/>
                <a:cs typeface="Times New Roman" panose="02020603050405020304" pitchFamily="18" charset="0"/>
              </a:rPr>
              <a:t>locate &amp; </a:t>
            </a:r>
            <a:r>
              <a:rPr lang="en-US" sz="2400" spc="-5" dirty="0">
                <a:latin typeface="Times New Roman" panose="02020603050405020304" pitchFamily="18" charset="0"/>
                <a:cs typeface="Times New Roman" panose="02020603050405020304" pitchFamily="18" charset="0"/>
              </a:rPr>
              <a:t>how to load the </a:t>
            </a:r>
            <a:r>
              <a:rPr lang="en-US" sz="2400" spc="-5" dirty="0" smtClean="0">
                <a:latin typeface="Times New Roman" panose="02020603050405020304" pitchFamily="18" charset="0"/>
                <a:cs typeface="Times New Roman" panose="02020603050405020304" pitchFamily="18" charset="0"/>
              </a:rPr>
              <a:t>library </a:t>
            </a:r>
            <a:r>
              <a:rPr lang="en-US" sz="2400" spc="-5" dirty="0">
                <a:latin typeface="Times New Roman" panose="02020603050405020304" pitchFamily="18" charset="0"/>
                <a:cs typeface="Times New Roman" panose="02020603050405020304" pitchFamily="18" charset="0"/>
              </a:rPr>
              <a:t>if the routine is not already present</a:t>
            </a:r>
            <a:r>
              <a:rPr lang="en-US" sz="2400" spc="-5" dirty="0" smtClean="0">
                <a:latin typeface="Times New Roman" panose="02020603050405020304" pitchFamily="18" charset="0"/>
                <a:cs typeface="Times New Roman" panose="02020603050405020304" pitchFamily="18" charset="0"/>
              </a:rPr>
              <a:t>.</a:t>
            </a:r>
          </a:p>
          <a:p>
            <a:pPr marL="355600" indent="-342900" algn="just">
              <a:lnSpc>
                <a:spcPts val="2050"/>
              </a:lnSpc>
              <a:spcBef>
                <a:spcPts val="100"/>
              </a:spcBef>
              <a:buFont typeface="Wingdings" panose="05000000000000000000" pitchFamily="2" charset="2"/>
              <a:buChar char="Ø"/>
              <a:tabLst>
                <a:tab pos="240665" algn="l"/>
                <a:tab pos="241300" algn="l"/>
              </a:tabLst>
            </a:pPr>
            <a:r>
              <a:rPr lang="en-US" sz="2400" spc="-5" dirty="0" smtClean="0">
                <a:latin typeface="Times New Roman" panose="02020603050405020304" pitchFamily="18" charset="0"/>
                <a:cs typeface="Times New Roman" panose="02020603050405020304" pitchFamily="18" charset="0"/>
              </a:rPr>
              <a:t>When </a:t>
            </a:r>
            <a:r>
              <a:rPr lang="en-US" sz="2400" spc="-5" dirty="0">
                <a:latin typeface="Times New Roman" panose="02020603050405020304" pitchFamily="18" charset="0"/>
                <a:cs typeface="Times New Roman" panose="02020603050405020304" pitchFamily="18" charset="0"/>
              </a:rPr>
              <a:t>stub is executed, it checks whether the routine is </a:t>
            </a:r>
            <a:r>
              <a:rPr lang="en-US" sz="2400" spc="-5" dirty="0" smtClean="0">
                <a:latin typeface="Times New Roman" panose="02020603050405020304" pitchFamily="18" charset="0"/>
                <a:cs typeface="Times New Roman" panose="02020603050405020304" pitchFamily="18" charset="0"/>
              </a:rPr>
              <a:t>already present </a:t>
            </a:r>
            <a:r>
              <a:rPr lang="en-US" sz="2400" spc="-5" dirty="0">
                <a:latin typeface="Times New Roman" panose="02020603050405020304" pitchFamily="18" charset="0"/>
                <a:cs typeface="Times New Roman" panose="02020603050405020304" pitchFamily="18" charset="0"/>
              </a:rPr>
              <a:t>in the memory or not. If it is not, then program </a:t>
            </a:r>
            <a:r>
              <a:rPr lang="en-US" sz="2400" spc="-5" dirty="0" smtClean="0">
                <a:latin typeface="Times New Roman" panose="02020603050405020304" pitchFamily="18" charset="0"/>
                <a:cs typeface="Times New Roman" panose="02020603050405020304" pitchFamily="18" charset="0"/>
              </a:rPr>
              <a:t>loads </a:t>
            </a:r>
            <a:r>
              <a:rPr lang="en-US" sz="2400" spc="-5" dirty="0">
                <a:latin typeface="Times New Roman" panose="02020603050405020304" pitchFamily="18" charset="0"/>
                <a:cs typeface="Times New Roman" panose="02020603050405020304" pitchFamily="18" charset="0"/>
              </a:rPr>
              <a:t>the routine into </a:t>
            </a:r>
            <a:r>
              <a:rPr lang="en-US" sz="2400" spc="-5" dirty="0" smtClean="0">
                <a:latin typeface="Times New Roman" panose="02020603050405020304" pitchFamily="18" charset="0"/>
                <a:cs typeface="Times New Roman" panose="02020603050405020304" pitchFamily="18" charset="0"/>
              </a:rPr>
              <a:t>memory</a:t>
            </a:r>
          </a:p>
          <a:p>
            <a:pPr marL="355600" indent="-342900" algn="just">
              <a:lnSpc>
                <a:spcPts val="2050"/>
              </a:lnSpc>
              <a:spcBef>
                <a:spcPts val="100"/>
              </a:spcBef>
              <a:buFont typeface="Wingdings" panose="05000000000000000000" pitchFamily="2" charset="2"/>
              <a:buChar char="Ø"/>
              <a:tabLst>
                <a:tab pos="240665" algn="l"/>
                <a:tab pos="241300" algn="l"/>
              </a:tabLst>
            </a:pPr>
            <a:r>
              <a:rPr lang="en-US" sz="2400" spc="-5" dirty="0" smtClean="0">
                <a:latin typeface="Times New Roman" panose="02020603050405020304" pitchFamily="18" charset="0"/>
                <a:cs typeface="Times New Roman" panose="02020603050405020304" pitchFamily="18" charset="0"/>
              </a:rPr>
              <a:t>Next </a:t>
            </a:r>
            <a:r>
              <a:rPr lang="en-US" sz="2400" spc="-5" dirty="0">
                <a:latin typeface="Times New Roman" panose="02020603050405020304" pitchFamily="18" charset="0"/>
                <a:cs typeface="Times New Roman" panose="02020603050405020304" pitchFamily="18" charset="0"/>
              </a:rPr>
              <a:t>time, when </a:t>
            </a:r>
            <a:r>
              <a:rPr lang="en-US" sz="2400" spc="-5" dirty="0" smtClean="0">
                <a:latin typeface="Times New Roman" panose="02020603050405020304" pitchFamily="18" charset="0"/>
                <a:cs typeface="Times New Roman" panose="02020603050405020304" pitchFamily="18" charset="0"/>
              </a:rPr>
              <a:t>same </a:t>
            </a:r>
            <a:r>
              <a:rPr lang="en-US" sz="2400" spc="-5" dirty="0">
                <a:latin typeface="Times New Roman" panose="02020603050405020304" pitchFamily="18" charset="0"/>
                <a:cs typeface="Times New Roman" panose="02020603050405020304" pitchFamily="18" charset="0"/>
              </a:rPr>
              <a:t>routine is needed, then the library </a:t>
            </a:r>
            <a:r>
              <a:rPr lang="en-US" sz="2400" spc="-5" dirty="0" smtClean="0">
                <a:latin typeface="Times New Roman" panose="02020603050405020304" pitchFamily="18" charset="0"/>
                <a:cs typeface="Times New Roman" panose="02020603050405020304" pitchFamily="18" charset="0"/>
              </a:rPr>
              <a:t>routine </a:t>
            </a:r>
            <a:r>
              <a:rPr lang="en-US" sz="2400" spc="-5" dirty="0">
                <a:latin typeface="Times New Roman" panose="02020603050405020304" pitchFamily="18" charset="0"/>
                <a:cs typeface="Times New Roman" panose="02020603050405020304" pitchFamily="18" charset="0"/>
              </a:rPr>
              <a:t>is executed directly without dynamic linking. </a:t>
            </a:r>
            <a:endParaRPr lang="en-US" sz="2400" spc="-5" dirty="0" smtClean="0">
              <a:latin typeface="Times New Roman" panose="02020603050405020304" pitchFamily="18" charset="0"/>
              <a:cs typeface="Times New Roman" panose="02020603050405020304" pitchFamily="18" charset="0"/>
            </a:endParaRPr>
          </a:p>
          <a:p>
            <a:pPr marL="355600" indent="-342900" algn="just">
              <a:lnSpc>
                <a:spcPts val="2050"/>
              </a:lnSpc>
              <a:spcBef>
                <a:spcPts val="100"/>
              </a:spcBef>
              <a:buFont typeface="Wingdings" panose="05000000000000000000" pitchFamily="2" charset="2"/>
              <a:buChar char="Ø"/>
              <a:tabLst>
                <a:tab pos="240665" algn="l"/>
                <a:tab pos="241300" algn="l"/>
              </a:tabLst>
            </a:pPr>
            <a:r>
              <a:rPr lang="en-US" sz="2400" spc="-5" dirty="0" smtClean="0">
                <a:latin typeface="Times New Roman" panose="02020603050405020304" pitchFamily="18" charset="0"/>
                <a:cs typeface="Times New Roman" panose="02020603050405020304" pitchFamily="18" charset="0"/>
              </a:rPr>
              <a:t>Under </a:t>
            </a:r>
            <a:r>
              <a:rPr lang="en-US" sz="2400" spc="-5" dirty="0">
                <a:latin typeface="Times New Roman" panose="02020603050405020304" pitchFamily="18" charset="0"/>
                <a:cs typeface="Times New Roman" panose="02020603050405020304" pitchFamily="18" charset="0"/>
              </a:rPr>
              <a:t>this theme, all processes that </a:t>
            </a:r>
            <a:r>
              <a:rPr lang="en-US" sz="2400" spc="-5" dirty="0" smtClean="0">
                <a:latin typeface="Times New Roman" panose="02020603050405020304" pitchFamily="18" charset="0"/>
                <a:cs typeface="Times New Roman" panose="02020603050405020304" pitchFamily="18" charset="0"/>
              </a:rPr>
              <a:t>uses </a:t>
            </a:r>
            <a:r>
              <a:rPr lang="en-US" sz="2400" spc="-5" dirty="0">
                <a:latin typeface="Times New Roman" panose="02020603050405020304" pitchFamily="18" charset="0"/>
                <a:cs typeface="Times New Roman" panose="02020603050405020304" pitchFamily="18" charset="0"/>
              </a:rPr>
              <a:t>a language </a:t>
            </a:r>
            <a:r>
              <a:rPr lang="en-US" sz="2400" spc="-5" dirty="0" smtClean="0">
                <a:latin typeface="Times New Roman" panose="02020603050405020304" pitchFamily="18" charset="0"/>
                <a:cs typeface="Times New Roman" panose="02020603050405020304" pitchFamily="18" charset="0"/>
              </a:rPr>
              <a:t>library execute </a:t>
            </a:r>
            <a:r>
              <a:rPr lang="en-US" sz="2400" spc="-5" dirty="0">
                <a:latin typeface="Times New Roman" panose="02020603050405020304" pitchFamily="18" charset="0"/>
                <a:cs typeface="Times New Roman" panose="02020603050405020304" pitchFamily="18" charset="0"/>
              </a:rPr>
              <a:t>only one copy of </a:t>
            </a:r>
            <a:r>
              <a:rPr lang="en-US" sz="2400" spc="-5" dirty="0" smtClean="0">
                <a:latin typeface="Times New Roman" panose="02020603050405020304" pitchFamily="18" charset="0"/>
                <a:cs typeface="Times New Roman" panose="02020603050405020304" pitchFamily="18" charset="0"/>
              </a:rPr>
              <a:t>the </a:t>
            </a:r>
            <a:r>
              <a:rPr lang="en-US" sz="2400" spc="-5" dirty="0">
                <a:latin typeface="Times New Roman" panose="02020603050405020304" pitchFamily="18" charset="0"/>
                <a:cs typeface="Times New Roman" panose="02020603050405020304" pitchFamily="18" charset="0"/>
              </a:rPr>
              <a:t>library </a:t>
            </a:r>
            <a:r>
              <a:rPr lang="en-US" sz="2400" spc="-5" dirty="0" smtClean="0">
                <a:latin typeface="Times New Roman" panose="02020603050405020304" pitchFamily="18" charset="0"/>
                <a:cs typeface="Times New Roman" panose="02020603050405020304" pitchFamily="18" charset="0"/>
              </a:rPr>
              <a:t>code</a:t>
            </a:r>
          </a:p>
          <a:p>
            <a:pPr marL="355600" indent="-342900" algn="just">
              <a:lnSpc>
                <a:spcPts val="2050"/>
              </a:lnSpc>
              <a:spcBef>
                <a:spcPts val="100"/>
              </a:spcBef>
              <a:buFont typeface="Wingdings" panose="05000000000000000000" pitchFamily="2" charset="2"/>
              <a:buChar char="Ø"/>
              <a:tabLst>
                <a:tab pos="240665" algn="l"/>
                <a:tab pos="241300" algn="l"/>
              </a:tabLst>
            </a:pPr>
            <a:r>
              <a:rPr lang="en-US" sz="2400" spc="-5" dirty="0" smtClean="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This feature of dynamic linking can be extended to library updates.</a:t>
            </a:r>
          </a:p>
        </p:txBody>
      </p:sp>
    </p:spTree>
    <p:extLst>
      <p:ext uri="{BB962C8B-B14F-4D97-AF65-F5344CB8AC3E}">
        <p14:creationId xmlns:p14="http://schemas.microsoft.com/office/powerpoint/2010/main" val="4254799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spc="-15" dirty="0" smtClean="0">
                <a:latin typeface="Caladea"/>
                <a:cs typeface="Caladea"/>
              </a:rPr>
              <a:t>Swapping</a:t>
            </a:r>
            <a:endParaRPr lang="en-US" sz="3600" dirty="0"/>
          </a:p>
        </p:txBody>
      </p:sp>
      <p:sp>
        <p:nvSpPr>
          <p:cNvPr id="3" name="Text Placeholder 2"/>
          <p:cNvSpPr>
            <a:spLocks noGrp="1"/>
          </p:cNvSpPr>
          <p:nvPr>
            <p:ph type="body" idx="1"/>
          </p:nvPr>
        </p:nvSpPr>
        <p:spPr>
          <a:xfrm>
            <a:off x="-30480" y="762000"/>
            <a:ext cx="9143999" cy="5355312"/>
          </a:xfrm>
        </p:spPr>
        <p:txBody>
          <a:bodyPr/>
          <a:lstStyle/>
          <a:p>
            <a:pPr marL="342900" lvl="1" indent="-342900" algn="just">
              <a:buFont typeface="Wingdings" panose="05000000000000000000" pitchFamily="2" charset="2"/>
              <a:buChar char="Ø"/>
            </a:pPr>
            <a:r>
              <a:rPr lang="en-US" sz="2000" dirty="0">
                <a:latin typeface="Caladea"/>
              </a:rPr>
              <a:t>When a running process </a:t>
            </a:r>
            <a:r>
              <a:rPr lang="en-US" sz="2000" dirty="0" smtClean="0">
                <a:latin typeface="Caladea"/>
              </a:rPr>
              <a:t>moves </a:t>
            </a:r>
            <a:r>
              <a:rPr lang="en-US" sz="2000" dirty="0">
                <a:latin typeface="Caladea"/>
              </a:rPr>
              <a:t>to waiting state, it no more requires </a:t>
            </a:r>
            <a:r>
              <a:rPr lang="en-US" sz="2000" dirty="0" smtClean="0">
                <a:latin typeface="Caladea"/>
              </a:rPr>
              <a:t>CPU </a:t>
            </a:r>
            <a:r>
              <a:rPr lang="en-US" sz="2000" dirty="0">
                <a:latin typeface="Caladea"/>
              </a:rPr>
              <a:t>cycles. </a:t>
            </a:r>
            <a:endParaRPr lang="en-US" sz="2000" dirty="0" smtClean="0">
              <a:latin typeface="Caladea"/>
            </a:endParaRPr>
          </a:p>
          <a:p>
            <a:pPr marL="342900" lvl="1" indent="-342900" algn="just">
              <a:buFont typeface="Wingdings" panose="05000000000000000000" pitchFamily="2" charset="2"/>
              <a:buChar char="Ø"/>
            </a:pPr>
            <a:r>
              <a:rPr lang="en-US" sz="2000" dirty="0" smtClean="0">
                <a:latin typeface="Caladea"/>
              </a:rPr>
              <a:t>if </a:t>
            </a:r>
            <a:r>
              <a:rPr lang="en-US" sz="2000" dirty="0">
                <a:latin typeface="Caladea"/>
              </a:rPr>
              <a:t>it is waiting for long time, then no need to keep that </a:t>
            </a:r>
            <a:r>
              <a:rPr lang="en-US" sz="2000" dirty="0" smtClean="0">
                <a:latin typeface="Caladea"/>
              </a:rPr>
              <a:t>waiting process </a:t>
            </a:r>
            <a:r>
              <a:rPr lang="en-US" sz="2000" dirty="0">
                <a:latin typeface="Caladea"/>
              </a:rPr>
              <a:t>in main memory</a:t>
            </a:r>
            <a:r>
              <a:rPr lang="en-US" sz="2000" dirty="0" smtClean="0">
                <a:latin typeface="Caladea"/>
              </a:rPr>
              <a:t>.</a:t>
            </a:r>
          </a:p>
          <a:p>
            <a:pPr marL="342900" lvl="1" indent="-342900" algn="just">
              <a:buFont typeface="Wingdings" panose="05000000000000000000" pitchFamily="2" charset="2"/>
              <a:buChar char="Ø"/>
            </a:pPr>
            <a:r>
              <a:rPr lang="en-US" sz="2000" dirty="0" smtClean="0">
                <a:latin typeface="Caladea"/>
              </a:rPr>
              <a:t>At </a:t>
            </a:r>
            <a:r>
              <a:rPr lang="en-US" sz="2000" dirty="0">
                <a:latin typeface="Caladea"/>
              </a:rPr>
              <a:t>this time, </a:t>
            </a:r>
            <a:r>
              <a:rPr lang="en-US" sz="2000" dirty="0" smtClean="0">
                <a:latin typeface="Caladea"/>
              </a:rPr>
              <a:t>OS moves waiting </a:t>
            </a:r>
            <a:r>
              <a:rPr lang="en-US" sz="2000" dirty="0">
                <a:latin typeface="Caladea"/>
              </a:rPr>
              <a:t>process from memory  into </a:t>
            </a:r>
            <a:r>
              <a:rPr lang="en-US" sz="2000" dirty="0" smtClean="0">
                <a:latin typeface="Caladea"/>
              </a:rPr>
              <a:t>secondary </a:t>
            </a:r>
            <a:r>
              <a:rPr lang="en-US" sz="2000" dirty="0">
                <a:latin typeface="Caladea"/>
              </a:rPr>
              <a:t>storage (</a:t>
            </a:r>
            <a:r>
              <a:rPr lang="en-US" sz="2000" dirty="0" smtClean="0">
                <a:latin typeface="Caladea"/>
              </a:rPr>
              <a:t>disk</a:t>
            </a:r>
            <a:r>
              <a:rPr lang="en-US" sz="2000" dirty="0">
                <a:latin typeface="Caladea"/>
              </a:rPr>
              <a:t>) which is called </a:t>
            </a:r>
            <a:r>
              <a:rPr lang="en-US" sz="2000" b="1" dirty="0" smtClean="0">
                <a:latin typeface="Caladea"/>
              </a:rPr>
              <a:t>swap </a:t>
            </a:r>
            <a:r>
              <a:rPr lang="en-US" sz="2000" b="1" dirty="0">
                <a:latin typeface="Caladea"/>
              </a:rPr>
              <a:t>out</a:t>
            </a:r>
            <a:r>
              <a:rPr lang="en-US" sz="2000" dirty="0">
                <a:latin typeface="Caladea"/>
              </a:rPr>
              <a:t> &amp; another </a:t>
            </a:r>
            <a:r>
              <a:rPr lang="en-US" sz="2000" dirty="0" smtClean="0">
                <a:latin typeface="Caladea"/>
              </a:rPr>
              <a:t>process </a:t>
            </a:r>
            <a:r>
              <a:rPr lang="en-US" sz="2000" dirty="0">
                <a:latin typeface="Caladea"/>
              </a:rPr>
              <a:t>in </a:t>
            </a:r>
            <a:r>
              <a:rPr lang="en-US" sz="2000" dirty="0" smtClean="0">
                <a:latin typeface="Caladea"/>
              </a:rPr>
              <a:t>secondary </a:t>
            </a:r>
            <a:r>
              <a:rPr lang="en-US" sz="2000" dirty="0">
                <a:latin typeface="Caladea"/>
              </a:rPr>
              <a:t>storage w</a:t>
            </a:r>
            <a:r>
              <a:rPr lang="en-US" sz="2000" dirty="0" smtClean="0">
                <a:latin typeface="Caladea"/>
              </a:rPr>
              <a:t>aiting </a:t>
            </a:r>
            <a:r>
              <a:rPr lang="en-US" sz="2000" dirty="0">
                <a:latin typeface="Caladea"/>
              </a:rPr>
              <a:t>for main </a:t>
            </a:r>
            <a:r>
              <a:rPr lang="en-US" sz="2000" dirty="0" smtClean="0">
                <a:latin typeface="Caladea"/>
              </a:rPr>
              <a:t>memory allocation </a:t>
            </a:r>
            <a:r>
              <a:rPr lang="en-US" sz="2000" dirty="0">
                <a:latin typeface="Caladea"/>
              </a:rPr>
              <a:t>is moved into the main memory, which is called </a:t>
            </a:r>
            <a:r>
              <a:rPr lang="en-US" sz="2000" b="1" dirty="0" smtClean="0">
                <a:latin typeface="Caladea"/>
              </a:rPr>
              <a:t>swap </a:t>
            </a:r>
            <a:r>
              <a:rPr lang="en-US" sz="2000" b="1" dirty="0">
                <a:latin typeface="Caladea"/>
              </a:rPr>
              <a:t>in</a:t>
            </a:r>
            <a:r>
              <a:rPr lang="en-US" sz="2000" dirty="0">
                <a:latin typeface="Caladea"/>
              </a:rPr>
              <a:t>. </a:t>
            </a:r>
            <a:endParaRPr lang="en-US" sz="2000" dirty="0" smtClean="0">
              <a:latin typeface="Caladea"/>
            </a:endParaRPr>
          </a:p>
          <a:p>
            <a:pPr marL="342900" lvl="1" indent="-342900" algn="just">
              <a:buFont typeface="Wingdings" panose="05000000000000000000" pitchFamily="2" charset="2"/>
              <a:buChar char="Ø"/>
            </a:pPr>
            <a:r>
              <a:rPr lang="en-US" sz="2000" dirty="0" smtClean="0">
                <a:latin typeface="Caladea"/>
              </a:rPr>
              <a:t>This </a:t>
            </a:r>
            <a:r>
              <a:rPr lang="en-US" sz="2000" dirty="0">
                <a:latin typeface="Caladea"/>
              </a:rPr>
              <a:t>procedure </a:t>
            </a:r>
            <a:r>
              <a:rPr lang="en-US" sz="2000" dirty="0" smtClean="0">
                <a:latin typeface="Caladea"/>
              </a:rPr>
              <a:t>of swap-out </a:t>
            </a:r>
            <a:r>
              <a:rPr lang="en-US" sz="2000" dirty="0">
                <a:latin typeface="Caladea"/>
              </a:rPr>
              <a:t>&amp; swap-in is called as </a:t>
            </a:r>
            <a:r>
              <a:rPr lang="en-US" sz="2000" b="1" dirty="0" smtClean="0">
                <a:latin typeface="Caladea"/>
              </a:rPr>
              <a:t>swapping</a:t>
            </a:r>
          </a:p>
          <a:p>
            <a:pPr marL="342900" lvl="1" indent="-342900" algn="just">
              <a:buFont typeface="Wingdings" panose="05000000000000000000" pitchFamily="2" charset="2"/>
              <a:buChar char="Ø"/>
            </a:pPr>
            <a:r>
              <a:rPr lang="en-US" sz="2000" dirty="0" smtClean="0">
                <a:latin typeface="Caladea"/>
              </a:rPr>
              <a:t>For example</a:t>
            </a:r>
            <a:r>
              <a:rPr lang="en-US" sz="2000" dirty="0">
                <a:latin typeface="Caladea"/>
              </a:rPr>
              <a:t>, </a:t>
            </a:r>
            <a:r>
              <a:rPr lang="en-US" sz="2000" dirty="0" smtClean="0">
                <a:latin typeface="Caladea"/>
              </a:rPr>
              <a:t>assume a</a:t>
            </a:r>
            <a:r>
              <a:rPr lang="en-US" sz="2000" dirty="0">
                <a:latin typeface="Caladea"/>
              </a:rPr>
              <a:t> multiprogramming </a:t>
            </a:r>
            <a:r>
              <a:rPr lang="en-US" sz="2000" dirty="0" smtClean="0">
                <a:latin typeface="Caladea"/>
              </a:rPr>
              <a:t>environment with a </a:t>
            </a:r>
            <a:r>
              <a:rPr lang="en-US" sz="2000" dirty="0">
                <a:latin typeface="Caladea"/>
              </a:rPr>
              <a:t>round-robin </a:t>
            </a:r>
            <a:r>
              <a:rPr lang="en-US" sz="2000" dirty="0" smtClean="0">
                <a:latin typeface="Caladea"/>
              </a:rPr>
              <a:t>CPU scheduling </a:t>
            </a:r>
            <a:r>
              <a:rPr lang="en-US" sz="2000" dirty="0">
                <a:latin typeface="Caladea"/>
              </a:rPr>
              <a:t>algorithm</a:t>
            </a:r>
            <a:r>
              <a:rPr lang="en-US" sz="2000" dirty="0" smtClean="0">
                <a:latin typeface="Caladea"/>
              </a:rPr>
              <a:t>. </a:t>
            </a:r>
          </a:p>
          <a:p>
            <a:pPr marL="342900" lvl="1" indent="-342900" algn="just">
              <a:buFont typeface="Wingdings" panose="05000000000000000000" pitchFamily="2" charset="2"/>
              <a:buChar char="Ø"/>
            </a:pPr>
            <a:r>
              <a:rPr lang="en-US" sz="2000" dirty="0" smtClean="0">
                <a:latin typeface="Caladea"/>
              </a:rPr>
              <a:t>When </a:t>
            </a:r>
            <a:r>
              <a:rPr lang="en-US" sz="2000" dirty="0">
                <a:latin typeface="Caladea"/>
              </a:rPr>
              <a:t>a time-slice expires, memory manager </a:t>
            </a:r>
            <a:r>
              <a:rPr lang="en-US" sz="2000" dirty="0" smtClean="0">
                <a:latin typeface="Caladea"/>
              </a:rPr>
              <a:t>swap-out </a:t>
            </a:r>
            <a:r>
              <a:rPr lang="en-US" sz="2000" dirty="0">
                <a:latin typeface="Caladea"/>
              </a:rPr>
              <a:t>the process that just </a:t>
            </a:r>
            <a:r>
              <a:rPr lang="en-US" sz="2000" dirty="0" smtClean="0">
                <a:latin typeface="Caladea"/>
              </a:rPr>
              <a:t>finished </a:t>
            </a:r>
            <a:r>
              <a:rPr lang="en-US" sz="2000" dirty="0">
                <a:latin typeface="Caladea"/>
              </a:rPr>
              <a:t>&amp; </a:t>
            </a:r>
            <a:r>
              <a:rPr lang="en-US" sz="2000" dirty="0" smtClean="0">
                <a:latin typeface="Caladea"/>
              </a:rPr>
              <a:t>swap-in </a:t>
            </a:r>
            <a:r>
              <a:rPr lang="en-US" sz="2000" dirty="0">
                <a:latin typeface="Caladea"/>
              </a:rPr>
              <a:t>another process into the memory space that has been </a:t>
            </a:r>
            <a:r>
              <a:rPr lang="en-US" sz="2000" dirty="0" smtClean="0">
                <a:latin typeface="Caladea"/>
              </a:rPr>
              <a:t>freed.</a:t>
            </a:r>
          </a:p>
          <a:p>
            <a:pPr marL="342900" lvl="1" indent="-342900" algn="just">
              <a:buFont typeface="Wingdings" panose="05000000000000000000" pitchFamily="2" charset="2"/>
              <a:buChar char="Ø"/>
            </a:pPr>
            <a:r>
              <a:rPr lang="en-US" sz="2000" dirty="0" smtClean="0">
                <a:latin typeface="Caladea"/>
              </a:rPr>
              <a:t>In </a:t>
            </a:r>
            <a:r>
              <a:rPr lang="en-US" sz="2000" dirty="0">
                <a:latin typeface="Caladea"/>
              </a:rPr>
              <a:t>the meantime, </a:t>
            </a:r>
            <a:r>
              <a:rPr lang="en-US" sz="2000" dirty="0" smtClean="0">
                <a:latin typeface="Caladea"/>
              </a:rPr>
              <a:t>CPU </a:t>
            </a:r>
            <a:r>
              <a:rPr lang="en-US" sz="2000" dirty="0">
                <a:latin typeface="Caladea"/>
              </a:rPr>
              <a:t>scheduler will allocate a time slice to some other process in the main memory.</a:t>
            </a:r>
          </a:p>
          <a:p>
            <a:pPr marL="0" lvl="1"/>
            <a:r>
              <a:rPr lang="en-US" sz="2800" b="1" dirty="0" smtClean="0">
                <a:solidFill>
                  <a:schemeClr val="tx1"/>
                </a:solidFill>
                <a:latin typeface="Caladea"/>
              </a:rPr>
              <a:t>  </a:t>
            </a:r>
            <a:endParaRPr lang="en-US" sz="2000" dirty="0" smtClean="0">
              <a:latin typeface="Caladea"/>
            </a:endParaRPr>
          </a:p>
        </p:txBody>
      </p:sp>
    </p:spTree>
    <p:extLst>
      <p:ext uri="{BB962C8B-B14F-4D97-AF65-F5344CB8AC3E}">
        <p14:creationId xmlns:p14="http://schemas.microsoft.com/office/powerpoint/2010/main" val="39562714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spc="-15" dirty="0">
                <a:latin typeface="Caladea"/>
                <a:cs typeface="Caladea"/>
              </a:rPr>
              <a:t>Swapping</a:t>
            </a:r>
            <a:endParaRPr lang="en-US" dirty="0"/>
          </a:p>
        </p:txBody>
      </p:sp>
      <p:pic>
        <p:nvPicPr>
          <p:cNvPr id="4"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45846"/>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5240" y="4038600"/>
            <a:ext cx="9429056" cy="923330"/>
          </a:xfrm>
          <a:prstGeom prst="rect">
            <a:avLst/>
          </a:prstGeom>
          <a:noFill/>
        </p:spPr>
        <p:txBody>
          <a:bodyPr wrap="none" rtlCol="0">
            <a:spAutoFit/>
          </a:bodyPr>
          <a:lstStyle/>
          <a:p>
            <a:r>
              <a:rPr lang="en-US" dirty="0" smtClean="0"/>
              <a:t>OS’s swaps the processes which are completely idle &amp; they are waiting for I/O device for long time</a:t>
            </a:r>
          </a:p>
          <a:p>
            <a:r>
              <a:rPr lang="en-US" dirty="0" smtClean="0"/>
              <a:t>Or running I/O devices for long time &amp; used very rarely.</a:t>
            </a:r>
          </a:p>
          <a:p>
            <a:r>
              <a:rPr lang="en-US" dirty="0" smtClean="0"/>
              <a:t>Only such processes are swapped by OS</a:t>
            </a:r>
            <a:endParaRPr lang="en-US" dirty="0"/>
          </a:p>
        </p:txBody>
      </p:sp>
    </p:spTree>
    <p:extLst>
      <p:ext uri="{BB962C8B-B14F-4D97-AF65-F5344CB8AC3E}">
        <p14:creationId xmlns:p14="http://schemas.microsoft.com/office/powerpoint/2010/main" val="1391666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spc="-15" dirty="0" smtClean="0">
                <a:latin typeface="Caladea"/>
                <a:cs typeface="Caladea"/>
              </a:rPr>
              <a:t>Contiguous memory allocation</a:t>
            </a:r>
            <a:endParaRPr lang="en-US" dirty="0"/>
          </a:p>
        </p:txBody>
      </p:sp>
      <p:sp>
        <p:nvSpPr>
          <p:cNvPr id="3" name="Text Placeholder 2"/>
          <p:cNvSpPr>
            <a:spLocks noGrp="1"/>
          </p:cNvSpPr>
          <p:nvPr>
            <p:ph type="body" idx="1"/>
          </p:nvPr>
        </p:nvSpPr>
        <p:spPr>
          <a:xfrm>
            <a:off x="0" y="609600"/>
            <a:ext cx="9143999" cy="4124206"/>
          </a:xfrm>
        </p:spPr>
        <p:txBody>
          <a:bodyPr/>
          <a:lstStyle/>
          <a:p>
            <a:pPr marL="457200" indent="-457200">
              <a:buFont typeface="Wingdings" panose="05000000000000000000" pitchFamily="2" charset="2"/>
              <a:buChar char="Ø"/>
            </a:pPr>
            <a:r>
              <a:rPr lang="en-US" sz="2400" dirty="0" smtClean="0"/>
              <a:t>In contiguous memory allocation, each process is contained in a </a:t>
            </a:r>
            <a:r>
              <a:rPr lang="en-US" sz="2400" dirty="0"/>
              <a:t>single contiguous </a:t>
            </a:r>
            <a:r>
              <a:rPr lang="en-US" sz="2400" dirty="0" smtClean="0"/>
              <a:t>section of memory </a:t>
            </a:r>
            <a:endParaRPr lang="en-US" sz="2400" dirty="0"/>
          </a:p>
          <a:p>
            <a:pPr marL="457200" indent="-457200">
              <a:buFont typeface="Wingdings" panose="05000000000000000000" pitchFamily="2" charset="2"/>
              <a:buChar char="Ø"/>
            </a:pPr>
            <a:r>
              <a:rPr lang="en-US" sz="2400" b="1" dirty="0" smtClean="0">
                <a:latin typeface="Caladea"/>
              </a:rPr>
              <a:t>Memory mapping &amp; protection </a:t>
            </a:r>
            <a:r>
              <a:rPr lang="en-US" sz="2400" dirty="0" smtClean="0">
                <a:latin typeface="Caladea"/>
              </a:rPr>
              <a:t>features can be provided by using relocation register &amp; limit register</a:t>
            </a:r>
          </a:p>
          <a:p>
            <a:pPr marL="457200" indent="-457200">
              <a:buFont typeface="Wingdings" panose="05000000000000000000" pitchFamily="2" charset="2"/>
              <a:buChar char="Ø"/>
            </a:pPr>
            <a:r>
              <a:rPr lang="en-US" sz="2400" dirty="0"/>
              <a:t>relocation </a:t>
            </a:r>
            <a:r>
              <a:rPr lang="en-US" sz="2400" dirty="0" smtClean="0"/>
              <a:t>register contains value of physical address (say 100040)</a:t>
            </a:r>
          </a:p>
          <a:p>
            <a:pPr marL="457200" indent="-457200">
              <a:buFont typeface="Wingdings" panose="05000000000000000000" pitchFamily="2" charset="2"/>
              <a:buChar char="Ø"/>
            </a:pPr>
            <a:r>
              <a:rPr lang="en-US" sz="2400" dirty="0" smtClean="0">
                <a:latin typeface="Caladea"/>
              </a:rPr>
              <a:t>Each logical address generated by CPU should be less than the limit register</a:t>
            </a:r>
          </a:p>
          <a:p>
            <a:pPr marL="457200" indent="-457200">
              <a:buFont typeface="Wingdings" panose="05000000000000000000" pitchFamily="2" charset="2"/>
              <a:buChar char="Ø"/>
            </a:pPr>
            <a:r>
              <a:rPr lang="en-US" sz="2400" dirty="0" smtClean="0"/>
              <a:t>Memory management unit(MMU) maps the logical address dynamically by adding the value in the relocation register</a:t>
            </a:r>
          </a:p>
          <a:p>
            <a:pPr marL="457200" indent="-457200">
              <a:buFont typeface="Wingdings" panose="05000000000000000000" pitchFamily="2" charset="2"/>
              <a:buChar char="Ø"/>
            </a:pPr>
            <a:r>
              <a:rPr lang="en-US" sz="2400" dirty="0" smtClean="0">
                <a:latin typeface="Caladea"/>
              </a:rPr>
              <a:t>This mapped address is sent to the main memory.</a:t>
            </a:r>
            <a:endParaRPr lang="en-US" sz="2400" dirty="0">
              <a:latin typeface="Caladea"/>
            </a:endParaRPr>
          </a:p>
        </p:txBody>
      </p:sp>
    </p:spTree>
    <p:extLst>
      <p:ext uri="{BB962C8B-B14F-4D97-AF65-F5344CB8AC3E}">
        <p14:creationId xmlns:p14="http://schemas.microsoft.com/office/powerpoint/2010/main" val="42520768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spc="-15" dirty="0">
                <a:latin typeface="Caladea"/>
                <a:cs typeface="Caladea"/>
              </a:rPr>
              <a:t>Contiguous memory allocation</a:t>
            </a:r>
            <a:endParaRPr lang="en-US" dirty="0"/>
          </a:p>
        </p:txBody>
      </p:sp>
      <p:pic>
        <p:nvPicPr>
          <p:cNvPr id="5"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819400" y="533400"/>
            <a:ext cx="769763" cy="369332"/>
          </a:xfrm>
          <a:prstGeom prst="rect">
            <a:avLst/>
          </a:prstGeom>
          <a:noFill/>
        </p:spPr>
        <p:txBody>
          <a:bodyPr wrap="none" rtlCol="0">
            <a:spAutoFit/>
          </a:bodyPr>
          <a:lstStyle/>
          <a:p>
            <a:r>
              <a:rPr lang="en-US" dirty="0" smtClean="0"/>
              <a:t>74600</a:t>
            </a:r>
            <a:endParaRPr lang="en-US" dirty="0"/>
          </a:p>
        </p:txBody>
      </p:sp>
      <p:sp>
        <p:nvSpPr>
          <p:cNvPr id="7" name="TextBox 6"/>
          <p:cNvSpPr txBox="1"/>
          <p:nvPr/>
        </p:nvSpPr>
        <p:spPr>
          <a:xfrm>
            <a:off x="4953000" y="514588"/>
            <a:ext cx="886781" cy="369332"/>
          </a:xfrm>
          <a:prstGeom prst="rect">
            <a:avLst/>
          </a:prstGeom>
          <a:noFill/>
        </p:spPr>
        <p:txBody>
          <a:bodyPr wrap="none" rtlCol="0">
            <a:spAutoFit/>
          </a:bodyPr>
          <a:lstStyle/>
          <a:p>
            <a:r>
              <a:rPr lang="en-US" dirty="0" smtClean="0"/>
              <a:t>100040</a:t>
            </a:r>
            <a:endParaRPr lang="en-US" dirty="0"/>
          </a:p>
        </p:txBody>
      </p:sp>
      <p:sp>
        <p:nvSpPr>
          <p:cNvPr id="8" name="TextBox 7"/>
          <p:cNvSpPr txBox="1"/>
          <p:nvPr/>
        </p:nvSpPr>
        <p:spPr>
          <a:xfrm>
            <a:off x="1371600" y="2365375"/>
            <a:ext cx="652743" cy="369332"/>
          </a:xfrm>
          <a:prstGeom prst="rect">
            <a:avLst/>
          </a:prstGeom>
          <a:noFill/>
        </p:spPr>
        <p:txBody>
          <a:bodyPr wrap="none" rtlCol="0">
            <a:spAutoFit/>
          </a:bodyPr>
          <a:lstStyle/>
          <a:p>
            <a:r>
              <a:rPr lang="en-US" dirty="0" smtClean="0"/>
              <a:t>3000</a:t>
            </a:r>
            <a:endParaRPr lang="en-US" dirty="0"/>
          </a:p>
        </p:txBody>
      </p:sp>
      <p:sp>
        <p:nvSpPr>
          <p:cNvPr id="9" name="TextBox 8"/>
          <p:cNvSpPr txBox="1"/>
          <p:nvPr/>
        </p:nvSpPr>
        <p:spPr>
          <a:xfrm>
            <a:off x="6096000" y="2365375"/>
            <a:ext cx="886781" cy="369332"/>
          </a:xfrm>
          <a:prstGeom prst="rect">
            <a:avLst/>
          </a:prstGeom>
          <a:noFill/>
        </p:spPr>
        <p:txBody>
          <a:bodyPr wrap="none" rtlCol="0">
            <a:spAutoFit/>
          </a:bodyPr>
          <a:lstStyle/>
          <a:p>
            <a:r>
              <a:rPr lang="en-US" dirty="0" smtClean="0"/>
              <a:t>103040</a:t>
            </a:r>
            <a:endParaRPr lang="en-US" dirty="0"/>
          </a:p>
        </p:txBody>
      </p:sp>
      <p:sp>
        <p:nvSpPr>
          <p:cNvPr id="10" name="TextBox 9"/>
          <p:cNvSpPr txBox="1"/>
          <p:nvPr/>
        </p:nvSpPr>
        <p:spPr>
          <a:xfrm>
            <a:off x="152400" y="4269257"/>
            <a:ext cx="8690328" cy="923330"/>
          </a:xfrm>
          <a:prstGeom prst="rect">
            <a:avLst/>
          </a:prstGeom>
          <a:noFill/>
        </p:spPr>
        <p:txBody>
          <a:bodyPr wrap="none" rtlCol="0">
            <a:spAutoFit/>
          </a:bodyPr>
          <a:lstStyle/>
          <a:p>
            <a:r>
              <a:rPr lang="en-US" dirty="0" smtClean="0"/>
              <a:t>For every logical addresses generated by CPU is checked against relocation &amp; limit register, </a:t>
            </a:r>
          </a:p>
          <a:p>
            <a:r>
              <a:rPr lang="en-US" dirty="0" smtClean="0"/>
              <a:t>we can protect both the OS &amp; the other user programs &amp; data from being modified by this </a:t>
            </a:r>
          </a:p>
          <a:p>
            <a:r>
              <a:rPr lang="en-US" dirty="0" smtClean="0"/>
              <a:t>running process</a:t>
            </a:r>
            <a:endParaRPr lang="en-US" dirty="0"/>
          </a:p>
        </p:txBody>
      </p:sp>
    </p:spTree>
    <p:extLst>
      <p:ext uri="{BB962C8B-B14F-4D97-AF65-F5344CB8AC3E}">
        <p14:creationId xmlns:p14="http://schemas.microsoft.com/office/powerpoint/2010/main" val="748434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smtClean="0"/>
              <a:t>Memory allocation</a:t>
            </a:r>
            <a:endParaRPr lang="en-US" sz="3600" dirty="0"/>
          </a:p>
        </p:txBody>
      </p:sp>
      <p:sp>
        <p:nvSpPr>
          <p:cNvPr id="3" name="Text Placeholder 2"/>
          <p:cNvSpPr>
            <a:spLocks noGrp="1"/>
          </p:cNvSpPr>
          <p:nvPr>
            <p:ph type="body" idx="1"/>
          </p:nvPr>
        </p:nvSpPr>
        <p:spPr>
          <a:xfrm>
            <a:off x="0" y="584604"/>
            <a:ext cx="9143999" cy="4801314"/>
          </a:xfrm>
        </p:spPr>
        <p:txBody>
          <a:bodyPr/>
          <a:lstStyle/>
          <a:p>
            <a:pPr lvl="1" indent="-457200">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Generally, main memory is divided into several fixed sized partitions</a:t>
            </a:r>
          </a:p>
          <a:p>
            <a:pPr lvl="1" indent="-457200">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Each partition contains exactly one process.</a:t>
            </a:r>
          </a:p>
          <a:p>
            <a:pPr lvl="1" indent="-457200">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Thus degree of multiprogramming depends on the number of partitions</a:t>
            </a:r>
          </a:p>
          <a:p>
            <a:pPr lvl="1" indent="-4572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In this </a:t>
            </a:r>
            <a:r>
              <a:rPr lang="en-US" sz="2400" b="1" dirty="0">
                <a:solidFill>
                  <a:schemeClr val="tx1"/>
                </a:solidFill>
                <a:latin typeface="Times New Roman" panose="02020603050405020304" pitchFamily="18" charset="0"/>
                <a:cs typeface="Times New Roman" panose="02020603050405020304" pitchFamily="18" charset="0"/>
              </a:rPr>
              <a:t>multiple-partition method</a:t>
            </a:r>
            <a:r>
              <a:rPr lang="en-US" sz="2400" dirty="0">
                <a:solidFill>
                  <a:schemeClr val="tx1"/>
                </a:solidFill>
                <a:latin typeface="Times New Roman" panose="02020603050405020304" pitchFamily="18" charset="0"/>
                <a:cs typeface="Times New Roman" panose="02020603050405020304" pitchFamily="18" charset="0"/>
              </a:rPr>
              <a:t>, when a partition becomes free, a process is selected from the input queue &amp;</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is loaded </a:t>
            </a:r>
            <a:r>
              <a:rPr lang="en-US" sz="2400" dirty="0" smtClean="0">
                <a:solidFill>
                  <a:schemeClr val="tx1"/>
                </a:solidFill>
                <a:latin typeface="Times New Roman" panose="02020603050405020304" pitchFamily="18" charset="0"/>
                <a:cs typeface="Times New Roman" panose="02020603050405020304" pitchFamily="18" charset="0"/>
              </a:rPr>
              <a:t>into </a:t>
            </a:r>
            <a:r>
              <a:rPr lang="en-US" sz="2400" dirty="0">
                <a:solidFill>
                  <a:schemeClr val="tx1"/>
                </a:solidFill>
                <a:latin typeface="Times New Roman" panose="02020603050405020304" pitchFamily="18" charset="0"/>
                <a:cs typeface="Times New Roman" panose="02020603050405020304" pitchFamily="18" charset="0"/>
              </a:rPr>
              <a:t>free partition. </a:t>
            </a:r>
            <a:endParaRPr lang="en-US" sz="2400" dirty="0" smtClean="0">
              <a:solidFill>
                <a:schemeClr val="tx1"/>
              </a:solidFill>
              <a:latin typeface="Times New Roman" panose="02020603050405020304" pitchFamily="18" charset="0"/>
              <a:cs typeface="Times New Roman" panose="02020603050405020304" pitchFamily="18" charset="0"/>
            </a:endParaRPr>
          </a:p>
          <a:p>
            <a:pPr lvl="1" indent="-457200">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When </a:t>
            </a:r>
            <a:r>
              <a:rPr lang="en-US" sz="2400" dirty="0">
                <a:solidFill>
                  <a:schemeClr val="tx1"/>
                </a:solidFill>
                <a:latin typeface="Times New Roman" panose="02020603050405020304" pitchFamily="18" charset="0"/>
                <a:cs typeface="Times New Roman" panose="02020603050405020304" pitchFamily="18" charset="0"/>
              </a:rPr>
              <a:t>the process terminates, partition becomes available </a:t>
            </a:r>
            <a:r>
              <a:rPr lang="en-US" sz="2400" dirty="0" smtClean="0">
                <a:solidFill>
                  <a:schemeClr val="tx1"/>
                </a:solidFill>
                <a:latin typeface="Times New Roman" panose="02020603050405020304" pitchFamily="18" charset="0"/>
                <a:cs typeface="Times New Roman" panose="02020603050405020304" pitchFamily="18" charset="0"/>
              </a:rPr>
              <a:t>for another </a:t>
            </a:r>
            <a:r>
              <a:rPr lang="en-US" sz="2400" dirty="0">
                <a:solidFill>
                  <a:schemeClr val="tx1"/>
                </a:solidFill>
                <a:latin typeface="Times New Roman" panose="02020603050405020304" pitchFamily="18" charset="0"/>
                <a:cs typeface="Times New Roman" panose="02020603050405020304" pitchFamily="18" charset="0"/>
              </a:rPr>
              <a:t>process</a:t>
            </a:r>
            <a:r>
              <a:rPr lang="en-US" sz="2400" dirty="0" smtClean="0">
                <a:solidFill>
                  <a:schemeClr val="tx1"/>
                </a:solidFill>
                <a:latin typeface="Times New Roman" panose="02020603050405020304" pitchFamily="18" charset="0"/>
                <a:cs typeface="Times New Roman" panose="02020603050405020304" pitchFamily="18" charset="0"/>
              </a:rPr>
              <a:t>.</a:t>
            </a:r>
          </a:p>
          <a:p>
            <a:pPr lvl="1" indent="-457200">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In </a:t>
            </a:r>
            <a:r>
              <a:rPr lang="en-US" sz="2400" dirty="0">
                <a:solidFill>
                  <a:schemeClr val="tx1"/>
                </a:solidFill>
                <a:latin typeface="Times New Roman" panose="02020603050405020304" pitchFamily="18" charset="0"/>
                <a:cs typeface="Times New Roman" panose="02020603050405020304" pitchFamily="18" charset="0"/>
              </a:rPr>
              <a:t>the </a:t>
            </a:r>
            <a:r>
              <a:rPr lang="en-US" sz="2400" b="1" dirty="0">
                <a:solidFill>
                  <a:schemeClr val="tx1"/>
                </a:solidFill>
                <a:latin typeface="Times New Roman" panose="02020603050405020304" pitchFamily="18" charset="0"/>
                <a:cs typeface="Times New Roman" panose="02020603050405020304" pitchFamily="18" charset="0"/>
              </a:rPr>
              <a:t>variable-partition scheme</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OS </a:t>
            </a:r>
            <a:r>
              <a:rPr lang="en-US" sz="2400" dirty="0">
                <a:solidFill>
                  <a:schemeClr val="tx1"/>
                </a:solidFill>
                <a:latin typeface="Times New Roman" panose="02020603050405020304" pitchFamily="18" charset="0"/>
                <a:cs typeface="Times New Roman" panose="02020603050405020304" pitchFamily="18" charset="0"/>
              </a:rPr>
              <a:t>keeps a table </a:t>
            </a:r>
            <a:r>
              <a:rPr lang="en-US" sz="2400" dirty="0" smtClean="0">
                <a:solidFill>
                  <a:schemeClr val="tx1"/>
                </a:solidFill>
                <a:latin typeface="Times New Roman" panose="02020603050405020304" pitchFamily="18" charset="0"/>
                <a:cs typeface="Times New Roman" panose="02020603050405020304" pitchFamily="18" charset="0"/>
              </a:rPr>
              <a:t>indicating which </a:t>
            </a:r>
            <a:r>
              <a:rPr lang="en-US" sz="2400" dirty="0">
                <a:solidFill>
                  <a:schemeClr val="tx1"/>
                </a:solidFill>
                <a:latin typeface="Times New Roman" panose="02020603050405020304" pitchFamily="18" charset="0"/>
                <a:cs typeface="Times New Roman" panose="02020603050405020304" pitchFamily="18" charset="0"/>
              </a:rPr>
              <a:t>parts </a:t>
            </a:r>
            <a:r>
              <a:rPr lang="en-US" sz="2400" dirty="0" smtClean="0">
                <a:solidFill>
                  <a:schemeClr val="tx1"/>
                </a:solidFill>
                <a:latin typeface="Times New Roman" panose="02020603050405020304" pitchFamily="18" charset="0"/>
                <a:cs typeface="Times New Roman" panose="02020603050405020304" pitchFamily="18" charset="0"/>
              </a:rPr>
              <a:t>of the </a:t>
            </a:r>
            <a:r>
              <a:rPr lang="en-US" sz="2400" dirty="0">
                <a:solidFill>
                  <a:schemeClr val="tx1"/>
                </a:solidFill>
                <a:latin typeface="Times New Roman" panose="02020603050405020304" pitchFamily="18" charset="0"/>
                <a:cs typeface="Times New Roman" panose="02020603050405020304" pitchFamily="18" charset="0"/>
              </a:rPr>
              <a:t>main </a:t>
            </a:r>
            <a:r>
              <a:rPr lang="en-US" sz="2400" dirty="0" smtClean="0">
                <a:solidFill>
                  <a:schemeClr val="tx1"/>
                </a:solidFill>
                <a:latin typeface="Times New Roman" panose="02020603050405020304" pitchFamily="18" charset="0"/>
                <a:cs typeface="Times New Roman" panose="02020603050405020304" pitchFamily="18" charset="0"/>
              </a:rPr>
              <a:t>memory are </a:t>
            </a:r>
            <a:r>
              <a:rPr lang="en-US" sz="2400" dirty="0">
                <a:solidFill>
                  <a:schemeClr val="tx1"/>
                </a:solidFill>
                <a:latin typeface="Times New Roman" panose="02020603050405020304" pitchFamily="18" charset="0"/>
                <a:cs typeface="Times New Roman" panose="02020603050405020304" pitchFamily="18" charset="0"/>
              </a:rPr>
              <a:t>available &amp; which </a:t>
            </a:r>
            <a:r>
              <a:rPr lang="en-US" sz="2400" dirty="0" smtClean="0">
                <a:solidFill>
                  <a:schemeClr val="tx1"/>
                </a:solidFill>
                <a:latin typeface="Times New Roman" panose="02020603050405020304" pitchFamily="18" charset="0"/>
                <a:cs typeface="Times New Roman" panose="02020603050405020304" pitchFamily="18" charset="0"/>
              </a:rPr>
              <a:t>are occupied</a:t>
            </a:r>
          </a:p>
          <a:p>
            <a:pPr lvl="1" indent="-457200">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Initially</a:t>
            </a:r>
            <a:r>
              <a:rPr lang="en-US" sz="2400" dirty="0">
                <a:solidFill>
                  <a:schemeClr val="tx1"/>
                </a:solidFill>
                <a:latin typeface="Times New Roman" panose="02020603050405020304" pitchFamily="18" charset="0"/>
                <a:cs typeface="Times New Roman" panose="02020603050405020304" pitchFamily="18" charset="0"/>
              </a:rPr>
              <a:t>, all </a:t>
            </a:r>
            <a:r>
              <a:rPr lang="en-US" sz="2400" dirty="0" smtClean="0">
                <a:solidFill>
                  <a:schemeClr val="tx1"/>
                </a:solidFill>
                <a:latin typeface="Times New Roman" panose="02020603050405020304" pitchFamily="18" charset="0"/>
                <a:cs typeface="Times New Roman" panose="02020603050405020304" pitchFamily="18" charset="0"/>
              </a:rPr>
              <a:t>memory </a:t>
            </a:r>
            <a:r>
              <a:rPr lang="en-US" sz="2400" dirty="0">
                <a:solidFill>
                  <a:schemeClr val="tx1"/>
                </a:solidFill>
                <a:latin typeface="Times New Roman" panose="02020603050405020304" pitchFamily="18" charset="0"/>
                <a:cs typeface="Times New Roman" panose="02020603050405020304" pitchFamily="18" charset="0"/>
              </a:rPr>
              <a:t>is available </a:t>
            </a:r>
            <a:r>
              <a:rPr lang="en-US" sz="2400" dirty="0" smtClean="0">
                <a:solidFill>
                  <a:schemeClr val="tx1"/>
                </a:solidFill>
                <a:latin typeface="Times New Roman" panose="02020603050405020304" pitchFamily="18" charset="0"/>
                <a:cs typeface="Times New Roman" panose="02020603050405020304" pitchFamily="18" charset="0"/>
              </a:rPr>
              <a:t>for user processes &amp; is considered </a:t>
            </a:r>
            <a:r>
              <a:rPr lang="en-US" sz="2400" dirty="0">
                <a:solidFill>
                  <a:schemeClr val="tx1"/>
                </a:solidFill>
                <a:latin typeface="Times New Roman" panose="02020603050405020304" pitchFamily="18" charset="0"/>
                <a:cs typeface="Times New Roman" panose="02020603050405020304" pitchFamily="18" charset="0"/>
              </a:rPr>
              <a:t>one </a:t>
            </a:r>
            <a:r>
              <a:rPr lang="en-US" sz="2400" dirty="0" smtClean="0">
                <a:solidFill>
                  <a:schemeClr val="tx1"/>
                </a:solidFill>
                <a:latin typeface="Times New Roman" panose="02020603050405020304" pitchFamily="18" charset="0"/>
                <a:cs typeface="Times New Roman" panose="02020603050405020304" pitchFamily="18" charset="0"/>
              </a:rPr>
              <a:t>large block of available memory called </a:t>
            </a:r>
            <a:r>
              <a:rPr lang="en-US" sz="2400" b="1" dirty="0" smtClean="0">
                <a:solidFill>
                  <a:schemeClr val="tx1"/>
                </a:solidFill>
                <a:latin typeface="Times New Roman" panose="02020603050405020304" pitchFamily="18" charset="0"/>
                <a:cs typeface="Times New Roman" panose="02020603050405020304" pitchFamily="18" charset="0"/>
              </a:rPr>
              <a:t>hole</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So, we can say, </a:t>
            </a:r>
            <a:r>
              <a:rPr lang="en-US" sz="2400" dirty="0" smtClean="0">
                <a:solidFill>
                  <a:schemeClr val="tx1"/>
                </a:solidFill>
                <a:latin typeface="Times New Roman" panose="02020603050405020304" pitchFamily="18" charset="0"/>
                <a:cs typeface="Times New Roman" panose="02020603050405020304" pitchFamily="18" charset="0"/>
              </a:rPr>
              <a:t>main memory contains set of holes of various sizes </a:t>
            </a:r>
            <a:r>
              <a:rPr lang="en-US" sz="2400" dirty="0">
                <a:solidFill>
                  <a:schemeClr val="tx1"/>
                </a:solidFill>
                <a:latin typeface="Times New Roman" panose="02020603050405020304" pitchFamily="18" charset="0"/>
                <a:cs typeface="Times New Roman" panose="02020603050405020304" pitchFamily="18" charset="0"/>
              </a:rPr>
              <a:t>(size of holes are depending </a:t>
            </a:r>
            <a:r>
              <a:rPr lang="en-US" sz="2400" dirty="0" smtClean="0">
                <a:solidFill>
                  <a:schemeClr val="tx1"/>
                </a:solidFill>
                <a:latin typeface="Times New Roman" panose="02020603050405020304" pitchFamily="18" charset="0"/>
                <a:cs typeface="Times New Roman" panose="02020603050405020304" pitchFamily="18" charset="0"/>
              </a:rPr>
              <a:t>on size of user programs).</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174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
            <a:ext cx="8000365" cy="615553"/>
          </a:xfrm>
        </p:spPr>
        <p:txBody>
          <a:bodyPr/>
          <a:lstStyle/>
          <a:p>
            <a:r>
              <a:rPr lang="en-US" sz="4000" dirty="0" smtClean="0"/>
              <a:t>Introduction</a:t>
            </a:r>
            <a:endParaRPr lang="en-US" sz="4000" dirty="0"/>
          </a:p>
        </p:txBody>
      </p:sp>
      <p:sp>
        <p:nvSpPr>
          <p:cNvPr id="3" name="Text Placeholder 2"/>
          <p:cNvSpPr>
            <a:spLocks noGrp="1"/>
          </p:cNvSpPr>
          <p:nvPr>
            <p:ph type="body" idx="1"/>
          </p:nvPr>
        </p:nvSpPr>
        <p:spPr>
          <a:xfrm>
            <a:off x="0" y="624712"/>
            <a:ext cx="9144000" cy="3693319"/>
          </a:xfrm>
        </p:spPr>
        <p:txBody>
          <a:bodyPr/>
          <a:lstStyle/>
          <a:p>
            <a:pPr marL="457200" indent="-457200" algn="just">
              <a:buFont typeface="Wingdings" panose="05000000000000000000" pitchFamily="2" charset="2"/>
              <a:buChar char="Ø"/>
            </a:pPr>
            <a:r>
              <a:rPr lang="en-US" sz="2400" dirty="0" smtClean="0"/>
              <a:t>All the programs are stored in the secondary memory.</a:t>
            </a:r>
          </a:p>
          <a:p>
            <a:pPr marL="457200" indent="-457200" algn="just">
              <a:buFont typeface="Wingdings" panose="05000000000000000000" pitchFamily="2" charset="2"/>
              <a:buChar char="Ø"/>
            </a:pPr>
            <a:r>
              <a:rPr lang="en-US" sz="2400" dirty="0" smtClean="0"/>
              <a:t>Programs are transferred from secondary to primary memory whenever they have to be executed</a:t>
            </a:r>
          </a:p>
          <a:p>
            <a:pPr marL="457200" indent="-457200" algn="just">
              <a:buFont typeface="Wingdings" panose="05000000000000000000" pitchFamily="2" charset="2"/>
              <a:buChar char="Ø"/>
            </a:pPr>
            <a:r>
              <a:rPr lang="en-US" sz="2400" dirty="0" smtClean="0"/>
              <a:t>Once programs are executed they have to be bring back to secondary memory from main memory</a:t>
            </a:r>
          </a:p>
          <a:p>
            <a:pPr marL="457200" indent="-457200" algn="just">
              <a:buFont typeface="Wingdings" panose="05000000000000000000" pitchFamily="2" charset="2"/>
              <a:buChar char="Ø"/>
            </a:pPr>
            <a:r>
              <a:rPr lang="en-US" sz="2400" dirty="0" smtClean="0"/>
              <a:t>This movement of programs between primary &amp; secondary memory is done by </a:t>
            </a:r>
            <a:r>
              <a:rPr lang="en-US" sz="2400" b="1" dirty="0" smtClean="0"/>
              <a:t>memory manager</a:t>
            </a:r>
          </a:p>
          <a:p>
            <a:pPr marL="457200" indent="-457200" algn="just">
              <a:buFont typeface="Wingdings" panose="05000000000000000000" pitchFamily="2" charset="2"/>
              <a:buChar char="Ø"/>
            </a:pPr>
            <a:r>
              <a:rPr lang="en-US" sz="2400" dirty="0" smtClean="0"/>
              <a:t>Memory is an collection of large arrays of words or bytes.</a:t>
            </a:r>
          </a:p>
          <a:p>
            <a:pPr marL="457200" indent="-457200" algn="just">
              <a:buFont typeface="Wingdings" panose="05000000000000000000" pitchFamily="2" charset="2"/>
              <a:buChar char="Ø"/>
            </a:pPr>
            <a:r>
              <a:rPr lang="en-US" sz="2400" dirty="0" smtClean="0"/>
              <a:t>Each word or byte has its own address</a:t>
            </a:r>
          </a:p>
          <a:p>
            <a:pPr marL="457200" indent="-457200" algn="just">
              <a:buFont typeface="Wingdings" panose="05000000000000000000" pitchFamily="2" charset="2"/>
              <a:buChar char="Ø"/>
            </a:pPr>
            <a:endParaRPr lang="en-US" sz="2400" dirty="0"/>
          </a:p>
        </p:txBody>
      </p:sp>
    </p:spTree>
    <p:extLst>
      <p:ext uri="{BB962C8B-B14F-4D97-AF65-F5344CB8AC3E}">
        <p14:creationId xmlns:p14="http://schemas.microsoft.com/office/powerpoint/2010/main" val="2933939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smtClean="0"/>
              <a:t>Memory allocation</a:t>
            </a:r>
            <a:endParaRPr lang="en-US" sz="3600" dirty="0"/>
          </a:p>
        </p:txBody>
      </p:sp>
      <p:sp>
        <p:nvSpPr>
          <p:cNvPr id="3" name="Text Placeholder 2"/>
          <p:cNvSpPr>
            <a:spLocks noGrp="1"/>
          </p:cNvSpPr>
          <p:nvPr>
            <p:ph type="body" idx="1"/>
          </p:nvPr>
        </p:nvSpPr>
        <p:spPr>
          <a:xfrm>
            <a:off x="0" y="584604"/>
            <a:ext cx="9143999" cy="4431983"/>
          </a:xfrm>
        </p:spPr>
        <p:txBody>
          <a:bodyPr/>
          <a:lstStyle/>
          <a:p>
            <a:pPr lvl="1" indent="-4572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Once, programs are loaded into the main memory then </a:t>
            </a:r>
            <a:r>
              <a:rPr lang="en-US" sz="2400" dirty="0" smtClean="0">
                <a:solidFill>
                  <a:schemeClr val="tx1"/>
                </a:solidFill>
                <a:latin typeface="Times New Roman" panose="02020603050405020304" pitchFamily="18" charset="0"/>
                <a:cs typeface="Times New Roman" panose="02020603050405020304" pitchFamily="18" charset="0"/>
              </a:rPr>
              <a:t>they are </a:t>
            </a:r>
            <a:r>
              <a:rPr lang="en-US" sz="2400" dirty="0">
                <a:solidFill>
                  <a:schemeClr val="tx1"/>
                </a:solidFill>
                <a:latin typeface="Times New Roman" panose="02020603050405020304" pitchFamily="18" charset="0"/>
                <a:cs typeface="Times New Roman" panose="02020603050405020304" pitchFamily="18" charset="0"/>
              </a:rPr>
              <a:t>competing for </a:t>
            </a:r>
            <a:r>
              <a:rPr lang="en-US" sz="2400" dirty="0" smtClean="0">
                <a:solidFill>
                  <a:schemeClr val="tx1"/>
                </a:solidFill>
                <a:latin typeface="Times New Roman" panose="02020603050405020304" pitchFamily="18" charset="0"/>
                <a:cs typeface="Times New Roman" panose="02020603050405020304" pitchFamily="18" charset="0"/>
              </a:rPr>
              <a:t>CPU. </a:t>
            </a:r>
          </a:p>
          <a:p>
            <a:pPr lvl="1" indent="-457200">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When </a:t>
            </a:r>
            <a:r>
              <a:rPr lang="en-US" sz="2400" dirty="0">
                <a:solidFill>
                  <a:schemeClr val="tx1"/>
                </a:solidFill>
                <a:latin typeface="Times New Roman" panose="02020603050405020304" pitchFamily="18" charset="0"/>
                <a:cs typeface="Times New Roman" panose="02020603050405020304" pitchFamily="18" charset="0"/>
              </a:rPr>
              <a:t>a process completes its jobs, it </a:t>
            </a:r>
            <a:r>
              <a:rPr lang="en-US" sz="2400" dirty="0" smtClean="0">
                <a:solidFill>
                  <a:schemeClr val="tx1"/>
                </a:solidFill>
                <a:latin typeface="Times New Roman" panose="02020603050405020304" pitchFamily="18" charset="0"/>
                <a:cs typeface="Times New Roman" panose="02020603050405020304" pitchFamily="18" charset="0"/>
              </a:rPr>
              <a:t>releases </a:t>
            </a:r>
            <a:r>
              <a:rPr lang="en-US" sz="2400" dirty="0">
                <a:solidFill>
                  <a:schemeClr val="tx1"/>
                </a:solidFill>
                <a:latin typeface="Times New Roman" panose="02020603050405020304" pitchFamily="18" charset="0"/>
                <a:cs typeface="Times New Roman" panose="02020603050405020304" pitchFamily="18" charset="0"/>
              </a:rPr>
              <a:t>its allocated memory. </a:t>
            </a:r>
            <a:endParaRPr lang="en-US" sz="2400" dirty="0" smtClean="0">
              <a:solidFill>
                <a:schemeClr val="tx1"/>
              </a:solidFill>
              <a:latin typeface="Times New Roman" panose="02020603050405020304" pitchFamily="18" charset="0"/>
              <a:cs typeface="Times New Roman" panose="02020603050405020304" pitchFamily="18" charset="0"/>
            </a:endParaRPr>
          </a:p>
          <a:p>
            <a:pPr lvl="1" indent="-457200">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Now</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OS </a:t>
            </a:r>
            <a:r>
              <a:rPr lang="en-US" sz="2400" dirty="0">
                <a:solidFill>
                  <a:schemeClr val="tx1"/>
                </a:solidFill>
                <a:latin typeface="Times New Roman" panose="02020603050405020304" pitchFamily="18" charset="0"/>
                <a:cs typeface="Times New Roman" panose="02020603050405020304" pitchFamily="18" charset="0"/>
              </a:rPr>
              <a:t>should select </a:t>
            </a:r>
            <a:r>
              <a:rPr lang="en-US" sz="2400" dirty="0" smtClean="0">
                <a:solidFill>
                  <a:schemeClr val="tx1"/>
                </a:solidFill>
                <a:latin typeface="Times New Roman" panose="02020603050405020304" pitchFamily="18" charset="0"/>
                <a:cs typeface="Times New Roman" panose="02020603050405020304" pitchFamily="18" charset="0"/>
              </a:rPr>
              <a:t>another program </a:t>
            </a:r>
            <a:r>
              <a:rPr lang="en-US" sz="2400" dirty="0">
                <a:solidFill>
                  <a:schemeClr val="tx1"/>
                </a:solidFill>
                <a:latin typeface="Times New Roman" panose="02020603050405020304" pitchFamily="18" charset="0"/>
                <a:cs typeface="Times New Roman" panose="02020603050405020304" pitchFamily="18" charset="0"/>
              </a:rPr>
              <a:t>from the input queue. </a:t>
            </a:r>
            <a:endParaRPr lang="en-US" sz="2400" dirty="0" smtClean="0">
              <a:solidFill>
                <a:schemeClr val="tx1"/>
              </a:solidFill>
              <a:latin typeface="Times New Roman" panose="02020603050405020304" pitchFamily="18" charset="0"/>
              <a:cs typeface="Times New Roman" panose="02020603050405020304" pitchFamily="18" charset="0"/>
            </a:endParaRPr>
          </a:p>
          <a:p>
            <a:pPr lvl="1" indent="-457200">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While selecting the </a:t>
            </a:r>
            <a:r>
              <a:rPr lang="en-US" sz="2400" dirty="0">
                <a:solidFill>
                  <a:schemeClr val="tx1"/>
                </a:solidFill>
                <a:latin typeface="Times New Roman" panose="02020603050405020304" pitchFamily="18" charset="0"/>
                <a:cs typeface="Times New Roman" panose="02020603050405020304" pitchFamily="18" charset="0"/>
              </a:rPr>
              <a:t>program from the input queue, </a:t>
            </a:r>
            <a:r>
              <a:rPr lang="en-US" sz="2400" dirty="0" smtClean="0">
                <a:solidFill>
                  <a:schemeClr val="tx1"/>
                </a:solidFill>
                <a:latin typeface="Times New Roman" panose="02020603050405020304" pitchFamily="18" charset="0"/>
                <a:cs typeface="Times New Roman" panose="02020603050405020304" pitchFamily="18" charset="0"/>
              </a:rPr>
              <a:t>OS </a:t>
            </a:r>
            <a:r>
              <a:rPr lang="en-US" sz="2400" dirty="0">
                <a:solidFill>
                  <a:schemeClr val="tx1"/>
                </a:solidFill>
                <a:latin typeface="Times New Roman" panose="02020603050405020304" pitchFamily="18" charset="0"/>
                <a:cs typeface="Times New Roman" panose="02020603050405020304" pitchFamily="18" charset="0"/>
              </a:rPr>
              <a:t>should check the program </a:t>
            </a:r>
            <a:r>
              <a:rPr lang="en-US" sz="2400" dirty="0" smtClean="0">
                <a:solidFill>
                  <a:schemeClr val="tx1"/>
                </a:solidFill>
                <a:latin typeface="Times New Roman" panose="02020603050405020304" pitchFamily="18" charset="0"/>
                <a:cs typeface="Times New Roman" panose="02020603050405020304" pitchFamily="18" charset="0"/>
              </a:rPr>
              <a:t>size &amp; </a:t>
            </a:r>
            <a:r>
              <a:rPr lang="en-US" sz="2400" dirty="0">
                <a:solidFill>
                  <a:schemeClr val="tx1"/>
                </a:solidFill>
                <a:latin typeface="Times New Roman" panose="02020603050405020304" pitchFamily="18" charset="0"/>
                <a:cs typeface="Times New Roman" panose="02020603050405020304" pitchFamily="18" charset="0"/>
              </a:rPr>
              <a:t>as well as the size of available block of memory (hole</a:t>
            </a:r>
            <a:r>
              <a:rPr lang="en-US" sz="2400" dirty="0" smtClean="0">
                <a:solidFill>
                  <a:schemeClr val="tx1"/>
                </a:solidFill>
                <a:latin typeface="Times New Roman" panose="02020603050405020304" pitchFamily="18" charset="0"/>
                <a:cs typeface="Times New Roman" panose="02020603050405020304" pitchFamily="18" charset="0"/>
              </a:rPr>
              <a:t>).</a:t>
            </a:r>
          </a:p>
          <a:p>
            <a:pPr lvl="1" indent="-4572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a:t>
            </a:r>
            <a:r>
              <a:rPr lang="en-US" sz="2400" dirty="0" smtClean="0">
                <a:solidFill>
                  <a:schemeClr val="tx1"/>
                </a:solidFill>
                <a:latin typeface="Times New Roman" panose="02020603050405020304" pitchFamily="18" charset="0"/>
                <a:cs typeface="Times New Roman" panose="02020603050405020304" pitchFamily="18" charset="0"/>
              </a:rPr>
              <a:t>f size </a:t>
            </a:r>
            <a:r>
              <a:rPr lang="en-US" sz="2400" dirty="0">
                <a:solidFill>
                  <a:schemeClr val="tx1"/>
                </a:solidFill>
                <a:latin typeface="Times New Roman" panose="02020603050405020304" pitchFamily="18" charset="0"/>
                <a:cs typeface="Times New Roman" panose="02020603050405020304" pitchFamily="18" charset="0"/>
              </a:rPr>
              <a:t>of memory block (hole) is </a:t>
            </a:r>
            <a:r>
              <a:rPr lang="en-US" sz="2400" dirty="0" smtClean="0">
                <a:solidFill>
                  <a:schemeClr val="tx1"/>
                </a:solidFill>
                <a:latin typeface="Times New Roman" panose="02020603050405020304" pitchFamily="18" charset="0"/>
                <a:cs typeface="Times New Roman" panose="02020603050405020304" pitchFamily="18" charset="0"/>
              </a:rPr>
              <a:t>lesser </a:t>
            </a:r>
            <a:r>
              <a:rPr lang="en-US" sz="2400" dirty="0">
                <a:solidFill>
                  <a:schemeClr val="tx1"/>
                </a:solidFill>
                <a:latin typeface="Times New Roman" panose="02020603050405020304" pitchFamily="18" charset="0"/>
                <a:cs typeface="Times New Roman" panose="02020603050405020304" pitchFamily="18" charset="0"/>
              </a:rPr>
              <a:t>than the program size, then </a:t>
            </a:r>
            <a:r>
              <a:rPr lang="en-US" sz="2400" dirty="0" smtClean="0">
                <a:solidFill>
                  <a:schemeClr val="tx1"/>
                </a:solidFill>
                <a:latin typeface="Times New Roman" panose="02020603050405020304" pitchFamily="18" charset="0"/>
                <a:cs typeface="Times New Roman" panose="02020603050405020304" pitchFamily="18" charset="0"/>
              </a:rPr>
              <a:t>OS </a:t>
            </a:r>
            <a:r>
              <a:rPr lang="en-US" sz="2400" dirty="0">
                <a:solidFill>
                  <a:schemeClr val="tx1"/>
                </a:solidFill>
                <a:latin typeface="Times New Roman" panose="02020603050405020304" pitchFamily="18" charset="0"/>
                <a:cs typeface="Times New Roman" panose="02020603050405020304" pitchFamily="18" charset="0"/>
              </a:rPr>
              <a:t>should skip that program &amp; </a:t>
            </a:r>
            <a:r>
              <a:rPr lang="en-US" sz="2400" dirty="0" smtClean="0">
                <a:solidFill>
                  <a:schemeClr val="tx1"/>
                </a:solidFill>
                <a:latin typeface="Times New Roman" panose="02020603050405020304" pitchFamily="18" charset="0"/>
                <a:cs typeface="Times New Roman" panose="02020603050405020304" pitchFamily="18" charset="0"/>
              </a:rPr>
              <a:t>continue </a:t>
            </a:r>
            <a:r>
              <a:rPr lang="en-US" sz="2400" dirty="0">
                <a:solidFill>
                  <a:schemeClr val="tx1"/>
                </a:solidFill>
                <a:latin typeface="Times New Roman" panose="02020603050405020304" pitchFamily="18" charset="0"/>
                <a:cs typeface="Times New Roman" panose="02020603050405020304" pitchFamily="18" charset="0"/>
              </a:rPr>
              <a:t>checking in the down of input queue</a:t>
            </a:r>
            <a:r>
              <a:rPr lang="en-US" sz="2400" dirty="0" smtClean="0">
                <a:solidFill>
                  <a:schemeClr val="tx1"/>
                </a:solidFill>
                <a:latin typeface="Times New Roman" panose="02020603050405020304" pitchFamily="18" charset="0"/>
                <a:cs typeface="Times New Roman" panose="02020603050405020304" pitchFamily="18" charset="0"/>
              </a:rPr>
              <a:t>.</a:t>
            </a:r>
          </a:p>
          <a:p>
            <a:pPr lvl="1" indent="-457200">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When a process arrives &amp; requests for memory, OS search for a hole which is large enough for that process</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171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smtClean="0"/>
              <a:t>Memory allocation</a:t>
            </a:r>
            <a:endParaRPr lang="en-US" sz="3600" dirty="0"/>
          </a:p>
        </p:txBody>
      </p:sp>
      <p:sp>
        <p:nvSpPr>
          <p:cNvPr id="3" name="Text Placeholder 2"/>
          <p:cNvSpPr>
            <a:spLocks noGrp="1"/>
          </p:cNvSpPr>
          <p:nvPr>
            <p:ph type="body" idx="1"/>
          </p:nvPr>
        </p:nvSpPr>
        <p:spPr>
          <a:xfrm>
            <a:off x="0" y="584604"/>
            <a:ext cx="9143999" cy="4801314"/>
          </a:xfrm>
        </p:spPr>
        <p:txBody>
          <a:bodyPr/>
          <a:lstStyle/>
          <a:p>
            <a:pPr lvl="1" indent="-457200">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If the hole is too large, it is splitted into 2 parts. One part is allocated to arriving process &amp; another part is returned to the set of free holes.</a:t>
            </a:r>
          </a:p>
          <a:p>
            <a:pPr lvl="1" indent="-457200">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If the new returned hole is adjacent to other holes, these adjacent holes are merged to form one larger hole</a:t>
            </a:r>
          </a:p>
          <a:p>
            <a:pPr lvl="1" indent="-457200">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The most commonly used methods to select a free hole from the set of available holes are</a:t>
            </a:r>
          </a:p>
          <a:p>
            <a:pPr marL="0" lvl="1"/>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u="sng" dirty="0" smtClean="0">
                <a:solidFill>
                  <a:schemeClr val="tx1"/>
                </a:solidFill>
                <a:latin typeface="Times New Roman" panose="02020603050405020304" pitchFamily="18" charset="0"/>
                <a:cs typeface="Times New Roman" panose="02020603050405020304" pitchFamily="18" charset="0"/>
              </a:rPr>
              <a:t>1) First-Fit</a:t>
            </a:r>
          </a:p>
          <a:p>
            <a:pPr marL="0" lvl="1"/>
            <a:r>
              <a:rPr lang="en-US" sz="2400" dirty="0" smtClean="0">
                <a:solidFill>
                  <a:schemeClr val="tx1"/>
                </a:solidFill>
                <a:latin typeface="Times New Roman" panose="02020603050405020304" pitchFamily="18" charset="0"/>
                <a:cs typeface="Times New Roman" panose="02020603050405020304" pitchFamily="18" charset="0"/>
              </a:rPr>
              <a:t>      Allocate </a:t>
            </a:r>
            <a:r>
              <a:rPr lang="en-US" sz="2400" dirty="0">
                <a:solidFill>
                  <a:schemeClr val="tx1"/>
                </a:solidFill>
                <a:latin typeface="Times New Roman" panose="02020603050405020304" pitchFamily="18" charset="0"/>
                <a:cs typeface="Times New Roman" panose="02020603050405020304" pitchFamily="18" charset="0"/>
              </a:rPr>
              <a:t>the </a:t>
            </a:r>
            <a:r>
              <a:rPr lang="en-US" sz="2400" dirty="0" smtClean="0">
                <a:solidFill>
                  <a:schemeClr val="tx1"/>
                </a:solidFill>
                <a:latin typeface="Times New Roman" panose="02020603050405020304" pitchFamily="18" charset="0"/>
                <a:cs typeface="Times New Roman" panose="02020603050405020304" pitchFamily="18" charset="0"/>
              </a:rPr>
              <a:t>first </a:t>
            </a:r>
            <a:r>
              <a:rPr lang="en-US" sz="2400" dirty="0">
                <a:solidFill>
                  <a:schemeClr val="tx1"/>
                </a:solidFill>
                <a:latin typeface="Times New Roman" panose="02020603050405020304" pitchFamily="18" charset="0"/>
                <a:cs typeface="Times New Roman" panose="02020603050405020304" pitchFamily="18" charset="0"/>
              </a:rPr>
              <a:t>hole that is big enough. Searching </a:t>
            </a:r>
            <a:r>
              <a:rPr lang="en-US" sz="2400" dirty="0" smtClean="0">
                <a:solidFill>
                  <a:schemeClr val="tx1"/>
                </a:solidFill>
                <a:latin typeface="Times New Roman" panose="02020603050405020304" pitchFamily="18" charset="0"/>
                <a:cs typeface="Times New Roman" panose="02020603050405020304" pitchFamily="18" charset="0"/>
              </a:rPr>
              <a:t>can </a:t>
            </a:r>
            <a:r>
              <a:rPr lang="en-US" sz="2400" dirty="0">
                <a:solidFill>
                  <a:schemeClr val="tx1"/>
                </a:solidFill>
                <a:latin typeface="Times New Roman" panose="02020603050405020304" pitchFamily="18" charset="0"/>
                <a:cs typeface="Times New Roman" panose="02020603050405020304" pitchFamily="18" charset="0"/>
              </a:rPr>
              <a:t>start either at the beginning of the </a:t>
            </a:r>
            <a:r>
              <a:rPr lang="en-US" sz="2400" dirty="0" smtClean="0">
                <a:solidFill>
                  <a:schemeClr val="tx1"/>
                </a:solidFill>
                <a:latin typeface="Times New Roman" panose="02020603050405020304" pitchFamily="18" charset="0"/>
                <a:cs typeface="Times New Roman" panose="02020603050405020304" pitchFamily="18" charset="0"/>
              </a:rPr>
              <a:t>set </a:t>
            </a:r>
            <a:r>
              <a:rPr lang="en-US" sz="2400" dirty="0">
                <a:solidFill>
                  <a:schemeClr val="tx1"/>
                </a:solidFill>
                <a:latin typeface="Times New Roman" panose="02020603050405020304" pitchFamily="18" charset="0"/>
                <a:cs typeface="Times New Roman" panose="02020603050405020304" pitchFamily="18" charset="0"/>
              </a:rPr>
              <a:t>holes or at the location where the previous first-fit search ended</a:t>
            </a:r>
            <a:r>
              <a:rPr lang="en-US" sz="2400" dirty="0" smtClean="0">
                <a:solidFill>
                  <a:schemeClr val="tx1"/>
                </a:solidFill>
                <a:latin typeface="Times New Roman" panose="02020603050405020304" pitchFamily="18" charset="0"/>
                <a:cs typeface="Times New Roman" panose="02020603050405020304" pitchFamily="18" charset="0"/>
              </a:rPr>
              <a:t>.</a:t>
            </a:r>
          </a:p>
          <a:p>
            <a:pPr marL="0" lvl="1"/>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We </a:t>
            </a:r>
            <a:r>
              <a:rPr lang="en-US" sz="2400" dirty="0">
                <a:solidFill>
                  <a:schemeClr val="tx1"/>
                </a:solidFill>
                <a:latin typeface="Times New Roman" panose="02020603050405020304" pitchFamily="18" charset="0"/>
                <a:cs typeface="Times New Roman" panose="02020603050405020304" pitchFamily="18" charset="0"/>
              </a:rPr>
              <a:t>can stop </a:t>
            </a:r>
            <a:r>
              <a:rPr lang="en-US" sz="2400" dirty="0" smtClean="0">
                <a:solidFill>
                  <a:schemeClr val="tx1"/>
                </a:solidFill>
                <a:latin typeface="Times New Roman" panose="02020603050405020304" pitchFamily="18" charset="0"/>
                <a:cs typeface="Times New Roman" panose="02020603050405020304" pitchFamily="18" charset="0"/>
              </a:rPr>
              <a:t>searching </a:t>
            </a:r>
            <a:r>
              <a:rPr lang="en-US" sz="2400" dirty="0">
                <a:solidFill>
                  <a:schemeClr val="tx1"/>
                </a:solidFill>
                <a:latin typeface="Times New Roman" panose="02020603050405020304" pitchFamily="18" charset="0"/>
                <a:cs typeface="Times New Roman" panose="02020603050405020304" pitchFamily="18" charset="0"/>
              </a:rPr>
              <a:t>as soon as we find a </a:t>
            </a:r>
            <a:r>
              <a:rPr lang="en-US" sz="2400" dirty="0" smtClean="0">
                <a:solidFill>
                  <a:schemeClr val="tx1"/>
                </a:solidFill>
                <a:latin typeface="Times New Roman" panose="02020603050405020304" pitchFamily="18" charset="0"/>
                <a:cs typeface="Times New Roman" panose="02020603050405020304" pitchFamily="18" charset="0"/>
              </a:rPr>
              <a:t>free hole that is large enough</a:t>
            </a:r>
          </a:p>
          <a:p>
            <a:pPr marL="0" lvl="1"/>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745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smtClean="0"/>
              <a:t>Memory allocation</a:t>
            </a:r>
            <a:endParaRPr lang="en-US" sz="3600" dirty="0"/>
          </a:p>
        </p:txBody>
      </p:sp>
      <p:sp>
        <p:nvSpPr>
          <p:cNvPr id="3" name="Text Placeholder 2"/>
          <p:cNvSpPr>
            <a:spLocks noGrp="1"/>
          </p:cNvSpPr>
          <p:nvPr>
            <p:ph type="body" idx="1"/>
          </p:nvPr>
        </p:nvSpPr>
        <p:spPr>
          <a:xfrm>
            <a:off x="0" y="584604"/>
            <a:ext cx="9143999" cy="4431983"/>
          </a:xfrm>
        </p:spPr>
        <p:txBody>
          <a:bodyPr/>
          <a:lstStyle/>
          <a:p>
            <a:pPr lvl="1" indent="-457200">
              <a:buFont typeface="Wingdings" panose="05000000000000000000" pitchFamily="2" charset="2"/>
              <a:buChar char="Ø"/>
            </a:pPr>
            <a:r>
              <a:rPr lang="en-US" sz="2400" b="1" u="sng" dirty="0">
                <a:solidFill>
                  <a:schemeClr val="tx1"/>
                </a:solidFill>
                <a:latin typeface="Times New Roman" panose="02020603050405020304" pitchFamily="18" charset="0"/>
                <a:cs typeface="Times New Roman" panose="02020603050405020304" pitchFamily="18" charset="0"/>
              </a:rPr>
              <a:t>2</a:t>
            </a:r>
            <a:r>
              <a:rPr lang="en-US" sz="2400" b="1" u="sng" dirty="0" smtClean="0">
                <a:solidFill>
                  <a:schemeClr val="tx1"/>
                </a:solidFill>
                <a:latin typeface="Times New Roman" panose="02020603050405020304" pitchFamily="18" charset="0"/>
                <a:cs typeface="Times New Roman" panose="02020603050405020304" pitchFamily="18" charset="0"/>
              </a:rPr>
              <a:t>) Best-Fit</a:t>
            </a:r>
          </a:p>
          <a:p>
            <a:pPr marL="0" lvl="1"/>
            <a:r>
              <a:rPr lang="en-US" sz="2400" dirty="0" smtClean="0">
                <a:solidFill>
                  <a:schemeClr val="tx1"/>
                </a:solidFill>
                <a:latin typeface="Times New Roman" panose="02020603050405020304" pitchFamily="18" charset="0"/>
                <a:cs typeface="Times New Roman" panose="02020603050405020304" pitchFamily="18" charset="0"/>
              </a:rPr>
              <a:t>     Allocate </a:t>
            </a:r>
            <a:r>
              <a:rPr lang="en-US" sz="2400" dirty="0">
                <a:solidFill>
                  <a:schemeClr val="tx1"/>
                </a:solidFill>
                <a:latin typeface="Times New Roman" panose="02020603050405020304" pitchFamily="18" charset="0"/>
                <a:cs typeface="Times New Roman" panose="02020603050405020304" pitchFamily="18" charset="0"/>
              </a:rPr>
              <a:t>the smallest hole that is big enough. </a:t>
            </a:r>
            <a:endParaRPr lang="en-US" sz="2400" dirty="0" smtClean="0">
              <a:solidFill>
                <a:schemeClr val="tx1"/>
              </a:solidFill>
              <a:latin typeface="Times New Roman" panose="02020603050405020304" pitchFamily="18" charset="0"/>
              <a:cs typeface="Times New Roman" panose="02020603050405020304" pitchFamily="18" charset="0"/>
            </a:endParaRPr>
          </a:p>
          <a:p>
            <a:pPr marL="0" lvl="1"/>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Here</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entire list </a:t>
            </a:r>
            <a:r>
              <a:rPr lang="en-US" sz="2400" dirty="0">
                <a:solidFill>
                  <a:schemeClr val="tx1"/>
                </a:solidFill>
                <a:latin typeface="Times New Roman" panose="02020603050405020304" pitchFamily="18" charset="0"/>
                <a:cs typeface="Times New Roman" panose="02020603050405020304" pitchFamily="18" charset="0"/>
              </a:rPr>
              <a:t>has to be </a:t>
            </a:r>
            <a:r>
              <a:rPr lang="en-US" sz="2400" dirty="0" smtClean="0">
                <a:solidFill>
                  <a:schemeClr val="tx1"/>
                </a:solidFill>
                <a:latin typeface="Times New Roman" panose="02020603050405020304" pitchFamily="18" charset="0"/>
                <a:cs typeface="Times New Roman" panose="02020603050405020304" pitchFamily="18" charset="0"/>
              </a:rPr>
              <a:t>searched </a:t>
            </a:r>
            <a:r>
              <a:rPr lang="en-US" sz="2400" dirty="0">
                <a:solidFill>
                  <a:schemeClr val="tx1"/>
                </a:solidFill>
                <a:latin typeface="Times New Roman" panose="02020603050405020304" pitchFamily="18" charset="0"/>
                <a:cs typeface="Times New Roman" panose="02020603050405020304" pitchFamily="18" charset="0"/>
              </a:rPr>
              <a:t>if it is not sorted</a:t>
            </a:r>
            <a:r>
              <a:rPr lang="en-US" sz="2400" dirty="0" smtClean="0">
                <a:solidFill>
                  <a:schemeClr val="tx1"/>
                </a:solidFill>
                <a:latin typeface="Times New Roman" panose="02020603050405020304" pitchFamily="18" charset="0"/>
                <a:cs typeface="Times New Roman" panose="02020603050405020304" pitchFamily="18" charset="0"/>
              </a:rPr>
              <a:t>.</a:t>
            </a:r>
          </a:p>
          <a:p>
            <a:pPr marL="0" lvl="1"/>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This </a:t>
            </a:r>
            <a:r>
              <a:rPr lang="en-US" sz="2400" dirty="0">
                <a:solidFill>
                  <a:schemeClr val="tx1"/>
                </a:solidFill>
                <a:latin typeface="Times New Roman" panose="02020603050405020304" pitchFamily="18" charset="0"/>
                <a:cs typeface="Times New Roman" panose="02020603050405020304" pitchFamily="18" charset="0"/>
              </a:rPr>
              <a:t>method produces the smallest leftover </a:t>
            </a:r>
            <a:r>
              <a:rPr lang="en-US" sz="2400" dirty="0" smtClean="0">
                <a:solidFill>
                  <a:schemeClr val="tx1"/>
                </a:solidFill>
                <a:latin typeface="Times New Roman" panose="02020603050405020304" pitchFamily="18" charset="0"/>
                <a:cs typeface="Times New Roman" panose="02020603050405020304" pitchFamily="18" charset="0"/>
              </a:rPr>
              <a:t>hole.</a:t>
            </a:r>
          </a:p>
          <a:p>
            <a:pPr marL="0" lvl="1"/>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u="sng" dirty="0" smtClean="0">
                <a:solidFill>
                  <a:schemeClr val="tx1"/>
                </a:solidFill>
                <a:latin typeface="Times New Roman" panose="02020603050405020304" pitchFamily="18" charset="0"/>
                <a:cs typeface="Times New Roman" panose="02020603050405020304" pitchFamily="18" charset="0"/>
              </a:rPr>
              <a:t>3) Worst-Fit</a:t>
            </a:r>
            <a:endParaRPr lang="en-US" sz="2400" b="1" u="sng" dirty="0">
              <a:solidFill>
                <a:schemeClr val="tx1"/>
              </a:solidFill>
              <a:latin typeface="Times New Roman" panose="02020603050405020304" pitchFamily="18" charset="0"/>
              <a:cs typeface="Times New Roman" panose="02020603050405020304" pitchFamily="18" charset="0"/>
            </a:endParaRPr>
          </a:p>
          <a:p>
            <a:pPr marL="0" lvl="1"/>
            <a:r>
              <a:rPr lang="en-US" sz="2400" dirty="0">
                <a:solidFill>
                  <a:schemeClr val="tx1"/>
                </a:solidFill>
                <a:latin typeface="Times New Roman" panose="02020603050405020304" pitchFamily="18" charset="0"/>
                <a:cs typeface="Times New Roman" panose="02020603050405020304" pitchFamily="18" charset="0"/>
              </a:rPr>
              <a:t>     Allocate the </a:t>
            </a:r>
            <a:r>
              <a:rPr lang="en-US" sz="2400" dirty="0" smtClean="0">
                <a:solidFill>
                  <a:schemeClr val="tx1"/>
                </a:solidFill>
                <a:latin typeface="Times New Roman" panose="02020603050405020304" pitchFamily="18" charset="0"/>
                <a:cs typeface="Times New Roman" panose="02020603050405020304" pitchFamily="18" charset="0"/>
              </a:rPr>
              <a:t>largest </a:t>
            </a:r>
            <a:r>
              <a:rPr lang="en-US" sz="2400" dirty="0">
                <a:solidFill>
                  <a:schemeClr val="tx1"/>
                </a:solidFill>
                <a:latin typeface="Times New Roman" panose="02020603050405020304" pitchFamily="18" charset="0"/>
                <a:cs typeface="Times New Roman" panose="02020603050405020304" pitchFamily="18" charset="0"/>
              </a:rPr>
              <a:t>hole. </a:t>
            </a:r>
            <a:endParaRPr lang="en-US" sz="2400" dirty="0" smtClean="0">
              <a:solidFill>
                <a:schemeClr val="tx1"/>
              </a:solidFill>
              <a:latin typeface="Times New Roman" panose="02020603050405020304" pitchFamily="18" charset="0"/>
              <a:cs typeface="Times New Roman" panose="02020603050405020304" pitchFamily="18" charset="0"/>
            </a:endParaRPr>
          </a:p>
          <a:p>
            <a:pPr marL="0" lvl="1"/>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Again</a:t>
            </a:r>
            <a:r>
              <a:rPr lang="en-US" sz="2400" dirty="0">
                <a:solidFill>
                  <a:schemeClr val="tx1"/>
                </a:solidFill>
                <a:latin typeface="Times New Roman" panose="02020603050405020304" pitchFamily="18" charset="0"/>
                <a:cs typeface="Times New Roman" panose="02020603050405020304" pitchFamily="18" charset="0"/>
              </a:rPr>
              <a:t>, entire </a:t>
            </a:r>
            <a:r>
              <a:rPr lang="en-US" sz="2400" dirty="0" smtClean="0">
                <a:solidFill>
                  <a:schemeClr val="tx1"/>
                </a:solidFill>
                <a:latin typeface="Times New Roman" panose="02020603050405020304" pitchFamily="18" charset="0"/>
                <a:cs typeface="Times New Roman" panose="02020603050405020304" pitchFamily="18" charset="0"/>
              </a:rPr>
              <a:t>list </a:t>
            </a:r>
            <a:r>
              <a:rPr lang="en-US" sz="2400" dirty="0">
                <a:solidFill>
                  <a:schemeClr val="tx1"/>
                </a:solidFill>
                <a:latin typeface="Times New Roman" panose="02020603050405020304" pitchFamily="18" charset="0"/>
                <a:cs typeface="Times New Roman" panose="02020603050405020304" pitchFamily="18" charset="0"/>
              </a:rPr>
              <a:t>has to be searched </a:t>
            </a:r>
            <a:r>
              <a:rPr lang="en-US" sz="2400" dirty="0" smtClean="0">
                <a:solidFill>
                  <a:schemeClr val="tx1"/>
                </a:solidFill>
                <a:latin typeface="Times New Roman" panose="02020603050405020304" pitchFamily="18" charset="0"/>
                <a:cs typeface="Times New Roman" panose="02020603050405020304" pitchFamily="18" charset="0"/>
              </a:rPr>
              <a:t>if the </a:t>
            </a:r>
            <a:r>
              <a:rPr lang="en-US" sz="2400" dirty="0">
                <a:solidFill>
                  <a:schemeClr val="tx1"/>
                </a:solidFill>
                <a:latin typeface="Times New Roman" panose="02020603050405020304" pitchFamily="18" charset="0"/>
                <a:cs typeface="Times New Roman" panose="02020603050405020304" pitchFamily="18" charset="0"/>
              </a:rPr>
              <a:t>list is not sorted, </a:t>
            </a:r>
            <a:endParaRPr lang="en-US" sz="2400" dirty="0" smtClean="0">
              <a:solidFill>
                <a:schemeClr val="tx1"/>
              </a:solidFill>
              <a:latin typeface="Times New Roman" panose="02020603050405020304" pitchFamily="18" charset="0"/>
              <a:cs typeface="Times New Roman" panose="02020603050405020304" pitchFamily="18" charset="0"/>
            </a:endParaRPr>
          </a:p>
          <a:p>
            <a:pPr marL="0" lvl="1"/>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This </a:t>
            </a:r>
            <a:r>
              <a:rPr lang="en-US" sz="2400" dirty="0">
                <a:solidFill>
                  <a:schemeClr val="tx1"/>
                </a:solidFill>
                <a:latin typeface="Times New Roman" panose="02020603050405020304" pitchFamily="18" charset="0"/>
                <a:cs typeface="Times New Roman" panose="02020603050405020304" pitchFamily="18" charset="0"/>
              </a:rPr>
              <a:t>method produces the largest leftover hole which may be more </a:t>
            </a:r>
            <a:r>
              <a:rPr lang="en-US" sz="2400" dirty="0" smtClean="0">
                <a:solidFill>
                  <a:schemeClr val="tx1"/>
                </a:solidFill>
                <a:latin typeface="Times New Roman" panose="02020603050405020304" pitchFamily="18" charset="0"/>
                <a:cs typeface="Times New Roman" panose="02020603050405020304" pitchFamily="18" charset="0"/>
              </a:rPr>
              <a:t>useful </a:t>
            </a:r>
            <a:r>
              <a:rPr lang="en-US" sz="2400" dirty="0">
                <a:solidFill>
                  <a:schemeClr val="tx1"/>
                </a:solidFill>
                <a:latin typeface="Times New Roman" panose="02020603050405020304" pitchFamily="18" charset="0"/>
                <a:cs typeface="Times New Roman" panose="02020603050405020304" pitchFamily="18" charset="0"/>
              </a:rPr>
              <a:t>than </a:t>
            </a:r>
            <a:r>
              <a:rPr lang="en-US" sz="2400" dirty="0" smtClean="0">
                <a:solidFill>
                  <a:schemeClr val="tx1"/>
                </a:solidFill>
                <a:latin typeface="Times New Roman" panose="02020603050405020304" pitchFamily="18" charset="0"/>
                <a:cs typeface="Times New Roman" panose="02020603050405020304" pitchFamily="18" charset="0"/>
              </a:rPr>
              <a:t>smaller </a:t>
            </a:r>
            <a:r>
              <a:rPr lang="en-US" sz="2400" dirty="0">
                <a:solidFill>
                  <a:schemeClr val="tx1"/>
                </a:solidFill>
                <a:latin typeface="Times New Roman" panose="02020603050405020304" pitchFamily="18" charset="0"/>
                <a:cs typeface="Times New Roman" panose="02020603050405020304" pitchFamily="18" charset="0"/>
              </a:rPr>
              <a:t>leftover hole from </a:t>
            </a:r>
            <a:r>
              <a:rPr lang="en-US" sz="2400" dirty="0" smtClean="0">
                <a:solidFill>
                  <a:schemeClr val="tx1"/>
                </a:solidFill>
                <a:latin typeface="Times New Roman" panose="02020603050405020304" pitchFamily="18" charset="0"/>
                <a:cs typeface="Times New Roman" panose="02020603050405020304" pitchFamily="18" charset="0"/>
              </a:rPr>
              <a:t>a best-fit method.</a:t>
            </a:r>
          </a:p>
          <a:p>
            <a:pPr marL="0" lvl="1"/>
            <a:endParaRPr lang="en-US" sz="2400" dirty="0">
              <a:solidFill>
                <a:schemeClr val="tx1"/>
              </a:solidFill>
              <a:latin typeface="Times New Roman" panose="02020603050405020304" pitchFamily="18" charset="0"/>
              <a:cs typeface="Times New Roman" panose="02020603050405020304" pitchFamily="18" charset="0"/>
            </a:endParaRPr>
          </a:p>
          <a:p>
            <a:pPr marL="342900" lvl="1" indent="-342900">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First-fit </a:t>
            </a:r>
            <a:r>
              <a:rPr lang="en-US" sz="2400" dirty="0">
                <a:solidFill>
                  <a:schemeClr val="tx1"/>
                </a:solidFill>
                <a:latin typeface="Times New Roman" panose="02020603050405020304" pitchFamily="18" charset="0"/>
                <a:cs typeface="Times New Roman" panose="02020603050405020304" pitchFamily="18" charset="0"/>
              </a:rPr>
              <a:t>&amp; </a:t>
            </a:r>
            <a:r>
              <a:rPr lang="en-US" sz="2400" dirty="0" smtClean="0">
                <a:solidFill>
                  <a:schemeClr val="tx1"/>
                </a:solidFill>
                <a:latin typeface="Times New Roman" panose="02020603050405020304" pitchFamily="18" charset="0"/>
                <a:cs typeface="Times New Roman" panose="02020603050405020304" pitchFamily="18" charset="0"/>
              </a:rPr>
              <a:t>best-fit </a:t>
            </a:r>
            <a:r>
              <a:rPr lang="en-US" sz="2400" dirty="0">
                <a:solidFill>
                  <a:schemeClr val="tx1"/>
                </a:solidFill>
                <a:latin typeface="Times New Roman" panose="02020603050405020304" pitchFamily="18" charset="0"/>
                <a:cs typeface="Times New Roman" panose="02020603050405020304" pitchFamily="18" charset="0"/>
              </a:rPr>
              <a:t>are better in terms </a:t>
            </a:r>
            <a:r>
              <a:rPr lang="en-US" sz="2400" dirty="0" smtClean="0">
                <a:solidFill>
                  <a:schemeClr val="tx1"/>
                </a:solidFill>
                <a:latin typeface="Times New Roman" panose="02020603050405020304" pitchFamily="18" charset="0"/>
                <a:cs typeface="Times New Roman" panose="02020603050405020304" pitchFamily="18" charset="0"/>
              </a:rPr>
              <a:t>of time and storage utilization</a:t>
            </a:r>
            <a:r>
              <a:rPr lang="en-US" sz="2400" dirty="0">
                <a:solidFill>
                  <a:schemeClr val="tx1"/>
                </a:solidFill>
                <a:latin typeface="Times New Roman" panose="02020603050405020304" pitchFamily="18" charset="0"/>
                <a:cs typeface="Times New Roman" panose="02020603050405020304" pitchFamily="18" charset="0"/>
              </a:rPr>
              <a:t>. Generally, </a:t>
            </a:r>
            <a:r>
              <a:rPr lang="en-US" sz="2400" dirty="0" smtClean="0">
                <a:solidFill>
                  <a:schemeClr val="tx1"/>
                </a:solidFill>
                <a:latin typeface="Times New Roman" panose="02020603050405020304" pitchFamily="18" charset="0"/>
                <a:cs typeface="Times New Roman" panose="02020603050405020304" pitchFamily="18" charset="0"/>
              </a:rPr>
              <a:t>first-fit </a:t>
            </a:r>
            <a:r>
              <a:rPr lang="en-US" sz="2400" dirty="0">
                <a:solidFill>
                  <a:schemeClr val="tx1"/>
                </a:solidFill>
                <a:latin typeface="Times New Roman" panose="02020603050405020304" pitchFamily="18" charset="0"/>
                <a:cs typeface="Times New Roman" panose="02020603050405020304" pitchFamily="18" charset="0"/>
              </a:rPr>
              <a:t>is </a:t>
            </a:r>
            <a:r>
              <a:rPr lang="en-US" sz="2400" dirty="0" smtClean="0">
                <a:solidFill>
                  <a:schemeClr val="tx1"/>
                </a:solidFill>
                <a:latin typeface="Times New Roman" panose="02020603050405020304" pitchFamily="18" charset="0"/>
                <a:cs typeface="Times New Roman" panose="02020603050405020304" pitchFamily="18" charset="0"/>
              </a:rPr>
              <a:t>faster</a:t>
            </a:r>
            <a:r>
              <a:rPr lang="en-US" sz="24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49237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9144000" cy="2154436"/>
          </a:xfrm>
        </p:spPr>
        <p:txBody>
          <a:bodyPr/>
          <a:lstStyle/>
          <a:p>
            <a:r>
              <a:rPr lang="en-US" dirty="0" smtClean="0"/>
              <a:t>Given memory partitions of 100k, 500k, 200k, 300k &amp; 600k. Apply first fit &amp; best fit algorithm to place 212k, 417k, 112k and 426k</a:t>
            </a:r>
          </a:p>
          <a:p>
            <a:r>
              <a:rPr lang="en-US" dirty="0" smtClean="0"/>
              <a:t>Solution: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67064889"/>
              </p:ext>
            </p:extLst>
          </p:nvPr>
        </p:nvGraphicFramePr>
        <p:xfrm>
          <a:off x="0" y="1828800"/>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err="1" smtClean="0"/>
                        <a:t>Mem</a:t>
                      </a:r>
                      <a:r>
                        <a:rPr lang="en-US" dirty="0" smtClean="0"/>
                        <a:t> partitions</a:t>
                      </a:r>
                      <a:endParaRPr lang="en-US" dirty="0"/>
                    </a:p>
                  </a:txBody>
                  <a:tcPr/>
                </a:tc>
                <a:tc>
                  <a:txBody>
                    <a:bodyPr/>
                    <a:lstStyle/>
                    <a:p>
                      <a:r>
                        <a:rPr lang="en-US" dirty="0" smtClean="0"/>
                        <a:t>First fit</a:t>
                      </a:r>
                      <a:endParaRPr lang="en-US" dirty="0"/>
                    </a:p>
                  </a:txBody>
                  <a:tcPr/>
                </a:tc>
                <a:tc>
                  <a:txBody>
                    <a:bodyPr/>
                    <a:lstStyle/>
                    <a:p>
                      <a:r>
                        <a:rPr lang="en-US" dirty="0" smtClean="0"/>
                        <a:t>Memory leakage</a:t>
                      </a:r>
                      <a:endParaRPr lang="en-US" dirty="0"/>
                    </a:p>
                  </a:txBody>
                  <a:tcPr/>
                </a:tc>
              </a:tr>
              <a:tr h="370840">
                <a:tc>
                  <a:txBody>
                    <a:bodyPr/>
                    <a:lstStyle/>
                    <a:p>
                      <a:r>
                        <a:rPr lang="en-US" dirty="0" smtClean="0"/>
                        <a:t>100k</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500k</a:t>
                      </a:r>
                      <a:endParaRPr lang="en-US" dirty="0"/>
                    </a:p>
                  </a:txBody>
                  <a:tcPr/>
                </a:tc>
                <a:tc>
                  <a:txBody>
                    <a:bodyPr/>
                    <a:lstStyle/>
                    <a:p>
                      <a:r>
                        <a:rPr lang="en-US" dirty="0" smtClean="0"/>
                        <a:t>212k</a:t>
                      </a:r>
                      <a:endParaRPr lang="en-US" dirty="0"/>
                    </a:p>
                  </a:txBody>
                  <a:tcPr/>
                </a:tc>
                <a:tc>
                  <a:txBody>
                    <a:bodyPr/>
                    <a:lstStyle/>
                    <a:p>
                      <a:r>
                        <a:rPr lang="en-US" dirty="0" smtClean="0"/>
                        <a:t>500k-212k=288k</a:t>
                      </a:r>
                      <a:endParaRPr lang="en-US" dirty="0"/>
                    </a:p>
                  </a:txBody>
                  <a:tcPr/>
                </a:tc>
              </a:tr>
              <a:tr h="370840">
                <a:tc>
                  <a:txBody>
                    <a:bodyPr/>
                    <a:lstStyle/>
                    <a:p>
                      <a:r>
                        <a:rPr lang="en-US" dirty="0" smtClean="0"/>
                        <a:t>200k</a:t>
                      </a:r>
                      <a:endParaRPr lang="en-US" dirty="0"/>
                    </a:p>
                  </a:txBody>
                  <a:tcPr/>
                </a:tc>
                <a:tc>
                  <a:txBody>
                    <a:bodyPr/>
                    <a:lstStyle/>
                    <a:p>
                      <a:r>
                        <a:rPr lang="en-US" dirty="0" smtClean="0"/>
                        <a:t>112k</a:t>
                      </a:r>
                      <a:endParaRPr lang="en-US" dirty="0"/>
                    </a:p>
                  </a:txBody>
                  <a:tcPr/>
                </a:tc>
                <a:tc>
                  <a:txBody>
                    <a:bodyPr/>
                    <a:lstStyle/>
                    <a:p>
                      <a:r>
                        <a:rPr lang="en-US" dirty="0" smtClean="0"/>
                        <a:t>200k-112k=88k</a:t>
                      </a:r>
                      <a:endParaRPr lang="en-US" dirty="0"/>
                    </a:p>
                  </a:txBody>
                  <a:tcPr/>
                </a:tc>
              </a:tr>
              <a:tr h="370840">
                <a:tc>
                  <a:txBody>
                    <a:bodyPr/>
                    <a:lstStyle/>
                    <a:p>
                      <a:r>
                        <a:rPr lang="en-US" dirty="0" smtClean="0"/>
                        <a:t>300k</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600k</a:t>
                      </a:r>
                      <a:endParaRPr lang="en-US" dirty="0"/>
                    </a:p>
                  </a:txBody>
                  <a:tcPr/>
                </a:tc>
                <a:tc>
                  <a:txBody>
                    <a:bodyPr/>
                    <a:lstStyle/>
                    <a:p>
                      <a:r>
                        <a:rPr lang="en-US" dirty="0" smtClean="0"/>
                        <a:t>417k</a:t>
                      </a:r>
                      <a:endParaRPr lang="en-US" dirty="0"/>
                    </a:p>
                  </a:txBody>
                  <a:tcPr/>
                </a:tc>
                <a:tc>
                  <a:txBody>
                    <a:bodyPr/>
                    <a:lstStyle/>
                    <a:p>
                      <a:r>
                        <a:rPr lang="en-US" dirty="0" smtClean="0"/>
                        <a:t>600k-417k=183k</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95420040"/>
              </p:ext>
            </p:extLst>
          </p:nvPr>
        </p:nvGraphicFramePr>
        <p:xfrm>
          <a:off x="0" y="4267200"/>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err="1" smtClean="0"/>
                        <a:t>Mem</a:t>
                      </a:r>
                      <a:r>
                        <a:rPr lang="en-US" dirty="0" smtClean="0"/>
                        <a:t> partitions</a:t>
                      </a:r>
                      <a:endParaRPr lang="en-US" dirty="0"/>
                    </a:p>
                  </a:txBody>
                  <a:tcPr/>
                </a:tc>
                <a:tc>
                  <a:txBody>
                    <a:bodyPr/>
                    <a:lstStyle/>
                    <a:p>
                      <a:r>
                        <a:rPr lang="en-US" dirty="0" smtClean="0"/>
                        <a:t>Best fit</a:t>
                      </a:r>
                      <a:endParaRPr lang="en-US" dirty="0"/>
                    </a:p>
                  </a:txBody>
                  <a:tcPr/>
                </a:tc>
                <a:tc>
                  <a:txBody>
                    <a:bodyPr/>
                    <a:lstStyle/>
                    <a:p>
                      <a:r>
                        <a:rPr lang="en-US" dirty="0" smtClean="0"/>
                        <a:t>Memory leakage</a:t>
                      </a:r>
                      <a:endParaRPr lang="en-US" dirty="0"/>
                    </a:p>
                  </a:txBody>
                  <a:tcPr/>
                </a:tc>
              </a:tr>
              <a:tr h="370840">
                <a:tc>
                  <a:txBody>
                    <a:bodyPr/>
                    <a:lstStyle/>
                    <a:p>
                      <a:r>
                        <a:rPr lang="en-US" dirty="0" smtClean="0"/>
                        <a:t>100k</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500k</a:t>
                      </a:r>
                      <a:endParaRPr lang="en-US" dirty="0"/>
                    </a:p>
                  </a:txBody>
                  <a:tcPr/>
                </a:tc>
                <a:tc>
                  <a:txBody>
                    <a:bodyPr/>
                    <a:lstStyle/>
                    <a:p>
                      <a:r>
                        <a:rPr lang="en-US" dirty="0" smtClean="0"/>
                        <a:t>417k</a:t>
                      </a:r>
                      <a:endParaRPr lang="en-US" dirty="0"/>
                    </a:p>
                  </a:txBody>
                  <a:tcPr/>
                </a:tc>
                <a:tc>
                  <a:txBody>
                    <a:bodyPr/>
                    <a:lstStyle/>
                    <a:p>
                      <a:r>
                        <a:rPr lang="en-US" dirty="0" smtClean="0"/>
                        <a:t>500k-417k=83k</a:t>
                      </a:r>
                      <a:endParaRPr lang="en-US" dirty="0"/>
                    </a:p>
                  </a:txBody>
                  <a:tcPr/>
                </a:tc>
              </a:tr>
              <a:tr h="370840">
                <a:tc>
                  <a:txBody>
                    <a:bodyPr/>
                    <a:lstStyle/>
                    <a:p>
                      <a:r>
                        <a:rPr lang="en-US" dirty="0" smtClean="0"/>
                        <a:t>200k</a:t>
                      </a:r>
                      <a:endParaRPr lang="en-US" dirty="0"/>
                    </a:p>
                  </a:txBody>
                  <a:tcPr/>
                </a:tc>
                <a:tc>
                  <a:txBody>
                    <a:bodyPr/>
                    <a:lstStyle/>
                    <a:p>
                      <a:r>
                        <a:rPr lang="en-US" dirty="0" smtClean="0"/>
                        <a:t>112k</a:t>
                      </a:r>
                      <a:endParaRPr lang="en-US" dirty="0"/>
                    </a:p>
                  </a:txBody>
                  <a:tcPr/>
                </a:tc>
                <a:tc>
                  <a:txBody>
                    <a:bodyPr/>
                    <a:lstStyle/>
                    <a:p>
                      <a:r>
                        <a:rPr lang="en-US" dirty="0" smtClean="0"/>
                        <a:t>200k-112k=88k</a:t>
                      </a:r>
                      <a:endParaRPr lang="en-US" dirty="0"/>
                    </a:p>
                  </a:txBody>
                  <a:tcPr/>
                </a:tc>
              </a:tr>
              <a:tr h="370840">
                <a:tc>
                  <a:txBody>
                    <a:bodyPr/>
                    <a:lstStyle/>
                    <a:p>
                      <a:r>
                        <a:rPr lang="en-US" dirty="0" smtClean="0"/>
                        <a:t>300k</a:t>
                      </a:r>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212k</a:t>
                      </a:r>
                    </a:p>
                  </a:txBody>
                  <a:tcPr/>
                </a:tc>
                <a:tc>
                  <a:txBody>
                    <a:bodyPr/>
                    <a:lstStyle/>
                    <a:p>
                      <a:r>
                        <a:rPr lang="en-US" dirty="0" smtClean="0"/>
                        <a:t>300k-212k=88k</a:t>
                      </a:r>
                      <a:endParaRPr lang="en-US" dirty="0"/>
                    </a:p>
                  </a:txBody>
                  <a:tcPr/>
                </a:tc>
              </a:tr>
              <a:tr h="370840">
                <a:tc>
                  <a:txBody>
                    <a:bodyPr/>
                    <a:lstStyle/>
                    <a:p>
                      <a:r>
                        <a:rPr lang="en-US" dirty="0" smtClean="0"/>
                        <a:t>600k</a:t>
                      </a:r>
                      <a:endParaRPr lang="en-US" dirty="0"/>
                    </a:p>
                  </a:txBody>
                  <a:tcPr/>
                </a:tc>
                <a:tc>
                  <a:txBody>
                    <a:bodyPr/>
                    <a:lstStyle/>
                    <a:p>
                      <a:r>
                        <a:rPr lang="en-US" dirty="0" smtClean="0"/>
                        <a:t>426k</a:t>
                      </a:r>
                      <a:endParaRPr lang="en-US" dirty="0"/>
                    </a:p>
                  </a:txBody>
                  <a:tcPr/>
                </a:tc>
                <a:tc>
                  <a:txBody>
                    <a:bodyPr/>
                    <a:lstStyle/>
                    <a:p>
                      <a:r>
                        <a:rPr lang="en-US" dirty="0" smtClean="0"/>
                        <a:t>600k-426k=174k</a:t>
                      </a:r>
                      <a:endParaRPr lang="en-US" dirty="0"/>
                    </a:p>
                  </a:txBody>
                  <a:tcPr/>
                </a:tc>
              </a:tr>
            </a:tbl>
          </a:graphicData>
        </a:graphic>
      </p:graphicFrame>
    </p:spTree>
    <p:extLst>
      <p:ext uri="{BB962C8B-B14F-4D97-AF65-F5344CB8AC3E}">
        <p14:creationId xmlns:p14="http://schemas.microsoft.com/office/powerpoint/2010/main" val="5336730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smtClean="0"/>
              <a:t>Fragmentation</a:t>
            </a:r>
            <a:endParaRPr lang="en-US" dirty="0"/>
          </a:p>
        </p:txBody>
      </p:sp>
      <p:sp>
        <p:nvSpPr>
          <p:cNvPr id="3" name="Text Placeholder 2"/>
          <p:cNvSpPr>
            <a:spLocks noGrp="1"/>
          </p:cNvSpPr>
          <p:nvPr>
            <p:ph type="body" idx="1"/>
          </p:nvPr>
        </p:nvSpPr>
        <p:spPr>
          <a:xfrm>
            <a:off x="0" y="609599"/>
            <a:ext cx="9143999" cy="5170646"/>
          </a:xfrm>
        </p:spPr>
        <p:txBody>
          <a:bodyPr/>
          <a:lstStyle/>
          <a:p>
            <a:pPr marL="457200" indent="-457200">
              <a:buFont typeface="Wingdings" panose="05000000000000000000" pitchFamily="2" charset="2"/>
              <a:buChar char="Ø"/>
            </a:pPr>
            <a:r>
              <a:rPr lang="en-US" sz="2400" dirty="0" smtClean="0"/>
              <a:t>Both first fit &amp; best fit methods suffer from external fragmentation</a:t>
            </a:r>
          </a:p>
          <a:p>
            <a:pPr marL="457200" indent="-457200">
              <a:buFont typeface="Wingdings" panose="05000000000000000000" pitchFamily="2" charset="2"/>
              <a:buChar char="Ø"/>
            </a:pPr>
            <a:r>
              <a:rPr lang="en-US" sz="2400" dirty="0" smtClean="0"/>
              <a:t>Consider, memory is partitioned(fragmented) into large number of holes of small sizes.</a:t>
            </a:r>
          </a:p>
          <a:p>
            <a:pPr marL="457200" indent="-457200">
              <a:buFont typeface="Wingdings" panose="05000000000000000000" pitchFamily="2" charset="2"/>
              <a:buChar char="Ø"/>
            </a:pPr>
            <a:r>
              <a:rPr lang="en-US" sz="2400" dirty="0" smtClean="0"/>
              <a:t>If any process requests for main memory then it is not possible to allocate sometimes because even though space is available they are not in contiguous. </a:t>
            </a:r>
          </a:p>
          <a:p>
            <a:pPr marL="457200" indent="-457200">
              <a:buFont typeface="Wingdings" panose="05000000000000000000" pitchFamily="2" charset="2"/>
              <a:buChar char="Ø"/>
            </a:pPr>
            <a:r>
              <a:rPr lang="en-US" sz="2400" dirty="0" smtClean="0"/>
              <a:t>So it suffers from fragmentation.</a:t>
            </a:r>
          </a:p>
          <a:p>
            <a:pPr marL="457200" indent="-457200">
              <a:buFont typeface="Wingdings" panose="05000000000000000000" pitchFamily="2" charset="2"/>
              <a:buChar char="Ø"/>
            </a:pPr>
            <a:r>
              <a:rPr lang="en-US" sz="2400" dirty="0" smtClean="0"/>
              <a:t>This fragmentation problem is severe especially when there is a free memory between every 2 processes</a:t>
            </a:r>
          </a:p>
          <a:p>
            <a:pPr marL="457200" indent="-457200">
              <a:buFont typeface="Wingdings" panose="05000000000000000000" pitchFamily="2" charset="2"/>
              <a:buChar char="Ø"/>
            </a:pPr>
            <a:r>
              <a:rPr lang="en-US" sz="2400" dirty="0" smtClean="0"/>
              <a:t>Instead of having many small size holes, if they are in one big free block, we might be able to run several more processes</a:t>
            </a:r>
          </a:p>
          <a:p>
            <a:pPr marL="457200" indent="-457200">
              <a:buFont typeface="Wingdings" panose="05000000000000000000" pitchFamily="2" charset="2"/>
              <a:buChar char="Ø"/>
            </a:pPr>
            <a:r>
              <a:rPr lang="en-US" sz="2400" dirty="0" smtClean="0"/>
              <a:t>If we use first fit or best fit, both affects the amount of </a:t>
            </a:r>
            <a:r>
              <a:rPr lang="en-US" sz="2400" dirty="0"/>
              <a:t>fragmentation</a:t>
            </a:r>
          </a:p>
        </p:txBody>
      </p:sp>
    </p:spTree>
    <p:extLst>
      <p:ext uri="{BB962C8B-B14F-4D97-AF65-F5344CB8AC3E}">
        <p14:creationId xmlns:p14="http://schemas.microsoft.com/office/powerpoint/2010/main" val="131831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smtClean="0"/>
              <a:t>Fragmentation</a:t>
            </a:r>
            <a:endParaRPr lang="en-US" dirty="0"/>
          </a:p>
        </p:txBody>
      </p:sp>
      <p:sp>
        <p:nvSpPr>
          <p:cNvPr id="3" name="Text Placeholder 2"/>
          <p:cNvSpPr>
            <a:spLocks noGrp="1"/>
          </p:cNvSpPr>
          <p:nvPr>
            <p:ph type="body" idx="1"/>
          </p:nvPr>
        </p:nvSpPr>
        <p:spPr>
          <a:xfrm>
            <a:off x="0" y="609599"/>
            <a:ext cx="9143999" cy="5539978"/>
          </a:xfrm>
        </p:spPr>
        <p:txBody>
          <a:bodyPr/>
          <a:lstStyle/>
          <a:p>
            <a:pPr marL="457200" indent="-457200">
              <a:buFont typeface="Wingdings" panose="05000000000000000000" pitchFamily="2" charset="2"/>
              <a:buChar char="Ø"/>
            </a:pPr>
            <a:r>
              <a:rPr lang="en-US" sz="2400" dirty="0" smtClean="0"/>
              <a:t>External fragmentation may be minor or major problem which depends on total amount of memory storage &amp; the average process size</a:t>
            </a:r>
          </a:p>
          <a:p>
            <a:pPr marL="457200" indent="-457200">
              <a:buFont typeface="Wingdings" panose="05000000000000000000" pitchFamily="2" charset="2"/>
              <a:buChar char="Ø"/>
            </a:pPr>
            <a:r>
              <a:rPr lang="en-US" sz="2400" dirty="0" smtClean="0"/>
              <a:t>Memory fragmentation may be internal or external</a:t>
            </a:r>
          </a:p>
          <a:p>
            <a:pPr marL="457200" indent="-457200">
              <a:buFont typeface="Wingdings" panose="05000000000000000000" pitchFamily="2" charset="2"/>
              <a:buChar char="Ø"/>
            </a:pPr>
            <a:r>
              <a:rPr lang="en-US" sz="2400" dirty="0" smtClean="0"/>
              <a:t>Consider a hole of size 18464 bytes. Suppose, if a next process requests 18462 bytes &amp; if we allocate, we left with a hole of 2 bytes</a:t>
            </a:r>
          </a:p>
          <a:p>
            <a:pPr marL="457200" indent="-457200">
              <a:buFont typeface="Wingdings" panose="05000000000000000000" pitchFamily="2" charset="2"/>
              <a:buChar char="Ø"/>
            </a:pPr>
            <a:r>
              <a:rPr lang="en-US" sz="2400" dirty="0" smtClean="0"/>
              <a:t>Now, overhead is to keep track of this small sized 2 byte hole</a:t>
            </a:r>
          </a:p>
          <a:p>
            <a:pPr marL="457200" indent="-457200">
              <a:buFont typeface="Wingdings" panose="05000000000000000000" pitchFamily="2" charset="2"/>
              <a:buChar char="Ø"/>
            </a:pPr>
            <a:r>
              <a:rPr lang="en-US" sz="2400" dirty="0" smtClean="0"/>
              <a:t>Tracking such very small sized hole is complex than tracking large sized holes</a:t>
            </a:r>
          </a:p>
          <a:p>
            <a:pPr marL="457200" indent="-457200">
              <a:buFont typeface="Wingdings" panose="05000000000000000000" pitchFamily="2" charset="2"/>
              <a:buChar char="Ø"/>
            </a:pPr>
            <a:r>
              <a:rPr lang="en-US" sz="2400" dirty="0"/>
              <a:t>The general approach to avoid such internal fragmentation problem is to break the physical memory into fixed - </a:t>
            </a:r>
            <a:r>
              <a:rPr lang="en-US" sz="2400" dirty="0" smtClean="0"/>
              <a:t>size </a:t>
            </a:r>
            <a:r>
              <a:rPr lang="en-US" sz="2400" dirty="0"/>
              <a:t>blocks &amp; allocate memory in units based on block </a:t>
            </a:r>
            <a:r>
              <a:rPr lang="en-US" sz="2400" dirty="0" smtClean="0"/>
              <a:t>size</a:t>
            </a:r>
            <a:r>
              <a:rPr lang="en-US" sz="2400" dirty="0"/>
              <a:t>.</a:t>
            </a:r>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endParaRPr lang="en-US" sz="2400" dirty="0"/>
          </a:p>
        </p:txBody>
      </p:sp>
    </p:spTree>
    <p:extLst>
      <p:ext uri="{BB962C8B-B14F-4D97-AF65-F5344CB8AC3E}">
        <p14:creationId xmlns:p14="http://schemas.microsoft.com/office/powerpoint/2010/main" val="24182032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smtClean="0"/>
              <a:t>Fragmentation</a:t>
            </a:r>
            <a:endParaRPr lang="en-US" dirty="0"/>
          </a:p>
        </p:txBody>
      </p:sp>
      <p:sp>
        <p:nvSpPr>
          <p:cNvPr id="3" name="Text Placeholder 2"/>
          <p:cNvSpPr>
            <a:spLocks noGrp="1"/>
          </p:cNvSpPr>
          <p:nvPr>
            <p:ph type="body" idx="1"/>
          </p:nvPr>
        </p:nvSpPr>
        <p:spPr>
          <a:xfrm>
            <a:off x="0" y="609599"/>
            <a:ext cx="9143999" cy="5170646"/>
          </a:xfrm>
        </p:spPr>
        <p:txBody>
          <a:bodyPr/>
          <a:lstStyle/>
          <a:p>
            <a:pPr marL="457200" indent="-457200">
              <a:buFont typeface="Wingdings" panose="05000000000000000000" pitchFamily="2" charset="2"/>
              <a:buChar char="Ø"/>
            </a:pPr>
            <a:r>
              <a:rPr lang="en-US" sz="2400" dirty="0"/>
              <a:t>With this approach, memory allocated to a process may </a:t>
            </a:r>
            <a:r>
              <a:rPr lang="en-US" sz="2400" dirty="0" smtClean="0"/>
              <a:t>be slightly </a:t>
            </a:r>
            <a:r>
              <a:rPr lang="en-US" sz="2400" dirty="0"/>
              <a:t>larger than the </a:t>
            </a:r>
            <a:r>
              <a:rPr lang="en-US" sz="2400" dirty="0" smtClean="0"/>
              <a:t>requested </a:t>
            </a:r>
            <a:r>
              <a:rPr lang="en-US" sz="2400" dirty="0"/>
              <a:t>memory. </a:t>
            </a:r>
            <a:endParaRPr lang="en-US" sz="2400" dirty="0" smtClean="0"/>
          </a:p>
          <a:p>
            <a:pPr marL="457200" indent="-457200">
              <a:buFont typeface="Wingdings" panose="05000000000000000000" pitchFamily="2" charset="2"/>
              <a:buChar char="Ø"/>
            </a:pPr>
            <a:r>
              <a:rPr lang="en-US" sz="2400" dirty="0" smtClean="0"/>
              <a:t>The </a:t>
            </a:r>
            <a:r>
              <a:rPr lang="en-US" sz="2400" dirty="0"/>
              <a:t>difference between </a:t>
            </a:r>
            <a:r>
              <a:rPr lang="en-US" sz="2400" dirty="0" smtClean="0"/>
              <a:t>these </a:t>
            </a:r>
            <a:r>
              <a:rPr lang="en-US" sz="2400" dirty="0"/>
              <a:t>2 numbers is </a:t>
            </a:r>
            <a:r>
              <a:rPr lang="en-US" sz="2400" b="1" dirty="0"/>
              <a:t>internal </a:t>
            </a:r>
            <a:r>
              <a:rPr lang="en-US" sz="2400" b="1" dirty="0" smtClean="0"/>
              <a:t>fragmentation </a:t>
            </a:r>
            <a:r>
              <a:rPr lang="en-US" sz="2400" dirty="0"/>
              <a:t>- unused memory </a:t>
            </a:r>
            <a:r>
              <a:rPr lang="en-US" sz="2400" dirty="0" smtClean="0"/>
              <a:t>that </a:t>
            </a:r>
            <a:r>
              <a:rPr lang="en-US" sz="2400" dirty="0"/>
              <a:t>is internal to a partition</a:t>
            </a:r>
            <a:r>
              <a:rPr lang="en-US" sz="2400" dirty="0" smtClean="0"/>
              <a:t>.</a:t>
            </a:r>
          </a:p>
          <a:p>
            <a:pPr marL="457200" indent="-457200">
              <a:buFont typeface="Wingdings" panose="05000000000000000000" pitchFamily="2" charset="2"/>
              <a:buChar char="Ø"/>
            </a:pPr>
            <a:r>
              <a:rPr lang="en-US" sz="2400" dirty="0"/>
              <a:t>One solution to the problem of external fragmentation is </a:t>
            </a:r>
            <a:r>
              <a:rPr lang="en-US" sz="2400" b="1" dirty="0"/>
              <a:t>compaction</a:t>
            </a:r>
            <a:r>
              <a:rPr lang="en-US" sz="2400" dirty="0"/>
              <a:t>. </a:t>
            </a:r>
            <a:endParaRPr lang="en-US" sz="2400" dirty="0" smtClean="0"/>
          </a:p>
          <a:p>
            <a:pPr marL="457200" indent="-457200">
              <a:buFont typeface="Wingdings" panose="05000000000000000000" pitchFamily="2" charset="2"/>
              <a:buChar char="Ø"/>
            </a:pPr>
            <a:r>
              <a:rPr lang="en-US" sz="2400" dirty="0" smtClean="0"/>
              <a:t>The goal </a:t>
            </a:r>
            <a:r>
              <a:rPr lang="en-US" sz="2400" dirty="0"/>
              <a:t>is to shuffle the </a:t>
            </a:r>
            <a:r>
              <a:rPr lang="en-US" sz="2400" dirty="0" smtClean="0"/>
              <a:t>memory </a:t>
            </a:r>
            <a:r>
              <a:rPr lang="en-US" sz="2400" dirty="0"/>
              <a:t>contents </a:t>
            </a:r>
            <a:r>
              <a:rPr lang="en-US" sz="2400" dirty="0" smtClean="0"/>
              <a:t>so </a:t>
            </a:r>
            <a:r>
              <a:rPr lang="en-US" sz="2400" dirty="0"/>
              <a:t>as to place all </a:t>
            </a:r>
            <a:r>
              <a:rPr lang="en-US" sz="2400" dirty="0" smtClean="0"/>
              <a:t>free </a:t>
            </a:r>
            <a:r>
              <a:rPr lang="en-US" sz="2400" dirty="0"/>
              <a:t>memory </a:t>
            </a:r>
            <a:r>
              <a:rPr lang="en-US" sz="2400" dirty="0" smtClean="0"/>
              <a:t>together in </a:t>
            </a:r>
            <a:r>
              <a:rPr lang="en-US" sz="2400" dirty="0"/>
              <a:t>one </a:t>
            </a:r>
            <a:r>
              <a:rPr lang="en-US" sz="2400" dirty="0" smtClean="0"/>
              <a:t>large block.</a:t>
            </a:r>
          </a:p>
          <a:p>
            <a:pPr marL="457200" indent="-457200">
              <a:buFont typeface="Wingdings" panose="05000000000000000000" pitchFamily="2" charset="2"/>
              <a:buChar char="Ø"/>
            </a:pPr>
            <a:r>
              <a:rPr lang="en-US" sz="2400" dirty="0"/>
              <a:t>W</a:t>
            </a:r>
            <a:r>
              <a:rPr lang="en-US" sz="2400" dirty="0" smtClean="0"/>
              <a:t>hen </a:t>
            </a:r>
            <a:r>
              <a:rPr lang="en-US" sz="2400" dirty="0"/>
              <a:t>compaction is </a:t>
            </a:r>
            <a:r>
              <a:rPr lang="en-US" sz="2400" dirty="0" smtClean="0"/>
              <a:t>possible</a:t>
            </a:r>
            <a:r>
              <a:rPr lang="en-US" sz="2400" dirty="0"/>
              <a:t>, we must determine its cost. The simplest compaction algorithm is to move all processes toward one end of </a:t>
            </a:r>
            <a:r>
              <a:rPr lang="en-US" sz="2400" dirty="0" smtClean="0"/>
              <a:t>memory; </a:t>
            </a:r>
            <a:r>
              <a:rPr lang="en-US" sz="2400" dirty="0"/>
              <a:t>all holes move in the other direction, producing </a:t>
            </a:r>
            <a:r>
              <a:rPr lang="en-US" sz="2400" dirty="0" smtClean="0"/>
              <a:t>one large hole of </a:t>
            </a:r>
            <a:r>
              <a:rPr lang="en-US" sz="2400" dirty="0"/>
              <a:t>available </a:t>
            </a:r>
            <a:r>
              <a:rPr lang="en-US" sz="2400" dirty="0" smtClean="0"/>
              <a:t>memory</a:t>
            </a:r>
            <a:r>
              <a:rPr lang="en-US" sz="2400" dirty="0"/>
              <a:t>. </a:t>
            </a:r>
            <a:endParaRPr lang="en-US" sz="2400" dirty="0" smtClean="0"/>
          </a:p>
          <a:p>
            <a:pPr marL="457200" indent="-457200">
              <a:buFont typeface="Wingdings" panose="05000000000000000000" pitchFamily="2" charset="2"/>
              <a:buChar char="Ø"/>
            </a:pPr>
            <a:r>
              <a:rPr lang="en-US" sz="2400" dirty="0" smtClean="0"/>
              <a:t>Hence</a:t>
            </a:r>
            <a:r>
              <a:rPr lang="en-US" sz="2400" dirty="0"/>
              <a:t>, </a:t>
            </a:r>
            <a:r>
              <a:rPr lang="en-US" sz="2400" dirty="0" smtClean="0"/>
              <a:t>this scheme, is more expensive,</a:t>
            </a:r>
            <a:endParaRPr lang="en-US" sz="2400" dirty="0"/>
          </a:p>
          <a:p>
            <a:pPr marL="457200" indent="-457200">
              <a:buFont typeface="Wingdings" panose="05000000000000000000" pitchFamily="2" charset="2"/>
              <a:buChar char="Ø"/>
            </a:pPr>
            <a:endParaRPr lang="en-US" sz="2400" dirty="0"/>
          </a:p>
        </p:txBody>
      </p:sp>
    </p:spTree>
    <p:extLst>
      <p:ext uri="{BB962C8B-B14F-4D97-AF65-F5344CB8AC3E}">
        <p14:creationId xmlns:p14="http://schemas.microsoft.com/office/powerpoint/2010/main" val="3503299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92443"/>
          </a:xfrm>
        </p:spPr>
        <p:txBody>
          <a:bodyPr/>
          <a:lstStyle/>
          <a:p>
            <a:r>
              <a:rPr lang="en-US" sz="3200" dirty="0" smtClean="0"/>
              <a:t>Paging</a:t>
            </a:r>
            <a:endParaRPr lang="en-US" sz="3200" dirty="0"/>
          </a:p>
        </p:txBody>
      </p:sp>
      <p:sp>
        <p:nvSpPr>
          <p:cNvPr id="3" name="Text Placeholder 2"/>
          <p:cNvSpPr>
            <a:spLocks noGrp="1"/>
          </p:cNvSpPr>
          <p:nvPr>
            <p:ph type="body" idx="1"/>
          </p:nvPr>
        </p:nvSpPr>
        <p:spPr>
          <a:xfrm>
            <a:off x="0" y="685800"/>
            <a:ext cx="9143999" cy="4431983"/>
          </a:xfrm>
        </p:spPr>
        <p:txBody>
          <a:bodyPr/>
          <a:lstStyle/>
          <a:p>
            <a:pPr marL="457200" indent="-457200">
              <a:buFont typeface="Wingdings" panose="05000000000000000000" pitchFamily="2" charset="2"/>
              <a:buChar char="Ø"/>
            </a:pPr>
            <a:r>
              <a:rPr lang="en-US" sz="2400" dirty="0"/>
              <a:t>In order to avoid compaction &amp; external fragmentation, paging is used</a:t>
            </a:r>
            <a:r>
              <a:rPr lang="en-US" sz="2400" dirty="0" smtClean="0"/>
              <a:t>.</a:t>
            </a:r>
          </a:p>
          <a:p>
            <a:pPr marL="457200" indent="-457200">
              <a:buFont typeface="Wingdings" panose="05000000000000000000" pitchFamily="2" charset="2"/>
              <a:buChar char="Ø"/>
            </a:pPr>
            <a:r>
              <a:rPr lang="en-US" sz="2400" dirty="0" smtClean="0"/>
              <a:t>Today</a:t>
            </a:r>
            <a:r>
              <a:rPr lang="en-US" sz="2400" dirty="0"/>
              <a:t>, in most of the </a:t>
            </a:r>
            <a:r>
              <a:rPr lang="en-US" sz="2400" dirty="0" smtClean="0"/>
              <a:t>OS’s, </a:t>
            </a:r>
            <a:r>
              <a:rPr lang="en-US" sz="2400" dirty="0"/>
              <a:t>paging is </a:t>
            </a:r>
            <a:r>
              <a:rPr lang="en-US" sz="2400" dirty="0" smtClean="0"/>
              <a:t>used </a:t>
            </a:r>
            <a:r>
              <a:rPr lang="en-US" sz="2400" dirty="0"/>
              <a:t>as memory management </a:t>
            </a:r>
            <a:r>
              <a:rPr lang="en-US" sz="2400" dirty="0" smtClean="0"/>
              <a:t>scheme </a:t>
            </a:r>
            <a:r>
              <a:rPr lang="en-US" sz="2400" dirty="0"/>
              <a:t>that permits physical address space of a process to be </a:t>
            </a:r>
            <a:r>
              <a:rPr lang="en-US" sz="2400" b="1" dirty="0"/>
              <a:t>noncontiguous</a:t>
            </a:r>
            <a:r>
              <a:rPr lang="en-US" sz="2400" dirty="0" smtClean="0"/>
              <a:t>,</a:t>
            </a:r>
          </a:p>
          <a:p>
            <a:pPr marL="457200" indent="-457200">
              <a:buFont typeface="Wingdings" panose="05000000000000000000" pitchFamily="2" charset="2"/>
              <a:buChar char="Ø"/>
            </a:pPr>
            <a:r>
              <a:rPr lang="en-US" sz="2400" dirty="0" smtClean="0"/>
              <a:t>Basic </a:t>
            </a:r>
            <a:r>
              <a:rPr lang="en-US" sz="2400" dirty="0"/>
              <a:t>method for implementing paging </a:t>
            </a:r>
            <a:r>
              <a:rPr lang="en-US" sz="2400" dirty="0" smtClean="0"/>
              <a:t>involves</a:t>
            </a:r>
          </a:p>
          <a:p>
            <a:r>
              <a:rPr lang="en-US" sz="2400" dirty="0"/>
              <a:t> </a:t>
            </a:r>
            <a:r>
              <a:rPr lang="en-US" sz="2400" dirty="0" smtClean="0"/>
              <a:t> 1) breaking </a:t>
            </a:r>
            <a:r>
              <a:rPr lang="en-US" sz="2400" dirty="0"/>
              <a:t>physical memory into </a:t>
            </a:r>
            <a:r>
              <a:rPr lang="en-US" sz="2400" dirty="0" smtClean="0"/>
              <a:t>fixed-sized blocks called </a:t>
            </a:r>
            <a:r>
              <a:rPr lang="en-US" sz="2400" b="1" dirty="0" smtClean="0"/>
              <a:t>frames</a:t>
            </a:r>
          </a:p>
          <a:p>
            <a:r>
              <a:rPr lang="en-US" sz="2400" dirty="0"/>
              <a:t> </a:t>
            </a:r>
            <a:r>
              <a:rPr lang="en-US" sz="2400" dirty="0" smtClean="0"/>
              <a:t> 2) breaking </a:t>
            </a:r>
            <a:r>
              <a:rPr lang="en-US" sz="2400" dirty="0"/>
              <a:t>logical memory into blocks </a:t>
            </a:r>
            <a:r>
              <a:rPr lang="en-US" sz="2400" dirty="0" smtClean="0"/>
              <a:t>of same size </a:t>
            </a:r>
            <a:r>
              <a:rPr lang="en-US" sz="2400" dirty="0"/>
              <a:t>c</a:t>
            </a:r>
            <a:r>
              <a:rPr lang="en-US" sz="2400" dirty="0" smtClean="0"/>
              <a:t>alled </a:t>
            </a:r>
            <a:r>
              <a:rPr lang="en-US" sz="2400" b="1" dirty="0"/>
              <a:t>pages</a:t>
            </a:r>
            <a:r>
              <a:rPr lang="en-US" sz="2400" dirty="0" smtClean="0"/>
              <a:t>.</a:t>
            </a:r>
          </a:p>
          <a:p>
            <a:pPr marL="342900" indent="-342900">
              <a:buFont typeface="Wingdings" panose="05000000000000000000" pitchFamily="2" charset="2"/>
              <a:buChar char="Ø"/>
            </a:pPr>
            <a:r>
              <a:rPr lang="en-US" sz="2400" dirty="0"/>
              <a:t>When any process is to be executed, then all </a:t>
            </a:r>
            <a:r>
              <a:rPr lang="en-US" sz="2400" dirty="0" smtClean="0"/>
              <a:t>of its </a:t>
            </a:r>
            <a:r>
              <a:rPr lang="en-US" sz="2400" dirty="0"/>
              <a:t>pages </a:t>
            </a:r>
            <a:r>
              <a:rPr lang="en-US" sz="2400" dirty="0" smtClean="0"/>
              <a:t>have </a:t>
            </a:r>
            <a:r>
              <a:rPr lang="en-US" sz="2400" dirty="0"/>
              <a:t>to be loaded into the </a:t>
            </a:r>
            <a:r>
              <a:rPr lang="en-US" sz="2400" dirty="0" smtClean="0"/>
              <a:t>available </a:t>
            </a:r>
            <a:r>
              <a:rPr lang="en-US" sz="2400" dirty="0"/>
              <a:t>memory frames (main memory) either from the file system or backing store</a:t>
            </a:r>
            <a:r>
              <a:rPr lang="en-US" sz="2400" dirty="0" smtClean="0"/>
              <a:t>.</a:t>
            </a:r>
          </a:p>
          <a:p>
            <a:pPr marL="342900" indent="-342900">
              <a:buFont typeface="Wingdings" panose="05000000000000000000" pitchFamily="2" charset="2"/>
              <a:buChar char="Ø"/>
            </a:pPr>
            <a:r>
              <a:rPr lang="en-US" sz="2400" dirty="0" smtClean="0"/>
              <a:t>Frames </a:t>
            </a:r>
            <a:r>
              <a:rPr lang="en-US" sz="2400" dirty="0"/>
              <a:t>in the memory may be </a:t>
            </a:r>
            <a:r>
              <a:rPr lang="en-US" sz="2400" dirty="0" smtClean="0"/>
              <a:t>contiguous </a:t>
            </a:r>
            <a:r>
              <a:rPr lang="en-US" sz="2400" dirty="0"/>
              <a:t>or </a:t>
            </a:r>
            <a:r>
              <a:rPr lang="en-US" sz="2400" dirty="0" smtClean="0"/>
              <a:t>non-</a:t>
            </a:r>
            <a:r>
              <a:rPr lang="en-US" sz="2400" dirty="0"/>
              <a:t> </a:t>
            </a:r>
            <a:r>
              <a:rPr lang="en-US" sz="2400" dirty="0" smtClean="0"/>
              <a:t>contiguous</a:t>
            </a:r>
            <a:endParaRPr lang="en-US" sz="2400" dirty="0"/>
          </a:p>
        </p:txBody>
      </p:sp>
    </p:spTree>
    <p:extLst>
      <p:ext uri="{BB962C8B-B14F-4D97-AF65-F5344CB8AC3E}">
        <p14:creationId xmlns:p14="http://schemas.microsoft.com/office/powerpoint/2010/main" val="35741434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92443"/>
          </a:xfrm>
        </p:spPr>
        <p:txBody>
          <a:bodyPr/>
          <a:lstStyle/>
          <a:p>
            <a:r>
              <a:rPr lang="en-US" sz="3200" dirty="0" smtClean="0"/>
              <a:t>Paging</a:t>
            </a:r>
            <a:endParaRPr lang="en-US" sz="3200" dirty="0"/>
          </a:p>
        </p:txBody>
      </p:sp>
      <p:sp>
        <p:nvSpPr>
          <p:cNvPr id="3" name="Text Placeholder 2"/>
          <p:cNvSpPr>
            <a:spLocks noGrp="1"/>
          </p:cNvSpPr>
          <p:nvPr>
            <p:ph type="body" idx="1"/>
          </p:nvPr>
        </p:nvSpPr>
        <p:spPr>
          <a:xfrm>
            <a:off x="0" y="685800"/>
            <a:ext cx="9143999" cy="1107996"/>
          </a:xfrm>
        </p:spPr>
        <p:txBody>
          <a:bodyPr/>
          <a:lstStyle/>
          <a:p>
            <a:pPr marL="457200" indent="-457200">
              <a:buFont typeface="Wingdings" panose="05000000000000000000" pitchFamily="2" charset="2"/>
              <a:buChar char="Ø"/>
            </a:pPr>
            <a:r>
              <a:rPr lang="en-US" sz="2400" dirty="0" smtClean="0"/>
              <a:t>So, backing store also to be divided into fixed-sized blocks that are of the same size as the memory frames</a:t>
            </a:r>
          </a:p>
          <a:p>
            <a:pPr marL="457200" indent="-457200">
              <a:buFont typeface="Wingdings" panose="05000000000000000000" pitchFamily="2" charset="2"/>
              <a:buChar char="Ø"/>
            </a:pPr>
            <a:endParaRPr lang="en-US" sz="2400" dirty="0"/>
          </a:p>
        </p:txBody>
      </p:sp>
      <p:pic>
        <p:nvPicPr>
          <p:cNvPr id="4"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3999"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828800" y="1905000"/>
            <a:ext cx="2514600" cy="369332"/>
          </a:xfrm>
          <a:prstGeom prst="rect">
            <a:avLst/>
          </a:prstGeom>
          <a:noFill/>
        </p:spPr>
        <p:txBody>
          <a:bodyPr wrap="square" rtlCol="0">
            <a:spAutoFit/>
          </a:bodyPr>
          <a:lstStyle/>
          <a:p>
            <a:r>
              <a:rPr lang="en-US" dirty="0" smtClean="0"/>
              <a:t>Fig:  Paging Hardware</a:t>
            </a:r>
            <a:endParaRPr lang="en-US" dirty="0"/>
          </a:p>
        </p:txBody>
      </p:sp>
    </p:spTree>
    <p:extLst>
      <p:ext uri="{BB962C8B-B14F-4D97-AF65-F5344CB8AC3E}">
        <p14:creationId xmlns:p14="http://schemas.microsoft.com/office/powerpoint/2010/main" val="3429770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92443"/>
          </a:xfrm>
        </p:spPr>
        <p:txBody>
          <a:bodyPr/>
          <a:lstStyle/>
          <a:p>
            <a:r>
              <a:rPr lang="en-US" sz="3200" dirty="0" smtClean="0"/>
              <a:t>Paging</a:t>
            </a:r>
            <a:endParaRPr lang="en-US" sz="3200" dirty="0"/>
          </a:p>
        </p:txBody>
      </p:sp>
      <p:sp>
        <p:nvSpPr>
          <p:cNvPr id="3" name="Text Placeholder 2"/>
          <p:cNvSpPr>
            <a:spLocks noGrp="1"/>
          </p:cNvSpPr>
          <p:nvPr>
            <p:ph type="body" idx="1"/>
          </p:nvPr>
        </p:nvSpPr>
        <p:spPr>
          <a:xfrm>
            <a:off x="0" y="685800"/>
            <a:ext cx="9143999" cy="4431983"/>
          </a:xfrm>
        </p:spPr>
        <p:txBody>
          <a:bodyPr/>
          <a:lstStyle/>
          <a:p>
            <a:pPr marL="457200" indent="-457200">
              <a:buFont typeface="Wingdings" panose="05000000000000000000" pitchFamily="2" charset="2"/>
              <a:buChar char="Ø"/>
            </a:pPr>
            <a:r>
              <a:rPr lang="en-US" sz="2400" dirty="0" smtClean="0"/>
              <a:t>WKT, whenever a program is executed, CPU generates an logical address related to that program(instruction).</a:t>
            </a:r>
          </a:p>
          <a:p>
            <a:pPr marL="457200" indent="-457200">
              <a:buFont typeface="Wingdings" panose="05000000000000000000" pitchFamily="2" charset="2"/>
              <a:buChar char="Ø"/>
            </a:pPr>
            <a:r>
              <a:rPr lang="en-US" sz="2400" dirty="0" smtClean="0"/>
              <a:t>That logical address is having 2 parts</a:t>
            </a:r>
          </a:p>
          <a:p>
            <a:r>
              <a:rPr lang="en-US" sz="2400" dirty="0"/>
              <a:t> </a:t>
            </a:r>
            <a:r>
              <a:rPr lang="en-US" sz="2400" dirty="0" smtClean="0"/>
              <a:t>      1) page number (p)</a:t>
            </a:r>
          </a:p>
          <a:p>
            <a:r>
              <a:rPr lang="en-US" sz="2400" dirty="0"/>
              <a:t> </a:t>
            </a:r>
            <a:r>
              <a:rPr lang="en-US" sz="2400" dirty="0" smtClean="0"/>
              <a:t>      2) page offset (d)</a:t>
            </a:r>
          </a:p>
          <a:p>
            <a:pPr marL="342900" indent="-342900">
              <a:buFont typeface="Wingdings" panose="05000000000000000000" pitchFamily="2" charset="2"/>
              <a:buChar char="Ø"/>
            </a:pPr>
            <a:r>
              <a:rPr lang="en-US" sz="2400" dirty="0"/>
              <a:t>page number is </a:t>
            </a:r>
            <a:r>
              <a:rPr lang="en-US" sz="2400" dirty="0" smtClean="0"/>
              <a:t>used </a:t>
            </a:r>
            <a:r>
              <a:rPr lang="en-US" sz="2400" dirty="0"/>
              <a:t>as an index into a index into a </a:t>
            </a:r>
            <a:r>
              <a:rPr lang="en-US" sz="2400" b="1" dirty="0"/>
              <a:t>page table</a:t>
            </a:r>
            <a:r>
              <a:rPr lang="en-US" sz="2400" dirty="0" smtClean="0"/>
              <a:t>.</a:t>
            </a:r>
          </a:p>
          <a:p>
            <a:pPr marL="342900" indent="-342900">
              <a:buFont typeface="Wingdings" panose="05000000000000000000" pitchFamily="2" charset="2"/>
              <a:buChar char="Ø"/>
            </a:pPr>
            <a:r>
              <a:rPr lang="en-US" sz="2400" dirty="0" smtClean="0"/>
              <a:t>page </a:t>
            </a:r>
            <a:r>
              <a:rPr lang="en-US" sz="2400" dirty="0"/>
              <a:t>table contains </a:t>
            </a:r>
            <a:r>
              <a:rPr lang="en-US" sz="2400" dirty="0" smtClean="0"/>
              <a:t>base </a:t>
            </a:r>
            <a:r>
              <a:rPr lang="en-US" sz="2400" dirty="0"/>
              <a:t>address </a:t>
            </a:r>
            <a:r>
              <a:rPr lang="en-US" sz="2400" dirty="0" smtClean="0"/>
              <a:t>of each page </a:t>
            </a:r>
            <a:r>
              <a:rPr lang="en-US" sz="2400" dirty="0"/>
              <a:t>in physical memory </a:t>
            </a:r>
            <a:endParaRPr lang="en-US" sz="2400" dirty="0" smtClean="0"/>
          </a:p>
          <a:p>
            <a:pPr marL="342900" indent="-342900">
              <a:buFont typeface="Wingdings" panose="05000000000000000000" pitchFamily="2" charset="2"/>
              <a:buChar char="Ø"/>
            </a:pPr>
            <a:r>
              <a:rPr lang="en-US" sz="2400" dirty="0" smtClean="0"/>
              <a:t>Paging model </a:t>
            </a:r>
            <a:r>
              <a:rPr lang="en-US" sz="2400" dirty="0"/>
              <a:t>of main memory (physical memory) </a:t>
            </a:r>
            <a:r>
              <a:rPr lang="en-US" sz="2400" dirty="0" smtClean="0"/>
              <a:t>is as shown in the fig (next slide)</a:t>
            </a:r>
          </a:p>
          <a:p>
            <a:pPr marL="342900" indent="-342900">
              <a:buFont typeface="Wingdings" panose="05000000000000000000" pitchFamily="2" charset="2"/>
              <a:buChar char="Ø"/>
            </a:pPr>
            <a:r>
              <a:rPr lang="en-US" sz="2400" dirty="0" smtClean="0"/>
              <a:t>page size </a:t>
            </a:r>
            <a:r>
              <a:rPr lang="en-US" sz="2400" dirty="0"/>
              <a:t>is defined by the hardware </a:t>
            </a:r>
            <a:r>
              <a:rPr lang="en-US" sz="2400" dirty="0" smtClean="0"/>
              <a:t>used </a:t>
            </a:r>
            <a:r>
              <a:rPr lang="en-US" sz="2400" dirty="0"/>
              <a:t>in the system. </a:t>
            </a:r>
            <a:endParaRPr lang="en-US" sz="2400" dirty="0" smtClean="0"/>
          </a:p>
          <a:p>
            <a:pPr marL="342900" indent="-342900">
              <a:buFont typeface="Wingdings" panose="05000000000000000000" pitchFamily="2" charset="2"/>
              <a:buChar char="Ø"/>
            </a:pPr>
            <a:r>
              <a:rPr lang="en-US" sz="2400" dirty="0" smtClean="0"/>
              <a:t>Always </a:t>
            </a:r>
            <a:r>
              <a:rPr lang="en-US" sz="2400" dirty="0"/>
              <a:t>page </a:t>
            </a:r>
            <a:r>
              <a:rPr lang="en-US" sz="2400" dirty="0" smtClean="0"/>
              <a:t>size </a:t>
            </a:r>
            <a:r>
              <a:rPr lang="en-US" sz="2400" dirty="0"/>
              <a:t>is </a:t>
            </a:r>
            <a:r>
              <a:rPr lang="en-US" sz="2400" dirty="0" smtClean="0"/>
              <a:t>same </a:t>
            </a:r>
            <a:r>
              <a:rPr lang="en-US" sz="2400" dirty="0"/>
              <a:t>as frame size</a:t>
            </a:r>
            <a:r>
              <a:rPr lang="en-US" sz="2400" dirty="0" smtClean="0"/>
              <a:t>.</a:t>
            </a:r>
          </a:p>
        </p:txBody>
      </p:sp>
    </p:spTree>
    <p:extLst>
      <p:ext uri="{BB962C8B-B14F-4D97-AF65-F5344CB8AC3E}">
        <p14:creationId xmlns:p14="http://schemas.microsoft.com/office/powerpoint/2010/main" val="163453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 y="0"/>
            <a:ext cx="8796780" cy="689291"/>
          </a:xfrm>
          <a:prstGeom prst="rect">
            <a:avLst/>
          </a:prstGeom>
        </p:spPr>
        <p:txBody>
          <a:bodyPr vert="horz" wrap="square" lIns="0" tIns="12065" rIns="0" bIns="0" rtlCol="0">
            <a:spAutoFit/>
          </a:bodyPr>
          <a:lstStyle/>
          <a:p>
            <a:pPr marL="12700">
              <a:lnSpc>
                <a:spcPct val="100000"/>
              </a:lnSpc>
              <a:spcBef>
                <a:spcPts val="95"/>
              </a:spcBef>
            </a:pPr>
            <a:r>
              <a:rPr lang="en-US" sz="4400" spc="-10" dirty="0" smtClean="0">
                <a:latin typeface="Caladea"/>
                <a:cs typeface="Caladea"/>
              </a:rPr>
              <a:t>Basic Hardware</a:t>
            </a:r>
            <a:endParaRPr sz="4400" dirty="0">
              <a:latin typeface="Caladea"/>
              <a:cs typeface="Caladea"/>
            </a:endParaRPr>
          </a:p>
        </p:txBody>
      </p:sp>
      <p:sp>
        <p:nvSpPr>
          <p:cNvPr id="4" name="object 4"/>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5" name="object 5"/>
          <p:cNvSpPr txBox="1"/>
          <p:nvPr/>
        </p:nvSpPr>
        <p:spPr>
          <a:xfrm>
            <a:off x="8796781" y="6508812"/>
            <a:ext cx="272415" cy="223520"/>
          </a:xfrm>
          <a:prstGeom prst="rect">
            <a:avLst/>
          </a:prstGeom>
        </p:spPr>
        <p:txBody>
          <a:bodyPr vert="horz" wrap="square" lIns="0" tIns="0" rIns="0" bIns="0" rtlCol="0">
            <a:spAutoFit/>
          </a:bodyPr>
          <a:lstStyle/>
          <a:p>
            <a:pPr marL="38100">
              <a:lnSpc>
                <a:spcPts val="1639"/>
              </a:lnSpc>
            </a:pPr>
            <a:fld id="{81D60167-4931-47E6-BA6A-407CBD079E47}" type="slidenum">
              <a:rPr sz="1400" b="1" spc="-5" dirty="0">
                <a:latin typeface="Arial"/>
                <a:cs typeface="Arial"/>
              </a:rPr>
              <a:t>3</a:t>
            </a:fld>
            <a:endParaRPr sz="1400">
              <a:latin typeface="Arial"/>
              <a:cs typeface="Arial"/>
            </a:endParaRPr>
          </a:p>
        </p:txBody>
      </p:sp>
      <p:sp>
        <p:nvSpPr>
          <p:cNvPr id="3" name="object 3"/>
          <p:cNvSpPr txBox="1"/>
          <p:nvPr/>
        </p:nvSpPr>
        <p:spPr>
          <a:xfrm>
            <a:off x="507" y="609600"/>
            <a:ext cx="9144000" cy="4294637"/>
          </a:xfrm>
          <a:prstGeom prst="rect">
            <a:avLst/>
          </a:prstGeom>
        </p:spPr>
        <p:txBody>
          <a:bodyPr vert="horz" wrap="square" lIns="0" tIns="48895" rIns="0" bIns="0" rtlCol="0">
            <a:spAutoFit/>
          </a:bodyPr>
          <a:lstStyle/>
          <a:p>
            <a:pPr marL="355600" marR="5080" indent="-342900" algn="just">
              <a:lnSpc>
                <a:spcPct val="90000"/>
              </a:lnSpc>
              <a:spcBef>
                <a:spcPts val="385"/>
              </a:spcBef>
              <a:buFont typeface="Wingdings" panose="05000000000000000000" pitchFamily="2" charset="2"/>
              <a:buChar char="Ø"/>
              <a:tabLst>
                <a:tab pos="241300" algn="l"/>
              </a:tabLst>
            </a:pPr>
            <a:r>
              <a:rPr lang="en-US" sz="2400" dirty="0" smtClean="0">
                <a:latin typeface="Carlito"/>
                <a:cs typeface="Carlito"/>
              </a:rPr>
              <a:t>Running program can access only main memory &amp; registers directly but cannot access secondary memory</a:t>
            </a:r>
          </a:p>
          <a:p>
            <a:pPr marL="355600" marR="5080" indent="-342900" algn="just">
              <a:lnSpc>
                <a:spcPct val="90000"/>
              </a:lnSpc>
              <a:spcBef>
                <a:spcPts val="385"/>
              </a:spcBef>
              <a:buFont typeface="Wingdings" panose="05000000000000000000" pitchFamily="2" charset="2"/>
              <a:buChar char="Ø"/>
              <a:tabLst>
                <a:tab pos="241300" algn="l"/>
              </a:tabLst>
            </a:pPr>
            <a:r>
              <a:rPr lang="en-US" sz="2400" spc="-25" dirty="0" smtClean="0">
                <a:latin typeface="Carlito"/>
                <a:cs typeface="Carlito"/>
              </a:rPr>
              <a:t>WKT, registers are faster than main memory.</a:t>
            </a:r>
          </a:p>
          <a:p>
            <a:pPr marL="355600" marR="5080" indent="-342900" algn="just">
              <a:lnSpc>
                <a:spcPct val="90000"/>
              </a:lnSpc>
              <a:spcBef>
                <a:spcPts val="385"/>
              </a:spcBef>
              <a:buFont typeface="Wingdings" panose="05000000000000000000" pitchFamily="2" charset="2"/>
              <a:buChar char="Ø"/>
              <a:tabLst>
                <a:tab pos="241300" algn="l"/>
              </a:tabLst>
            </a:pPr>
            <a:r>
              <a:rPr lang="en-US" sz="2400" spc="-25" dirty="0" smtClean="0">
                <a:latin typeface="Carlito"/>
                <a:cs typeface="Carlito"/>
              </a:rPr>
              <a:t>To improve the speed of main memory, cache is used in between CPU and main memory.</a:t>
            </a:r>
          </a:p>
          <a:p>
            <a:pPr marL="355600" marR="5080" indent="-342900" algn="just">
              <a:lnSpc>
                <a:spcPct val="90000"/>
              </a:lnSpc>
              <a:spcBef>
                <a:spcPts val="385"/>
              </a:spcBef>
              <a:buFont typeface="Wingdings" panose="05000000000000000000" pitchFamily="2" charset="2"/>
              <a:buChar char="Ø"/>
              <a:tabLst>
                <a:tab pos="241300" algn="l"/>
              </a:tabLst>
            </a:pPr>
            <a:r>
              <a:rPr lang="en-US" sz="2400" spc="-25" dirty="0" smtClean="0">
                <a:latin typeface="Carlito"/>
                <a:cs typeface="Carlito"/>
              </a:rPr>
              <a:t>We should not concentrate only on the faster access but we should concentrate on correct operation to protect OS from access by user processes and also to protect user processes from other user processes.</a:t>
            </a:r>
          </a:p>
          <a:p>
            <a:pPr marL="355600" marR="5080" indent="-342900" algn="just">
              <a:lnSpc>
                <a:spcPct val="90000"/>
              </a:lnSpc>
              <a:spcBef>
                <a:spcPts val="385"/>
              </a:spcBef>
              <a:buFont typeface="Wingdings" panose="05000000000000000000" pitchFamily="2" charset="2"/>
              <a:buChar char="Ø"/>
              <a:tabLst>
                <a:tab pos="241300" algn="l"/>
              </a:tabLst>
            </a:pPr>
            <a:r>
              <a:rPr lang="en-US" sz="2400" spc="-25" dirty="0" smtClean="0">
                <a:latin typeface="Carlito"/>
                <a:cs typeface="Carlito"/>
              </a:rPr>
              <a:t>This protection is provided by proper hardware implementation</a:t>
            </a:r>
          </a:p>
          <a:p>
            <a:pPr marL="355600" marR="5080" indent="-342900" algn="just">
              <a:lnSpc>
                <a:spcPct val="90000"/>
              </a:lnSpc>
              <a:spcBef>
                <a:spcPts val="385"/>
              </a:spcBef>
              <a:buFont typeface="Wingdings" panose="05000000000000000000" pitchFamily="2" charset="2"/>
              <a:buChar char="Ø"/>
              <a:tabLst>
                <a:tab pos="241300" algn="l"/>
              </a:tabLst>
            </a:pPr>
            <a:r>
              <a:rPr lang="en-US" sz="2400" spc="-25" dirty="0" smtClean="0">
                <a:latin typeface="Carlito"/>
                <a:cs typeface="Carlito"/>
              </a:rPr>
              <a:t>WKT, each process has its own memory space(code &amp; data segment)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92443"/>
          </a:xfrm>
        </p:spPr>
        <p:txBody>
          <a:bodyPr/>
          <a:lstStyle/>
          <a:p>
            <a:r>
              <a:rPr lang="en-US" sz="3200" dirty="0" smtClean="0"/>
              <a:t>Paging</a:t>
            </a:r>
            <a:endParaRPr lang="en-US" sz="3200" dirty="0"/>
          </a:p>
        </p:txBody>
      </p:sp>
      <p:sp>
        <p:nvSpPr>
          <p:cNvPr id="3" name="Text Placeholder 2"/>
          <p:cNvSpPr>
            <a:spLocks noGrp="1"/>
          </p:cNvSpPr>
          <p:nvPr>
            <p:ph type="body" idx="1"/>
          </p:nvPr>
        </p:nvSpPr>
        <p:spPr>
          <a:xfrm>
            <a:off x="0" y="685800"/>
            <a:ext cx="9143999" cy="1846659"/>
          </a:xfrm>
        </p:spPr>
        <p:txBody>
          <a:bodyPr/>
          <a:lstStyle/>
          <a:p>
            <a:pPr marL="342900" indent="-342900">
              <a:buFont typeface="Wingdings" panose="05000000000000000000" pitchFamily="2" charset="2"/>
              <a:buChar char="Ø"/>
            </a:pPr>
            <a:r>
              <a:rPr lang="en-US" sz="2400" dirty="0" smtClean="0"/>
              <a:t>Typically, page size is in terms of power of 2, varying between 512 bytes (2</a:t>
            </a:r>
            <a:r>
              <a:rPr lang="en-US" sz="2400" baseline="30000" dirty="0" smtClean="0"/>
              <a:t>9</a:t>
            </a:r>
            <a:r>
              <a:rPr lang="en-US" sz="2400" dirty="0" smtClean="0"/>
              <a:t> ) &amp; 16 MB </a:t>
            </a:r>
            <a:r>
              <a:rPr lang="en-US" sz="2400" dirty="0"/>
              <a:t>(</a:t>
            </a:r>
            <a:r>
              <a:rPr lang="en-US" sz="2400" dirty="0" smtClean="0"/>
              <a:t>2</a:t>
            </a:r>
            <a:r>
              <a:rPr lang="en-US" sz="2400" baseline="30000" dirty="0" smtClean="0"/>
              <a:t>14</a:t>
            </a:r>
            <a:r>
              <a:rPr lang="en-US" sz="2400" dirty="0" smtClean="0"/>
              <a:t> ), depending upon the computer architecture.</a:t>
            </a:r>
          </a:p>
          <a:p>
            <a:pPr marL="342900" indent="-342900">
              <a:buFont typeface="Wingdings" panose="05000000000000000000" pitchFamily="2" charset="2"/>
              <a:buChar char="Ø"/>
            </a:pPr>
            <a:r>
              <a:rPr lang="en-US" sz="2400" dirty="0" smtClean="0"/>
              <a:t>In general, page size is 2</a:t>
            </a:r>
            <a:r>
              <a:rPr lang="en-US" sz="2400" baseline="30000" dirty="0" smtClean="0"/>
              <a:t>n</a:t>
            </a:r>
          </a:p>
          <a:p>
            <a:pPr marL="342900" indent="-342900">
              <a:buFont typeface="Wingdings" panose="05000000000000000000" pitchFamily="2" charset="2"/>
              <a:buChar char="Ø"/>
            </a:pPr>
            <a:endParaRPr lang="en-US" sz="2400" dirty="0"/>
          </a:p>
        </p:txBody>
      </p:sp>
      <p:pic>
        <p:nvPicPr>
          <p:cNvPr id="4"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288" y="1609129"/>
            <a:ext cx="4938712" cy="524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149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92443"/>
          </a:xfrm>
        </p:spPr>
        <p:txBody>
          <a:bodyPr/>
          <a:lstStyle/>
          <a:p>
            <a:r>
              <a:rPr lang="en-US" sz="3200" dirty="0" smtClean="0"/>
              <a:t>Paging</a:t>
            </a:r>
            <a:endParaRPr lang="en-US" sz="3200" dirty="0"/>
          </a:p>
        </p:txBody>
      </p:sp>
      <p:sp>
        <p:nvSpPr>
          <p:cNvPr id="3" name="Text Placeholder 2"/>
          <p:cNvSpPr>
            <a:spLocks noGrp="1"/>
          </p:cNvSpPr>
          <p:nvPr>
            <p:ph type="body" idx="1"/>
          </p:nvPr>
        </p:nvSpPr>
        <p:spPr>
          <a:xfrm>
            <a:off x="0" y="685800"/>
            <a:ext cx="9143999" cy="4555093"/>
          </a:xfrm>
        </p:spPr>
        <p:txBody>
          <a:bodyPr/>
          <a:lstStyle/>
          <a:p>
            <a:pPr marL="457200" indent="-457200">
              <a:buFont typeface="Wingdings" panose="05000000000000000000" pitchFamily="2" charset="2"/>
              <a:buChar char="Ø"/>
            </a:pPr>
            <a:r>
              <a:rPr lang="en-US" sz="2400" dirty="0" smtClean="0"/>
              <a:t>If the size of the logical address space is 2</a:t>
            </a:r>
            <a:r>
              <a:rPr lang="en-US" sz="2400" baseline="30000" dirty="0" smtClean="0"/>
              <a:t>m</a:t>
            </a:r>
            <a:r>
              <a:rPr lang="en-US" sz="2400" dirty="0" smtClean="0"/>
              <a:t> &amp; a page size is 2</a:t>
            </a:r>
            <a:r>
              <a:rPr lang="en-US" sz="2400" baseline="30000" dirty="0" smtClean="0"/>
              <a:t>n </a:t>
            </a:r>
            <a:r>
              <a:rPr lang="en-US" sz="2400" dirty="0" smtClean="0"/>
              <a:t> addressing units(bytes or words), then the higher order m-n bits of a </a:t>
            </a:r>
            <a:r>
              <a:rPr lang="en-US" sz="2400" dirty="0"/>
              <a:t>logical address </a:t>
            </a:r>
            <a:r>
              <a:rPr lang="en-US" sz="2400" dirty="0" smtClean="0"/>
              <a:t>designate the page number &amp; the n low order bits designate the page offset</a:t>
            </a:r>
          </a:p>
          <a:p>
            <a:pPr marL="457200" indent="-457200">
              <a:buFont typeface="Wingdings" panose="05000000000000000000" pitchFamily="2" charset="2"/>
              <a:buChar char="Ø"/>
            </a:pPr>
            <a:r>
              <a:rPr lang="en-US" sz="2400" dirty="0" smtClean="0"/>
              <a:t>Thus </a:t>
            </a:r>
            <a:r>
              <a:rPr lang="en-US" sz="2400" dirty="0"/>
              <a:t>logical address </a:t>
            </a:r>
            <a:r>
              <a:rPr lang="en-US" sz="2400" dirty="0" smtClean="0"/>
              <a:t>is given by</a:t>
            </a:r>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r>
              <a:rPr lang="en-US" sz="2400" dirty="0" smtClean="0"/>
              <a:t>P is an index to the page table</a:t>
            </a:r>
          </a:p>
          <a:p>
            <a:pPr marL="457200" indent="-457200">
              <a:buFont typeface="Wingdings" panose="05000000000000000000" pitchFamily="2" charset="2"/>
              <a:buChar char="Ø"/>
            </a:pPr>
            <a:r>
              <a:rPr lang="en-US" sz="2400" dirty="0" smtClean="0"/>
              <a:t>d is the displacement within the page</a:t>
            </a:r>
          </a:p>
          <a:p>
            <a:pPr marL="457200" indent="-457200">
              <a:buFont typeface="Wingdings" panose="05000000000000000000" pitchFamily="2" charset="2"/>
              <a:buChar char="Ø"/>
            </a:pPr>
            <a:endParaRPr lang="en-US" sz="2400" dirty="0" smtClean="0"/>
          </a:p>
          <a:p>
            <a:endParaRPr lang="en-US" sz="2400" dirty="0" smtClean="0"/>
          </a:p>
          <a:p>
            <a:endParaRPr lang="en-US" sz="2400" baseline="30000" dirty="0"/>
          </a:p>
          <a:p>
            <a:endParaRPr lang="en-US" sz="2400" baseline="30000" dirty="0"/>
          </a:p>
          <a:p>
            <a:pPr marL="457200" indent="-457200">
              <a:buFont typeface="Wingdings" panose="05000000000000000000" pitchFamily="2" charset="2"/>
              <a:buChar char="Ø"/>
            </a:pPr>
            <a:endParaRPr lang="en-US" sz="2400" dirty="0"/>
          </a:p>
        </p:txBody>
      </p:sp>
      <p:pic>
        <p:nvPicPr>
          <p:cNvPr id="4" name="Picture 3"/>
          <p:cNvPicPr>
            <a:picLocks noChangeAspect="1"/>
          </p:cNvPicPr>
          <p:nvPr/>
        </p:nvPicPr>
        <p:blipFill>
          <a:blip r:embed="rId2"/>
          <a:stretch>
            <a:fillRect/>
          </a:stretch>
        </p:blipFill>
        <p:spPr>
          <a:xfrm>
            <a:off x="5044440" y="2224683"/>
            <a:ext cx="4114800" cy="1057275"/>
          </a:xfrm>
          <a:prstGeom prst="rect">
            <a:avLst/>
          </a:prstGeom>
        </p:spPr>
      </p:pic>
    </p:spTree>
    <p:extLst>
      <p:ext uri="{BB962C8B-B14F-4D97-AF65-F5344CB8AC3E}">
        <p14:creationId xmlns:p14="http://schemas.microsoft.com/office/powerpoint/2010/main" val="3504644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Paging example for 32 byte memory with 4 byte pages</a:t>
            </a:r>
            <a:endParaRPr lang="en-US" dirty="0"/>
          </a:p>
        </p:txBody>
      </p:sp>
      <p:sp>
        <p:nvSpPr>
          <p:cNvPr id="3" name="Text Placeholder 2"/>
          <p:cNvSpPr>
            <a:spLocks noGrp="1"/>
          </p:cNvSpPr>
          <p:nvPr>
            <p:ph type="body" idx="1"/>
          </p:nvPr>
        </p:nvSpPr>
        <p:spPr>
          <a:xfrm>
            <a:off x="0" y="685800"/>
            <a:ext cx="9143999" cy="2585323"/>
          </a:xfrm>
        </p:spPr>
        <p:txBody>
          <a:bodyPr/>
          <a:lstStyle/>
          <a:p>
            <a:pPr marL="457200" indent="-457200">
              <a:buFont typeface="Wingdings" panose="05000000000000000000" pitchFamily="2" charset="2"/>
              <a:buChar char="Ø"/>
            </a:pPr>
            <a:r>
              <a:rPr lang="en-US" sz="2400" dirty="0" smtClean="0"/>
              <a:t>For logical address, let us take n=2 and m=4</a:t>
            </a:r>
          </a:p>
          <a:p>
            <a:pPr marL="457200" indent="-457200">
              <a:buFont typeface="Wingdings" panose="05000000000000000000" pitchFamily="2" charset="2"/>
              <a:buChar char="Ø"/>
            </a:pPr>
            <a:r>
              <a:rPr lang="en-US" sz="2400" dirty="0" smtClean="0"/>
              <a:t>Size od each page in logical memory= 2</a:t>
            </a:r>
            <a:r>
              <a:rPr lang="en-US" sz="2400" baseline="30000" dirty="0" smtClean="0"/>
              <a:t>2</a:t>
            </a:r>
            <a:r>
              <a:rPr lang="en-US" sz="2400" dirty="0" smtClean="0"/>
              <a:t> = 4 bytes</a:t>
            </a:r>
          </a:p>
          <a:p>
            <a:pPr marL="457200" indent="-457200">
              <a:buFont typeface="Wingdings" panose="05000000000000000000" pitchFamily="2" charset="2"/>
              <a:buChar char="Ø"/>
            </a:pPr>
            <a:r>
              <a:rPr lang="en-US" sz="2400" dirty="0" smtClean="0"/>
              <a:t>Total logical address space = 2</a:t>
            </a:r>
            <a:r>
              <a:rPr lang="en-US" sz="2400" baseline="30000" dirty="0" smtClean="0"/>
              <a:t>m</a:t>
            </a:r>
            <a:r>
              <a:rPr lang="en-US" sz="2400" dirty="0" smtClean="0"/>
              <a:t> = 2</a:t>
            </a:r>
            <a:r>
              <a:rPr lang="en-US" sz="2400" baseline="30000" dirty="0" smtClean="0"/>
              <a:t>4</a:t>
            </a:r>
            <a:r>
              <a:rPr lang="en-US" sz="2400" dirty="0" smtClean="0"/>
              <a:t> = 16 bytes</a:t>
            </a:r>
          </a:p>
          <a:p>
            <a:pPr marL="457200" indent="-457200">
              <a:buFont typeface="Wingdings" panose="05000000000000000000" pitchFamily="2" charset="2"/>
              <a:buChar char="Ø"/>
            </a:pPr>
            <a:endParaRPr lang="en-US" sz="2400" baseline="30000" dirty="0"/>
          </a:p>
          <a:p>
            <a:endParaRPr lang="en-US" sz="2400" dirty="0" smtClean="0"/>
          </a:p>
          <a:p>
            <a:pPr marL="342900" indent="-342900">
              <a:buFont typeface="Wingdings" panose="05000000000000000000" pitchFamily="2" charset="2"/>
              <a:buChar char="Ø"/>
            </a:pPr>
            <a:endParaRPr lang="en-US" sz="2400" baseline="30000" dirty="0"/>
          </a:p>
          <a:p>
            <a:pPr marL="342900" indent="-342900">
              <a:buFont typeface="Wingdings" panose="05000000000000000000" pitchFamily="2" charset="2"/>
              <a:buChar char="Ø"/>
            </a:pPr>
            <a:endParaRPr lang="en-US" sz="2400" baseline="30000" dirty="0"/>
          </a:p>
          <a:p>
            <a:pPr marL="457200" indent="-457200">
              <a:buFont typeface="Wingdings" panose="05000000000000000000" pitchFamily="2" charset="2"/>
              <a:buChar char="Ø"/>
            </a:pPr>
            <a:endParaRPr lang="en-US" sz="2400"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399" y="1905000"/>
            <a:ext cx="4419599"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5071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a:t>Paging example for 32 byte memory with 4 byte pages</a:t>
            </a:r>
          </a:p>
        </p:txBody>
      </p:sp>
      <p:sp>
        <p:nvSpPr>
          <p:cNvPr id="3" name="Text Placeholder 2"/>
          <p:cNvSpPr>
            <a:spLocks noGrp="1"/>
          </p:cNvSpPr>
          <p:nvPr>
            <p:ph type="body" idx="1"/>
          </p:nvPr>
        </p:nvSpPr>
        <p:spPr>
          <a:xfrm>
            <a:off x="0" y="685800"/>
            <a:ext cx="9143999" cy="6771084"/>
          </a:xfrm>
        </p:spPr>
        <p:txBody>
          <a:bodyPr/>
          <a:lstStyle/>
          <a:p>
            <a:pPr marL="457200" indent="-457200">
              <a:buFont typeface="Wingdings" panose="05000000000000000000" pitchFamily="2" charset="2"/>
              <a:buChar char="Ø"/>
            </a:pPr>
            <a:r>
              <a:rPr lang="en-US" sz="2400" dirty="0" smtClean="0"/>
              <a:t>Let us see, how user’s view of memory can be mapped into physical memory</a:t>
            </a:r>
          </a:p>
          <a:p>
            <a:pPr marL="457200" indent="-288925"/>
            <a:r>
              <a:rPr lang="en-US" sz="2400" dirty="0"/>
              <a:t> </a:t>
            </a:r>
            <a:r>
              <a:rPr lang="en-US" sz="2400" dirty="0" smtClean="0"/>
              <a:t>  1) logical address 0 is page0, offset0. from page table, we can find that page0 is in frame5</a:t>
            </a:r>
          </a:p>
          <a:p>
            <a:pPr marL="457200" indent="-288925"/>
            <a:r>
              <a:rPr lang="en-US" sz="2400" dirty="0" smtClean="0"/>
              <a:t>   Thus, </a:t>
            </a:r>
            <a:r>
              <a:rPr lang="en-US" sz="2400" dirty="0"/>
              <a:t>logical </a:t>
            </a:r>
            <a:r>
              <a:rPr lang="en-US" sz="2400" dirty="0" smtClean="0"/>
              <a:t>address0 maps to physical address (5*4)+0=20</a:t>
            </a:r>
          </a:p>
          <a:p>
            <a:pPr marL="457200" indent="-288925"/>
            <a:r>
              <a:rPr lang="en-US" sz="2400" dirty="0"/>
              <a:t> </a:t>
            </a:r>
            <a:r>
              <a:rPr lang="en-US" sz="2400" dirty="0" smtClean="0"/>
              <a:t>  2) </a:t>
            </a:r>
            <a:r>
              <a:rPr lang="en-US" sz="2400" dirty="0"/>
              <a:t>) logical address </a:t>
            </a:r>
            <a:r>
              <a:rPr lang="en-US" sz="2400" dirty="0" smtClean="0"/>
              <a:t>3 </a:t>
            </a:r>
            <a:r>
              <a:rPr lang="en-US" sz="2400" dirty="0"/>
              <a:t>is page0, </a:t>
            </a:r>
            <a:r>
              <a:rPr lang="en-US" sz="2400" dirty="0" smtClean="0"/>
              <a:t>offset3. </a:t>
            </a:r>
            <a:r>
              <a:rPr lang="en-US" sz="2400" dirty="0"/>
              <a:t>from page table, we can </a:t>
            </a:r>
            <a:r>
              <a:rPr lang="en-US" sz="2400" dirty="0" smtClean="0"/>
              <a:t>find </a:t>
            </a:r>
            <a:r>
              <a:rPr lang="en-US" sz="2400" dirty="0"/>
              <a:t>that page0 is in frame5</a:t>
            </a:r>
          </a:p>
          <a:p>
            <a:pPr marL="457200" indent="-288925"/>
            <a:r>
              <a:rPr lang="en-US" sz="2400" dirty="0"/>
              <a:t>   Thus, logical </a:t>
            </a:r>
            <a:r>
              <a:rPr lang="en-US" sz="2400" dirty="0" smtClean="0"/>
              <a:t>address3 </a:t>
            </a:r>
            <a:r>
              <a:rPr lang="en-US" sz="2400" dirty="0"/>
              <a:t>maps to physical address (</a:t>
            </a:r>
            <a:r>
              <a:rPr lang="en-US" sz="2400" dirty="0" smtClean="0"/>
              <a:t>5*4)+3=23</a:t>
            </a:r>
          </a:p>
          <a:p>
            <a:pPr marL="457200" indent="-288925"/>
            <a:r>
              <a:rPr lang="en-US" sz="2400" dirty="0"/>
              <a:t> </a:t>
            </a:r>
            <a:r>
              <a:rPr lang="en-US" sz="2400" dirty="0" smtClean="0"/>
              <a:t>  3) </a:t>
            </a:r>
            <a:r>
              <a:rPr lang="en-US" sz="2400" dirty="0"/>
              <a:t>) logical address </a:t>
            </a:r>
            <a:r>
              <a:rPr lang="en-US" sz="2400" dirty="0" smtClean="0"/>
              <a:t>13 </a:t>
            </a:r>
            <a:r>
              <a:rPr lang="en-US" sz="2400" dirty="0"/>
              <a:t>is </a:t>
            </a:r>
            <a:r>
              <a:rPr lang="en-US" sz="2400" dirty="0" smtClean="0"/>
              <a:t>page3, offset1 </a:t>
            </a:r>
            <a:r>
              <a:rPr lang="en-US" sz="2400" dirty="0"/>
              <a:t>maps to physical address </a:t>
            </a:r>
            <a:r>
              <a:rPr lang="en-US" sz="2400" dirty="0" smtClean="0"/>
              <a:t>(2*4)+1=9</a:t>
            </a:r>
          </a:p>
          <a:p>
            <a:pPr marL="396875" indent="-396875">
              <a:buFont typeface="Wingdings" panose="05000000000000000000" pitchFamily="2" charset="2"/>
              <a:buChar char="Ø"/>
            </a:pPr>
            <a:r>
              <a:rPr lang="en-US" sz="2400" dirty="0" smtClean="0"/>
              <a:t>When paging scheme is used in our system, then there is </a:t>
            </a:r>
            <a:r>
              <a:rPr lang="en-US" sz="2400" b="1" dirty="0" smtClean="0"/>
              <a:t>no external fragmentation </a:t>
            </a:r>
            <a:r>
              <a:rPr lang="en-US" sz="2400" dirty="0" smtClean="0"/>
              <a:t>because any free frame can be allocated to any process that needs it</a:t>
            </a:r>
          </a:p>
          <a:p>
            <a:pPr marL="457200" indent="-288925"/>
            <a:endParaRPr lang="en-US" sz="2400" dirty="0"/>
          </a:p>
          <a:p>
            <a:pPr marL="457200" indent="-288925"/>
            <a:endParaRPr lang="en-US" sz="2400" dirty="0" smtClean="0"/>
          </a:p>
          <a:p>
            <a:endParaRPr lang="en-US" sz="2400" dirty="0" smtClean="0"/>
          </a:p>
          <a:p>
            <a:endParaRPr lang="en-US" sz="2400" baseline="30000" dirty="0"/>
          </a:p>
          <a:p>
            <a:endParaRPr lang="en-US" sz="2400" baseline="30000" dirty="0"/>
          </a:p>
          <a:p>
            <a:pPr marL="457200" indent="-457200">
              <a:buFont typeface="Wingdings" panose="05000000000000000000" pitchFamily="2" charset="2"/>
              <a:buChar char="Ø"/>
            </a:pPr>
            <a:endParaRPr lang="en-US" sz="2400" dirty="0"/>
          </a:p>
        </p:txBody>
      </p:sp>
    </p:spTree>
    <p:extLst>
      <p:ext uri="{BB962C8B-B14F-4D97-AF65-F5344CB8AC3E}">
        <p14:creationId xmlns:p14="http://schemas.microsoft.com/office/powerpoint/2010/main" val="1871040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a:t>Paging example for 32 byte memory with 4 byte pages</a:t>
            </a:r>
          </a:p>
        </p:txBody>
      </p:sp>
      <p:sp>
        <p:nvSpPr>
          <p:cNvPr id="3" name="Text Placeholder 2"/>
          <p:cNvSpPr>
            <a:spLocks noGrp="1"/>
          </p:cNvSpPr>
          <p:nvPr>
            <p:ph type="body" idx="1"/>
          </p:nvPr>
        </p:nvSpPr>
        <p:spPr>
          <a:xfrm>
            <a:off x="0" y="685800"/>
            <a:ext cx="9143999" cy="6401753"/>
          </a:xfrm>
        </p:spPr>
        <p:txBody>
          <a:bodyPr/>
          <a:lstStyle/>
          <a:p>
            <a:pPr marL="396875" indent="-396875">
              <a:buFont typeface="Wingdings" panose="05000000000000000000" pitchFamily="2" charset="2"/>
              <a:buChar char="Ø"/>
            </a:pPr>
            <a:r>
              <a:rPr lang="en-US" sz="2400" dirty="0" smtClean="0"/>
              <a:t>But </a:t>
            </a:r>
            <a:r>
              <a:rPr lang="en-US" sz="2400" b="1" dirty="0" smtClean="0"/>
              <a:t>there will be some internal fragmentation. </a:t>
            </a:r>
            <a:r>
              <a:rPr lang="en-US" sz="2400" dirty="0" smtClean="0"/>
              <a:t>In paging, </a:t>
            </a:r>
            <a:r>
              <a:rPr lang="en-US" sz="2400" b="1" dirty="0" smtClean="0"/>
              <a:t> </a:t>
            </a:r>
            <a:r>
              <a:rPr lang="en-US" sz="2400" dirty="0" smtClean="0"/>
              <a:t>we are allocating frames as a fixed units.</a:t>
            </a:r>
          </a:p>
          <a:p>
            <a:pPr marL="396875" indent="-396875">
              <a:buFont typeface="Wingdings" panose="05000000000000000000" pitchFamily="2" charset="2"/>
              <a:buChar char="Ø"/>
            </a:pPr>
            <a:r>
              <a:rPr lang="en-US" sz="2400" dirty="0" smtClean="0"/>
              <a:t>If the memory needed by a process is fits within the frame, then there is no problem.</a:t>
            </a:r>
          </a:p>
          <a:p>
            <a:pPr marL="396875" indent="-396875">
              <a:buFont typeface="Wingdings" panose="05000000000000000000" pitchFamily="2" charset="2"/>
              <a:buChar char="Ø"/>
            </a:pPr>
            <a:r>
              <a:rPr lang="en-US" sz="2400" dirty="0" smtClean="0"/>
              <a:t>Suppose, a process needs memory which is slightly more than the frame, then we need to allocate 2 frames to that process. </a:t>
            </a:r>
          </a:p>
          <a:p>
            <a:pPr marL="396875" indent="-396875">
              <a:buFont typeface="Wingdings" panose="05000000000000000000" pitchFamily="2" charset="2"/>
              <a:buChar char="Ø"/>
            </a:pPr>
            <a:r>
              <a:rPr lang="en-US" sz="2400" dirty="0" smtClean="0"/>
              <a:t>Out of 2 frames, one is completely utilized &amp; the last frame may not be used completely</a:t>
            </a:r>
          </a:p>
          <a:p>
            <a:pPr marL="396875" indent="-396875">
              <a:buFont typeface="Wingdings" panose="05000000000000000000" pitchFamily="2" charset="2"/>
              <a:buChar char="Ø"/>
            </a:pPr>
            <a:r>
              <a:rPr lang="en-US" sz="2400" dirty="0" smtClean="0"/>
              <a:t>To avoid this internal fragmentation, page sizes are kept very small</a:t>
            </a:r>
          </a:p>
          <a:p>
            <a:pPr marL="396875" indent="-396875">
              <a:buFont typeface="Wingdings" panose="05000000000000000000" pitchFamily="2" charset="2"/>
              <a:buChar char="Ø"/>
            </a:pPr>
            <a:r>
              <a:rPr lang="en-US" sz="2400" dirty="0" smtClean="0"/>
              <a:t>When page size is small, there will be more number of pages</a:t>
            </a:r>
          </a:p>
          <a:p>
            <a:pPr marL="396875" indent="-396875">
              <a:buFont typeface="Wingdings" panose="05000000000000000000" pitchFamily="2" charset="2"/>
              <a:buChar char="Ø"/>
            </a:pPr>
            <a:r>
              <a:rPr lang="en-US" sz="2400" dirty="0" smtClean="0"/>
              <a:t>This leads to extra overhead of maintaining larger page table</a:t>
            </a:r>
            <a:endParaRPr lang="en-US" sz="2400" dirty="0"/>
          </a:p>
          <a:p>
            <a:pPr marL="457200" indent="-288925"/>
            <a:endParaRPr lang="en-US" sz="2400" dirty="0"/>
          </a:p>
          <a:p>
            <a:pPr marL="457200" indent="-288925"/>
            <a:endParaRPr lang="en-US" sz="2400" dirty="0" smtClean="0"/>
          </a:p>
          <a:p>
            <a:endParaRPr lang="en-US" sz="2400" dirty="0" smtClean="0"/>
          </a:p>
          <a:p>
            <a:endParaRPr lang="en-US" sz="2400" baseline="30000" dirty="0"/>
          </a:p>
          <a:p>
            <a:endParaRPr lang="en-US" sz="2400" baseline="30000" dirty="0"/>
          </a:p>
          <a:p>
            <a:pPr marL="457200" indent="-457200">
              <a:buFont typeface="Wingdings" panose="05000000000000000000" pitchFamily="2" charset="2"/>
              <a:buChar char="Ø"/>
            </a:pPr>
            <a:endParaRPr lang="en-US" sz="2400" dirty="0"/>
          </a:p>
        </p:txBody>
      </p:sp>
    </p:spTree>
    <p:extLst>
      <p:ext uri="{BB962C8B-B14F-4D97-AF65-F5344CB8AC3E}">
        <p14:creationId xmlns:p14="http://schemas.microsoft.com/office/powerpoint/2010/main" val="3534658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Paging</a:t>
            </a:r>
            <a:endParaRPr lang="en-US" dirty="0"/>
          </a:p>
        </p:txBody>
      </p:sp>
      <p:sp>
        <p:nvSpPr>
          <p:cNvPr id="3" name="Text Placeholder 2"/>
          <p:cNvSpPr>
            <a:spLocks noGrp="1"/>
          </p:cNvSpPr>
          <p:nvPr>
            <p:ph type="body" idx="1"/>
          </p:nvPr>
        </p:nvSpPr>
        <p:spPr>
          <a:xfrm>
            <a:off x="0" y="685800"/>
            <a:ext cx="9143999" cy="4924425"/>
          </a:xfrm>
        </p:spPr>
        <p:txBody>
          <a:bodyPr/>
          <a:lstStyle/>
          <a:p>
            <a:pPr marL="350838" indent="-350838">
              <a:buFont typeface="Wingdings" panose="05000000000000000000" pitchFamily="2" charset="2"/>
              <a:buChar char="Ø"/>
            </a:pPr>
            <a:r>
              <a:rPr lang="en-US" sz="2400" dirty="0"/>
              <a:t>When a process arrives into the system for execution, it is expressed in terms of pages </a:t>
            </a:r>
            <a:r>
              <a:rPr lang="en-US" sz="2400" dirty="0" smtClean="0"/>
              <a:t>based </a:t>
            </a:r>
            <a:r>
              <a:rPr lang="en-US" sz="2400" dirty="0"/>
              <a:t>on the </a:t>
            </a:r>
            <a:r>
              <a:rPr lang="en-US" sz="2400" dirty="0" smtClean="0"/>
              <a:t>process size.</a:t>
            </a:r>
          </a:p>
          <a:p>
            <a:pPr marL="350838" indent="-350838">
              <a:buFont typeface="Wingdings" panose="05000000000000000000" pitchFamily="2" charset="2"/>
              <a:buChar char="Ø"/>
            </a:pPr>
            <a:r>
              <a:rPr lang="en-US" sz="2400" dirty="0" smtClean="0"/>
              <a:t>Let </a:t>
            </a:r>
            <a:r>
              <a:rPr lang="en-US" sz="2400" dirty="0"/>
              <a:t>us consider a process </a:t>
            </a:r>
            <a:r>
              <a:rPr lang="en-US" sz="2400" dirty="0" smtClean="0"/>
              <a:t>which </a:t>
            </a:r>
            <a:r>
              <a:rPr lang="en-US" sz="2400" dirty="0"/>
              <a:t>consists </a:t>
            </a:r>
            <a:r>
              <a:rPr lang="en-US" sz="2400" dirty="0" smtClean="0"/>
              <a:t>of n </a:t>
            </a:r>
            <a:r>
              <a:rPr lang="en-US" sz="2400" dirty="0"/>
              <a:t>number of pages</a:t>
            </a:r>
            <a:r>
              <a:rPr lang="en-US" sz="2400" dirty="0" smtClean="0"/>
              <a:t>.</a:t>
            </a:r>
          </a:p>
          <a:p>
            <a:pPr marL="350838" indent="-350838">
              <a:buFont typeface="Wingdings" panose="05000000000000000000" pitchFamily="2" charset="2"/>
              <a:buChar char="Ø"/>
            </a:pPr>
            <a:r>
              <a:rPr lang="en-US" sz="2400" dirty="0" smtClean="0"/>
              <a:t>In order to execute a process</a:t>
            </a:r>
            <a:r>
              <a:rPr lang="en-US" sz="2400" dirty="0"/>
              <a:t>, all its </a:t>
            </a:r>
            <a:r>
              <a:rPr lang="en-US" sz="2400" dirty="0" smtClean="0"/>
              <a:t>pages has </a:t>
            </a:r>
            <a:r>
              <a:rPr lang="en-US" sz="2400" dirty="0"/>
              <a:t>to be loaded into the </a:t>
            </a:r>
            <a:r>
              <a:rPr lang="en-US" sz="2400" dirty="0" smtClean="0"/>
              <a:t>physical </a:t>
            </a:r>
            <a:r>
              <a:rPr lang="en-US" sz="2400" dirty="0"/>
              <a:t>memory. </a:t>
            </a:r>
          </a:p>
          <a:p>
            <a:pPr marL="350838" indent="-350838">
              <a:buFont typeface="Wingdings" panose="05000000000000000000" pitchFamily="2" charset="2"/>
              <a:buChar char="Ø"/>
            </a:pPr>
            <a:r>
              <a:rPr lang="en-US" sz="2400" dirty="0" smtClean="0"/>
              <a:t>first </a:t>
            </a:r>
            <a:r>
              <a:rPr lang="en-US" sz="2400" dirty="0"/>
              <a:t>page of </a:t>
            </a:r>
            <a:r>
              <a:rPr lang="en-US" sz="2400" dirty="0" smtClean="0"/>
              <a:t>the </a:t>
            </a:r>
            <a:r>
              <a:rPr lang="en-US" sz="2400" dirty="0"/>
              <a:t>process is loaded into the one of available frame &amp; that frame number is entered into the </a:t>
            </a:r>
            <a:r>
              <a:rPr lang="en-US" sz="2400" dirty="0" smtClean="0"/>
              <a:t>page </a:t>
            </a:r>
            <a:r>
              <a:rPr lang="en-US" sz="2400" dirty="0"/>
              <a:t>table. </a:t>
            </a:r>
            <a:endParaRPr lang="en-US" sz="2400" dirty="0" smtClean="0"/>
          </a:p>
          <a:p>
            <a:pPr marL="350838" indent="-350838">
              <a:buFont typeface="Wingdings" panose="05000000000000000000" pitchFamily="2" charset="2"/>
              <a:buChar char="Ø"/>
            </a:pPr>
            <a:r>
              <a:rPr lang="en-US" sz="2400" dirty="0" smtClean="0"/>
              <a:t>Next </a:t>
            </a:r>
            <a:r>
              <a:rPr lang="en-US" sz="2400" dirty="0"/>
              <a:t>page is loaded into another available frame </a:t>
            </a:r>
            <a:r>
              <a:rPr lang="en-US" sz="2400" dirty="0" smtClean="0"/>
              <a:t>&amp; </a:t>
            </a:r>
            <a:r>
              <a:rPr lang="en-US" sz="2400" dirty="0"/>
              <a:t>its frame number is entered in the page table &amp; so on. </a:t>
            </a:r>
            <a:endParaRPr lang="en-US" sz="2400" dirty="0" smtClean="0"/>
          </a:p>
          <a:p>
            <a:pPr marL="350838" indent="-350838">
              <a:buFont typeface="Wingdings" panose="05000000000000000000" pitchFamily="2" charset="2"/>
              <a:buChar char="Ø"/>
            </a:pPr>
            <a:r>
              <a:rPr lang="en-US" sz="2400" dirty="0" smtClean="0"/>
              <a:t>This </a:t>
            </a:r>
            <a:r>
              <a:rPr lang="en-US" sz="2400" dirty="0"/>
              <a:t>is as shown in the fig </a:t>
            </a:r>
            <a:r>
              <a:rPr lang="en-US" sz="2400" dirty="0" smtClean="0"/>
              <a:t>(next slide)</a:t>
            </a:r>
          </a:p>
          <a:p>
            <a:endParaRPr lang="en-US" sz="2400" dirty="0" smtClean="0"/>
          </a:p>
          <a:p>
            <a:endParaRPr lang="en-US" sz="2400" baseline="30000" dirty="0"/>
          </a:p>
          <a:p>
            <a:endParaRPr lang="en-US" sz="2400" baseline="30000" dirty="0"/>
          </a:p>
          <a:p>
            <a:pPr marL="457200" indent="-457200">
              <a:buFont typeface="Wingdings" panose="05000000000000000000" pitchFamily="2" charset="2"/>
              <a:buChar char="Ø"/>
            </a:pPr>
            <a:endParaRPr lang="en-US" sz="2400" dirty="0"/>
          </a:p>
        </p:txBody>
      </p:sp>
    </p:spTree>
    <p:extLst>
      <p:ext uri="{BB962C8B-B14F-4D97-AF65-F5344CB8AC3E}">
        <p14:creationId xmlns:p14="http://schemas.microsoft.com/office/powerpoint/2010/main" val="1386541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Paging</a:t>
            </a:r>
            <a:endParaRPr lang="en-US" dirty="0"/>
          </a:p>
        </p:txBody>
      </p:sp>
      <p:sp>
        <p:nvSpPr>
          <p:cNvPr id="3" name="Text Placeholder 2"/>
          <p:cNvSpPr>
            <a:spLocks noGrp="1"/>
          </p:cNvSpPr>
          <p:nvPr>
            <p:ph type="body" idx="1"/>
          </p:nvPr>
        </p:nvSpPr>
        <p:spPr>
          <a:xfrm>
            <a:off x="0" y="685800"/>
            <a:ext cx="9143999" cy="1231106"/>
          </a:xfrm>
        </p:spPr>
        <p:txBody>
          <a:bodyPr/>
          <a:lstStyle/>
          <a:p>
            <a:endParaRPr lang="en-US" sz="2400" dirty="0" smtClean="0"/>
          </a:p>
          <a:p>
            <a:endParaRPr lang="en-US" sz="2400" baseline="30000" dirty="0"/>
          </a:p>
          <a:p>
            <a:endParaRPr lang="en-US" sz="2400" baseline="30000" dirty="0"/>
          </a:p>
          <a:p>
            <a:pPr marL="457200" indent="-457200">
              <a:buFont typeface="Wingdings" panose="05000000000000000000" pitchFamily="2" charset="2"/>
              <a:buChar char="Ø"/>
            </a:pPr>
            <a:endParaRPr lang="en-US" sz="2400"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0605"/>
            <a:ext cx="7543799" cy="487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
          <p:cNvSpPr txBox="1">
            <a:spLocks noChangeArrowheads="1"/>
          </p:cNvSpPr>
          <p:nvPr/>
        </p:nvSpPr>
        <p:spPr bwMode="auto">
          <a:xfrm>
            <a:off x="1981200" y="4910842"/>
            <a:ext cx="1901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dirty="0">
                <a:latin typeface="Helvetica" panose="020B0604020202020204" pitchFamily="34" charset="0"/>
              </a:rPr>
              <a:t>Before allocation</a:t>
            </a:r>
          </a:p>
        </p:txBody>
      </p:sp>
      <p:sp>
        <p:nvSpPr>
          <p:cNvPr id="6" name="Text Box 5"/>
          <p:cNvSpPr txBox="1">
            <a:spLocks noChangeArrowheads="1"/>
          </p:cNvSpPr>
          <p:nvPr/>
        </p:nvSpPr>
        <p:spPr bwMode="auto">
          <a:xfrm>
            <a:off x="6400800" y="4905405"/>
            <a:ext cx="171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dirty="0">
                <a:latin typeface="Helvetica" panose="020B0604020202020204" pitchFamily="34" charset="0"/>
              </a:rPr>
              <a:t>After allocation</a:t>
            </a:r>
          </a:p>
        </p:txBody>
      </p:sp>
    </p:spTree>
    <p:extLst>
      <p:ext uri="{BB962C8B-B14F-4D97-AF65-F5344CB8AC3E}">
        <p14:creationId xmlns:p14="http://schemas.microsoft.com/office/powerpoint/2010/main" val="1726761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Paging</a:t>
            </a:r>
            <a:endParaRPr lang="en-US" dirty="0"/>
          </a:p>
        </p:txBody>
      </p:sp>
      <p:sp>
        <p:nvSpPr>
          <p:cNvPr id="3" name="Text Placeholder 2"/>
          <p:cNvSpPr>
            <a:spLocks noGrp="1"/>
          </p:cNvSpPr>
          <p:nvPr>
            <p:ph type="body" idx="1"/>
          </p:nvPr>
        </p:nvSpPr>
        <p:spPr>
          <a:xfrm>
            <a:off x="0" y="685800"/>
            <a:ext cx="9143999" cy="3447098"/>
          </a:xfrm>
        </p:spPr>
        <p:txBody>
          <a:bodyPr/>
          <a:lstStyle/>
          <a:p>
            <a:pPr marL="342900" indent="-342900">
              <a:buFont typeface="Wingdings" panose="05000000000000000000" pitchFamily="2" charset="2"/>
              <a:buChar char="Ø"/>
            </a:pPr>
            <a:r>
              <a:rPr lang="en-US" sz="2400" dirty="0" smtClean="0"/>
              <a:t>From paging scheme, it is clear that, program(process) doesn’t fit into the physical memory in contiguous location </a:t>
            </a:r>
          </a:p>
          <a:p>
            <a:pPr marL="342900" indent="-342900">
              <a:buFont typeface="Wingdings" panose="05000000000000000000" pitchFamily="2" charset="2"/>
              <a:buChar char="Ø"/>
            </a:pPr>
            <a:r>
              <a:rPr lang="en-US" sz="2400" dirty="0" smtClean="0"/>
              <a:t>Thus, user program is scattered throughout </a:t>
            </a:r>
            <a:r>
              <a:rPr lang="en-US" sz="2400" dirty="0"/>
              <a:t>physical memory </a:t>
            </a:r>
            <a:r>
              <a:rPr lang="en-US" sz="2400" dirty="0" smtClean="0"/>
              <a:t>which also holds other programs</a:t>
            </a:r>
          </a:p>
          <a:p>
            <a:pPr marL="342900" indent="-342900">
              <a:buFont typeface="Wingdings" panose="05000000000000000000" pitchFamily="2" charset="2"/>
              <a:buChar char="Ø"/>
            </a:pPr>
            <a:r>
              <a:rPr lang="en-US" sz="2400" dirty="0" smtClean="0"/>
              <a:t>Thus, we can define “</a:t>
            </a:r>
            <a:r>
              <a:rPr lang="en-US" sz="2400" b="1" dirty="0" smtClean="0"/>
              <a:t>Paging </a:t>
            </a:r>
            <a:r>
              <a:rPr lang="en-US" sz="2400" dirty="0" smtClean="0"/>
              <a:t>is a memory management scheme that permits </a:t>
            </a:r>
            <a:r>
              <a:rPr lang="en-US" sz="2400" dirty="0"/>
              <a:t>physical </a:t>
            </a:r>
            <a:r>
              <a:rPr lang="en-US" sz="2400" dirty="0" smtClean="0"/>
              <a:t>address space of a process to be non-contiguous”.</a:t>
            </a:r>
            <a:endParaRPr lang="en-US" sz="2400" b="1" dirty="0" smtClean="0"/>
          </a:p>
          <a:p>
            <a:endParaRPr lang="en-US" sz="2400" baseline="30000" dirty="0"/>
          </a:p>
          <a:p>
            <a:endParaRPr lang="en-US" sz="2400" baseline="30000" dirty="0"/>
          </a:p>
          <a:p>
            <a:pPr marL="457200" indent="-457200">
              <a:buFont typeface="Wingdings" panose="05000000000000000000" pitchFamily="2" charset="2"/>
              <a:buChar char="Ø"/>
            </a:pPr>
            <a:endParaRPr lang="en-US" sz="2400" dirty="0"/>
          </a:p>
        </p:txBody>
      </p:sp>
    </p:spTree>
    <p:extLst>
      <p:ext uri="{BB962C8B-B14F-4D97-AF65-F5344CB8AC3E}">
        <p14:creationId xmlns:p14="http://schemas.microsoft.com/office/powerpoint/2010/main" val="3188479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92443"/>
          </a:xfrm>
        </p:spPr>
        <p:txBody>
          <a:bodyPr/>
          <a:lstStyle/>
          <a:p>
            <a:r>
              <a:rPr lang="en-US" sz="3200" dirty="0" smtClean="0"/>
              <a:t>Segmentation</a:t>
            </a:r>
            <a:endParaRPr lang="en-US" sz="3200" dirty="0"/>
          </a:p>
        </p:txBody>
      </p:sp>
      <p:sp>
        <p:nvSpPr>
          <p:cNvPr id="3" name="Text Placeholder 2"/>
          <p:cNvSpPr>
            <a:spLocks noGrp="1"/>
          </p:cNvSpPr>
          <p:nvPr>
            <p:ph type="body" idx="1"/>
          </p:nvPr>
        </p:nvSpPr>
        <p:spPr>
          <a:xfrm>
            <a:off x="0" y="685800"/>
            <a:ext cx="9143999" cy="5047536"/>
          </a:xfrm>
        </p:spPr>
        <p:txBody>
          <a:bodyPr/>
          <a:lstStyle/>
          <a:p>
            <a:pPr marL="342900" indent="-342900">
              <a:buFont typeface="Wingdings" panose="05000000000000000000" pitchFamily="2" charset="2"/>
              <a:buChar char="Ø"/>
            </a:pPr>
            <a:r>
              <a:rPr lang="en-US" sz="2400" dirty="0" smtClean="0"/>
              <a:t>Most of the users thinks that their programs are stored in main memory in a variable sized multiple segments, where each segment is dedicated to a particular use such as code segment, data segment, stack, heap, </a:t>
            </a:r>
            <a:r>
              <a:rPr lang="en-US" sz="2400" dirty="0" err="1" smtClean="0"/>
              <a:t>etc</a:t>
            </a:r>
            <a:r>
              <a:rPr lang="en-US" sz="2400" dirty="0" smtClean="0"/>
              <a:t>, </a:t>
            </a:r>
          </a:p>
          <a:p>
            <a:pPr marL="342900" indent="-342900">
              <a:buFont typeface="Wingdings" panose="05000000000000000000" pitchFamily="2" charset="2"/>
              <a:buChar char="Ø"/>
            </a:pPr>
            <a:r>
              <a:rPr lang="en-US" sz="2400" dirty="0" smtClean="0"/>
              <a:t>Here, each of these segments is of </a:t>
            </a:r>
          </a:p>
          <a:p>
            <a:r>
              <a:rPr lang="en-US" sz="2400" dirty="0"/>
              <a:t> </a:t>
            </a:r>
            <a:r>
              <a:rPr lang="en-US" sz="2400" dirty="0" smtClean="0"/>
              <a:t>   variable length.</a:t>
            </a:r>
          </a:p>
          <a:p>
            <a:pPr marL="342900" indent="-342900">
              <a:buFont typeface="Wingdings" panose="05000000000000000000" pitchFamily="2" charset="2"/>
              <a:buChar char="Ø"/>
            </a:pPr>
            <a:r>
              <a:rPr lang="en-US" sz="2400" dirty="0" smtClean="0"/>
              <a:t>Elements within a segment are </a:t>
            </a:r>
          </a:p>
          <a:p>
            <a:r>
              <a:rPr lang="en-US" sz="2400" dirty="0"/>
              <a:t> </a:t>
            </a:r>
            <a:r>
              <a:rPr lang="en-US" sz="2400" dirty="0" smtClean="0"/>
              <a:t>   identified by their offset from the</a:t>
            </a:r>
          </a:p>
          <a:p>
            <a:r>
              <a:rPr lang="en-US" sz="2400" dirty="0"/>
              <a:t> </a:t>
            </a:r>
            <a:r>
              <a:rPr lang="en-US" sz="2400" dirty="0" smtClean="0"/>
              <a:t>   beginning of segment</a:t>
            </a:r>
          </a:p>
          <a:p>
            <a:pPr marL="342900" indent="-342900">
              <a:buFont typeface="Wingdings" panose="05000000000000000000" pitchFamily="2" charset="2"/>
              <a:buChar char="Ø"/>
            </a:pPr>
            <a:r>
              <a:rPr lang="en-US" sz="2400" dirty="0" smtClean="0"/>
              <a:t>Segmentation is a memory </a:t>
            </a:r>
          </a:p>
          <a:p>
            <a:r>
              <a:rPr lang="en-US" sz="2400" dirty="0"/>
              <a:t> </a:t>
            </a:r>
            <a:r>
              <a:rPr lang="en-US" sz="2400" dirty="0" smtClean="0"/>
              <a:t>   management scheme that supports</a:t>
            </a:r>
          </a:p>
          <a:p>
            <a:r>
              <a:rPr lang="en-US" sz="2400" dirty="0"/>
              <a:t> </a:t>
            </a:r>
            <a:r>
              <a:rPr lang="en-US" sz="2400" dirty="0" smtClean="0"/>
              <a:t>   user view of memory</a:t>
            </a:r>
            <a:endParaRPr lang="en-US" sz="2400" dirty="0"/>
          </a:p>
          <a:p>
            <a:endParaRPr lang="en-US" sz="2400" baseline="30000" dirty="0"/>
          </a:p>
          <a:p>
            <a:pPr marL="457200" indent="-457200">
              <a:buFont typeface="Wingdings" panose="05000000000000000000" pitchFamily="2" charset="2"/>
              <a:buChar char="Ø"/>
            </a:pPr>
            <a:endParaRPr lang="en-US" sz="2400"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299" y="2019300"/>
            <a:ext cx="36957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0295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a:t>Segmentation</a:t>
            </a:r>
          </a:p>
        </p:txBody>
      </p:sp>
      <p:sp>
        <p:nvSpPr>
          <p:cNvPr id="3" name="Text Placeholder 2"/>
          <p:cNvSpPr>
            <a:spLocks noGrp="1"/>
          </p:cNvSpPr>
          <p:nvPr>
            <p:ph type="body" idx="1"/>
          </p:nvPr>
        </p:nvSpPr>
        <p:spPr>
          <a:xfrm>
            <a:off x="0" y="685800"/>
            <a:ext cx="9143999" cy="4154984"/>
          </a:xfrm>
        </p:spPr>
        <p:txBody>
          <a:bodyPr/>
          <a:lstStyle/>
          <a:p>
            <a:pPr marL="342900" indent="-342900">
              <a:buFont typeface="Wingdings" panose="05000000000000000000" pitchFamily="2" charset="2"/>
              <a:buChar char="Ø"/>
            </a:pPr>
            <a:r>
              <a:rPr lang="en-US" sz="2400" dirty="0" smtClean="0"/>
              <a:t>Segmentation is a technique to break memory into logical pieces where each piece represents a group of related information.</a:t>
            </a:r>
          </a:p>
          <a:p>
            <a:pPr marL="342900" indent="-342900">
              <a:buFont typeface="Wingdings" panose="05000000000000000000" pitchFamily="2" charset="2"/>
              <a:buChar char="Ø"/>
            </a:pPr>
            <a:r>
              <a:rPr lang="en-US" sz="2400" dirty="0" smtClean="0"/>
              <a:t>For example, data segments or code segments for each process, data segment for OS and so on</a:t>
            </a:r>
          </a:p>
          <a:p>
            <a:pPr marL="342900" indent="-342900">
              <a:buFont typeface="Wingdings" panose="05000000000000000000" pitchFamily="2" charset="2"/>
              <a:buChar char="Ø"/>
            </a:pPr>
            <a:r>
              <a:rPr lang="en-US" sz="2400" dirty="0" smtClean="0"/>
              <a:t>Unlike paging, segments are having varying sizes &amp; thus segmentation eliminates internal fragmentation</a:t>
            </a:r>
          </a:p>
          <a:p>
            <a:pPr marL="342900" indent="-342900">
              <a:buFont typeface="Wingdings" panose="05000000000000000000" pitchFamily="2" charset="2"/>
              <a:buChar char="Ø"/>
            </a:pPr>
            <a:r>
              <a:rPr lang="en-US" sz="2400" dirty="0" smtClean="0"/>
              <a:t>A logical address space is a collection of segments.</a:t>
            </a:r>
          </a:p>
          <a:p>
            <a:pPr marL="342900" indent="-342900">
              <a:buFont typeface="Wingdings" panose="05000000000000000000" pitchFamily="2" charset="2"/>
              <a:buChar char="Ø"/>
            </a:pPr>
            <a:r>
              <a:rPr lang="en-US" sz="2400" dirty="0" smtClean="0"/>
              <a:t>Each segment has a name &amp; length</a:t>
            </a:r>
          </a:p>
          <a:p>
            <a:endParaRPr lang="en-US" sz="2400" dirty="0"/>
          </a:p>
          <a:p>
            <a:endParaRPr lang="en-US" sz="1400" dirty="0"/>
          </a:p>
          <a:p>
            <a:endParaRPr lang="en-US" sz="2400" baseline="30000" dirty="0"/>
          </a:p>
          <a:p>
            <a:pPr marL="457200" indent="-457200">
              <a:buFont typeface="Wingdings" panose="05000000000000000000" pitchFamily="2" charset="2"/>
              <a:buChar char="Ø"/>
            </a:pPr>
            <a:endParaRPr lang="en-US" sz="2400" dirty="0"/>
          </a:p>
        </p:txBody>
      </p:sp>
    </p:spTree>
    <p:extLst>
      <p:ext uri="{BB962C8B-B14F-4D97-AF65-F5344CB8AC3E}">
        <p14:creationId xmlns:p14="http://schemas.microsoft.com/office/powerpoint/2010/main" val="378628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92443"/>
          </a:xfrm>
        </p:spPr>
        <p:txBody>
          <a:bodyPr/>
          <a:lstStyle/>
          <a:p>
            <a:r>
              <a:rPr lang="en-US" sz="3200" spc="-10" dirty="0">
                <a:latin typeface="Caladea"/>
                <a:cs typeface="Caladea"/>
              </a:rPr>
              <a:t>Basic </a:t>
            </a:r>
            <a:r>
              <a:rPr lang="en-US" sz="3200" spc="-10" dirty="0" smtClean="0">
                <a:latin typeface="Caladea"/>
                <a:cs typeface="Caladea"/>
              </a:rPr>
              <a:t>Hardware     …….</a:t>
            </a:r>
            <a:r>
              <a:rPr lang="en-US" sz="3200" spc="-10" dirty="0" err="1" smtClean="0">
                <a:latin typeface="Caladea"/>
                <a:cs typeface="Caladea"/>
              </a:rPr>
              <a:t>contd</a:t>
            </a:r>
            <a:endParaRPr lang="en-US" sz="3200" dirty="0"/>
          </a:p>
        </p:txBody>
      </p:sp>
      <p:sp>
        <p:nvSpPr>
          <p:cNvPr id="3" name="Text Placeholder 2"/>
          <p:cNvSpPr>
            <a:spLocks noGrp="1"/>
          </p:cNvSpPr>
          <p:nvPr>
            <p:ph type="body" idx="1"/>
          </p:nvPr>
        </p:nvSpPr>
        <p:spPr>
          <a:xfrm>
            <a:off x="0" y="584008"/>
            <a:ext cx="9144000" cy="6350192"/>
          </a:xfrm>
        </p:spPr>
        <p:txBody>
          <a:bodyPr/>
          <a:lstStyle/>
          <a:p>
            <a:pPr marL="355600" marR="5080" indent="-342900" algn="just">
              <a:lnSpc>
                <a:spcPct val="90000"/>
              </a:lnSpc>
              <a:spcBef>
                <a:spcPts val="385"/>
              </a:spcBef>
              <a:buFont typeface="Wingdings" panose="05000000000000000000" pitchFamily="2" charset="2"/>
              <a:buChar char="Ø"/>
              <a:tabLst>
                <a:tab pos="241300" algn="l"/>
              </a:tabLst>
            </a:pPr>
            <a:r>
              <a:rPr lang="en-US" sz="2400" spc="-25" dirty="0">
                <a:latin typeface="Carlito"/>
                <a:cs typeface="Carlito"/>
              </a:rPr>
              <a:t>Instructions of that process should access only from this memory </a:t>
            </a:r>
            <a:r>
              <a:rPr lang="en-US" sz="2400" spc="-25" dirty="0" smtClean="0">
                <a:latin typeface="Carlito"/>
                <a:cs typeface="Carlito"/>
              </a:rPr>
              <a:t>space.</a:t>
            </a:r>
          </a:p>
          <a:p>
            <a:pPr marL="355600" marR="5080" indent="-342900" algn="just">
              <a:lnSpc>
                <a:spcPct val="90000"/>
              </a:lnSpc>
              <a:spcBef>
                <a:spcPts val="385"/>
              </a:spcBef>
              <a:buFont typeface="Wingdings" panose="05000000000000000000" pitchFamily="2" charset="2"/>
              <a:buChar char="Ø"/>
              <a:tabLst>
                <a:tab pos="241300" algn="l"/>
              </a:tabLst>
            </a:pPr>
            <a:r>
              <a:rPr lang="en-US" sz="2400" spc="-25" dirty="0" smtClean="0">
                <a:latin typeface="Carlito"/>
                <a:cs typeface="Carlito"/>
              </a:rPr>
              <a:t>That means, </a:t>
            </a:r>
            <a:r>
              <a:rPr lang="en-US" sz="2400" b="1" spc="-25" dirty="0" smtClean="0">
                <a:latin typeface="Carlito"/>
                <a:cs typeface="Carlito"/>
              </a:rPr>
              <a:t>processes should know the legal addresses that they can access.</a:t>
            </a:r>
          </a:p>
          <a:p>
            <a:pPr marL="355600" marR="5080" indent="-342900" algn="just">
              <a:lnSpc>
                <a:spcPct val="90000"/>
              </a:lnSpc>
              <a:spcBef>
                <a:spcPts val="385"/>
              </a:spcBef>
              <a:buFont typeface="Wingdings" panose="05000000000000000000" pitchFamily="2" charset="2"/>
              <a:buChar char="Ø"/>
              <a:tabLst>
                <a:tab pos="241300" algn="l"/>
              </a:tabLst>
            </a:pPr>
            <a:r>
              <a:rPr lang="en-US" sz="2400" spc="-25" dirty="0" smtClean="0">
                <a:latin typeface="Carlito"/>
                <a:cs typeface="Carlito"/>
              </a:rPr>
              <a:t>OS provides 2 registers called </a:t>
            </a:r>
            <a:r>
              <a:rPr lang="en-US" sz="2400" b="1" spc="-25" dirty="0" smtClean="0">
                <a:latin typeface="Carlito"/>
                <a:cs typeface="Carlito"/>
              </a:rPr>
              <a:t>Base register</a:t>
            </a:r>
            <a:r>
              <a:rPr lang="en-US" sz="2400" spc="-25" dirty="0" smtClean="0">
                <a:latin typeface="Carlito"/>
                <a:cs typeface="Carlito"/>
              </a:rPr>
              <a:t> and </a:t>
            </a:r>
            <a:r>
              <a:rPr lang="en-US" sz="2400" b="1" spc="-25" dirty="0" smtClean="0">
                <a:latin typeface="Carlito"/>
                <a:cs typeface="Carlito"/>
              </a:rPr>
              <a:t>limit register </a:t>
            </a:r>
            <a:r>
              <a:rPr lang="en-US" sz="2400" spc="-25" dirty="0" smtClean="0">
                <a:latin typeface="Carlito"/>
                <a:cs typeface="Carlito"/>
              </a:rPr>
              <a:t>in order to specify the legal addresses (thereby protecting each process) that a process can access.</a:t>
            </a:r>
          </a:p>
          <a:p>
            <a:pPr marL="355600" marR="5080" indent="-342900" algn="just">
              <a:lnSpc>
                <a:spcPct val="90000"/>
              </a:lnSpc>
              <a:spcBef>
                <a:spcPts val="385"/>
              </a:spcBef>
              <a:buFont typeface="Wingdings" panose="05000000000000000000" pitchFamily="2" charset="2"/>
              <a:buChar char="Ø"/>
              <a:tabLst>
                <a:tab pos="241300" algn="l"/>
              </a:tabLst>
            </a:pPr>
            <a:r>
              <a:rPr lang="en-US" sz="2400" spc="-25" dirty="0" smtClean="0">
                <a:latin typeface="Carlito"/>
                <a:cs typeface="Carlito"/>
              </a:rPr>
              <a:t>Base register holds smallest legal</a:t>
            </a:r>
          </a:p>
          <a:p>
            <a:pPr marL="12700" marR="5080" algn="just">
              <a:lnSpc>
                <a:spcPct val="90000"/>
              </a:lnSpc>
              <a:spcBef>
                <a:spcPts val="385"/>
              </a:spcBef>
              <a:tabLst>
                <a:tab pos="241300" algn="l"/>
              </a:tabLst>
            </a:pPr>
            <a:r>
              <a:rPr lang="en-US" sz="2400" spc="-25" dirty="0">
                <a:latin typeface="Carlito"/>
                <a:cs typeface="Carlito"/>
              </a:rPr>
              <a:t> </a:t>
            </a:r>
            <a:r>
              <a:rPr lang="en-US" sz="2400" spc="-25" dirty="0" smtClean="0">
                <a:latin typeface="Carlito"/>
                <a:cs typeface="Carlito"/>
              </a:rPr>
              <a:t>    physical address (300040)</a:t>
            </a:r>
          </a:p>
          <a:p>
            <a:pPr marL="355600" marR="5080" indent="-342900" algn="just">
              <a:lnSpc>
                <a:spcPct val="90000"/>
              </a:lnSpc>
              <a:spcBef>
                <a:spcPts val="385"/>
              </a:spcBef>
              <a:buFont typeface="Wingdings" panose="05000000000000000000" pitchFamily="2" charset="2"/>
              <a:buChar char="Ø"/>
              <a:tabLst>
                <a:tab pos="241300" algn="l"/>
              </a:tabLst>
            </a:pPr>
            <a:r>
              <a:rPr lang="en-US" sz="2400" spc="-25" dirty="0" smtClean="0">
                <a:latin typeface="Carlito"/>
                <a:cs typeface="Carlito"/>
              </a:rPr>
              <a:t>Limit register specify the size of</a:t>
            </a:r>
          </a:p>
          <a:p>
            <a:pPr marL="12700" marR="5080" algn="just">
              <a:lnSpc>
                <a:spcPct val="90000"/>
              </a:lnSpc>
              <a:spcBef>
                <a:spcPts val="385"/>
              </a:spcBef>
              <a:tabLst>
                <a:tab pos="241300" algn="l"/>
              </a:tabLst>
            </a:pPr>
            <a:r>
              <a:rPr lang="en-US" sz="2400" spc="-25" dirty="0" smtClean="0">
                <a:latin typeface="Carlito"/>
                <a:cs typeface="Carlito"/>
              </a:rPr>
              <a:t>    the range(120900)</a:t>
            </a:r>
          </a:p>
          <a:p>
            <a:pPr marL="355600" marR="5080" indent="-342900" algn="just">
              <a:lnSpc>
                <a:spcPct val="90000"/>
              </a:lnSpc>
              <a:spcBef>
                <a:spcPts val="385"/>
              </a:spcBef>
              <a:buFont typeface="Wingdings" panose="05000000000000000000" pitchFamily="2" charset="2"/>
              <a:buChar char="Ø"/>
              <a:tabLst>
                <a:tab pos="241300" algn="l"/>
              </a:tabLst>
            </a:pPr>
            <a:endParaRPr lang="en-US" sz="2400" b="1" spc="-25" dirty="0" smtClean="0">
              <a:latin typeface="Carlito"/>
              <a:cs typeface="Carlito"/>
            </a:endParaRPr>
          </a:p>
          <a:p>
            <a:pPr marL="355600" marR="5080" indent="-342900" algn="just">
              <a:lnSpc>
                <a:spcPct val="90000"/>
              </a:lnSpc>
              <a:spcBef>
                <a:spcPts val="385"/>
              </a:spcBef>
              <a:buFont typeface="Wingdings" panose="05000000000000000000" pitchFamily="2" charset="2"/>
              <a:buChar char="Ø"/>
              <a:tabLst>
                <a:tab pos="241300" algn="l"/>
              </a:tabLst>
            </a:pPr>
            <a:endParaRPr lang="en-US" spc="-25" dirty="0">
              <a:latin typeface="Carlito"/>
              <a:cs typeface="Carlito"/>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1" y="2971800"/>
            <a:ext cx="4267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1772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a:t>Segmentation</a:t>
            </a:r>
          </a:p>
        </p:txBody>
      </p:sp>
      <p:sp>
        <p:nvSpPr>
          <p:cNvPr id="3" name="Text Placeholder 2"/>
          <p:cNvSpPr>
            <a:spLocks noGrp="1"/>
          </p:cNvSpPr>
          <p:nvPr>
            <p:ph type="body" idx="1"/>
          </p:nvPr>
        </p:nvSpPr>
        <p:spPr>
          <a:xfrm>
            <a:off x="0" y="685800"/>
            <a:ext cx="9143999" cy="4524315"/>
          </a:xfrm>
        </p:spPr>
        <p:txBody>
          <a:bodyPr/>
          <a:lstStyle/>
          <a:p>
            <a:pPr marL="342900" indent="-342900">
              <a:buFont typeface="Wingdings" panose="05000000000000000000" pitchFamily="2" charset="2"/>
              <a:buChar char="Ø"/>
            </a:pPr>
            <a:r>
              <a:rPr lang="en-US" sz="2400" dirty="0" smtClean="0"/>
              <a:t>Addresses generated by CPU is divided into </a:t>
            </a:r>
          </a:p>
          <a:p>
            <a:pPr marL="685800" indent="-685800"/>
            <a:r>
              <a:rPr lang="en-US" sz="2400" dirty="0" smtClean="0"/>
              <a:t>    1) </a:t>
            </a:r>
            <a:r>
              <a:rPr lang="en-US" sz="2400" b="1" dirty="0" smtClean="0"/>
              <a:t>segment number(s):-</a:t>
            </a:r>
            <a:r>
              <a:rPr lang="en-US" sz="2400" dirty="0" smtClean="0"/>
              <a:t> used as an index into a segment table  which contains base address of each segment in physical memory &amp; a limit of segment</a:t>
            </a:r>
          </a:p>
          <a:p>
            <a:pPr marL="685800" indent="-685800"/>
            <a:r>
              <a:rPr lang="en-US" sz="2400" b="1" dirty="0"/>
              <a:t> </a:t>
            </a:r>
            <a:r>
              <a:rPr lang="en-US" sz="2400" b="1" dirty="0" smtClean="0"/>
              <a:t>   2) segment offset (d):-</a:t>
            </a:r>
            <a:r>
              <a:rPr lang="en-US" sz="2400" dirty="0" smtClean="0"/>
              <a:t>it is first checked against limit &amp; then is combined with base address to define the </a:t>
            </a:r>
            <a:r>
              <a:rPr lang="en-US" sz="2400" dirty="0"/>
              <a:t>physical </a:t>
            </a:r>
            <a:r>
              <a:rPr lang="en-US" sz="2400" dirty="0" smtClean="0"/>
              <a:t>memory address</a:t>
            </a:r>
          </a:p>
          <a:p>
            <a:pPr marL="288925" indent="-288925">
              <a:buFont typeface="Wingdings" panose="05000000000000000000" pitchFamily="2" charset="2"/>
              <a:buChar char="Ø"/>
            </a:pPr>
            <a:r>
              <a:rPr lang="en-US" sz="2400" dirty="0" smtClean="0"/>
              <a:t>But, segments are referred by its numbers than its name</a:t>
            </a:r>
          </a:p>
          <a:p>
            <a:pPr marL="288925" indent="-288925">
              <a:buFont typeface="Wingdings" panose="05000000000000000000" pitchFamily="2" charset="2"/>
              <a:buChar char="Ø"/>
            </a:pPr>
            <a:r>
              <a:rPr lang="en-US" sz="2400" dirty="0" smtClean="0"/>
              <a:t>Thus logical address consists of 2 tuple  </a:t>
            </a:r>
            <a:r>
              <a:rPr lang="en-US" sz="2000" b="1" dirty="0" smtClean="0"/>
              <a:t>&lt; segment-number, offset&gt;</a:t>
            </a:r>
            <a:endParaRPr lang="en-US" sz="2400" b="1" dirty="0" smtClean="0"/>
          </a:p>
          <a:p>
            <a:endParaRPr lang="en-US" sz="2400" dirty="0"/>
          </a:p>
          <a:p>
            <a:endParaRPr lang="en-US" sz="1400" dirty="0"/>
          </a:p>
          <a:p>
            <a:endParaRPr lang="en-US" sz="2400" baseline="30000" dirty="0"/>
          </a:p>
          <a:p>
            <a:endParaRPr lang="en-US" sz="2400" dirty="0"/>
          </a:p>
        </p:txBody>
      </p:sp>
    </p:spTree>
    <p:extLst>
      <p:ext uri="{BB962C8B-B14F-4D97-AF65-F5344CB8AC3E}">
        <p14:creationId xmlns:p14="http://schemas.microsoft.com/office/powerpoint/2010/main" val="3947873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Segmentation-hardware</a:t>
            </a:r>
            <a:endParaRPr lang="en-US" dirty="0"/>
          </a:p>
        </p:txBody>
      </p:sp>
      <p:sp>
        <p:nvSpPr>
          <p:cNvPr id="3" name="Text Placeholder 2"/>
          <p:cNvSpPr>
            <a:spLocks noGrp="1"/>
          </p:cNvSpPr>
          <p:nvPr>
            <p:ph type="body" idx="1"/>
          </p:nvPr>
        </p:nvSpPr>
        <p:spPr>
          <a:xfrm>
            <a:off x="0" y="685800"/>
            <a:ext cx="9143999" cy="5262979"/>
          </a:xfrm>
        </p:spPr>
        <p:txBody>
          <a:bodyPr/>
          <a:lstStyle/>
          <a:p>
            <a:pPr marL="342900" indent="-342900">
              <a:buFont typeface="Wingdings" panose="05000000000000000000" pitchFamily="2" charset="2"/>
              <a:buChar char="Ø"/>
            </a:pPr>
            <a:r>
              <a:rPr lang="en-US" sz="2400" dirty="0"/>
              <a:t>User refers the objects in the program by 2 dimensional address, But, </a:t>
            </a:r>
            <a:r>
              <a:rPr lang="en-US" sz="2400" dirty="0" smtClean="0"/>
              <a:t>physical </a:t>
            </a:r>
            <a:r>
              <a:rPr lang="en-US" sz="2400" dirty="0"/>
              <a:t>address is in one-dimensional address</a:t>
            </a:r>
            <a:r>
              <a:rPr lang="en-US" sz="2400" dirty="0" smtClean="0"/>
              <a:t>.</a:t>
            </a:r>
          </a:p>
          <a:p>
            <a:pPr marL="342900" indent="-342900">
              <a:buFont typeface="Wingdings" panose="05000000000000000000" pitchFamily="2" charset="2"/>
              <a:buChar char="Ø"/>
            </a:pPr>
            <a:r>
              <a:rPr lang="en-US" sz="2400" dirty="0" smtClean="0"/>
              <a:t>Thus</a:t>
            </a:r>
            <a:r>
              <a:rPr lang="en-US" sz="2400" dirty="0"/>
              <a:t>, </a:t>
            </a:r>
            <a:r>
              <a:rPr lang="en-US" sz="2400" dirty="0" smtClean="0"/>
              <a:t>we </a:t>
            </a:r>
            <a:r>
              <a:rPr lang="en-US" sz="2400" dirty="0"/>
              <a:t>need an </a:t>
            </a:r>
            <a:r>
              <a:rPr lang="en-US" sz="2400" dirty="0" smtClean="0"/>
              <a:t>hardware </a:t>
            </a:r>
            <a:r>
              <a:rPr lang="en-US" sz="2400" dirty="0"/>
              <a:t>implementation to map 2 </a:t>
            </a:r>
            <a:r>
              <a:rPr lang="en-US" sz="2400" dirty="0" smtClean="0"/>
              <a:t>dimensional user defined address </a:t>
            </a:r>
            <a:r>
              <a:rPr lang="en-US" sz="2400" dirty="0"/>
              <a:t>into one-dimensional physical address. </a:t>
            </a:r>
            <a:endParaRPr lang="en-US" sz="2400" dirty="0" smtClean="0"/>
          </a:p>
          <a:p>
            <a:pPr marL="342900" indent="-342900">
              <a:buFont typeface="Wingdings" panose="05000000000000000000" pitchFamily="2" charset="2"/>
              <a:buChar char="Ø"/>
            </a:pPr>
            <a:r>
              <a:rPr lang="en-US" sz="2400" dirty="0" smtClean="0"/>
              <a:t>This </a:t>
            </a:r>
            <a:r>
              <a:rPr lang="en-US" sz="2400" dirty="0"/>
              <a:t>mapping is done by </a:t>
            </a:r>
            <a:r>
              <a:rPr lang="en-US" sz="2400" dirty="0" smtClean="0"/>
              <a:t>using segment </a:t>
            </a:r>
            <a:r>
              <a:rPr lang="en-US" sz="2400" dirty="0"/>
              <a:t>table. </a:t>
            </a:r>
            <a:endParaRPr lang="en-US" sz="2400" dirty="0" smtClean="0"/>
          </a:p>
          <a:p>
            <a:pPr marL="342900" indent="-342900">
              <a:buFont typeface="Wingdings" panose="05000000000000000000" pitchFamily="2" charset="2"/>
              <a:buChar char="Ø"/>
            </a:pPr>
            <a:r>
              <a:rPr lang="en-US" sz="2400" dirty="0" smtClean="0"/>
              <a:t>Each </a:t>
            </a:r>
            <a:r>
              <a:rPr lang="en-US" sz="2400" dirty="0"/>
              <a:t>entry in the </a:t>
            </a:r>
            <a:r>
              <a:rPr lang="en-US" sz="2400" dirty="0" smtClean="0"/>
              <a:t>segment </a:t>
            </a:r>
            <a:r>
              <a:rPr lang="en-US" sz="2400" dirty="0"/>
              <a:t>table has a </a:t>
            </a:r>
            <a:r>
              <a:rPr lang="en-US" sz="2400" dirty="0" smtClean="0"/>
              <a:t>segment base </a:t>
            </a:r>
            <a:r>
              <a:rPr lang="en-US" sz="2400" dirty="0"/>
              <a:t>&amp; </a:t>
            </a:r>
            <a:r>
              <a:rPr lang="en-US" sz="2400" dirty="0" smtClean="0"/>
              <a:t>segment </a:t>
            </a:r>
            <a:r>
              <a:rPr lang="en-US" sz="2400" dirty="0"/>
              <a:t>limit</a:t>
            </a:r>
            <a:r>
              <a:rPr lang="en-US" sz="2400" dirty="0" smtClean="0"/>
              <a:t>.</a:t>
            </a:r>
          </a:p>
          <a:p>
            <a:pPr marL="342900" indent="-342900">
              <a:buFont typeface="Wingdings" panose="05000000000000000000" pitchFamily="2" charset="2"/>
              <a:buChar char="Ø"/>
            </a:pPr>
            <a:r>
              <a:rPr lang="en-US" sz="2400" dirty="0" smtClean="0"/>
              <a:t>Segment base </a:t>
            </a:r>
            <a:r>
              <a:rPr lang="en-US" sz="2400" dirty="0"/>
              <a:t>contains starting address of physical address </a:t>
            </a:r>
            <a:r>
              <a:rPr lang="en-US" sz="2400" dirty="0" smtClean="0"/>
              <a:t>where </a:t>
            </a:r>
            <a:r>
              <a:rPr lang="en-US" sz="2400" dirty="0"/>
              <a:t>the </a:t>
            </a:r>
            <a:r>
              <a:rPr lang="en-US" sz="2400" dirty="0" smtClean="0"/>
              <a:t>segment resides </a:t>
            </a:r>
            <a:r>
              <a:rPr lang="en-US" sz="2400" dirty="0"/>
              <a:t>in main memory &amp; segment </a:t>
            </a:r>
            <a:r>
              <a:rPr lang="en-US" sz="2400" dirty="0" smtClean="0"/>
              <a:t>limit </a:t>
            </a:r>
            <a:r>
              <a:rPr lang="en-US" sz="2400" dirty="0"/>
              <a:t>specifies the length of the </a:t>
            </a:r>
            <a:r>
              <a:rPr lang="en-US" sz="2400" dirty="0" smtClean="0"/>
              <a:t>segment</a:t>
            </a:r>
            <a:r>
              <a:rPr lang="en-US" sz="2400" dirty="0"/>
              <a:t>. This is as shown in fig </a:t>
            </a:r>
            <a:r>
              <a:rPr lang="en-US" sz="2400" dirty="0" smtClean="0"/>
              <a:t>(next slide)</a:t>
            </a:r>
            <a:endParaRPr lang="en-US" sz="2400"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1151483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Segmentation-hardware</a:t>
            </a:r>
            <a:endParaRPr lang="en-US" dirty="0"/>
          </a:p>
        </p:txBody>
      </p:sp>
      <p:sp>
        <p:nvSpPr>
          <p:cNvPr id="3" name="Text Placeholder 2"/>
          <p:cNvSpPr>
            <a:spLocks noGrp="1"/>
          </p:cNvSpPr>
          <p:nvPr>
            <p:ph type="body" idx="1"/>
          </p:nvPr>
        </p:nvSpPr>
        <p:spPr>
          <a:xfrm>
            <a:off x="0" y="685800"/>
            <a:ext cx="9143999" cy="830997"/>
          </a:xfrm>
        </p:spPr>
        <p:txBody>
          <a:bodyPr/>
          <a:lstStyle/>
          <a:p>
            <a:endParaRPr lang="en-US" sz="1400" dirty="0"/>
          </a:p>
          <a:p>
            <a:endParaRPr lang="en-US" sz="2400" baseline="30000" dirty="0"/>
          </a:p>
          <a:p>
            <a:pPr marL="342900" indent="-342900">
              <a:buFont typeface="Wingdings" panose="05000000000000000000" pitchFamily="2" charset="2"/>
              <a:buChar char="Ø"/>
            </a:pPr>
            <a:endParaRPr lang="en-US" sz="2400" dirty="0"/>
          </a:p>
        </p:txBody>
      </p:sp>
      <p:pic>
        <p:nvPicPr>
          <p:cNvPr id="4"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3999"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20234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Segmentation-hardware</a:t>
            </a:r>
            <a:endParaRPr lang="en-US" dirty="0"/>
          </a:p>
        </p:txBody>
      </p:sp>
      <p:sp>
        <p:nvSpPr>
          <p:cNvPr id="3" name="Text Placeholder 2"/>
          <p:cNvSpPr>
            <a:spLocks noGrp="1"/>
          </p:cNvSpPr>
          <p:nvPr>
            <p:ph type="body" idx="1"/>
          </p:nvPr>
        </p:nvSpPr>
        <p:spPr>
          <a:xfrm>
            <a:off x="0" y="461493"/>
            <a:ext cx="9143999" cy="2985433"/>
          </a:xfrm>
        </p:spPr>
        <p:txBody>
          <a:bodyPr/>
          <a:lstStyle/>
          <a:p>
            <a:pPr marL="342900" indent="-342900">
              <a:buFont typeface="Wingdings" panose="05000000000000000000" pitchFamily="2" charset="2"/>
              <a:buChar char="Ø"/>
            </a:pPr>
            <a:r>
              <a:rPr lang="en-US" sz="2000" dirty="0" smtClean="0"/>
              <a:t>Logical address generated by CPU consists of 2 parts</a:t>
            </a:r>
          </a:p>
          <a:p>
            <a:r>
              <a:rPr lang="en-US" sz="2000" dirty="0" smtClean="0"/>
              <a:t>    1) segment number(s)     2) segment offset(d)</a:t>
            </a:r>
          </a:p>
          <a:p>
            <a:pPr marL="342900" indent="-342900">
              <a:buFont typeface="Wingdings" panose="05000000000000000000" pitchFamily="2" charset="2"/>
              <a:buChar char="Ø"/>
            </a:pPr>
            <a:r>
              <a:rPr lang="en-US" sz="2000" dirty="0" smtClean="0"/>
              <a:t>Offset d must be between 0 &amp; segment limit. If it is not, it is</a:t>
            </a:r>
          </a:p>
          <a:p>
            <a:r>
              <a:rPr lang="en-US" sz="2000" dirty="0"/>
              <a:t> </a:t>
            </a:r>
            <a:r>
              <a:rPr lang="en-US" sz="2000" dirty="0" smtClean="0"/>
              <a:t>    considered as addressing error(i.e., beyond segment)</a:t>
            </a:r>
          </a:p>
          <a:p>
            <a:pPr marL="342900" indent="-342900">
              <a:buFont typeface="Wingdings" panose="05000000000000000000" pitchFamily="2" charset="2"/>
              <a:buChar char="Ø"/>
            </a:pPr>
            <a:r>
              <a:rPr lang="en-US" sz="2000" dirty="0" smtClean="0"/>
              <a:t>When </a:t>
            </a:r>
            <a:r>
              <a:rPr lang="en-US" sz="2000" dirty="0"/>
              <a:t>an </a:t>
            </a:r>
            <a:r>
              <a:rPr lang="en-US" sz="2000" dirty="0" smtClean="0"/>
              <a:t>offset </a:t>
            </a:r>
            <a:r>
              <a:rPr lang="en-US" sz="2000" dirty="0"/>
              <a:t>is legal, it is added to the </a:t>
            </a:r>
            <a:r>
              <a:rPr lang="en-US" sz="2000" dirty="0" smtClean="0"/>
              <a:t>segment base to</a:t>
            </a:r>
          </a:p>
          <a:p>
            <a:r>
              <a:rPr lang="en-US" sz="2000" dirty="0" smtClean="0"/>
              <a:t>     </a:t>
            </a:r>
            <a:r>
              <a:rPr lang="en-US" sz="2000" dirty="0"/>
              <a:t>produce the address in physical memory of the desired byte</a:t>
            </a:r>
            <a:r>
              <a:rPr lang="en-US" sz="2000" dirty="0" smtClean="0"/>
              <a:t>.</a:t>
            </a:r>
          </a:p>
          <a:p>
            <a:pPr marL="342900" indent="-342900">
              <a:buFont typeface="Wingdings" panose="05000000000000000000" pitchFamily="2" charset="2"/>
              <a:buChar char="Ø"/>
            </a:pPr>
            <a:r>
              <a:rPr lang="en-US" sz="2000" dirty="0" smtClean="0"/>
              <a:t>For </a:t>
            </a:r>
            <a:r>
              <a:rPr lang="en-US" sz="2000" dirty="0"/>
              <a:t>example, consider the situation shown </a:t>
            </a:r>
          </a:p>
          <a:p>
            <a:endParaRPr lang="en-US" sz="1400" dirty="0"/>
          </a:p>
          <a:p>
            <a:endParaRPr lang="en-US" sz="2400" baseline="30000" dirty="0"/>
          </a:p>
          <a:p>
            <a:pPr marL="342900" indent="-342900">
              <a:buFont typeface="Wingdings" panose="05000000000000000000" pitchFamily="2" charset="2"/>
              <a:buChar char="Ø"/>
            </a:pPr>
            <a:endParaRPr lang="en-US" sz="2400" dirty="0"/>
          </a:p>
        </p:txBody>
      </p:sp>
      <p:pic>
        <p:nvPicPr>
          <p:cNvPr id="4" name="Picture 3"/>
          <p:cNvPicPr>
            <a:picLocks noChangeAspect="1"/>
          </p:cNvPicPr>
          <p:nvPr/>
        </p:nvPicPr>
        <p:blipFill>
          <a:blip r:embed="rId2"/>
          <a:stretch>
            <a:fillRect/>
          </a:stretch>
        </p:blipFill>
        <p:spPr>
          <a:xfrm>
            <a:off x="0" y="3429000"/>
            <a:ext cx="3705225" cy="3429000"/>
          </a:xfrm>
          <a:prstGeom prst="rect">
            <a:avLst/>
          </a:prstGeom>
        </p:spPr>
      </p:pic>
      <p:pic>
        <p:nvPicPr>
          <p:cNvPr id="5" name="Picture 4"/>
          <p:cNvPicPr>
            <a:picLocks noChangeAspect="1"/>
          </p:cNvPicPr>
          <p:nvPr/>
        </p:nvPicPr>
        <p:blipFill>
          <a:blip r:embed="rId3"/>
          <a:stretch>
            <a:fillRect/>
          </a:stretch>
        </p:blipFill>
        <p:spPr>
          <a:xfrm>
            <a:off x="3705225" y="3467100"/>
            <a:ext cx="1476375" cy="3352800"/>
          </a:xfrm>
          <a:prstGeom prst="rect">
            <a:avLst/>
          </a:prstGeom>
        </p:spPr>
      </p:pic>
      <p:pic>
        <p:nvPicPr>
          <p:cNvPr id="6" name="Picture 5"/>
          <p:cNvPicPr>
            <a:picLocks noChangeAspect="1"/>
          </p:cNvPicPr>
          <p:nvPr/>
        </p:nvPicPr>
        <p:blipFill>
          <a:blip r:embed="rId4"/>
          <a:stretch>
            <a:fillRect/>
          </a:stretch>
        </p:blipFill>
        <p:spPr>
          <a:xfrm>
            <a:off x="7239001" y="0"/>
            <a:ext cx="1905000" cy="6858000"/>
          </a:xfrm>
          <a:prstGeom prst="rect">
            <a:avLst/>
          </a:prstGeom>
        </p:spPr>
      </p:pic>
    </p:spTree>
    <p:extLst>
      <p:ext uri="{BB962C8B-B14F-4D97-AF65-F5344CB8AC3E}">
        <p14:creationId xmlns:p14="http://schemas.microsoft.com/office/powerpoint/2010/main" val="31559596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Segmentation-hardware</a:t>
            </a:r>
            <a:endParaRPr lang="en-US" dirty="0"/>
          </a:p>
        </p:txBody>
      </p:sp>
      <p:sp>
        <p:nvSpPr>
          <p:cNvPr id="3" name="Text Placeholder 2"/>
          <p:cNvSpPr>
            <a:spLocks noGrp="1"/>
          </p:cNvSpPr>
          <p:nvPr>
            <p:ph type="body" idx="1"/>
          </p:nvPr>
        </p:nvSpPr>
        <p:spPr>
          <a:xfrm>
            <a:off x="0" y="685800"/>
            <a:ext cx="9143999" cy="4524315"/>
          </a:xfrm>
        </p:spPr>
        <p:txBody>
          <a:bodyPr/>
          <a:lstStyle/>
          <a:p>
            <a:pPr marL="342900" indent="-342900">
              <a:buFont typeface="Wingdings" panose="05000000000000000000" pitchFamily="2" charset="2"/>
              <a:buChar char="Ø"/>
            </a:pPr>
            <a:r>
              <a:rPr lang="en-US" sz="2400" dirty="0" smtClean="0"/>
              <a:t>There </a:t>
            </a:r>
            <a:r>
              <a:rPr lang="en-US" sz="2400" dirty="0"/>
              <a:t>are 5 </a:t>
            </a:r>
            <a:r>
              <a:rPr lang="en-US" sz="2400" dirty="0" smtClean="0"/>
              <a:t>segments </a:t>
            </a:r>
            <a:r>
              <a:rPr lang="en-US" sz="2400" dirty="0"/>
              <a:t>numbered through o to 4 of any One program. </a:t>
            </a:r>
            <a:endParaRPr lang="en-US" sz="2400" dirty="0" smtClean="0"/>
          </a:p>
          <a:p>
            <a:pPr marL="342900" indent="-342900">
              <a:buFont typeface="Wingdings" panose="05000000000000000000" pitchFamily="2" charset="2"/>
              <a:buChar char="Ø"/>
            </a:pPr>
            <a:r>
              <a:rPr lang="en-US" sz="2400" dirty="0" smtClean="0"/>
              <a:t>Segments </a:t>
            </a:r>
            <a:r>
              <a:rPr lang="en-US" sz="2400" dirty="0"/>
              <a:t>are stored in </a:t>
            </a:r>
            <a:r>
              <a:rPr lang="en-US" sz="2400" dirty="0" smtClean="0"/>
              <a:t>physical </a:t>
            </a:r>
            <a:r>
              <a:rPr lang="en-US" sz="2400" dirty="0"/>
              <a:t>memory </a:t>
            </a:r>
            <a:r>
              <a:rPr lang="en-US" sz="2400" dirty="0" smtClean="0"/>
              <a:t>as shown(</a:t>
            </a:r>
            <a:r>
              <a:rPr lang="en-US" sz="2400" dirty="0" err="1" smtClean="0"/>
              <a:t>prev</a:t>
            </a:r>
            <a:r>
              <a:rPr lang="en-US" sz="2400" dirty="0" smtClean="0"/>
              <a:t> slide)</a:t>
            </a:r>
          </a:p>
          <a:p>
            <a:pPr marL="342900" indent="-342900">
              <a:buFont typeface="Wingdings" panose="05000000000000000000" pitchFamily="2" charset="2"/>
              <a:buChar char="Ø"/>
            </a:pPr>
            <a:r>
              <a:rPr lang="en-US" sz="2400" dirty="0" smtClean="0"/>
              <a:t>Segment </a:t>
            </a:r>
            <a:r>
              <a:rPr lang="en-US" sz="2400" dirty="0"/>
              <a:t>2 is 400 bytes long &amp;</a:t>
            </a:r>
            <a:r>
              <a:rPr lang="en-US" sz="2400" dirty="0" smtClean="0"/>
              <a:t> </a:t>
            </a:r>
            <a:r>
              <a:rPr lang="en-US" sz="2400" dirty="0"/>
              <a:t>begins at location 4300. Thus, reference to byte 53 of </a:t>
            </a:r>
            <a:r>
              <a:rPr lang="en-US" sz="2400" dirty="0" smtClean="0"/>
              <a:t>segment </a:t>
            </a:r>
            <a:r>
              <a:rPr lang="en-US" sz="2400" dirty="0"/>
              <a:t>2 is mapped onto location a 4300 </a:t>
            </a:r>
            <a:r>
              <a:rPr lang="en-US" sz="2400" dirty="0" smtClean="0"/>
              <a:t>+53=4353</a:t>
            </a:r>
          </a:p>
          <a:p>
            <a:pPr marL="342900" indent="-342900">
              <a:buFont typeface="Wingdings" panose="05000000000000000000" pitchFamily="2" charset="2"/>
              <a:buChar char="Ø"/>
            </a:pPr>
            <a:r>
              <a:rPr lang="en-US" sz="2400" dirty="0" smtClean="0"/>
              <a:t>A </a:t>
            </a:r>
            <a:r>
              <a:rPr lang="en-US" sz="2400" dirty="0"/>
              <a:t>reference to s</a:t>
            </a:r>
            <a:r>
              <a:rPr lang="en-US" sz="2400" dirty="0" smtClean="0"/>
              <a:t>egment </a:t>
            </a:r>
            <a:r>
              <a:rPr lang="en-US" sz="2400" dirty="0"/>
              <a:t>3, byte 852, is mapped to 3200 (</a:t>
            </a:r>
            <a:r>
              <a:rPr lang="en-US" sz="2400" dirty="0" smtClean="0"/>
              <a:t>base </a:t>
            </a:r>
            <a:r>
              <a:rPr lang="en-US" sz="2400" dirty="0"/>
              <a:t>of </a:t>
            </a:r>
            <a:r>
              <a:rPr lang="en-US" sz="2400" dirty="0" smtClean="0"/>
              <a:t>segment </a:t>
            </a:r>
            <a:r>
              <a:rPr lang="en-US" sz="2400" dirty="0"/>
              <a:t>3) +</a:t>
            </a:r>
            <a:r>
              <a:rPr lang="en-US" sz="2400" dirty="0" smtClean="0"/>
              <a:t>852=4052</a:t>
            </a:r>
          </a:p>
          <a:p>
            <a:pPr marL="342900" indent="-342900">
              <a:buFont typeface="Wingdings" panose="05000000000000000000" pitchFamily="2" charset="2"/>
              <a:buChar char="Ø"/>
            </a:pPr>
            <a:r>
              <a:rPr lang="en-US" sz="2400" dirty="0" smtClean="0"/>
              <a:t>A reference </a:t>
            </a:r>
            <a:r>
              <a:rPr lang="en-US" sz="2400" dirty="0"/>
              <a:t>byte 1222 of </a:t>
            </a:r>
            <a:r>
              <a:rPr lang="en-US" sz="2400" dirty="0" smtClean="0"/>
              <a:t>segment 0 would </a:t>
            </a:r>
            <a:r>
              <a:rPr lang="en-US" sz="2400" dirty="0"/>
              <a:t>result in </a:t>
            </a:r>
            <a:r>
              <a:rPr lang="en-US" sz="2400" dirty="0" smtClean="0"/>
              <a:t>trap </a:t>
            </a:r>
            <a:r>
              <a:rPr lang="en-US" sz="2400" dirty="0"/>
              <a:t>to the </a:t>
            </a:r>
            <a:r>
              <a:rPr lang="en-US" sz="2400" dirty="0" smtClean="0"/>
              <a:t>OS, </a:t>
            </a:r>
            <a:r>
              <a:rPr lang="en-US" sz="2400" dirty="0"/>
              <a:t>as this </a:t>
            </a:r>
            <a:r>
              <a:rPr lang="en-US" sz="2400" dirty="0" smtClean="0"/>
              <a:t>segment is only 1000 </a:t>
            </a:r>
            <a:r>
              <a:rPr lang="en-US" sz="2400" dirty="0"/>
              <a:t>bytes long.</a:t>
            </a:r>
          </a:p>
          <a:p>
            <a:endParaRPr lang="en-US" sz="1400" dirty="0"/>
          </a:p>
          <a:p>
            <a:endParaRPr lang="en-US" sz="2400" baseline="300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21281231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337259"/>
            <a:ext cx="9144000" cy="2551339"/>
          </a:xfrm>
          <a:prstGeom prst="rect">
            <a:avLst/>
          </a:prstGeom>
        </p:spPr>
        <p:txBody>
          <a:bodyPr vert="horz" wrap="square" lIns="0" tIns="88265" rIns="0" bIns="0" rtlCol="0">
            <a:spAutoFit/>
          </a:bodyPr>
          <a:lstStyle/>
          <a:p>
            <a:pPr marL="994410" marR="5080" indent="-982344">
              <a:lnSpc>
                <a:spcPts val="4750"/>
              </a:lnSpc>
              <a:spcBef>
                <a:spcPts val="695"/>
              </a:spcBef>
            </a:pPr>
            <a:r>
              <a:rPr lang="en-US" sz="4400" b="1" spc="-10" dirty="0" smtClean="0">
                <a:latin typeface="Caladea"/>
                <a:cs typeface="Caladea"/>
              </a:rPr>
              <a:t>                   </a:t>
            </a:r>
            <a:r>
              <a:rPr sz="4400" b="1" spc="-10" dirty="0" smtClean="0">
                <a:latin typeface="Caladea"/>
                <a:cs typeface="Caladea"/>
              </a:rPr>
              <a:t>Module </a:t>
            </a:r>
            <a:r>
              <a:rPr lang="en-US" sz="4400" b="1" spc="-5" dirty="0">
                <a:latin typeface="Caladea"/>
                <a:cs typeface="Caladea"/>
              </a:rPr>
              <a:t>4</a:t>
            </a:r>
            <a:r>
              <a:rPr sz="4400" b="1" spc="-5" dirty="0" smtClean="0">
                <a:latin typeface="Caladea"/>
                <a:cs typeface="Caladea"/>
              </a:rPr>
              <a:t> </a:t>
            </a:r>
            <a:r>
              <a:rPr lang="en-US" sz="4400" b="1" spc="-5" dirty="0" smtClean="0">
                <a:latin typeface="Caladea"/>
                <a:cs typeface="Caladea"/>
              </a:rPr>
              <a:t>–</a:t>
            </a:r>
            <a:r>
              <a:rPr sz="4400" b="1" spc="-5" dirty="0" smtClean="0">
                <a:latin typeface="Caladea"/>
                <a:cs typeface="Caladea"/>
              </a:rPr>
              <a:t> </a:t>
            </a:r>
            <a:r>
              <a:rPr lang="en-US" sz="4400" b="1" spc="-5" dirty="0" smtClean="0">
                <a:latin typeface="Caladea"/>
                <a:cs typeface="Caladea"/>
              </a:rPr>
              <a:t/>
            </a:r>
            <a:br>
              <a:rPr lang="en-US" sz="4400" b="1" spc="-5" dirty="0" smtClean="0">
                <a:latin typeface="Caladea"/>
                <a:cs typeface="Caladea"/>
              </a:rPr>
            </a:br>
            <a:r>
              <a:rPr lang="en-US" sz="4400" b="1" spc="-5" dirty="0" smtClean="0">
                <a:latin typeface="Caladea"/>
                <a:cs typeface="Caladea"/>
              </a:rPr>
              <a:t/>
            </a:r>
            <a:br>
              <a:rPr lang="en-US" sz="4400" b="1" spc="-5" dirty="0" smtClean="0">
                <a:latin typeface="Caladea"/>
                <a:cs typeface="Caladea"/>
              </a:rPr>
            </a:br>
            <a:r>
              <a:rPr lang="en-US" sz="4800" dirty="0" smtClean="0"/>
              <a:t>Virtual </a:t>
            </a:r>
            <a:r>
              <a:rPr lang="en-US" sz="4800" dirty="0"/>
              <a:t>Memory </a:t>
            </a:r>
            <a:r>
              <a:rPr lang="en-US" sz="4800" dirty="0" smtClean="0"/>
              <a:t>Management</a:t>
            </a:r>
            <a:r>
              <a:rPr lang="en-US" sz="5400" dirty="0"/>
              <a:t/>
            </a:r>
            <a:br>
              <a:rPr lang="en-US" sz="5400" dirty="0"/>
            </a:br>
            <a:endParaRPr sz="4400" dirty="0">
              <a:latin typeface="Caladea"/>
              <a:cs typeface="Caladea"/>
            </a:endParaRPr>
          </a:p>
        </p:txBody>
      </p:sp>
    </p:spTree>
    <p:extLst>
      <p:ext uri="{BB962C8B-B14F-4D97-AF65-F5344CB8AC3E}">
        <p14:creationId xmlns:p14="http://schemas.microsoft.com/office/powerpoint/2010/main" val="24238774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Virtual Memory Management-Introduction</a:t>
            </a:r>
            <a:endParaRPr lang="en-US" dirty="0"/>
          </a:p>
        </p:txBody>
      </p:sp>
      <p:sp>
        <p:nvSpPr>
          <p:cNvPr id="3" name="Text Placeholder 2"/>
          <p:cNvSpPr>
            <a:spLocks noGrp="1"/>
          </p:cNvSpPr>
          <p:nvPr>
            <p:ph type="body" idx="1"/>
          </p:nvPr>
        </p:nvSpPr>
        <p:spPr>
          <a:xfrm>
            <a:off x="0" y="685800"/>
            <a:ext cx="9143999" cy="5847755"/>
          </a:xfrm>
        </p:spPr>
        <p:txBody>
          <a:bodyPr/>
          <a:lstStyle/>
          <a:p>
            <a:pPr marL="342900" indent="-342900">
              <a:buFont typeface="Wingdings" panose="05000000000000000000" pitchFamily="2" charset="2"/>
              <a:buChar char="Ø"/>
            </a:pPr>
            <a:r>
              <a:rPr lang="en-US" sz="2400" dirty="0" smtClean="0"/>
              <a:t>Main goal of memory management is to keep processes in the main memory simultaneously to allow multiprogramming</a:t>
            </a:r>
          </a:p>
          <a:p>
            <a:pPr marL="342900" indent="-342900">
              <a:buFont typeface="Wingdings" panose="05000000000000000000" pitchFamily="2" charset="2"/>
              <a:buChar char="Ø"/>
            </a:pPr>
            <a:r>
              <a:rPr lang="en-US" sz="2400" b="1" dirty="0" smtClean="0"/>
              <a:t>Virtual memory </a:t>
            </a:r>
            <a:r>
              <a:rPr lang="en-US" sz="2400" dirty="0" smtClean="0"/>
              <a:t>is a technique that allows the execution of processes that are not completely in memory</a:t>
            </a:r>
          </a:p>
          <a:p>
            <a:pPr marL="342900" indent="-342900">
              <a:buFont typeface="Wingdings" panose="05000000000000000000" pitchFamily="2" charset="2"/>
              <a:buChar char="Ø"/>
            </a:pPr>
            <a:r>
              <a:rPr lang="en-US" sz="2400" dirty="0" smtClean="0"/>
              <a:t>For most of the processes it is not necessary to store all their pages or </a:t>
            </a:r>
            <a:r>
              <a:rPr lang="en-US" sz="2400" dirty="0" err="1" smtClean="0"/>
              <a:t>atleast</a:t>
            </a:r>
            <a:r>
              <a:rPr lang="en-US" sz="2400" dirty="0" smtClean="0"/>
              <a:t> not all the pages at once.</a:t>
            </a:r>
          </a:p>
          <a:p>
            <a:pPr marL="342900" indent="-342900">
              <a:buFont typeface="Wingdings" panose="05000000000000000000" pitchFamily="2" charset="2"/>
              <a:buChar char="Ø"/>
            </a:pPr>
            <a:r>
              <a:rPr lang="en-US" sz="2400" dirty="0" smtClean="0"/>
              <a:t>This is for the following reasons</a:t>
            </a:r>
          </a:p>
          <a:p>
            <a:r>
              <a:rPr lang="en-US" sz="2400" dirty="0" smtClean="0"/>
              <a:t>    1) error handling code is not needed unless that specific error occurs, some of which are quite rare</a:t>
            </a:r>
          </a:p>
          <a:p>
            <a:r>
              <a:rPr lang="en-US" sz="2400" dirty="0"/>
              <a:t> </a:t>
            </a:r>
            <a:r>
              <a:rPr lang="en-US" sz="2400" dirty="0" smtClean="0"/>
              <a:t>   2) most of the times, small portion of array is used</a:t>
            </a:r>
          </a:p>
          <a:p>
            <a:r>
              <a:rPr lang="en-US" sz="2400" dirty="0"/>
              <a:t> </a:t>
            </a:r>
            <a:r>
              <a:rPr lang="en-US" sz="2400" dirty="0" smtClean="0"/>
              <a:t>   3) certain features of certain programs are rarely used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11042495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smtClean="0"/>
              <a:t>Virtual Memory Management-Introduction</a:t>
            </a:r>
            <a:endParaRPr lang="en-US" dirty="0"/>
          </a:p>
        </p:txBody>
      </p:sp>
      <p:sp>
        <p:nvSpPr>
          <p:cNvPr id="3" name="Text Placeholder 2"/>
          <p:cNvSpPr>
            <a:spLocks noGrp="1"/>
          </p:cNvSpPr>
          <p:nvPr>
            <p:ph type="body" idx="1"/>
          </p:nvPr>
        </p:nvSpPr>
        <p:spPr>
          <a:xfrm>
            <a:off x="0" y="685800"/>
            <a:ext cx="9143999" cy="6586418"/>
          </a:xfrm>
        </p:spPr>
        <p:txBody>
          <a:bodyPr/>
          <a:lstStyle/>
          <a:p>
            <a:pPr marL="342900" indent="-342900">
              <a:buFont typeface="Wingdings" panose="05000000000000000000" pitchFamily="2" charset="2"/>
              <a:buChar char="Ø"/>
            </a:pPr>
            <a:r>
              <a:rPr lang="en-US" sz="2400" dirty="0" smtClean="0"/>
              <a:t>So, it is not necessary to </a:t>
            </a:r>
            <a:r>
              <a:rPr lang="en-US" sz="2400" dirty="0" err="1" smtClean="0"/>
              <a:t>laod</a:t>
            </a:r>
            <a:r>
              <a:rPr lang="en-US" sz="2400" dirty="0" smtClean="0"/>
              <a:t> all the pages of a program into main memory but it needs only to load the page that will be used at that time</a:t>
            </a:r>
          </a:p>
          <a:p>
            <a:pPr marL="342900" indent="-342900">
              <a:buFont typeface="Wingdings" panose="05000000000000000000" pitchFamily="2" charset="2"/>
              <a:buChar char="Ø"/>
            </a:pPr>
            <a:r>
              <a:rPr lang="en-US" sz="2400" dirty="0" smtClean="0"/>
              <a:t>Thus, the ability to load only the portions of processes that were actually needed has several benefits</a:t>
            </a:r>
          </a:p>
          <a:p>
            <a:r>
              <a:rPr lang="en-US" sz="2400" dirty="0"/>
              <a:t> </a:t>
            </a:r>
            <a:r>
              <a:rPr lang="en-US" sz="2400" dirty="0" smtClean="0"/>
              <a:t>   1) programs can be written in any large size even more than the size of main memory</a:t>
            </a:r>
          </a:p>
          <a:p>
            <a:r>
              <a:rPr lang="en-US" sz="2400" dirty="0"/>
              <a:t> </a:t>
            </a:r>
            <a:r>
              <a:rPr lang="en-US" sz="2400" dirty="0" smtClean="0"/>
              <a:t>   2) since, each process is using only fraction of their total address space, there is more memory left for other programs, improving CPU utilization &amp; system throughput</a:t>
            </a:r>
          </a:p>
          <a:p>
            <a:r>
              <a:rPr lang="en-US" sz="2400" dirty="0" smtClean="0"/>
              <a:t>    3) less I/O would be needed to load or swap user programs into </a:t>
            </a:r>
            <a:r>
              <a:rPr lang="en-US" sz="2400" dirty="0" err="1" smtClean="0"/>
              <a:t>mermory</a:t>
            </a:r>
            <a:r>
              <a:rPr lang="en-US" sz="2400" dirty="0" smtClean="0"/>
              <a:t>, so each user program would run faster</a:t>
            </a:r>
            <a:endParaRPr lang="en-US" sz="2400" dirty="0"/>
          </a:p>
          <a:p>
            <a:r>
              <a:rPr lang="en-US" sz="2400" dirty="0" smtClean="0"/>
              <a:t>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6149843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smtClean="0"/>
              <a:t>Virtual Memory Management-Introduction</a:t>
            </a:r>
            <a:endParaRPr lang="en-US" dirty="0"/>
          </a:p>
        </p:txBody>
      </p:sp>
      <p:sp>
        <p:nvSpPr>
          <p:cNvPr id="3" name="Text Placeholder 2"/>
          <p:cNvSpPr>
            <a:spLocks noGrp="1"/>
          </p:cNvSpPr>
          <p:nvPr>
            <p:ph type="body" idx="1"/>
          </p:nvPr>
        </p:nvSpPr>
        <p:spPr>
          <a:xfrm>
            <a:off x="0" y="685800"/>
            <a:ext cx="9143999" cy="6400800"/>
          </a:xfrm>
        </p:spPr>
        <p:txBody>
          <a:bodyPr/>
          <a:lstStyle/>
          <a:p>
            <a:pPr marL="342900" indent="-342900">
              <a:buFont typeface="Wingdings" panose="05000000000000000000" pitchFamily="2" charset="2"/>
              <a:buChar char="Ø"/>
            </a:pPr>
            <a:r>
              <a:rPr lang="en-US" sz="2400" dirty="0" smtClean="0"/>
              <a:t>Virtual memory involves the separation of logical memory as perceived by users from physical memory.</a:t>
            </a:r>
          </a:p>
          <a:p>
            <a:pPr marL="342900" indent="-342900">
              <a:buFont typeface="Wingdings" panose="05000000000000000000" pitchFamily="2" charset="2"/>
              <a:buChar char="Ø"/>
            </a:pPr>
            <a:r>
              <a:rPr lang="en-US" sz="2400" dirty="0" smtClean="0"/>
              <a:t>This separation allows an extremely large virtual memory to be provided for programmers when only a smaller memory is available</a:t>
            </a:r>
          </a:p>
          <a:p>
            <a:pPr marL="342900" indent="-342900">
              <a:buFont typeface="Wingdings" panose="05000000000000000000" pitchFamily="2" charset="2"/>
              <a:buChar char="Ø"/>
            </a:pP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pic>
        <p:nvPicPr>
          <p:cNvPr id="4" name="Picture 3"/>
          <p:cNvPicPr>
            <a:picLocks noChangeAspect="1"/>
          </p:cNvPicPr>
          <p:nvPr/>
        </p:nvPicPr>
        <p:blipFill>
          <a:blip r:embed="rId2"/>
          <a:stretch>
            <a:fillRect/>
          </a:stretch>
        </p:blipFill>
        <p:spPr>
          <a:xfrm>
            <a:off x="0" y="2590800"/>
            <a:ext cx="9143999" cy="4267200"/>
          </a:xfrm>
          <a:prstGeom prst="rect">
            <a:avLst/>
          </a:prstGeom>
        </p:spPr>
      </p:pic>
    </p:spTree>
    <p:extLst>
      <p:ext uri="{BB962C8B-B14F-4D97-AF65-F5344CB8AC3E}">
        <p14:creationId xmlns:p14="http://schemas.microsoft.com/office/powerpoint/2010/main" val="37792663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Demand Paging</a:t>
            </a:r>
            <a:endParaRPr lang="en-US" dirty="0"/>
          </a:p>
        </p:txBody>
      </p:sp>
      <p:sp>
        <p:nvSpPr>
          <p:cNvPr id="3" name="Text Placeholder 2"/>
          <p:cNvSpPr>
            <a:spLocks noGrp="1"/>
          </p:cNvSpPr>
          <p:nvPr>
            <p:ph type="body" idx="1"/>
          </p:nvPr>
        </p:nvSpPr>
        <p:spPr>
          <a:xfrm>
            <a:off x="0" y="685800"/>
            <a:ext cx="9143999" cy="6586418"/>
          </a:xfrm>
        </p:spPr>
        <p:txBody>
          <a:bodyPr/>
          <a:lstStyle/>
          <a:p>
            <a:pPr marL="342900" indent="-342900">
              <a:buFont typeface="Wingdings" panose="05000000000000000000" pitchFamily="2" charset="2"/>
              <a:buChar char="Ø"/>
            </a:pPr>
            <a:r>
              <a:rPr lang="en-US" sz="2400" dirty="0" err="1" smtClean="0"/>
              <a:t>Genearlly</a:t>
            </a:r>
            <a:r>
              <a:rPr lang="en-US" sz="2400" dirty="0" smtClean="0"/>
              <a:t>, virtual memory is implemented using demand paging</a:t>
            </a:r>
          </a:p>
          <a:p>
            <a:pPr marL="342900" indent="-342900">
              <a:buFont typeface="Wingdings" panose="05000000000000000000" pitchFamily="2" charset="2"/>
              <a:buChar char="Ø"/>
            </a:pPr>
            <a:r>
              <a:rPr lang="en-US" sz="2400" dirty="0" smtClean="0"/>
              <a:t>Consider, how an executable program might be loaded from disk into memory. There are 2 options</a:t>
            </a:r>
          </a:p>
          <a:p>
            <a:r>
              <a:rPr lang="en-US" sz="2400" dirty="0"/>
              <a:t> </a:t>
            </a:r>
            <a:r>
              <a:rPr lang="en-US" sz="2400" dirty="0" smtClean="0"/>
              <a:t>   1) load the entire program into physical memory during its execution time</a:t>
            </a:r>
          </a:p>
          <a:p>
            <a:r>
              <a:rPr lang="en-US" sz="2400" dirty="0"/>
              <a:t> </a:t>
            </a:r>
            <a:r>
              <a:rPr lang="en-US" sz="2400" dirty="0" smtClean="0"/>
              <a:t>        problem with this approach is that, we may not initially need the entire program in memory</a:t>
            </a:r>
          </a:p>
          <a:p>
            <a:r>
              <a:rPr lang="en-US" sz="2400" dirty="0"/>
              <a:t> </a:t>
            </a:r>
            <a:r>
              <a:rPr lang="en-US" sz="2400" dirty="0" smtClean="0"/>
              <a:t>   2) load the pages only as they are needed-----</a:t>
            </a:r>
            <a:r>
              <a:rPr lang="en-US" sz="2400" b="1" dirty="0" smtClean="0"/>
              <a:t>demand paging</a:t>
            </a:r>
          </a:p>
          <a:p>
            <a:r>
              <a:rPr lang="en-US" sz="2400" b="1" dirty="0"/>
              <a:t> </a:t>
            </a:r>
            <a:r>
              <a:rPr lang="en-US" sz="2400" b="1" dirty="0" smtClean="0"/>
              <a:t>       </a:t>
            </a:r>
            <a:r>
              <a:rPr lang="en-US" sz="2400" dirty="0" smtClean="0"/>
              <a:t>pages are only loaded when they are demanded during program execution. Pages that are never demanded, are never loaded</a:t>
            </a:r>
          </a:p>
          <a:p>
            <a:endParaRPr lang="en-US" sz="2400" dirty="0"/>
          </a:p>
          <a:p>
            <a:r>
              <a:rPr lang="en-US" sz="2400" dirty="0" smtClean="0"/>
              <a:t>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3235593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15240"/>
            <a:ext cx="8532952" cy="689291"/>
          </a:xfrm>
          <a:prstGeom prst="rect">
            <a:avLst/>
          </a:prstGeom>
        </p:spPr>
        <p:txBody>
          <a:bodyPr vert="horz" wrap="square" lIns="0" tIns="12065" rIns="0" bIns="0" rtlCol="0">
            <a:spAutoFit/>
          </a:bodyPr>
          <a:lstStyle/>
          <a:p>
            <a:pPr marL="12700">
              <a:lnSpc>
                <a:spcPct val="100000"/>
              </a:lnSpc>
              <a:spcBef>
                <a:spcPts val="95"/>
              </a:spcBef>
            </a:pPr>
            <a:r>
              <a:rPr lang="en-US" sz="4400" spc="-10" dirty="0">
                <a:latin typeface="Caladea"/>
                <a:cs typeface="Caladea"/>
              </a:rPr>
              <a:t>Basic Hardware     …….</a:t>
            </a:r>
            <a:r>
              <a:rPr lang="en-US" sz="4400" spc="-10" dirty="0" err="1">
                <a:latin typeface="Caladea"/>
                <a:cs typeface="Caladea"/>
              </a:rPr>
              <a:t>contd</a:t>
            </a:r>
            <a:endParaRPr sz="4400" dirty="0">
              <a:latin typeface="Caladea"/>
              <a:cs typeface="Caladea"/>
            </a:endParaRPr>
          </a:p>
        </p:txBody>
      </p:sp>
      <p:sp>
        <p:nvSpPr>
          <p:cNvPr id="5" name="object 5"/>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6" name="object 6"/>
          <p:cNvSpPr txBox="1"/>
          <p:nvPr/>
        </p:nvSpPr>
        <p:spPr>
          <a:xfrm>
            <a:off x="8796781" y="6508812"/>
            <a:ext cx="272415" cy="223520"/>
          </a:xfrm>
          <a:prstGeom prst="rect">
            <a:avLst/>
          </a:prstGeom>
        </p:spPr>
        <p:txBody>
          <a:bodyPr vert="horz" wrap="square" lIns="0" tIns="0" rIns="0" bIns="0" rtlCol="0">
            <a:spAutoFit/>
          </a:bodyPr>
          <a:lstStyle/>
          <a:p>
            <a:pPr marL="38100">
              <a:lnSpc>
                <a:spcPts val="1639"/>
              </a:lnSpc>
            </a:pPr>
            <a:fld id="{81D60167-4931-47E6-BA6A-407CBD079E47}" type="slidenum">
              <a:rPr sz="1400" b="1" spc="-5" dirty="0">
                <a:latin typeface="Arial"/>
                <a:cs typeface="Arial"/>
              </a:rPr>
              <a:t>5</a:t>
            </a:fld>
            <a:endParaRPr sz="1400">
              <a:latin typeface="Arial"/>
              <a:cs typeface="Arial"/>
            </a:endParaRPr>
          </a:p>
        </p:txBody>
      </p:sp>
      <p:sp>
        <p:nvSpPr>
          <p:cNvPr id="7" name="TextBox 6"/>
          <p:cNvSpPr txBox="1"/>
          <p:nvPr/>
        </p:nvSpPr>
        <p:spPr>
          <a:xfrm>
            <a:off x="0" y="798898"/>
            <a:ext cx="9069196"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That means, process 2 can legally access the addresses from 300040 to 420939.</a:t>
            </a:r>
          </a:p>
          <a:p>
            <a:pPr marL="285750" indent="-285750">
              <a:buFont typeface="Wingdings" panose="05000000000000000000" pitchFamily="2" charset="2"/>
              <a:buChar char="Ø"/>
            </a:pPr>
            <a:r>
              <a:rPr lang="en-US" dirty="0" smtClean="0"/>
              <a:t>From 420940, process 3 starts</a:t>
            </a:r>
          </a:p>
          <a:p>
            <a:pPr marL="285750" indent="-285750">
              <a:buFont typeface="Wingdings" panose="05000000000000000000" pitchFamily="2" charset="2"/>
              <a:buChar char="Ø"/>
            </a:pPr>
            <a:r>
              <a:rPr lang="en-US" dirty="0" smtClean="0"/>
              <a:t>Whenever a program is executed, CPU generates address of machine instructions &amp; as well as data associated with that instruction.</a:t>
            </a:r>
          </a:p>
          <a:p>
            <a:pPr marL="285750" indent="-285750">
              <a:buFont typeface="Wingdings" panose="05000000000000000000" pitchFamily="2" charset="2"/>
              <a:buChar char="Ø"/>
            </a:pPr>
            <a:r>
              <a:rPr lang="en-US" dirty="0" smtClean="0"/>
              <a:t>This address is compared with the base &amp; limit registers in order to check whether that process is accessing its own memory space or not.</a:t>
            </a:r>
          </a:p>
          <a:p>
            <a:pPr marL="285750" indent="-285750">
              <a:buFont typeface="Wingdings" panose="05000000000000000000" pitchFamily="2" charset="2"/>
              <a:buChar char="Ø"/>
            </a:pPr>
            <a:r>
              <a:rPr lang="en-US" dirty="0" smtClean="0"/>
              <a:t>If it legal address, it allows otherwise it treats as </a:t>
            </a:r>
            <a:r>
              <a:rPr lang="en-US" b="1" dirty="0" smtClean="0"/>
              <a:t>fatal error.</a:t>
            </a:r>
          </a:p>
          <a:p>
            <a:pPr marL="285750" indent="-285750">
              <a:buFont typeface="Wingdings" panose="05000000000000000000" pitchFamily="2" charset="2"/>
              <a:buChar char="Ø"/>
            </a:pPr>
            <a:r>
              <a:rPr lang="en-US" dirty="0" smtClean="0"/>
              <a:t>this base &amp; limit registers can be loaded only by OS that to in kernel mode.</a:t>
            </a:r>
            <a:endParaRPr lang="en-US" dirty="0"/>
          </a:p>
        </p:txBody>
      </p:sp>
      <p:pic>
        <p:nvPicPr>
          <p:cNvPr id="8" name="Content Placeholder 4" descr="8.02.pdf"/>
          <p:cNvPicPr>
            <a:picLocks noChangeAspect="1"/>
          </p:cNvPicPr>
          <p:nvPr/>
        </p:nvPicPr>
        <p:blipFill>
          <a:blip r:embed="rId2">
            <a:extLst>
              <a:ext uri="{28A0092B-C50C-407E-A947-70E740481C1C}">
                <a14:useLocalDpi xmlns:a14="http://schemas.microsoft.com/office/drawing/2010/main" val="0"/>
              </a:ext>
            </a:extLst>
          </a:blip>
          <a:srcRect t="-12790" b="-12790"/>
          <a:stretch>
            <a:fillRect/>
          </a:stretch>
        </p:blipFill>
        <p:spPr>
          <a:xfrm>
            <a:off x="0" y="1905000"/>
            <a:ext cx="9144000" cy="5181601"/>
          </a:xfrm>
          <a:prstGeom prst="rect">
            <a:avLst/>
          </a:prstGeom>
        </p:spPr>
      </p:pic>
      <p:sp>
        <p:nvSpPr>
          <p:cNvPr id="3" name="TextBox 2"/>
          <p:cNvSpPr txBox="1"/>
          <p:nvPr/>
        </p:nvSpPr>
        <p:spPr>
          <a:xfrm>
            <a:off x="8068332" y="4768708"/>
            <a:ext cx="988925" cy="369332"/>
          </a:xfrm>
          <a:prstGeom prst="rect">
            <a:avLst/>
          </a:prstGeom>
          <a:noFill/>
        </p:spPr>
        <p:txBody>
          <a:bodyPr wrap="none" rtlCol="0">
            <a:spAutoFit/>
          </a:bodyPr>
          <a:lstStyle/>
          <a:p>
            <a:r>
              <a:rPr lang="en-US" dirty="0" smtClean="0"/>
              <a:t>Memory</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smtClean="0"/>
              <a:t>Demand Paging</a:t>
            </a:r>
            <a:endParaRPr lang="en-US" dirty="0"/>
          </a:p>
        </p:txBody>
      </p:sp>
      <p:sp>
        <p:nvSpPr>
          <p:cNvPr id="3" name="Text Placeholder 2"/>
          <p:cNvSpPr>
            <a:spLocks noGrp="1"/>
          </p:cNvSpPr>
          <p:nvPr>
            <p:ph type="body" idx="1"/>
          </p:nvPr>
        </p:nvSpPr>
        <p:spPr>
          <a:xfrm>
            <a:off x="0" y="685800"/>
            <a:ext cx="9143999" cy="5047536"/>
          </a:xfrm>
        </p:spPr>
        <p:txBody>
          <a:bodyPr/>
          <a:lstStyle/>
          <a:p>
            <a:pPr marL="342900" indent="-342900">
              <a:buFont typeface="Wingdings" panose="05000000000000000000" pitchFamily="2" charset="2"/>
              <a:buChar char="Ø"/>
            </a:pPr>
            <a:r>
              <a:rPr lang="en-US" sz="2000" dirty="0" smtClean="0"/>
              <a:t>Demand paging is similar to paging method with swapping</a:t>
            </a:r>
          </a:p>
          <a:p>
            <a:pPr marL="342900" indent="-342900">
              <a:buFont typeface="Wingdings" panose="05000000000000000000" pitchFamily="2" charset="2"/>
              <a:buChar char="Ø"/>
            </a:pPr>
            <a:r>
              <a:rPr lang="en-US" sz="2000" dirty="0" smtClean="0"/>
              <a:t>In </a:t>
            </a:r>
            <a:r>
              <a:rPr lang="en-US" sz="2000" b="1" dirty="0" smtClean="0"/>
              <a:t>paging, </a:t>
            </a:r>
            <a:r>
              <a:rPr lang="en-US" sz="2000" dirty="0" smtClean="0"/>
              <a:t>all the pages of a process are loaded into the main memory before it is get executed</a:t>
            </a:r>
          </a:p>
          <a:p>
            <a:pPr marL="342900" indent="-342900">
              <a:buFont typeface="Wingdings" panose="05000000000000000000" pitchFamily="2" charset="2"/>
              <a:buChar char="Ø"/>
            </a:pPr>
            <a:r>
              <a:rPr lang="en-US" sz="2000" dirty="0" smtClean="0"/>
              <a:t>Rather than swapping entire process(all pages), we use </a:t>
            </a:r>
            <a:r>
              <a:rPr lang="en-US" sz="2000" b="1" dirty="0" smtClean="0"/>
              <a:t>lazy swapper</a:t>
            </a:r>
          </a:p>
          <a:p>
            <a:pPr marL="342900" indent="-342900">
              <a:buFont typeface="Wingdings" panose="05000000000000000000" pitchFamily="2" charset="2"/>
              <a:buChar char="Ø"/>
            </a:pPr>
            <a:r>
              <a:rPr lang="en-US" sz="2000" dirty="0" smtClean="0"/>
              <a:t>When a process is swapped in, its pages are not swapped in all at once. Rather, they are swapped in only when process needs them i.e., on demand. This is called </a:t>
            </a:r>
            <a:r>
              <a:rPr lang="en-US" sz="2000" b="1" dirty="0"/>
              <a:t>lazy swapper</a:t>
            </a:r>
          </a:p>
          <a:p>
            <a:pPr marL="342900" indent="-342900">
              <a:buFont typeface="Wingdings" panose="05000000000000000000" pitchFamily="2" charset="2"/>
              <a:buChar char="Ø"/>
            </a:pPr>
            <a:endParaRPr lang="en-US" sz="2400" dirty="0" smtClean="0"/>
          </a:p>
          <a:p>
            <a:endParaRPr lang="en-US" sz="2400" dirty="0"/>
          </a:p>
          <a:p>
            <a:r>
              <a:rPr lang="en-US" sz="2400" dirty="0" smtClean="0"/>
              <a:t>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pic>
        <p:nvPicPr>
          <p:cNvPr id="4" name="Picture 3"/>
          <p:cNvPicPr>
            <a:picLocks noChangeAspect="1"/>
          </p:cNvPicPr>
          <p:nvPr/>
        </p:nvPicPr>
        <p:blipFill>
          <a:blip r:embed="rId2"/>
          <a:stretch>
            <a:fillRect/>
          </a:stretch>
        </p:blipFill>
        <p:spPr>
          <a:xfrm>
            <a:off x="3581400" y="2514600"/>
            <a:ext cx="5562600" cy="4343400"/>
          </a:xfrm>
          <a:prstGeom prst="rect">
            <a:avLst/>
          </a:prstGeom>
        </p:spPr>
      </p:pic>
    </p:spTree>
    <p:extLst>
      <p:ext uri="{BB962C8B-B14F-4D97-AF65-F5344CB8AC3E}">
        <p14:creationId xmlns:p14="http://schemas.microsoft.com/office/powerpoint/2010/main" val="33392753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Demand Paging----Basic Concepts</a:t>
            </a:r>
            <a:endParaRPr lang="en-US" dirty="0"/>
          </a:p>
        </p:txBody>
      </p:sp>
      <p:sp>
        <p:nvSpPr>
          <p:cNvPr id="3" name="Text Placeholder 2"/>
          <p:cNvSpPr>
            <a:spLocks noGrp="1"/>
          </p:cNvSpPr>
          <p:nvPr>
            <p:ph type="body" idx="1"/>
          </p:nvPr>
        </p:nvSpPr>
        <p:spPr>
          <a:xfrm>
            <a:off x="0" y="685800"/>
            <a:ext cx="9143999" cy="7509748"/>
          </a:xfrm>
        </p:spPr>
        <p:txBody>
          <a:bodyPr/>
          <a:lstStyle/>
          <a:p>
            <a:pPr marL="342900" indent="-342900">
              <a:buFont typeface="Wingdings" panose="05000000000000000000" pitchFamily="2" charset="2"/>
              <a:buChar char="Ø"/>
            </a:pPr>
            <a:r>
              <a:rPr lang="en-US" sz="2000" dirty="0" smtClean="0"/>
              <a:t>Basic idea </a:t>
            </a:r>
            <a:r>
              <a:rPr lang="en-US" sz="2000" dirty="0" err="1" smtClean="0"/>
              <a:t>behing</a:t>
            </a:r>
            <a:r>
              <a:rPr lang="en-US" sz="2000" dirty="0" smtClean="0"/>
              <a:t> demand paging is that to load only those pages which are demanded by the process. This is done through </a:t>
            </a:r>
            <a:r>
              <a:rPr lang="en-US" sz="2000" b="1" dirty="0" smtClean="0"/>
              <a:t>pager</a:t>
            </a:r>
          </a:p>
          <a:p>
            <a:pPr marL="342900" indent="-342900">
              <a:buFont typeface="Wingdings" panose="05000000000000000000" pitchFamily="2" charset="2"/>
              <a:buChar char="Ø"/>
            </a:pPr>
            <a:r>
              <a:rPr lang="en-US" sz="2000" dirty="0" smtClean="0"/>
              <a:t>Pager guesses the pages of a process which may be used by the running process &amp; only those pages are loaded into memory.</a:t>
            </a:r>
          </a:p>
          <a:p>
            <a:pPr marL="342900" indent="-342900">
              <a:buFont typeface="Wingdings" panose="05000000000000000000" pitchFamily="2" charset="2"/>
              <a:buChar char="Ø"/>
            </a:pPr>
            <a:r>
              <a:rPr lang="en-US" sz="2000" dirty="0" smtClean="0"/>
              <a:t>Remaining pages of the process </a:t>
            </a:r>
            <a:r>
              <a:rPr lang="en-US" sz="2000" dirty="0" err="1" smtClean="0"/>
              <a:t>wil</a:t>
            </a:r>
            <a:r>
              <a:rPr lang="en-US" sz="2000" dirty="0" smtClean="0"/>
              <a:t> be in disk only.</a:t>
            </a:r>
          </a:p>
          <a:p>
            <a:pPr marL="342900" indent="-342900">
              <a:buFont typeface="Wingdings" panose="05000000000000000000" pitchFamily="2" charset="2"/>
              <a:buChar char="Ø"/>
            </a:pPr>
            <a:r>
              <a:rPr lang="en-US" sz="2000" dirty="0" smtClean="0"/>
              <a:t>So we need some hardware support to distinguish between the pages that are in memory &amp; pages that are in disk. For this </a:t>
            </a:r>
            <a:r>
              <a:rPr lang="en-US" sz="2000" b="1" dirty="0" smtClean="0"/>
              <a:t>valid-invalid bit </a:t>
            </a:r>
            <a:r>
              <a:rPr lang="en-US" sz="2000" dirty="0" smtClean="0"/>
              <a:t>scheme is used</a:t>
            </a:r>
          </a:p>
          <a:p>
            <a:pPr marL="342900" indent="-342900">
              <a:buFont typeface="Wingdings" panose="05000000000000000000" pitchFamily="2" charset="2"/>
              <a:buChar char="Ø"/>
            </a:pPr>
            <a:r>
              <a:rPr lang="en-US" sz="2000" dirty="0" smtClean="0"/>
              <a:t>If this bit is set to “valid”, then the corresponding page is legal  &amp; is in memory</a:t>
            </a:r>
          </a:p>
          <a:p>
            <a:pPr marL="342900" indent="-342900">
              <a:buFont typeface="Wingdings" panose="05000000000000000000" pitchFamily="2" charset="2"/>
              <a:buChar char="Ø"/>
            </a:pPr>
            <a:r>
              <a:rPr lang="en-US" sz="2000" dirty="0"/>
              <a:t>If this bit is set to </a:t>
            </a:r>
            <a:r>
              <a:rPr lang="en-US" sz="2000" dirty="0" smtClean="0"/>
              <a:t>“invalid</a:t>
            </a:r>
            <a:r>
              <a:rPr lang="en-US" sz="2000" dirty="0"/>
              <a:t>”, then the corresponding page is </a:t>
            </a:r>
            <a:r>
              <a:rPr lang="en-US" sz="2000" dirty="0" smtClean="0"/>
              <a:t>not legal ( may be not in the logical address space of the process or legal but is not loaded into the memory)</a:t>
            </a:r>
          </a:p>
          <a:p>
            <a:pPr marL="342900" indent="-342900">
              <a:buFont typeface="Wingdings" panose="05000000000000000000" pitchFamily="2" charset="2"/>
              <a:buChar char="Ø"/>
            </a:pPr>
            <a:r>
              <a:rPr lang="en-US" sz="2000" dirty="0" smtClean="0"/>
              <a:t>If process only accessing the pages that are loaded in memory, then process runs exactly as if all the pages were loaded into the memory</a:t>
            </a:r>
          </a:p>
          <a:p>
            <a:pPr marL="342900" indent="-342900">
              <a:buFont typeface="Wingdings" panose="05000000000000000000" pitchFamily="2" charset="2"/>
              <a:buChar char="Ø"/>
            </a:pPr>
            <a:r>
              <a:rPr lang="en-US" sz="2000" dirty="0" smtClean="0"/>
              <a:t>If any process tries to access a page which is invalid, then OS treats it as </a:t>
            </a:r>
            <a:r>
              <a:rPr lang="en-US" sz="2000" b="1" dirty="0" smtClean="0"/>
              <a:t>page fault</a:t>
            </a:r>
            <a:endParaRPr lang="en-US" sz="2000" b="1" dirty="0"/>
          </a:p>
          <a:p>
            <a:pPr marL="342900" indent="-342900">
              <a:buFont typeface="Wingdings" panose="05000000000000000000" pitchFamily="2" charset="2"/>
              <a:buChar char="Ø"/>
            </a:pPr>
            <a:endParaRPr lang="en-US" sz="2400" dirty="0" smtClean="0"/>
          </a:p>
          <a:p>
            <a:endParaRPr lang="en-US" sz="2400" dirty="0"/>
          </a:p>
          <a:p>
            <a:r>
              <a:rPr lang="en-US" sz="2400" dirty="0" smtClean="0"/>
              <a:t>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31853939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Steps in handling a page fault</a:t>
            </a:r>
            <a:endParaRPr lang="en-US" dirty="0"/>
          </a:p>
        </p:txBody>
      </p:sp>
      <p:sp>
        <p:nvSpPr>
          <p:cNvPr id="3" name="Text Placeholder 2"/>
          <p:cNvSpPr>
            <a:spLocks noGrp="1"/>
          </p:cNvSpPr>
          <p:nvPr>
            <p:ph type="body" idx="1"/>
          </p:nvPr>
        </p:nvSpPr>
        <p:spPr>
          <a:xfrm>
            <a:off x="0" y="685800"/>
            <a:ext cx="9143999" cy="2893100"/>
          </a:xfrm>
        </p:spPr>
        <p:txBody>
          <a:bodyPr/>
          <a:lstStyle/>
          <a:p>
            <a:pPr marL="342900" indent="-342900">
              <a:buFont typeface="Wingdings" panose="05000000000000000000" pitchFamily="2" charset="2"/>
              <a:buChar char="Ø"/>
            </a:pPr>
            <a:endParaRPr lang="en-US" sz="2400" dirty="0" smtClean="0"/>
          </a:p>
          <a:p>
            <a:endParaRPr lang="en-US" sz="2400" dirty="0"/>
          </a:p>
          <a:p>
            <a:r>
              <a:rPr lang="en-US" sz="2400" dirty="0" smtClean="0"/>
              <a:t>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pic>
        <p:nvPicPr>
          <p:cNvPr id="4" name="Picture 3"/>
          <p:cNvPicPr>
            <a:picLocks noChangeAspect="1"/>
          </p:cNvPicPr>
          <p:nvPr/>
        </p:nvPicPr>
        <p:blipFill>
          <a:blip r:embed="rId2"/>
          <a:stretch>
            <a:fillRect/>
          </a:stretch>
        </p:blipFill>
        <p:spPr>
          <a:xfrm>
            <a:off x="0" y="685800"/>
            <a:ext cx="9143999" cy="6172200"/>
          </a:xfrm>
          <a:prstGeom prst="rect">
            <a:avLst/>
          </a:prstGeom>
        </p:spPr>
      </p:pic>
    </p:spTree>
    <p:extLst>
      <p:ext uri="{BB962C8B-B14F-4D97-AF65-F5344CB8AC3E}">
        <p14:creationId xmlns:p14="http://schemas.microsoft.com/office/powerpoint/2010/main" val="21156282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Demand Paging----Basic Concepts</a:t>
            </a:r>
            <a:endParaRPr lang="en-US" dirty="0"/>
          </a:p>
        </p:txBody>
      </p:sp>
      <p:sp>
        <p:nvSpPr>
          <p:cNvPr id="3" name="Text Placeholder 2"/>
          <p:cNvSpPr>
            <a:spLocks noGrp="1"/>
          </p:cNvSpPr>
          <p:nvPr>
            <p:ph type="body" idx="1"/>
          </p:nvPr>
        </p:nvSpPr>
        <p:spPr>
          <a:xfrm>
            <a:off x="0" y="685800"/>
            <a:ext cx="9143999" cy="6955750"/>
          </a:xfrm>
        </p:spPr>
        <p:txBody>
          <a:bodyPr/>
          <a:lstStyle/>
          <a:p>
            <a:pPr marL="457200" indent="-457200">
              <a:buAutoNum type="arabicParenR"/>
            </a:pPr>
            <a:r>
              <a:rPr lang="en-US" sz="2400" dirty="0" smtClean="0"/>
              <a:t>Memory address of an instruction is checked first, to make sure that, whether it was a valid(v) or invalid(</a:t>
            </a:r>
            <a:r>
              <a:rPr lang="en-US" sz="2400" dirty="0" err="1" smtClean="0"/>
              <a:t>i</a:t>
            </a:r>
            <a:r>
              <a:rPr lang="en-US" sz="2400" dirty="0" smtClean="0"/>
              <a:t>) memory request</a:t>
            </a:r>
          </a:p>
          <a:p>
            <a:pPr marL="457200" indent="-457200">
              <a:buAutoNum type="arabicParenR"/>
            </a:pPr>
            <a:r>
              <a:rPr lang="en-US" sz="2400" dirty="0" smtClean="0"/>
              <a:t>If the reference was valid, that particular page is there but it was not loaded &amp; hence paged-in</a:t>
            </a:r>
          </a:p>
          <a:p>
            <a:r>
              <a:rPr lang="en-US" sz="2400" dirty="0"/>
              <a:t> </a:t>
            </a:r>
            <a:r>
              <a:rPr lang="en-US" sz="2400" dirty="0" smtClean="0"/>
              <a:t>    if the reference was invalid, the process is terminated</a:t>
            </a:r>
          </a:p>
          <a:p>
            <a:pPr marL="457200" indent="-457200">
              <a:buAutoNum type="arabicParenR" startAt="3"/>
            </a:pPr>
            <a:r>
              <a:rPr lang="en-US" sz="2400" dirty="0" smtClean="0"/>
              <a:t>If reference is valid &amp; page is not loaded, then OS will find the free frame from the free-frame list</a:t>
            </a:r>
          </a:p>
          <a:p>
            <a:pPr marL="457200" indent="-457200">
              <a:buAutoNum type="arabicParenR" startAt="3"/>
            </a:pPr>
            <a:r>
              <a:rPr lang="en-US" sz="2400" dirty="0" smtClean="0"/>
              <a:t>Missed page will be copied from backing store into the free frame of </a:t>
            </a:r>
            <a:r>
              <a:rPr lang="en-US" sz="2400" dirty="0" err="1" smtClean="0"/>
              <a:t>phsyical</a:t>
            </a:r>
            <a:r>
              <a:rPr lang="en-US" sz="2400" dirty="0" smtClean="0"/>
              <a:t> memory</a:t>
            </a:r>
          </a:p>
          <a:p>
            <a:pPr marL="457200" indent="-457200">
              <a:buAutoNum type="arabicParenR" startAt="3"/>
            </a:pPr>
            <a:r>
              <a:rPr lang="en-US" sz="2400" dirty="0" smtClean="0"/>
              <a:t>Missed page number &amp; its corresponding frame number are inserted/included into the page table. (updating the page table)</a:t>
            </a:r>
          </a:p>
          <a:p>
            <a:pPr marL="457200" indent="-457200">
              <a:buAutoNum type="arabicParenR" startAt="3"/>
            </a:pPr>
            <a:r>
              <a:rPr lang="en-US" sz="2400" dirty="0" smtClean="0"/>
              <a:t>Restart the instruction that was interrupted by the trap.</a:t>
            </a:r>
          </a:p>
          <a:p>
            <a:endParaRPr lang="en-US" sz="2400" dirty="0"/>
          </a:p>
          <a:p>
            <a:r>
              <a:rPr lang="en-US" sz="2400" dirty="0" smtClean="0"/>
              <a:t>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10800421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smtClean="0"/>
              <a:t>Demand Paging----Basic Concepts</a:t>
            </a:r>
            <a:endParaRPr lang="en-US" dirty="0"/>
          </a:p>
        </p:txBody>
      </p:sp>
      <p:sp>
        <p:nvSpPr>
          <p:cNvPr id="3" name="Text Placeholder 2"/>
          <p:cNvSpPr>
            <a:spLocks noGrp="1"/>
          </p:cNvSpPr>
          <p:nvPr>
            <p:ph type="body" idx="1"/>
          </p:nvPr>
        </p:nvSpPr>
        <p:spPr>
          <a:xfrm>
            <a:off x="0" y="685800"/>
            <a:ext cx="9143999" cy="6217087"/>
          </a:xfrm>
        </p:spPr>
        <p:txBody>
          <a:bodyPr/>
          <a:lstStyle/>
          <a:p>
            <a:pPr marL="342900" indent="-342900">
              <a:buFont typeface="Wingdings" panose="05000000000000000000" pitchFamily="2" charset="2"/>
              <a:buChar char="Ø"/>
            </a:pPr>
            <a:r>
              <a:rPr lang="en-US" sz="2400" dirty="0" smtClean="0"/>
              <a:t>When the OS sets the instruction pointer to the first instruction of the process &amp; which is not in the memory, then page fault occurs.</a:t>
            </a:r>
          </a:p>
          <a:p>
            <a:pPr marL="342900" indent="-342900">
              <a:buFont typeface="Wingdings" panose="05000000000000000000" pitchFamily="2" charset="2"/>
              <a:buChar char="Ø"/>
            </a:pPr>
            <a:r>
              <a:rPr lang="en-US" sz="2400" dirty="0" smtClean="0"/>
              <a:t>After missed page is brought into memory, process continue to execute.</a:t>
            </a:r>
          </a:p>
          <a:p>
            <a:pPr marL="342900" indent="-342900">
              <a:buFont typeface="Wingdings" panose="05000000000000000000" pitchFamily="2" charset="2"/>
              <a:buChar char="Ø"/>
            </a:pPr>
            <a:r>
              <a:rPr lang="en-US" sz="2400" dirty="0" smtClean="0"/>
              <a:t>After loading all the pages like this(after page fault), process can execute with no more faults</a:t>
            </a:r>
          </a:p>
          <a:p>
            <a:pPr marL="342900" indent="-342900">
              <a:buFont typeface="Wingdings" panose="05000000000000000000" pitchFamily="2" charset="2"/>
              <a:buChar char="Ø"/>
            </a:pPr>
            <a:r>
              <a:rPr lang="en-US" sz="2400" dirty="0" smtClean="0"/>
              <a:t>This scheme is called as </a:t>
            </a:r>
            <a:r>
              <a:rPr lang="en-US" sz="2400" b="1" dirty="0" smtClean="0"/>
              <a:t>pure demand paging</a:t>
            </a:r>
          </a:p>
          <a:p>
            <a:pPr marL="342900" indent="-342900">
              <a:buFont typeface="Wingdings" panose="05000000000000000000" pitchFamily="2" charset="2"/>
              <a:buChar char="Ø"/>
            </a:pPr>
            <a:r>
              <a:rPr lang="en-US" sz="2400" dirty="0"/>
              <a:t>pure demand </a:t>
            </a:r>
            <a:r>
              <a:rPr lang="en-US" sz="2400" dirty="0" smtClean="0"/>
              <a:t>paging says, NO pages are swapped-in (loaded) until they are requested by page faults</a:t>
            </a:r>
          </a:p>
          <a:p>
            <a:endParaRPr lang="en-US" sz="2400" dirty="0"/>
          </a:p>
          <a:p>
            <a:r>
              <a:rPr lang="en-US" sz="2400" dirty="0" smtClean="0"/>
              <a:t>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29060417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Copy-on-write</a:t>
            </a:r>
            <a:endParaRPr lang="en-US" dirty="0"/>
          </a:p>
        </p:txBody>
      </p:sp>
      <p:sp>
        <p:nvSpPr>
          <p:cNvPr id="3" name="Text Placeholder 2"/>
          <p:cNvSpPr>
            <a:spLocks noGrp="1"/>
          </p:cNvSpPr>
          <p:nvPr>
            <p:ph type="body" idx="1"/>
          </p:nvPr>
        </p:nvSpPr>
        <p:spPr>
          <a:xfrm>
            <a:off x="0" y="685800"/>
            <a:ext cx="9143999" cy="6771084"/>
          </a:xfrm>
        </p:spPr>
        <p:txBody>
          <a:bodyPr/>
          <a:lstStyle/>
          <a:p>
            <a:pPr marL="342900" indent="-342900">
              <a:buFont typeface="Wingdings" panose="05000000000000000000" pitchFamily="2" charset="2"/>
              <a:buChar char="Ø"/>
            </a:pPr>
            <a:r>
              <a:rPr lang="en-US" sz="2000" dirty="0" smtClean="0"/>
              <a:t>Whenever a fork() system call is executed, child process is created &amp; its parent process address space is copied to child process</a:t>
            </a:r>
          </a:p>
          <a:p>
            <a:pPr marL="342900" indent="-342900">
              <a:buFont typeface="Wingdings" panose="05000000000000000000" pitchFamily="2" charset="2"/>
              <a:buChar char="Ø"/>
            </a:pPr>
            <a:r>
              <a:rPr lang="en-US" sz="2000" dirty="0"/>
              <a:t>parent process address </a:t>
            </a:r>
            <a:r>
              <a:rPr lang="en-US" sz="2000" dirty="0" smtClean="0"/>
              <a:t>space means parent process pages are copied to its child processes</a:t>
            </a:r>
          </a:p>
          <a:p>
            <a:pPr marL="342900" indent="-342900">
              <a:buFont typeface="Wingdings" panose="05000000000000000000" pitchFamily="2" charset="2"/>
              <a:buChar char="Ø"/>
            </a:pPr>
            <a:r>
              <a:rPr lang="en-US" sz="2000" dirty="0" smtClean="0"/>
              <a:t>Since, both the parent &amp; child processes are running same pages, no need to create separate frames, instead of that they can be shared</a:t>
            </a:r>
          </a:p>
          <a:p>
            <a:pPr marL="342900" indent="-342900">
              <a:buFont typeface="Wingdings" panose="05000000000000000000" pitchFamily="2" charset="2"/>
              <a:buChar char="Ø"/>
            </a:pPr>
            <a:r>
              <a:rPr lang="en-US" sz="2000" dirty="0" smtClean="0"/>
              <a:t>But sharing is having some disadvantages. So we go for another technique called </a:t>
            </a:r>
            <a:r>
              <a:rPr lang="en-US" sz="2000" b="1" dirty="0" smtClean="0"/>
              <a:t>copy-on-write</a:t>
            </a:r>
          </a:p>
          <a:p>
            <a:pPr marL="342900" indent="-342900">
              <a:buFont typeface="Wingdings" panose="05000000000000000000" pitchFamily="2" charset="2"/>
              <a:buChar char="Ø"/>
            </a:pPr>
            <a:r>
              <a:rPr lang="en-US" sz="2000" dirty="0" smtClean="0"/>
              <a:t>In</a:t>
            </a:r>
            <a:r>
              <a:rPr lang="en-US" sz="2000" b="1" dirty="0" smtClean="0"/>
              <a:t> copy-on-write, </a:t>
            </a:r>
            <a:r>
              <a:rPr lang="en-US" sz="2000" dirty="0" smtClean="0"/>
              <a:t>initially parent &amp; child process share the same pages</a:t>
            </a:r>
          </a:p>
          <a:p>
            <a:pPr marL="342900" indent="-342900">
              <a:buFont typeface="Wingdings" panose="05000000000000000000" pitchFamily="2" charset="2"/>
              <a:buChar char="Ø"/>
            </a:pPr>
            <a:r>
              <a:rPr lang="en-US" sz="2000" dirty="0" smtClean="0"/>
              <a:t>These shared pages are marked as </a:t>
            </a:r>
            <a:r>
              <a:rPr lang="en-US" sz="2000" b="1" dirty="0" smtClean="0"/>
              <a:t>copy-on-write </a:t>
            </a:r>
            <a:r>
              <a:rPr lang="en-US" sz="2000" dirty="0" smtClean="0"/>
              <a:t>pages. This means, if any one process tries to write/modify/manipulate the shared page then at that time, copy of the shared page is created.</a:t>
            </a:r>
          </a:p>
          <a:p>
            <a:pPr marL="342900" indent="-342900">
              <a:buFont typeface="Wingdings" panose="05000000000000000000" pitchFamily="2" charset="2"/>
              <a:buChar char="Ø"/>
            </a:pPr>
            <a:r>
              <a:rPr lang="en-US" sz="2000" dirty="0" smtClean="0"/>
              <a:t>Till any one tries to modify, pages are shared (hence, the name, </a:t>
            </a:r>
            <a:r>
              <a:rPr lang="en-US" sz="2000" b="1" dirty="0" smtClean="0"/>
              <a:t>copy </a:t>
            </a:r>
            <a:r>
              <a:rPr lang="en-US" sz="2000" dirty="0" smtClean="0"/>
              <a:t>the</a:t>
            </a:r>
            <a:r>
              <a:rPr lang="en-US" sz="2000" b="1" dirty="0" smtClean="0"/>
              <a:t> </a:t>
            </a:r>
            <a:r>
              <a:rPr lang="en-US" sz="2000" dirty="0" smtClean="0"/>
              <a:t>pages</a:t>
            </a:r>
            <a:r>
              <a:rPr lang="en-US" sz="2000" b="1" dirty="0" smtClean="0"/>
              <a:t> on writing)</a:t>
            </a:r>
            <a:endParaRPr lang="en-US" sz="2000" b="1" dirty="0"/>
          </a:p>
          <a:p>
            <a:pPr marL="342900" indent="-342900">
              <a:buFont typeface="Wingdings" panose="05000000000000000000" pitchFamily="2" charset="2"/>
              <a:buChar char="Ø"/>
            </a:pPr>
            <a:endParaRPr lang="en-US" sz="2000" dirty="0" smtClean="0"/>
          </a:p>
          <a:p>
            <a:r>
              <a:rPr lang="en-US" sz="2400" dirty="0" smtClean="0"/>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27314816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smtClean="0"/>
              <a:t>Copy-on-write</a:t>
            </a:r>
            <a:endParaRPr lang="en-US" dirty="0"/>
          </a:p>
        </p:txBody>
      </p:sp>
      <p:sp>
        <p:nvSpPr>
          <p:cNvPr id="3" name="Text Placeholder 2"/>
          <p:cNvSpPr>
            <a:spLocks noGrp="1"/>
          </p:cNvSpPr>
          <p:nvPr>
            <p:ph type="body" idx="1"/>
          </p:nvPr>
        </p:nvSpPr>
        <p:spPr>
          <a:xfrm>
            <a:off x="0" y="685800"/>
            <a:ext cx="9143999" cy="2462213"/>
          </a:xfrm>
        </p:spPr>
        <p:txBody>
          <a:bodyPr/>
          <a:lstStyle/>
          <a:p>
            <a:endParaRPr lang="en-US" sz="2000" dirty="0" smtClean="0"/>
          </a:p>
          <a:p>
            <a:r>
              <a:rPr lang="en-US" sz="2400" dirty="0" smtClean="0"/>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pic>
        <p:nvPicPr>
          <p:cNvPr id="4" name="Picture 3"/>
          <p:cNvPicPr>
            <a:picLocks noChangeAspect="1"/>
          </p:cNvPicPr>
          <p:nvPr/>
        </p:nvPicPr>
        <p:blipFill>
          <a:blip r:embed="rId2"/>
          <a:stretch>
            <a:fillRect/>
          </a:stretch>
        </p:blipFill>
        <p:spPr>
          <a:xfrm>
            <a:off x="0" y="516731"/>
            <a:ext cx="9144000" cy="2800350"/>
          </a:xfrm>
          <a:prstGeom prst="rect">
            <a:avLst/>
          </a:prstGeom>
        </p:spPr>
      </p:pic>
      <p:pic>
        <p:nvPicPr>
          <p:cNvPr id="5" name="Picture 4"/>
          <p:cNvPicPr>
            <a:picLocks noChangeAspect="1"/>
          </p:cNvPicPr>
          <p:nvPr/>
        </p:nvPicPr>
        <p:blipFill>
          <a:blip r:embed="rId3"/>
          <a:stretch>
            <a:fillRect/>
          </a:stretch>
        </p:blipFill>
        <p:spPr>
          <a:xfrm>
            <a:off x="0" y="3638550"/>
            <a:ext cx="9144000" cy="3219450"/>
          </a:xfrm>
          <a:prstGeom prst="rect">
            <a:avLst/>
          </a:prstGeom>
        </p:spPr>
      </p:pic>
    </p:spTree>
    <p:extLst>
      <p:ext uri="{BB962C8B-B14F-4D97-AF65-F5344CB8AC3E}">
        <p14:creationId xmlns:p14="http://schemas.microsoft.com/office/powerpoint/2010/main" val="22622951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Page replacement</a:t>
            </a:r>
            <a:endParaRPr lang="en-US" dirty="0"/>
          </a:p>
        </p:txBody>
      </p:sp>
      <p:sp>
        <p:nvSpPr>
          <p:cNvPr id="3" name="Text Placeholder 2"/>
          <p:cNvSpPr>
            <a:spLocks noGrp="1"/>
          </p:cNvSpPr>
          <p:nvPr>
            <p:ph type="body" idx="1"/>
          </p:nvPr>
        </p:nvSpPr>
        <p:spPr>
          <a:xfrm>
            <a:off x="0" y="685800"/>
            <a:ext cx="9143999" cy="6463308"/>
          </a:xfrm>
        </p:spPr>
        <p:txBody>
          <a:bodyPr/>
          <a:lstStyle/>
          <a:p>
            <a:pPr marL="342900" indent="-342900">
              <a:buFont typeface="Wingdings" panose="05000000000000000000" pitchFamily="2" charset="2"/>
              <a:buChar char="Ø"/>
            </a:pPr>
            <a:r>
              <a:rPr lang="en-US" sz="2000" dirty="0" smtClean="0"/>
              <a:t>From demand paging &amp; pure-demand paging, it is clear that pages are not loaded into frames until it is demanded</a:t>
            </a:r>
          </a:p>
          <a:p>
            <a:pPr marL="342900" indent="-342900">
              <a:buFont typeface="Wingdings" panose="05000000000000000000" pitchFamily="2" charset="2"/>
              <a:buChar char="Ø"/>
            </a:pPr>
            <a:r>
              <a:rPr lang="en-US" sz="2000" dirty="0" smtClean="0"/>
              <a:t>If a process of 10 pages actually uses only half of them, then demand paging saves 5 pages that are never used</a:t>
            </a:r>
          </a:p>
          <a:p>
            <a:pPr marL="342900" indent="-342900">
              <a:buFont typeface="Wingdings" panose="05000000000000000000" pitchFamily="2" charset="2"/>
              <a:buChar char="Ø"/>
            </a:pPr>
            <a:r>
              <a:rPr lang="en-US" sz="2000" dirty="0" smtClean="0"/>
              <a:t>Assume, 12 processes are in ready queue. Each process is of 10 pages. If we use paging concept, then we need to load all the pages.</a:t>
            </a:r>
          </a:p>
          <a:p>
            <a:pPr marL="342900" indent="-342900">
              <a:buFont typeface="Wingdings" panose="05000000000000000000" pitchFamily="2" charset="2"/>
              <a:buChar char="Ø"/>
            </a:pPr>
            <a:r>
              <a:rPr lang="en-US" sz="2000" dirty="0" smtClean="0"/>
              <a:t>Assume, there are totally 40 frames are free in memory. With paging, we can load only 4 process</a:t>
            </a:r>
          </a:p>
          <a:p>
            <a:pPr marL="342900" indent="-342900">
              <a:buFont typeface="Wingdings" panose="05000000000000000000" pitchFamily="2" charset="2"/>
              <a:buChar char="Ø"/>
            </a:pPr>
            <a:r>
              <a:rPr lang="en-US" sz="2000" dirty="0" smtClean="0"/>
              <a:t>If we use demand paging, we can load 8 process(5 pages of each process).</a:t>
            </a:r>
          </a:p>
          <a:p>
            <a:pPr marL="342900" indent="-342900">
              <a:buFont typeface="Wingdings" panose="05000000000000000000" pitchFamily="2" charset="2"/>
              <a:buChar char="Ø"/>
            </a:pPr>
            <a:r>
              <a:rPr lang="en-US" sz="2000" dirty="0" smtClean="0"/>
              <a:t>There by </a:t>
            </a:r>
            <a:r>
              <a:rPr lang="en-US" sz="2000" b="1" dirty="0" smtClean="0"/>
              <a:t>we can increase the degree of multiprogramming</a:t>
            </a:r>
          </a:p>
          <a:p>
            <a:pPr marL="342900" indent="-342900">
              <a:buFont typeface="Wingdings" panose="05000000000000000000" pitchFamily="2" charset="2"/>
              <a:buChar char="Ø"/>
            </a:pPr>
            <a:r>
              <a:rPr lang="en-US" sz="2000" dirty="0" err="1" smtClean="0"/>
              <a:t>Eventhough</a:t>
            </a:r>
            <a:r>
              <a:rPr lang="en-US" sz="2000" dirty="0" smtClean="0"/>
              <a:t> we are increasing the degree of multiprogramming, we are </a:t>
            </a:r>
            <a:r>
              <a:rPr lang="en-US" sz="2000" b="1" dirty="0" smtClean="0"/>
              <a:t>over-allocating</a:t>
            </a:r>
            <a:r>
              <a:rPr lang="en-US" sz="2000" dirty="0" smtClean="0"/>
              <a:t> the memory</a:t>
            </a:r>
          </a:p>
          <a:p>
            <a:pPr marL="342900" indent="-342900">
              <a:buFont typeface="Wingdings" panose="05000000000000000000" pitchFamily="2" charset="2"/>
              <a:buChar char="Ø"/>
            </a:pPr>
            <a:r>
              <a:rPr lang="en-US" sz="2000" dirty="0" smtClean="0"/>
              <a:t>It is also possible that, when suddenly all the processes needs all of its pages, then 40 more frames are required but no frames are free</a:t>
            </a:r>
          </a:p>
          <a:p>
            <a:r>
              <a:rPr lang="en-US" sz="2400" dirty="0" smtClean="0"/>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4613626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smtClean="0"/>
              <a:t>Page replacement</a:t>
            </a:r>
            <a:endParaRPr lang="en-US" dirty="0"/>
          </a:p>
        </p:txBody>
      </p:sp>
      <p:sp>
        <p:nvSpPr>
          <p:cNvPr id="3" name="Text Placeholder 2"/>
          <p:cNvSpPr>
            <a:spLocks noGrp="1"/>
          </p:cNvSpPr>
          <p:nvPr>
            <p:ph type="body" idx="1"/>
          </p:nvPr>
        </p:nvSpPr>
        <p:spPr>
          <a:xfrm>
            <a:off x="0" y="461493"/>
            <a:ext cx="9143999" cy="6396507"/>
          </a:xfrm>
        </p:spPr>
        <p:txBody>
          <a:bodyPr/>
          <a:lstStyle/>
          <a:p>
            <a:pPr marL="342900" indent="-342900">
              <a:buFont typeface="Wingdings" panose="05000000000000000000" pitchFamily="2" charset="2"/>
              <a:buChar char="Ø"/>
            </a:pPr>
            <a:r>
              <a:rPr lang="en-US" sz="2000" dirty="0" smtClean="0"/>
              <a:t>Over-allocation of memory manifests itself as follows:</a:t>
            </a:r>
          </a:p>
          <a:p>
            <a:r>
              <a:rPr lang="en-US" sz="2000" dirty="0"/>
              <a:t> </a:t>
            </a:r>
            <a:r>
              <a:rPr lang="en-US" sz="2000" dirty="0" smtClean="0"/>
              <a:t>    1) while a process is executing, a page fault occurs(because we are not loaded all the pages)</a:t>
            </a:r>
          </a:p>
          <a:p>
            <a:r>
              <a:rPr lang="en-US" sz="2000" dirty="0"/>
              <a:t> </a:t>
            </a:r>
            <a:r>
              <a:rPr lang="en-US" sz="2000" dirty="0" smtClean="0"/>
              <a:t>    2) OS determines where the desired page is residing on the disk but then finds that there are no free frames</a:t>
            </a:r>
          </a:p>
          <a:p>
            <a:endParaRPr lang="en-US" sz="2000" dirty="0" smtClean="0"/>
          </a:p>
          <a:p>
            <a:r>
              <a:rPr lang="en-US" sz="2400" dirty="0" smtClean="0"/>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pic>
        <p:nvPicPr>
          <p:cNvPr id="4" name="Picture 3"/>
          <p:cNvPicPr>
            <a:picLocks noChangeAspect="1"/>
          </p:cNvPicPr>
          <p:nvPr/>
        </p:nvPicPr>
        <p:blipFill>
          <a:blip r:embed="rId2"/>
          <a:stretch>
            <a:fillRect/>
          </a:stretch>
        </p:blipFill>
        <p:spPr>
          <a:xfrm>
            <a:off x="-1" y="2169795"/>
            <a:ext cx="9143999" cy="4657725"/>
          </a:xfrm>
          <a:prstGeom prst="rect">
            <a:avLst/>
          </a:prstGeom>
        </p:spPr>
      </p:pic>
    </p:spTree>
    <p:extLst>
      <p:ext uri="{BB962C8B-B14F-4D97-AF65-F5344CB8AC3E}">
        <p14:creationId xmlns:p14="http://schemas.microsoft.com/office/powerpoint/2010/main" val="15743273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smtClean="0"/>
              <a:t>Page replacement</a:t>
            </a:r>
            <a:endParaRPr lang="en-US" dirty="0"/>
          </a:p>
        </p:txBody>
      </p:sp>
      <p:sp>
        <p:nvSpPr>
          <p:cNvPr id="3" name="Text Placeholder 2"/>
          <p:cNvSpPr>
            <a:spLocks noGrp="1"/>
          </p:cNvSpPr>
          <p:nvPr>
            <p:ph type="body" idx="1"/>
          </p:nvPr>
        </p:nvSpPr>
        <p:spPr>
          <a:xfrm>
            <a:off x="0" y="685800"/>
            <a:ext cx="9143999" cy="6463308"/>
          </a:xfrm>
        </p:spPr>
        <p:txBody>
          <a:bodyPr/>
          <a:lstStyle/>
          <a:p>
            <a:pPr marL="342900" indent="-342900">
              <a:buFont typeface="Wingdings" panose="05000000000000000000" pitchFamily="2" charset="2"/>
              <a:buChar char="Ø"/>
            </a:pPr>
            <a:r>
              <a:rPr lang="en-US" sz="2000" dirty="0" smtClean="0"/>
              <a:t>If process needs some more pages to be loaded &amp; there are no free frames, then OS has several options</a:t>
            </a:r>
          </a:p>
          <a:p>
            <a:r>
              <a:rPr lang="en-US" sz="2000" dirty="0"/>
              <a:t> </a:t>
            </a:r>
            <a:r>
              <a:rPr lang="en-US" sz="2000" dirty="0" smtClean="0"/>
              <a:t>    1) OS can terminate the user process itself(which is requesting more). But it is not a good option</a:t>
            </a:r>
          </a:p>
          <a:p>
            <a:r>
              <a:rPr lang="en-US" sz="2000" dirty="0"/>
              <a:t> </a:t>
            </a:r>
            <a:r>
              <a:rPr lang="en-US" sz="2000" dirty="0" smtClean="0"/>
              <a:t>    2) adjust the memory used by I/O buffering, </a:t>
            </a:r>
            <a:r>
              <a:rPr lang="en-US" sz="2000" dirty="0" err="1" smtClean="0"/>
              <a:t>etc</a:t>
            </a:r>
            <a:r>
              <a:rPr lang="en-US" sz="2000" dirty="0" smtClean="0"/>
              <a:t>, to free up some frames for user processes</a:t>
            </a:r>
          </a:p>
          <a:p>
            <a:r>
              <a:rPr lang="en-US" sz="2000" dirty="0"/>
              <a:t> </a:t>
            </a:r>
            <a:r>
              <a:rPr lang="en-US" sz="2000" dirty="0" smtClean="0"/>
              <a:t>    3) put the process which is requesting more pages into waiting queue until some frames become free</a:t>
            </a:r>
          </a:p>
          <a:p>
            <a:r>
              <a:rPr lang="en-US" sz="2000" dirty="0"/>
              <a:t> </a:t>
            </a:r>
            <a:r>
              <a:rPr lang="en-US" sz="2000" dirty="0" smtClean="0"/>
              <a:t>    4) swap some process out of memory completely, freeing up it page frames. But this reduces the degree of multiprogramming</a:t>
            </a:r>
          </a:p>
          <a:p>
            <a:r>
              <a:rPr lang="en-US" sz="2000" dirty="0"/>
              <a:t> </a:t>
            </a:r>
            <a:r>
              <a:rPr lang="en-US" sz="2000" dirty="0" smtClean="0"/>
              <a:t>    5) find some page/frame in the memory that is not being used right now or from long time &amp; swap out only that page from memory &amp; then that free frame can be allocated to the requested process. This is known as </a:t>
            </a:r>
            <a:r>
              <a:rPr lang="en-US" sz="2000" b="1" dirty="0" smtClean="0"/>
              <a:t>page replacement </a:t>
            </a:r>
            <a:r>
              <a:rPr lang="en-US" sz="2000" dirty="0" smtClean="0"/>
              <a:t>and is the most common solution</a:t>
            </a:r>
            <a:endParaRPr lang="en-US" sz="2000" b="1" dirty="0" smtClean="0"/>
          </a:p>
          <a:p>
            <a:r>
              <a:rPr lang="en-US" sz="2400" dirty="0" smtClean="0"/>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2355950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2782" y="0"/>
            <a:ext cx="5617058" cy="695325"/>
          </a:xfrm>
          <a:prstGeom prst="rect">
            <a:avLst/>
          </a:prstGeom>
        </p:spPr>
        <p:txBody>
          <a:bodyPr vert="horz" wrap="square" lIns="0" tIns="12065" rIns="0" bIns="0" rtlCol="0">
            <a:spAutoFit/>
          </a:bodyPr>
          <a:lstStyle/>
          <a:p>
            <a:pPr marL="12700">
              <a:lnSpc>
                <a:spcPct val="100000"/>
              </a:lnSpc>
              <a:spcBef>
                <a:spcPts val="95"/>
              </a:spcBef>
            </a:pPr>
            <a:r>
              <a:rPr lang="en-US" sz="4400" spc="-65" dirty="0" smtClean="0">
                <a:latin typeface="Caladea"/>
                <a:cs typeface="Caladea"/>
              </a:rPr>
              <a:t>Address Binding</a:t>
            </a:r>
            <a:endParaRPr sz="4400" dirty="0">
              <a:latin typeface="Caladea"/>
              <a:cs typeface="Caladea"/>
            </a:endParaRPr>
          </a:p>
        </p:txBody>
      </p:sp>
      <p:sp>
        <p:nvSpPr>
          <p:cNvPr id="4" name="object 4"/>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5" name="object 5"/>
          <p:cNvSpPr txBox="1"/>
          <p:nvPr/>
        </p:nvSpPr>
        <p:spPr>
          <a:xfrm>
            <a:off x="8796781" y="6508812"/>
            <a:ext cx="272415" cy="223520"/>
          </a:xfrm>
          <a:prstGeom prst="rect">
            <a:avLst/>
          </a:prstGeom>
        </p:spPr>
        <p:txBody>
          <a:bodyPr vert="horz" wrap="square" lIns="0" tIns="0" rIns="0" bIns="0" rtlCol="0">
            <a:spAutoFit/>
          </a:bodyPr>
          <a:lstStyle/>
          <a:p>
            <a:pPr marL="38100">
              <a:lnSpc>
                <a:spcPts val="1639"/>
              </a:lnSpc>
            </a:pPr>
            <a:fld id="{81D60167-4931-47E6-BA6A-407CBD079E47}" type="slidenum">
              <a:rPr sz="1400" b="1" spc="-5" dirty="0">
                <a:latin typeface="Arial"/>
                <a:cs typeface="Arial"/>
              </a:rPr>
              <a:t>6</a:t>
            </a:fld>
            <a:endParaRPr sz="1400">
              <a:latin typeface="Arial"/>
              <a:cs typeface="Arial"/>
            </a:endParaRPr>
          </a:p>
        </p:txBody>
      </p:sp>
      <p:sp>
        <p:nvSpPr>
          <p:cNvPr id="3" name="object 3"/>
          <p:cNvSpPr txBox="1"/>
          <p:nvPr/>
        </p:nvSpPr>
        <p:spPr>
          <a:xfrm>
            <a:off x="74804" y="695325"/>
            <a:ext cx="9069196" cy="4736553"/>
          </a:xfrm>
          <a:prstGeom prst="rect">
            <a:avLst/>
          </a:prstGeom>
        </p:spPr>
        <p:txBody>
          <a:bodyPr vert="horz" wrap="square" lIns="0" tIns="47625" rIns="0" bIns="0" rtlCol="0">
            <a:spAutoFit/>
          </a:bodyPr>
          <a:lstStyle/>
          <a:p>
            <a:pPr marL="241300" indent="-229235">
              <a:lnSpc>
                <a:spcPct val="100000"/>
              </a:lnSpc>
              <a:spcBef>
                <a:spcPts val="375"/>
              </a:spcBef>
              <a:buFont typeface="Arial"/>
              <a:buChar char="•"/>
              <a:tabLst>
                <a:tab pos="241935" algn="l"/>
              </a:tabLst>
            </a:pPr>
            <a:r>
              <a:rPr lang="en-US" sz="2400" dirty="0" smtClean="0">
                <a:latin typeface="Caladea"/>
                <a:cs typeface="Caladea"/>
              </a:rPr>
              <a:t>Programs that are in main memory &amp; waiting for CPU time, will be in </a:t>
            </a:r>
            <a:r>
              <a:rPr lang="en-US" sz="2400" b="1" dirty="0" smtClean="0">
                <a:latin typeface="Caladea"/>
                <a:cs typeface="Caladea"/>
              </a:rPr>
              <a:t>ready queue</a:t>
            </a:r>
          </a:p>
          <a:p>
            <a:pPr marL="241300" indent="-229235">
              <a:lnSpc>
                <a:spcPct val="100000"/>
              </a:lnSpc>
              <a:spcBef>
                <a:spcPts val="375"/>
              </a:spcBef>
              <a:buFont typeface="Arial"/>
              <a:buChar char="•"/>
              <a:tabLst>
                <a:tab pos="241935" algn="l"/>
              </a:tabLst>
            </a:pPr>
            <a:r>
              <a:rPr lang="en-US" sz="2400" dirty="0" smtClean="0">
                <a:latin typeface="Caladea"/>
                <a:cs typeface="Caladea"/>
              </a:rPr>
              <a:t>User process may reside in any part of physical memory.</a:t>
            </a:r>
          </a:p>
          <a:p>
            <a:pPr marL="241300" indent="-229235">
              <a:lnSpc>
                <a:spcPct val="100000"/>
              </a:lnSpc>
              <a:spcBef>
                <a:spcPts val="375"/>
              </a:spcBef>
              <a:buFont typeface="Arial"/>
              <a:buChar char="•"/>
              <a:tabLst>
                <a:tab pos="241935" algn="l"/>
              </a:tabLst>
            </a:pPr>
            <a:r>
              <a:rPr lang="en-US" sz="2400" dirty="0" smtClean="0">
                <a:latin typeface="Caladea"/>
                <a:cs typeface="Caladea"/>
              </a:rPr>
              <a:t>Even though, memory address space starts from 00000, no user process occupies memory space from 00000 because user process has to go through several steps before executing.</a:t>
            </a:r>
          </a:p>
          <a:p>
            <a:pPr marL="241300" indent="-229235">
              <a:lnSpc>
                <a:spcPct val="100000"/>
              </a:lnSpc>
              <a:spcBef>
                <a:spcPts val="375"/>
              </a:spcBef>
              <a:buFont typeface="Arial"/>
              <a:buChar char="•"/>
              <a:tabLst>
                <a:tab pos="241935" algn="l"/>
              </a:tabLst>
            </a:pPr>
            <a:r>
              <a:rPr lang="en-US" sz="2400" dirty="0" smtClean="0">
                <a:latin typeface="Caladea"/>
                <a:cs typeface="Caladea"/>
              </a:rPr>
              <a:t>Addresses are mapped from one address space to another address space in these several steps.</a:t>
            </a:r>
          </a:p>
          <a:p>
            <a:pPr marL="241300" indent="-229235">
              <a:lnSpc>
                <a:spcPct val="100000"/>
              </a:lnSpc>
              <a:spcBef>
                <a:spcPts val="375"/>
              </a:spcBef>
              <a:buFont typeface="Arial"/>
              <a:buChar char="•"/>
              <a:tabLst>
                <a:tab pos="241935" algn="l"/>
              </a:tabLst>
            </a:pPr>
            <a:r>
              <a:rPr lang="en-US" sz="2400" dirty="0" smtClean="0">
                <a:latin typeface="Caladea"/>
                <a:cs typeface="Caladea"/>
              </a:rPr>
              <a:t>Mapping of addresses from one address space to another </a:t>
            </a:r>
            <a:r>
              <a:rPr lang="en-US" sz="2400" dirty="0">
                <a:latin typeface="Caladea"/>
                <a:cs typeface="Caladea"/>
              </a:rPr>
              <a:t>address space </a:t>
            </a:r>
            <a:r>
              <a:rPr lang="en-US" sz="2400" dirty="0" smtClean="0">
                <a:latin typeface="Caladea"/>
                <a:cs typeface="Caladea"/>
              </a:rPr>
              <a:t>is called </a:t>
            </a:r>
            <a:r>
              <a:rPr lang="en-US" sz="2400" b="1" dirty="0" smtClean="0">
                <a:latin typeface="Caladea"/>
                <a:cs typeface="Caladea"/>
              </a:rPr>
              <a:t>address binding</a:t>
            </a:r>
          </a:p>
          <a:p>
            <a:pPr marL="241300" indent="-229235">
              <a:lnSpc>
                <a:spcPct val="100000"/>
              </a:lnSpc>
              <a:spcBef>
                <a:spcPts val="375"/>
              </a:spcBef>
              <a:buFont typeface="Arial"/>
              <a:buChar char="•"/>
              <a:tabLst>
                <a:tab pos="241935" algn="l"/>
              </a:tabLst>
            </a:pPr>
            <a:r>
              <a:rPr lang="en-US" sz="2400" dirty="0" smtClean="0">
                <a:latin typeface="Caladea"/>
                <a:cs typeface="Caladea"/>
              </a:rPr>
              <a:t>Addresses in the source program are generally symbolic(such as count)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Basic Page replacement</a:t>
            </a:r>
            <a:endParaRPr lang="en-US" dirty="0"/>
          </a:p>
        </p:txBody>
      </p:sp>
      <p:sp>
        <p:nvSpPr>
          <p:cNvPr id="3" name="Text Placeholder 2"/>
          <p:cNvSpPr>
            <a:spLocks noGrp="1"/>
          </p:cNvSpPr>
          <p:nvPr>
            <p:ph type="body" idx="1"/>
          </p:nvPr>
        </p:nvSpPr>
        <p:spPr>
          <a:xfrm>
            <a:off x="0" y="685800"/>
            <a:ext cx="9144000" cy="6771084"/>
          </a:xfrm>
        </p:spPr>
        <p:txBody>
          <a:bodyPr/>
          <a:lstStyle/>
          <a:p>
            <a:pPr marL="168275" indent="-168275">
              <a:buFont typeface="Wingdings" panose="05000000000000000000" pitchFamily="2" charset="2"/>
              <a:buChar char="Ø"/>
            </a:pPr>
            <a:r>
              <a:rPr lang="en-US" sz="2000" dirty="0" smtClean="0"/>
              <a:t>If there is no free frame, find frame which is not currently being used &amp; free it.</a:t>
            </a:r>
          </a:p>
          <a:p>
            <a:pPr marL="168275" indent="-168275">
              <a:buFont typeface="Wingdings" panose="05000000000000000000" pitchFamily="2" charset="2"/>
              <a:buChar char="Ø"/>
            </a:pPr>
            <a:r>
              <a:rPr lang="en-US" sz="2000" dirty="0" smtClean="0"/>
              <a:t>Once, we free a frame of any process then its corresponding page table should be updated indicating that page is no more in the memory</a:t>
            </a:r>
          </a:p>
          <a:p>
            <a:pPr marL="168275" indent="-168275">
              <a:buFont typeface="Wingdings" panose="05000000000000000000" pitchFamily="2" charset="2"/>
              <a:buChar char="Ø"/>
            </a:pPr>
            <a:r>
              <a:rPr lang="en-US" sz="2000" dirty="0" smtClean="0"/>
              <a:t>This page replacement should be done, when page fault occurs &amp; there is no free frame</a:t>
            </a:r>
          </a:p>
          <a:p>
            <a:pPr marL="168275" indent="-168275">
              <a:buFont typeface="Wingdings" panose="05000000000000000000" pitchFamily="2" charset="2"/>
              <a:buChar char="Ø"/>
            </a:pPr>
            <a:r>
              <a:rPr lang="en-US" sz="2000" dirty="0" smtClean="0"/>
              <a:t>So, we modify the page fault service routine to include page replacement</a:t>
            </a:r>
          </a:p>
          <a:p>
            <a:r>
              <a:rPr lang="en-US" sz="2000" dirty="0"/>
              <a:t> </a:t>
            </a:r>
            <a:r>
              <a:rPr lang="en-US" sz="2000" dirty="0" smtClean="0"/>
              <a:t>  1) find the location of the desired page on the disk</a:t>
            </a:r>
          </a:p>
          <a:p>
            <a:r>
              <a:rPr lang="en-US" sz="2000" dirty="0"/>
              <a:t> </a:t>
            </a:r>
            <a:r>
              <a:rPr lang="en-US" sz="2000" dirty="0" smtClean="0"/>
              <a:t>  2) find a free frame</a:t>
            </a:r>
          </a:p>
          <a:p>
            <a:r>
              <a:rPr lang="en-US" sz="2000" dirty="0" smtClean="0"/>
              <a:t>     a) if there is a free frame, use it</a:t>
            </a:r>
          </a:p>
          <a:p>
            <a:pPr marL="854075" indent="-854075" defTabSz="1082675"/>
            <a:r>
              <a:rPr lang="en-US" sz="2000" dirty="0" smtClean="0"/>
              <a:t>     b) if there is no free frame, use page replacement algorithm to select 	  </a:t>
            </a:r>
            <a:r>
              <a:rPr lang="en-US" sz="2000" b="1" dirty="0" smtClean="0"/>
              <a:t>victim frame</a:t>
            </a:r>
          </a:p>
          <a:p>
            <a:pPr marL="854075" indent="-854075" defTabSz="1082675"/>
            <a:r>
              <a:rPr lang="en-US" sz="2000" b="1" dirty="0"/>
              <a:t> </a:t>
            </a:r>
            <a:r>
              <a:rPr lang="en-US" sz="2000" b="1" dirty="0" smtClean="0"/>
              <a:t>    </a:t>
            </a:r>
            <a:r>
              <a:rPr lang="en-US" sz="2000" dirty="0" smtClean="0"/>
              <a:t>c) write the victim frame to the disk; change the page &amp; frame tables 	    	  accordingly</a:t>
            </a:r>
          </a:p>
          <a:p>
            <a:pPr marL="854075" indent="-854075" defTabSz="1082675"/>
            <a:r>
              <a:rPr lang="en-US" sz="2000" dirty="0"/>
              <a:t> </a:t>
            </a:r>
            <a:r>
              <a:rPr lang="en-US" sz="2000" dirty="0" smtClean="0"/>
              <a:t> 3) read the desired page into newly freed frame; change page &amp; frame tables</a:t>
            </a:r>
          </a:p>
          <a:p>
            <a:pPr marL="854075" indent="-854075" defTabSz="1082675"/>
            <a:r>
              <a:rPr lang="en-US" sz="2000" dirty="0"/>
              <a:t> </a:t>
            </a:r>
            <a:r>
              <a:rPr lang="en-US" sz="2000" dirty="0" smtClean="0"/>
              <a:t> 4) restart the user process</a:t>
            </a:r>
          </a:p>
          <a:p>
            <a:r>
              <a:rPr lang="en-US" sz="2400" dirty="0" smtClean="0"/>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27242838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smtClean="0"/>
              <a:t>Basic Page replacement</a:t>
            </a:r>
            <a:endParaRPr lang="en-US" dirty="0"/>
          </a:p>
        </p:txBody>
      </p:sp>
      <p:sp>
        <p:nvSpPr>
          <p:cNvPr id="3" name="Text Placeholder 2"/>
          <p:cNvSpPr>
            <a:spLocks noGrp="1"/>
          </p:cNvSpPr>
          <p:nvPr>
            <p:ph type="body" idx="1"/>
          </p:nvPr>
        </p:nvSpPr>
        <p:spPr>
          <a:xfrm>
            <a:off x="0" y="685800"/>
            <a:ext cx="9144000" cy="2154436"/>
          </a:xfrm>
        </p:spPr>
        <p:txBody>
          <a:bodyPr/>
          <a:lstStyle/>
          <a:p>
            <a:r>
              <a:rPr lang="en-US" sz="2400" dirty="0" smtClean="0"/>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pic>
        <p:nvPicPr>
          <p:cNvPr id="4" name="Picture 3"/>
          <p:cNvPicPr>
            <a:picLocks noChangeAspect="1"/>
          </p:cNvPicPr>
          <p:nvPr/>
        </p:nvPicPr>
        <p:blipFill>
          <a:blip r:embed="rId2"/>
          <a:stretch>
            <a:fillRect/>
          </a:stretch>
        </p:blipFill>
        <p:spPr>
          <a:xfrm>
            <a:off x="1" y="685800"/>
            <a:ext cx="9143998" cy="6172199"/>
          </a:xfrm>
          <a:prstGeom prst="rect">
            <a:avLst/>
          </a:prstGeom>
        </p:spPr>
      </p:pic>
    </p:spTree>
    <p:extLst>
      <p:ext uri="{BB962C8B-B14F-4D97-AF65-F5344CB8AC3E}">
        <p14:creationId xmlns:p14="http://schemas.microsoft.com/office/powerpoint/2010/main" val="17809103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smtClean="0"/>
              <a:t>Basic Page replacement</a:t>
            </a:r>
            <a:endParaRPr lang="en-US" dirty="0"/>
          </a:p>
        </p:txBody>
      </p:sp>
      <p:sp>
        <p:nvSpPr>
          <p:cNvPr id="3" name="Text Placeholder 2"/>
          <p:cNvSpPr>
            <a:spLocks noGrp="1"/>
          </p:cNvSpPr>
          <p:nvPr>
            <p:ph type="body" idx="1"/>
          </p:nvPr>
        </p:nvSpPr>
        <p:spPr>
          <a:xfrm>
            <a:off x="0" y="685800"/>
            <a:ext cx="9144000" cy="6771084"/>
          </a:xfrm>
        </p:spPr>
        <p:txBody>
          <a:bodyPr/>
          <a:lstStyle/>
          <a:p>
            <a:pPr marL="168275" indent="-168275">
              <a:buFont typeface="Wingdings" panose="05000000000000000000" pitchFamily="2" charset="2"/>
              <a:buChar char="Ø"/>
            </a:pPr>
            <a:r>
              <a:rPr lang="en-US" sz="2000" dirty="0" smtClean="0"/>
              <a:t>When no frames are free, 2 page transfers are required(one for moving out the victim page into disk &amp; another one is to bring requested page from disk)</a:t>
            </a:r>
          </a:p>
          <a:p>
            <a:pPr marL="168275" indent="-168275">
              <a:buFont typeface="Wingdings" panose="05000000000000000000" pitchFamily="2" charset="2"/>
              <a:buChar char="Ø"/>
            </a:pPr>
            <a:r>
              <a:rPr lang="en-US" sz="2000" dirty="0" smtClean="0"/>
              <a:t>This situation doubles the page-fault service time &amp; also increases the effective access time.</a:t>
            </a:r>
          </a:p>
          <a:p>
            <a:pPr marL="168275" indent="-168275">
              <a:buFont typeface="Wingdings" panose="05000000000000000000" pitchFamily="2" charset="2"/>
              <a:buChar char="Ø"/>
            </a:pPr>
            <a:r>
              <a:rPr lang="en-US" sz="2000" dirty="0" smtClean="0"/>
              <a:t>We can reduce this overhead by using </a:t>
            </a:r>
            <a:r>
              <a:rPr lang="en-US" sz="2000" b="1" dirty="0" smtClean="0"/>
              <a:t>modify bit </a:t>
            </a:r>
            <a:r>
              <a:rPr lang="en-US" sz="2000" dirty="0" smtClean="0"/>
              <a:t>also called as </a:t>
            </a:r>
            <a:r>
              <a:rPr lang="en-US" sz="2000" b="1" dirty="0" smtClean="0"/>
              <a:t>dirty bit</a:t>
            </a:r>
          </a:p>
          <a:p>
            <a:pPr marL="168275" indent="-168275">
              <a:buFont typeface="Wingdings" panose="05000000000000000000" pitchFamily="2" charset="2"/>
              <a:buChar char="Ø"/>
            </a:pPr>
            <a:r>
              <a:rPr lang="en-US" sz="2000" dirty="0" smtClean="0"/>
              <a:t>Each page or frame has modify bit along with protection bit</a:t>
            </a:r>
          </a:p>
          <a:p>
            <a:pPr marL="168275" indent="-168275">
              <a:buFont typeface="Wingdings" panose="05000000000000000000" pitchFamily="2" charset="2"/>
              <a:buChar char="Ø"/>
            </a:pPr>
            <a:r>
              <a:rPr lang="en-US" sz="2000" dirty="0" smtClean="0"/>
              <a:t>Usually, we copy the page from logical memory into frame. Initially, modify bit is 0, indicating there is no change in the content i.e., both page &amp; frame are same</a:t>
            </a:r>
          </a:p>
          <a:p>
            <a:pPr marL="168275" indent="-168275">
              <a:buFont typeface="Wingdings" panose="05000000000000000000" pitchFamily="2" charset="2"/>
              <a:buChar char="Ø"/>
            </a:pPr>
            <a:r>
              <a:rPr lang="en-US" sz="2000" dirty="0" smtClean="0"/>
              <a:t>If modify bit of frame is 1, indicates that frame is </a:t>
            </a:r>
            <a:r>
              <a:rPr lang="en-US" sz="2000" dirty="0" err="1" smtClean="0"/>
              <a:t>modfified</a:t>
            </a:r>
            <a:r>
              <a:rPr lang="en-US" sz="2000" dirty="0" smtClean="0"/>
              <a:t>/changed  &amp; need to change the page also.</a:t>
            </a:r>
          </a:p>
          <a:p>
            <a:pPr marL="168275" indent="-168275">
              <a:buFont typeface="Wingdings" panose="05000000000000000000" pitchFamily="2" charset="2"/>
              <a:buChar char="Ø"/>
            </a:pPr>
            <a:r>
              <a:rPr lang="en-US" sz="2000" dirty="0" smtClean="0"/>
              <a:t>When we select a page for replacement, we examine its modify bit</a:t>
            </a:r>
          </a:p>
          <a:p>
            <a:pPr marL="168275" indent="-168275">
              <a:buFont typeface="Wingdings" panose="05000000000000000000" pitchFamily="2" charset="2"/>
              <a:buChar char="Ø"/>
            </a:pPr>
            <a:r>
              <a:rPr lang="en-US" sz="2000" dirty="0" smtClean="0"/>
              <a:t>If modify bit is not set, then page is not changed &amp; hence no need to update the corresponding page in the disk</a:t>
            </a:r>
          </a:p>
          <a:p>
            <a:pPr marL="168275" indent="-168275">
              <a:buFont typeface="Wingdings" panose="05000000000000000000" pitchFamily="2" charset="2"/>
              <a:buChar char="Ø"/>
            </a:pPr>
            <a:r>
              <a:rPr lang="en-US" sz="2000" dirty="0" smtClean="0"/>
              <a:t>If modify bit is set, then page is changed &amp; hence first we need to update those changes in the disk also before that page has been replaced</a:t>
            </a:r>
          </a:p>
          <a:p>
            <a:r>
              <a:rPr lang="en-US" sz="2400" dirty="0" smtClean="0"/>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4678219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smtClean="0"/>
              <a:t>Basic Page replacement</a:t>
            </a:r>
            <a:endParaRPr lang="en-US" dirty="0"/>
          </a:p>
        </p:txBody>
      </p:sp>
      <p:sp>
        <p:nvSpPr>
          <p:cNvPr id="3" name="Text Placeholder 2"/>
          <p:cNvSpPr>
            <a:spLocks noGrp="1"/>
          </p:cNvSpPr>
          <p:nvPr>
            <p:ph type="body" idx="1"/>
          </p:nvPr>
        </p:nvSpPr>
        <p:spPr>
          <a:xfrm>
            <a:off x="0" y="685800"/>
            <a:ext cx="9144000" cy="6463308"/>
          </a:xfrm>
        </p:spPr>
        <p:txBody>
          <a:bodyPr/>
          <a:lstStyle/>
          <a:p>
            <a:pPr marL="168275" indent="-168275">
              <a:buFont typeface="Wingdings" panose="05000000000000000000" pitchFamily="2" charset="2"/>
              <a:buChar char="Ø"/>
            </a:pPr>
            <a:r>
              <a:rPr lang="en-US" sz="2000" dirty="0" smtClean="0"/>
              <a:t>There are 2 major problems to implement demand paging &amp; those 2 problems have to be solved. They are</a:t>
            </a:r>
          </a:p>
          <a:p>
            <a:r>
              <a:rPr lang="en-US" sz="2000" dirty="0"/>
              <a:t> </a:t>
            </a:r>
            <a:r>
              <a:rPr lang="en-US" sz="2000" dirty="0" smtClean="0"/>
              <a:t>  1) frame-allocation algorithm</a:t>
            </a:r>
          </a:p>
          <a:p>
            <a:r>
              <a:rPr lang="en-US" sz="2000" dirty="0"/>
              <a:t> </a:t>
            </a:r>
            <a:r>
              <a:rPr lang="en-US" sz="2000" dirty="0" smtClean="0"/>
              <a:t>  2) page-replacement algorithm</a:t>
            </a:r>
          </a:p>
          <a:p>
            <a:pPr marL="342900" indent="-342900">
              <a:buFont typeface="Wingdings" panose="05000000000000000000" pitchFamily="2" charset="2"/>
              <a:buChar char="Ø"/>
            </a:pPr>
            <a:r>
              <a:rPr lang="en-US" sz="2000" dirty="0"/>
              <a:t>frame-allocation </a:t>
            </a:r>
            <a:r>
              <a:rPr lang="en-US" sz="2000" dirty="0" smtClean="0"/>
              <a:t>algorithm deals with, deciding how many frames are allocated to each process</a:t>
            </a:r>
          </a:p>
          <a:p>
            <a:pPr marL="342900" indent="-342900">
              <a:buFont typeface="Wingdings" panose="05000000000000000000" pitchFamily="2" charset="2"/>
              <a:buChar char="Ø"/>
            </a:pPr>
            <a:r>
              <a:rPr lang="en-US" sz="2000" dirty="0"/>
              <a:t>page-replacement </a:t>
            </a:r>
            <a:r>
              <a:rPr lang="en-US" sz="2000" dirty="0" smtClean="0"/>
              <a:t>algorithm </a:t>
            </a:r>
            <a:r>
              <a:rPr lang="en-US" sz="2000" dirty="0" err="1" smtClean="0"/>
              <a:t>dals</a:t>
            </a:r>
            <a:r>
              <a:rPr lang="en-US" sz="2000" dirty="0" smtClean="0"/>
              <a:t> with, how to select a page for replacement when there are no free frames are available</a:t>
            </a:r>
          </a:p>
          <a:p>
            <a:pPr marL="342900" indent="-342900">
              <a:buFont typeface="Wingdings" panose="05000000000000000000" pitchFamily="2" charset="2"/>
              <a:buChar char="Ø"/>
            </a:pPr>
            <a:r>
              <a:rPr lang="en-US" sz="2000" dirty="0" smtClean="0"/>
              <a:t>In order to check performance of </a:t>
            </a:r>
            <a:r>
              <a:rPr lang="en-US" sz="2000" dirty="0"/>
              <a:t>these 2 </a:t>
            </a:r>
            <a:r>
              <a:rPr lang="en-US" sz="2000" dirty="0" smtClean="0"/>
              <a:t>algorithms, we use </a:t>
            </a:r>
            <a:r>
              <a:rPr lang="en-US" sz="2000" b="1" dirty="0" smtClean="0"/>
              <a:t>reference string</a:t>
            </a:r>
          </a:p>
          <a:p>
            <a:pPr marL="342900" indent="-342900">
              <a:buFont typeface="Wingdings" panose="05000000000000000000" pitchFamily="2" charset="2"/>
              <a:buChar char="Ø"/>
            </a:pPr>
            <a:r>
              <a:rPr lang="en-US" sz="2000" dirty="0" smtClean="0"/>
              <a:t>Algorithms are evaluated using a given string of memory accesses known as </a:t>
            </a:r>
            <a:r>
              <a:rPr lang="en-US" sz="2000" b="1" dirty="0" smtClean="0"/>
              <a:t>reference string</a:t>
            </a:r>
          </a:p>
          <a:p>
            <a:pPr marL="342900" indent="-342900">
              <a:buFont typeface="Wingdings" panose="05000000000000000000" pitchFamily="2" charset="2"/>
              <a:buChar char="Ø"/>
            </a:pPr>
            <a:r>
              <a:rPr lang="en-US" sz="2000" dirty="0" smtClean="0"/>
              <a:t>Algorithms which produces less page fault then those algorithms are called efficient algorithms</a:t>
            </a:r>
          </a:p>
          <a:p>
            <a:pPr marL="342900" indent="-342900">
              <a:buFont typeface="Wingdings" panose="05000000000000000000" pitchFamily="2" charset="2"/>
              <a:buChar char="Ø"/>
            </a:pPr>
            <a:endParaRPr lang="en-US" sz="2000" dirty="0" smtClean="0"/>
          </a:p>
          <a:p>
            <a:r>
              <a:rPr lang="en-US" sz="2400" dirty="0" smtClean="0"/>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35856606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Page replacement</a:t>
            </a:r>
            <a:endParaRPr lang="en-US" dirty="0"/>
          </a:p>
        </p:txBody>
      </p:sp>
      <p:sp>
        <p:nvSpPr>
          <p:cNvPr id="3" name="Text Placeholder 2"/>
          <p:cNvSpPr>
            <a:spLocks noGrp="1"/>
          </p:cNvSpPr>
          <p:nvPr>
            <p:ph type="body" idx="1"/>
          </p:nvPr>
        </p:nvSpPr>
        <p:spPr>
          <a:xfrm>
            <a:off x="0" y="685800"/>
            <a:ext cx="9144000" cy="6463308"/>
          </a:xfrm>
        </p:spPr>
        <p:txBody>
          <a:bodyPr/>
          <a:lstStyle/>
          <a:p>
            <a:pPr marL="168275" indent="-168275">
              <a:buFont typeface="Wingdings" panose="05000000000000000000" pitchFamily="2" charset="2"/>
              <a:buChar char="Ø"/>
            </a:pPr>
            <a:r>
              <a:rPr lang="en-US" sz="2000" dirty="0" smtClean="0"/>
              <a:t>Reference string can be generated in several ways. Most commonly used 3 methods are</a:t>
            </a:r>
          </a:p>
          <a:p>
            <a:r>
              <a:rPr lang="en-US" sz="2000" dirty="0"/>
              <a:t> </a:t>
            </a:r>
            <a:r>
              <a:rPr lang="en-US" sz="2000" dirty="0" smtClean="0"/>
              <a:t>  1) by using random generators</a:t>
            </a:r>
          </a:p>
          <a:p>
            <a:r>
              <a:rPr lang="en-US" sz="2000" dirty="0"/>
              <a:t> </a:t>
            </a:r>
            <a:r>
              <a:rPr lang="en-US" sz="2000" dirty="0" smtClean="0"/>
              <a:t>  2) by using specifically designed sequences</a:t>
            </a:r>
          </a:p>
          <a:p>
            <a:r>
              <a:rPr lang="en-US" sz="2000" dirty="0"/>
              <a:t> </a:t>
            </a:r>
            <a:r>
              <a:rPr lang="en-US" sz="2000" dirty="0" smtClean="0"/>
              <a:t>  3) by tracing the given system &amp; there by recording the addresses of each memory reference</a:t>
            </a:r>
          </a:p>
          <a:p>
            <a:pPr marL="342900" indent="-342900">
              <a:buFont typeface="Wingdings" panose="05000000000000000000" pitchFamily="2" charset="2"/>
              <a:buChar char="Ø"/>
            </a:pPr>
            <a:r>
              <a:rPr lang="en-US" sz="2000" dirty="0" smtClean="0"/>
              <a:t>To find number of page faults for a particular reference string &amp; page replacement algorithm, we should know the number of available frames.</a:t>
            </a:r>
          </a:p>
          <a:p>
            <a:pPr marL="342900" indent="-342900">
              <a:buFont typeface="Wingdings" panose="05000000000000000000" pitchFamily="2" charset="2"/>
              <a:buChar char="Ø"/>
            </a:pPr>
            <a:r>
              <a:rPr lang="en-US" sz="2000" dirty="0" smtClean="0"/>
              <a:t>If the number of free frames are more, then number of page faults were less.</a:t>
            </a:r>
          </a:p>
          <a:p>
            <a:pPr marL="342900" indent="-342900">
              <a:buFont typeface="Wingdings" panose="05000000000000000000" pitchFamily="2" charset="2"/>
              <a:buChar char="Ø"/>
            </a:pPr>
            <a:r>
              <a:rPr lang="en-US" sz="2000" dirty="0" smtClean="0"/>
              <a:t>Page faults will be more when less number of free frames</a:t>
            </a:r>
          </a:p>
          <a:p>
            <a:pPr marL="342900" indent="-342900">
              <a:buFont typeface="Wingdings" panose="05000000000000000000" pitchFamily="2" charset="2"/>
              <a:buChar char="Ø"/>
            </a:pPr>
            <a:r>
              <a:rPr lang="en-US" sz="2000" dirty="0" smtClean="0"/>
              <a:t>There are several page replacement algorithm &amp; for all of them we are using same reference string 7,0,1,2,0,3,0,4,2,3,0,3,2,1,2,0,1,7,0,1</a:t>
            </a:r>
          </a:p>
          <a:p>
            <a:pPr marL="342900" indent="-342900">
              <a:buFont typeface="Wingdings" panose="05000000000000000000" pitchFamily="2" charset="2"/>
              <a:buChar char="Ø"/>
            </a:pPr>
            <a:r>
              <a:rPr lang="en-US" sz="2000" dirty="0" smtClean="0"/>
              <a:t>For all </a:t>
            </a:r>
            <a:r>
              <a:rPr lang="en-US" sz="2000" dirty="0"/>
              <a:t>page replacement </a:t>
            </a:r>
            <a:r>
              <a:rPr lang="en-US" sz="2000" dirty="0" smtClean="0"/>
              <a:t>algorithms we consider memory with 3 frames</a:t>
            </a:r>
          </a:p>
          <a:p>
            <a:pPr marL="342900" indent="-342900">
              <a:buFont typeface="Wingdings" panose="05000000000000000000" pitchFamily="2" charset="2"/>
              <a:buChar char="Ø"/>
            </a:pPr>
            <a:endParaRPr lang="en-US" sz="2000" dirty="0" smtClean="0"/>
          </a:p>
          <a:p>
            <a:r>
              <a:rPr lang="en-US" sz="2400" dirty="0" smtClean="0"/>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18839980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FIFO Page replacement</a:t>
            </a:r>
            <a:endParaRPr lang="en-US" dirty="0"/>
          </a:p>
        </p:txBody>
      </p:sp>
      <p:sp>
        <p:nvSpPr>
          <p:cNvPr id="3" name="Text Placeholder 2"/>
          <p:cNvSpPr>
            <a:spLocks noGrp="1"/>
          </p:cNvSpPr>
          <p:nvPr>
            <p:ph type="body" idx="1"/>
          </p:nvPr>
        </p:nvSpPr>
        <p:spPr>
          <a:xfrm>
            <a:off x="0" y="685800"/>
            <a:ext cx="9144000" cy="6771084"/>
          </a:xfrm>
        </p:spPr>
        <p:txBody>
          <a:bodyPr/>
          <a:lstStyle/>
          <a:p>
            <a:pPr marL="168275" indent="-168275">
              <a:buFont typeface="Wingdings" panose="05000000000000000000" pitchFamily="2" charset="2"/>
              <a:buChar char="Ø"/>
            </a:pPr>
            <a:r>
              <a:rPr lang="en-US" sz="2000" dirty="0" smtClean="0"/>
              <a:t>This algorithm attaches time( page is brought into memory) with every page.</a:t>
            </a:r>
          </a:p>
          <a:p>
            <a:pPr marL="168275" indent="-168275">
              <a:buFont typeface="Wingdings" panose="05000000000000000000" pitchFamily="2" charset="2"/>
              <a:buChar char="Ø"/>
            </a:pPr>
            <a:r>
              <a:rPr lang="en-US" sz="2000" dirty="0" smtClean="0"/>
              <a:t>When a page is to be replaced, it selects &amp; replaces the oldest page(which came first)</a:t>
            </a:r>
          </a:p>
          <a:p>
            <a:pPr marL="168275" indent="-168275">
              <a:buFont typeface="Wingdings" panose="05000000000000000000" pitchFamily="2" charset="2"/>
              <a:buChar char="Ø"/>
            </a:pPr>
            <a:endParaRPr lang="en-US" sz="2000" dirty="0"/>
          </a:p>
          <a:p>
            <a:pPr marL="168275" indent="-168275">
              <a:buFont typeface="Wingdings" panose="05000000000000000000" pitchFamily="2" charset="2"/>
              <a:buChar char="Ø"/>
            </a:pPr>
            <a:endParaRPr lang="en-US" sz="2000" dirty="0" smtClean="0"/>
          </a:p>
          <a:p>
            <a:pPr marL="168275" indent="-168275">
              <a:buFont typeface="Wingdings" panose="05000000000000000000" pitchFamily="2" charset="2"/>
              <a:buChar char="Ø"/>
            </a:pPr>
            <a:endParaRPr lang="en-US" sz="2000" dirty="0"/>
          </a:p>
          <a:p>
            <a:pPr marL="168275" indent="-168275">
              <a:buFont typeface="Wingdings" panose="05000000000000000000" pitchFamily="2" charset="2"/>
              <a:buChar char="Ø"/>
            </a:pPr>
            <a:endParaRPr lang="en-US" sz="2000" dirty="0" smtClean="0"/>
          </a:p>
          <a:p>
            <a:pPr marL="168275" indent="-168275">
              <a:buFont typeface="Wingdings" panose="05000000000000000000" pitchFamily="2" charset="2"/>
              <a:buChar char="Ø"/>
            </a:pPr>
            <a:endParaRPr lang="en-US" sz="2000" dirty="0"/>
          </a:p>
          <a:p>
            <a:pPr marL="168275" indent="-168275">
              <a:buFont typeface="Wingdings" panose="05000000000000000000" pitchFamily="2" charset="2"/>
              <a:buChar char="Ø"/>
            </a:pPr>
            <a:endParaRPr lang="en-US" sz="2000" dirty="0" smtClean="0"/>
          </a:p>
          <a:p>
            <a:pPr marL="168275" indent="-168275">
              <a:buFont typeface="Wingdings" panose="05000000000000000000" pitchFamily="2" charset="2"/>
              <a:buChar char="Ø"/>
            </a:pPr>
            <a:endParaRPr lang="en-US" sz="2000" dirty="0"/>
          </a:p>
          <a:p>
            <a:pPr marL="168275" indent="-168275">
              <a:buFont typeface="Wingdings" panose="05000000000000000000" pitchFamily="2" charset="2"/>
              <a:buChar char="Ø"/>
            </a:pPr>
            <a:endParaRPr lang="en-US" sz="2000" dirty="0" smtClean="0"/>
          </a:p>
          <a:p>
            <a:pPr marL="168275" indent="-168275">
              <a:buFont typeface="Wingdings" panose="05000000000000000000" pitchFamily="2" charset="2"/>
              <a:buChar char="Ø"/>
            </a:pPr>
            <a:r>
              <a:rPr lang="en-US" sz="2000" dirty="0" smtClean="0"/>
              <a:t>This algorithm is easy to understand &amp; also to implement</a:t>
            </a:r>
          </a:p>
          <a:p>
            <a:pPr marL="168275" indent="-168275">
              <a:buFont typeface="Wingdings" panose="05000000000000000000" pitchFamily="2" charset="2"/>
              <a:buChar char="Ø"/>
            </a:pPr>
            <a:r>
              <a:rPr lang="en-US" sz="2000" dirty="0" smtClean="0"/>
              <a:t>But its performance is not always good</a:t>
            </a:r>
          </a:p>
          <a:p>
            <a:pPr marL="168275" indent="-168275">
              <a:buFont typeface="Wingdings" panose="05000000000000000000" pitchFamily="2" charset="2"/>
              <a:buChar char="Ø"/>
            </a:pPr>
            <a:endParaRPr lang="en-US" sz="2000" dirty="0" smtClean="0"/>
          </a:p>
          <a:p>
            <a:pPr marL="342900" indent="-342900">
              <a:buFont typeface="Wingdings" panose="05000000000000000000" pitchFamily="2" charset="2"/>
              <a:buChar char="Ø"/>
            </a:pPr>
            <a:endParaRPr lang="en-US" sz="2000" dirty="0" smtClean="0"/>
          </a:p>
          <a:p>
            <a:r>
              <a:rPr lang="en-US" sz="2400" dirty="0" smtClean="0"/>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pic>
        <p:nvPicPr>
          <p:cNvPr id="4" name="Picture 3"/>
          <p:cNvPicPr>
            <a:picLocks noChangeAspect="1"/>
          </p:cNvPicPr>
          <p:nvPr/>
        </p:nvPicPr>
        <p:blipFill>
          <a:blip r:embed="rId2"/>
          <a:stretch>
            <a:fillRect/>
          </a:stretch>
        </p:blipFill>
        <p:spPr>
          <a:xfrm>
            <a:off x="0" y="1676400"/>
            <a:ext cx="9143999" cy="2171700"/>
          </a:xfrm>
          <a:prstGeom prst="rect">
            <a:avLst/>
          </a:prstGeom>
        </p:spPr>
      </p:pic>
    </p:spTree>
    <p:extLst>
      <p:ext uri="{BB962C8B-B14F-4D97-AF65-F5344CB8AC3E}">
        <p14:creationId xmlns:p14="http://schemas.microsoft.com/office/powerpoint/2010/main" val="5359507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Optimal Page replacement</a:t>
            </a:r>
            <a:endParaRPr lang="en-US" dirty="0"/>
          </a:p>
        </p:txBody>
      </p:sp>
      <p:sp>
        <p:nvSpPr>
          <p:cNvPr id="3" name="Text Placeholder 2"/>
          <p:cNvSpPr>
            <a:spLocks noGrp="1"/>
          </p:cNvSpPr>
          <p:nvPr>
            <p:ph type="body" idx="1"/>
          </p:nvPr>
        </p:nvSpPr>
        <p:spPr>
          <a:xfrm>
            <a:off x="0" y="685800"/>
            <a:ext cx="9144000" cy="7078861"/>
          </a:xfrm>
        </p:spPr>
        <p:txBody>
          <a:bodyPr/>
          <a:lstStyle/>
          <a:p>
            <a:pPr marL="168275" indent="-168275">
              <a:buFont typeface="Wingdings" panose="05000000000000000000" pitchFamily="2" charset="2"/>
              <a:buChar char="Ø"/>
            </a:pPr>
            <a:r>
              <a:rPr lang="en-US" sz="2000" dirty="0" smtClean="0"/>
              <a:t>This algorithm has lowest page fault rate.</a:t>
            </a:r>
          </a:p>
          <a:p>
            <a:pPr marL="168275" indent="-168275">
              <a:buFont typeface="Wingdings" panose="05000000000000000000" pitchFamily="2" charset="2"/>
              <a:buChar char="Ø"/>
            </a:pPr>
            <a:r>
              <a:rPr lang="en-US" sz="2000" dirty="0" smtClean="0"/>
              <a:t>It never suffer from </a:t>
            </a:r>
            <a:r>
              <a:rPr lang="en-US" sz="2000" dirty="0" err="1" smtClean="0"/>
              <a:t>Belady’s</a:t>
            </a:r>
            <a:r>
              <a:rPr lang="en-US" sz="2000" dirty="0" smtClean="0"/>
              <a:t> anomaly.</a:t>
            </a:r>
          </a:p>
          <a:p>
            <a:pPr marL="168275" indent="-168275">
              <a:buFont typeface="Wingdings" panose="05000000000000000000" pitchFamily="2" charset="2"/>
              <a:buChar char="Ø"/>
            </a:pPr>
            <a:r>
              <a:rPr lang="en-US" sz="2000" dirty="0" smtClean="0"/>
              <a:t>This algorithm says “replace the page which is not going to be used in future for long time”</a:t>
            </a:r>
          </a:p>
          <a:p>
            <a:pPr marL="342900" indent="-342900">
              <a:buFont typeface="Wingdings" panose="05000000000000000000" pitchFamily="2" charset="2"/>
              <a:buChar char="Ø"/>
            </a:pPr>
            <a:r>
              <a:rPr lang="en-US" sz="2000" dirty="0" smtClean="0"/>
              <a:t>It guarantees the lowest possible page fault rate for a fixed number of frames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t>9 page faults, first 3 are unavoidable, we can say only 6 page faults</a:t>
            </a:r>
          </a:p>
          <a:p>
            <a:pPr marL="342900" indent="-342900">
              <a:buFont typeface="Wingdings" panose="05000000000000000000" pitchFamily="2" charset="2"/>
              <a:buChar char="Ø"/>
            </a:pPr>
            <a:r>
              <a:rPr lang="en-US" sz="2000" dirty="0" smtClean="0"/>
              <a:t>Difficult to implement because it requires future knowledge of reference string</a:t>
            </a:r>
          </a:p>
          <a:p>
            <a:pPr marL="342900" indent="-342900">
              <a:buFont typeface="Wingdings" panose="05000000000000000000" pitchFamily="2" charset="2"/>
              <a:buChar char="Ø"/>
            </a:pPr>
            <a:endParaRPr lang="en-US" sz="2000" dirty="0" smtClean="0"/>
          </a:p>
          <a:p>
            <a:r>
              <a:rPr lang="en-US" sz="2400" dirty="0" smtClean="0"/>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pic>
        <p:nvPicPr>
          <p:cNvPr id="5" name="Picture 4"/>
          <p:cNvPicPr>
            <a:picLocks noChangeAspect="1"/>
          </p:cNvPicPr>
          <p:nvPr/>
        </p:nvPicPr>
        <p:blipFill>
          <a:blip r:embed="rId2"/>
          <a:stretch>
            <a:fillRect/>
          </a:stretch>
        </p:blipFill>
        <p:spPr>
          <a:xfrm>
            <a:off x="-1" y="2438400"/>
            <a:ext cx="9143999" cy="2057400"/>
          </a:xfrm>
          <a:prstGeom prst="rect">
            <a:avLst/>
          </a:prstGeom>
        </p:spPr>
      </p:pic>
    </p:spTree>
    <p:extLst>
      <p:ext uri="{BB962C8B-B14F-4D97-AF65-F5344CB8AC3E}">
        <p14:creationId xmlns:p14="http://schemas.microsoft.com/office/powerpoint/2010/main" val="25216164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LRU Page replacement</a:t>
            </a:r>
            <a:endParaRPr lang="en-US" dirty="0"/>
          </a:p>
        </p:txBody>
      </p:sp>
      <p:sp>
        <p:nvSpPr>
          <p:cNvPr id="3" name="Text Placeholder 2"/>
          <p:cNvSpPr>
            <a:spLocks noGrp="1"/>
          </p:cNvSpPr>
          <p:nvPr>
            <p:ph type="body" idx="1"/>
          </p:nvPr>
        </p:nvSpPr>
        <p:spPr>
          <a:xfrm>
            <a:off x="0" y="685800"/>
            <a:ext cx="9144000" cy="7386638"/>
          </a:xfrm>
        </p:spPr>
        <p:txBody>
          <a:bodyPr/>
          <a:lstStyle/>
          <a:p>
            <a:pPr marL="168275" indent="-168275">
              <a:buFont typeface="Wingdings" panose="05000000000000000000" pitchFamily="2" charset="2"/>
              <a:buChar char="Ø"/>
            </a:pPr>
            <a:r>
              <a:rPr lang="en-US" sz="2000" dirty="0" smtClean="0"/>
              <a:t>Optimal page replacement algorithm looks time in forward, whereas LRU page replacement algorithm looks time backward</a:t>
            </a:r>
          </a:p>
          <a:p>
            <a:pPr marL="168275" indent="-168275">
              <a:buFont typeface="Wingdings" panose="05000000000000000000" pitchFamily="2" charset="2"/>
              <a:buChar char="Ø"/>
            </a:pPr>
            <a:r>
              <a:rPr lang="en-US" sz="2000" dirty="0" smtClean="0"/>
              <a:t>It says, “replace the page which is not being used from long time”</a:t>
            </a:r>
          </a:p>
          <a:p>
            <a:pPr marL="168275" indent="-168275">
              <a:buFont typeface="Wingdings" panose="05000000000000000000" pitchFamily="2" charset="2"/>
              <a:buChar char="Ø"/>
            </a:pPr>
            <a:r>
              <a:rPr lang="en-US" sz="2000" dirty="0" smtClean="0"/>
              <a:t>It replaces the page which is not used most recently, </a:t>
            </a:r>
            <a:r>
              <a:rPr lang="en-US" sz="2000" b="1" dirty="0" smtClean="0"/>
              <a:t>Least Recently Used</a:t>
            </a:r>
            <a:r>
              <a:rPr lang="en-US" sz="2000" dirty="0" smtClean="0"/>
              <a:t>.</a:t>
            </a:r>
          </a:p>
          <a:p>
            <a:pPr marL="168275" indent="-168275">
              <a:buFont typeface="Wingdings" panose="05000000000000000000" pitchFamily="2" charset="2"/>
              <a:buChar char="Ø"/>
            </a:pPr>
            <a:endParaRPr lang="en-US" sz="2000" dirty="0"/>
          </a:p>
          <a:p>
            <a:pPr marL="168275" indent="-168275">
              <a:buFont typeface="Wingdings" panose="05000000000000000000" pitchFamily="2" charset="2"/>
              <a:buChar char="Ø"/>
            </a:pPr>
            <a:endParaRPr lang="en-US" sz="2000" dirty="0" smtClean="0"/>
          </a:p>
          <a:p>
            <a:pPr marL="168275" indent="-168275">
              <a:buFont typeface="Wingdings" panose="05000000000000000000" pitchFamily="2" charset="2"/>
              <a:buChar char="Ø"/>
            </a:pPr>
            <a:endParaRPr lang="en-US" sz="2000" dirty="0"/>
          </a:p>
          <a:p>
            <a:pPr marL="168275" indent="-168275">
              <a:buFont typeface="Wingdings" panose="05000000000000000000" pitchFamily="2" charset="2"/>
              <a:buChar char="Ø"/>
            </a:pPr>
            <a:endParaRPr lang="en-US" sz="2000" dirty="0" smtClean="0"/>
          </a:p>
          <a:p>
            <a:pPr marL="168275" indent="-168275">
              <a:buFont typeface="Wingdings" panose="05000000000000000000" pitchFamily="2" charset="2"/>
              <a:buChar char="Ø"/>
            </a:pPr>
            <a:endParaRPr lang="en-US" sz="2000" dirty="0"/>
          </a:p>
          <a:p>
            <a:pPr marL="168275" indent="-168275">
              <a:buFont typeface="Wingdings" panose="05000000000000000000" pitchFamily="2" charset="2"/>
              <a:buChar char="Ø"/>
            </a:pPr>
            <a:endParaRPr lang="en-US" sz="2000" dirty="0" smtClean="0"/>
          </a:p>
          <a:p>
            <a:pPr marL="168275" indent="-168275">
              <a:buFont typeface="Wingdings" panose="05000000000000000000" pitchFamily="2" charset="2"/>
              <a:buChar char="Ø"/>
            </a:pPr>
            <a:endParaRPr lang="en-US" sz="2000" dirty="0"/>
          </a:p>
          <a:p>
            <a:pPr marL="168275" indent="-168275">
              <a:buFont typeface="Wingdings" panose="05000000000000000000" pitchFamily="2" charset="2"/>
              <a:buChar char="Ø"/>
            </a:pPr>
            <a:endParaRPr lang="en-US" sz="2000" dirty="0" smtClean="0"/>
          </a:p>
          <a:p>
            <a:pPr marL="168275" indent="-168275">
              <a:buFont typeface="Wingdings" panose="05000000000000000000" pitchFamily="2" charset="2"/>
              <a:buChar char="Ø"/>
            </a:pPr>
            <a:r>
              <a:rPr lang="en-US" sz="2000" dirty="0" smtClean="0"/>
              <a:t>12 page faults</a:t>
            </a:r>
          </a:p>
          <a:p>
            <a:pPr marL="168275" indent="-168275">
              <a:buFont typeface="Wingdings" panose="05000000000000000000" pitchFamily="2" charset="2"/>
              <a:buChar char="Ø"/>
            </a:pPr>
            <a:r>
              <a:rPr lang="en-US" sz="2000" dirty="0" smtClean="0"/>
              <a:t>It is often used as a page replacement algorithm &amp; is considered to be good</a:t>
            </a:r>
            <a:endParaRPr lang="en-US" sz="2000" dirty="0"/>
          </a:p>
          <a:p>
            <a:pPr marL="168275" indent="-168275">
              <a:buFont typeface="Wingdings" panose="05000000000000000000" pitchFamily="2" charset="2"/>
              <a:buChar char="Ø"/>
            </a:pPr>
            <a:endParaRPr lang="en-US" sz="2000" dirty="0" smtClean="0"/>
          </a:p>
          <a:p>
            <a:pPr marL="168275" indent="-168275">
              <a:buFont typeface="Wingdings" panose="05000000000000000000" pitchFamily="2" charset="2"/>
              <a:buChar char="Ø"/>
            </a:pPr>
            <a:endParaRPr lang="en-US" sz="2000" b="1" dirty="0" smtClean="0"/>
          </a:p>
          <a:p>
            <a:pPr marL="342900" indent="-342900">
              <a:buFont typeface="Wingdings" panose="05000000000000000000" pitchFamily="2" charset="2"/>
              <a:buChar char="Ø"/>
            </a:pPr>
            <a:endParaRPr lang="en-US" sz="2000" dirty="0" smtClean="0"/>
          </a:p>
          <a:p>
            <a:r>
              <a:rPr lang="en-US" sz="2400" dirty="0" smtClean="0"/>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pic>
        <p:nvPicPr>
          <p:cNvPr id="4" name="Picture 3"/>
          <p:cNvPicPr>
            <a:picLocks noChangeAspect="1"/>
          </p:cNvPicPr>
          <p:nvPr/>
        </p:nvPicPr>
        <p:blipFill>
          <a:blip r:embed="rId2"/>
          <a:stretch>
            <a:fillRect/>
          </a:stretch>
        </p:blipFill>
        <p:spPr>
          <a:xfrm>
            <a:off x="0" y="2057401"/>
            <a:ext cx="9143999" cy="2271712"/>
          </a:xfrm>
          <a:prstGeom prst="rect">
            <a:avLst/>
          </a:prstGeom>
        </p:spPr>
      </p:pic>
    </p:spTree>
    <p:extLst>
      <p:ext uri="{BB962C8B-B14F-4D97-AF65-F5344CB8AC3E}">
        <p14:creationId xmlns:p14="http://schemas.microsoft.com/office/powerpoint/2010/main" val="21645815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smtClean="0"/>
              <a:t>LRU Page replacement</a:t>
            </a:r>
            <a:endParaRPr lang="en-US" dirty="0"/>
          </a:p>
        </p:txBody>
      </p:sp>
      <p:sp>
        <p:nvSpPr>
          <p:cNvPr id="3" name="Text Placeholder 2"/>
          <p:cNvSpPr>
            <a:spLocks noGrp="1"/>
          </p:cNvSpPr>
          <p:nvPr>
            <p:ph type="body" idx="1"/>
          </p:nvPr>
        </p:nvSpPr>
        <p:spPr>
          <a:xfrm>
            <a:off x="0" y="685800"/>
            <a:ext cx="9144000" cy="7694414"/>
          </a:xfrm>
        </p:spPr>
        <p:txBody>
          <a:bodyPr/>
          <a:lstStyle/>
          <a:p>
            <a:pPr marL="168275" indent="-168275">
              <a:buFont typeface="Wingdings" panose="05000000000000000000" pitchFamily="2" charset="2"/>
              <a:buChar char="Ø"/>
            </a:pPr>
            <a:r>
              <a:rPr lang="en-US" sz="2000" dirty="0" smtClean="0"/>
              <a:t>The major problem is how to implement exactly.</a:t>
            </a:r>
          </a:p>
          <a:p>
            <a:pPr marL="168275" indent="-168275">
              <a:buFont typeface="Wingdings" panose="05000000000000000000" pitchFamily="2" charset="2"/>
              <a:buChar char="Ø"/>
            </a:pPr>
            <a:r>
              <a:rPr lang="en-US" sz="2000" dirty="0" smtClean="0"/>
              <a:t>Generally, there are 2 approaches to implement LRU</a:t>
            </a:r>
          </a:p>
          <a:p>
            <a:r>
              <a:rPr lang="en-US" sz="2000" dirty="0"/>
              <a:t> </a:t>
            </a:r>
            <a:r>
              <a:rPr lang="en-US" sz="2000" dirty="0" smtClean="0"/>
              <a:t>   1) counters</a:t>
            </a:r>
          </a:p>
          <a:p>
            <a:r>
              <a:rPr lang="en-US" sz="2000" dirty="0"/>
              <a:t> </a:t>
            </a:r>
            <a:r>
              <a:rPr lang="en-US" sz="2000" dirty="0" smtClean="0"/>
              <a:t>   2) stack</a:t>
            </a:r>
          </a:p>
          <a:p>
            <a:pPr marL="342900" indent="-342900">
              <a:buFont typeface="Wingdings" panose="05000000000000000000" pitchFamily="2" charset="2"/>
              <a:buChar char="Ø"/>
            </a:pPr>
            <a:r>
              <a:rPr lang="en-US" sz="2000" b="1" dirty="0" smtClean="0"/>
              <a:t>Counter </a:t>
            </a:r>
            <a:r>
              <a:rPr lang="en-US" sz="2000" dirty="0" smtClean="0"/>
              <a:t>is used for every page &amp; is incremented when corresponding page is accessed</a:t>
            </a:r>
          </a:p>
          <a:p>
            <a:pPr marL="342900" indent="-342900">
              <a:buFont typeface="Wingdings" panose="05000000000000000000" pitchFamily="2" charset="2"/>
              <a:buChar char="Ø"/>
            </a:pPr>
            <a:r>
              <a:rPr lang="en-US" sz="2000" dirty="0" smtClean="0"/>
              <a:t>In order to find which page is least recently used, just search the entire page table for the page with the smallest counter value</a:t>
            </a:r>
          </a:p>
          <a:p>
            <a:pPr marL="342900" indent="-342900">
              <a:buFont typeface="Wingdings" panose="05000000000000000000" pitchFamily="2" charset="2"/>
              <a:buChar char="Ø"/>
            </a:pPr>
            <a:r>
              <a:rPr lang="en-US" sz="2000" dirty="0" smtClean="0"/>
              <a:t>Whenever a page is accessed, it will be placed at the top of the </a:t>
            </a:r>
            <a:r>
              <a:rPr lang="en-US" sz="2000" b="1" dirty="0" smtClean="0"/>
              <a:t>stack</a:t>
            </a:r>
            <a:r>
              <a:rPr lang="en-US" sz="2000" dirty="0" smtClean="0"/>
              <a:t>. Always, least </a:t>
            </a:r>
            <a:r>
              <a:rPr lang="en-US" sz="2000" dirty="0" err="1" smtClean="0"/>
              <a:t>recentlu</a:t>
            </a:r>
            <a:r>
              <a:rPr lang="en-US" sz="2000" dirty="0" smtClean="0"/>
              <a:t> used page will be in the bottom</a:t>
            </a:r>
          </a:p>
          <a:p>
            <a:pPr marL="342900" indent="-342900">
              <a:buFont typeface="Wingdings" panose="05000000000000000000" pitchFamily="2" charset="2"/>
              <a:buChar char="Ø"/>
            </a:pPr>
            <a:r>
              <a:rPr lang="en-US" sz="2000" dirty="0" smtClean="0"/>
              <a:t>Since, it requires removing the objects from middle of the stack, doubly linked list is the recommended data structure</a:t>
            </a:r>
          </a:p>
          <a:p>
            <a:pPr marL="342900" indent="-342900">
              <a:buFont typeface="Wingdings" panose="05000000000000000000" pitchFamily="2" charset="2"/>
              <a:buChar char="Ø"/>
            </a:pPr>
            <a:r>
              <a:rPr lang="en-US" sz="2000" dirty="0" smtClean="0"/>
              <a:t>Both implementation of LRU requires hardware support, either for incrementing counter or for managing stack, as these </a:t>
            </a:r>
            <a:r>
              <a:rPr lang="en-US" sz="2000" dirty="0" err="1" smtClean="0"/>
              <a:t>opeartions</a:t>
            </a:r>
            <a:r>
              <a:rPr lang="en-US" sz="2000" dirty="0" smtClean="0"/>
              <a:t> must be performed for every memory access</a:t>
            </a:r>
            <a:endParaRPr lang="en-US" sz="2000" dirty="0"/>
          </a:p>
          <a:p>
            <a:pPr marL="168275" indent="-168275">
              <a:buFont typeface="Wingdings" panose="05000000000000000000" pitchFamily="2" charset="2"/>
              <a:buChar char="Ø"/>
            </a:pPr>
            <a:endParaRPr lang="en-US" sz="2000" dirty="0" smtClean="0"/>
          </a:p>
          <a:p>
            <a:pPr marL="168275" indent="-168275">
              <a:buFont typeface="Wingdings" panose="05000000000000000000" pitchFamily="2" charset="2"/>
              <a:buChar char="Ø"/>
            </a:pPr>
            <a:endParaRPr lang="en-US" sz="2000" b="1" dirty="0" smtClean="0"/>
          </a:p>
          <a:p>
            <a:pPr marL="342900" indent="-342900">
              <a:buFont typeface="Wingdings" panose="05000000000000000000" pitchFamily="2" charset="2"/>
              <a:buChar char="Ø"/>
            </a:pPr>
            <a:endParaRPr lang="en-US" sz="2000" dirty="0" smtClean="0"/>
          </a:p>
          <a:p>
            <a:r>
              <a:rPr lang="en-US" sz="2400" dirty="0" smtClean="0"/>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50010131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dirty="0" smtClean="0"/>
              <a:t>Thrashing</a:t>
            </a:r>
            <a:endParaRPr lang="en-US" dirty="0"/>
          </a:p>
        </p:txBody>
      </p:sp>
      <p:sp>
        <p:nvSpPr>
          <p:cNvPr id="3" name="Text Placeholder 2"/>
          <p:cNvSpPr>
            <a:spLocks noGrp="1"/>
          </p:cNvSpPr>
          <p:nvPr>
            <p:ph type="body" idx="1"/>
          </p:nvPr>
        </p:nvSpPr>
        <p:spPr>
          <a:xfrm>
            <a:off x="0" y="685800"/>
            <a:ext cx="9144000" cy="6771084"/>
          </a:xfrm>
        </p:spPr>
        <p:txBody>
          <a:bodyPr/>
          <a:lstStyle/>
          <a:p>
            <a:pPr marL="168275" indent="-168275">
              <a:buFont typeface="Wingdings" panose="05000000000000000000" pitchFamily="2" charset="2"/>
              <a:buChar char="Ø"/>
            </a:pPr>
            <a:r>
              <a:rPr lang="en-US" sz="2000" dirty="0" smtClean="0"/>
              <a:t>If any process does not have enough frames than what it actually, then it results in page fault very quickly</a:t>
            </a:r>
          </a:p>
          <a:p>
            <a:pPr marL="168275" indent="-168275">
              <a:buFont typeface="Wingdings" panose="05000000000000000000" pitchFamily="2" charset="2"/>
              <a:buChar char="Ø"/>
            </a:pPr>
            <a:r>
              <a:rPr lang="en-US" sz="2000" dirty="0" smtClean="0"/>
              <a:t>Assume a process needs 12 frames but it got only 5 frames</a:t>
            </a:r>
          </a:p>
          <a:p>
            <a:pPr marL="168275" indent="-168275">
              <a:buFont typeface="Wingdings" panose="05000000000000000000" pitchFamily="2" charset="2"/>
              <a:buChar char="Ø"/>
            </a:pPr>
            <a:r>
              <a:rPr lang="en-US" sz="2000" dirty="0" smtClean="0"/>
              <a:t>Whenever it tries to access 6</a:t>
            </a:r>
            <a:r>
              <a:rPr lang="en-US" sz="2000" baseline="30000" dirty="0" smtClean="0"/>
              <a:t>th</a:t>
            </a:r>
            <a:r>
              <a:rPr lang="en-US" sz="2000" dirty="0" smtClean="0"/>
              <a:t> frame, page fault occurs</a:t>
            </a:r>
          </a:p>
          <a:p>
            <a:pPr marL="168275" indent="-168275">
              <a:buFont typeface="Wingdings" panose="05000000000000000000" pitchFamily="2" charset="2"/>
              <a:buChar char="Ø"/>
            </a:pPr>
            <a:r>
              <a:rPr lang="en-US" sz="2000" dirty="0" smtClean="0"/>
              <a:t>At this point of time, this process has to replace any one of its 5 frames only</a:t>
            </a:r>
          </a:p>
          <a:p>
            <a:pPr marL="168275" indent="-168275">
              <a:buFont typeface="Wingdings" panose="05000000000000000000" pitchFamily="2" charset="2"/>
              <a:buChar char="Ø"/>
            </a:pPr>
            <a:r>
              <a:rPr lang="en-US" sz="2000" dirty="0" smtClean="0"/>
              <a:t>So, </a:t>
            </a:r>
            <a:r>
              <a:rPr lang="en-US" sz="2000" dirty="0" err="1" smtClean="0"/>
              <a:t>withoutany</a:t>
            </a:r>
            <a:r>
              <a:rPr lang="en-US" sz="2000" dirty="0" smtClean="0"/>
              <a:t> choice, that process will replace any one of its frequently used frames</a:t>
            </a:r>
          </a:p>
          <a:p>
            <a:pPr marL="168275" indent="-168275">
              <a:buFont typeface="Wingdings" panose="05000000000000000000" pitchFamily="2" charset="2"/>
              <a:buChar char="Ø"/>
            </a:pPr>
            <a:r>
              <a:rPr lang="en-US" sz="2000" dirty="0" smtClean="0"/>
              <a:t>If that process needs that frame again, then page-fault occurs again. Like this page fault will appear again and again</a:t>
            </a:r>
          </a:p>
          <a:p>
            <a:pPr marL="168275" indent="-168275">
              <a:buFont typeface="Wingdings" panose="05000000000000000000" pitchFamily="2" charset="2"/>
              <a:buChar char="Ø"/>
            </a:pPr>
            <a:r>
              <a:rPr lang="en-US" sz="2000" dirty="0" smtClean="0"/>
              <a:t>This high paging activity is called </a:t>
            </a:r>
            <a:r>
              <a:rPr lang="en-US" sz="2000" b="1" dirty="0" smtClean="0"/>
              <a:t>thrashing </a:t>
            </a:r>
            <a:endParaRPr lang="en-US" sz="2000" dirty="0" smtClean="0"/>
          </a:p>
          <a:p>
            <a:pPr marL="168275" indent="-168275">
              <a:buFont typeface="Wingdings" panose="05000000000000000000" pitchFamily="2" charset="2"/>
              <a:buChar char="Ø"/>
            </a:pPr>
            <a:r>
              <a:rPr lang="en-US" sz="2000" dirty="0" smtClean="0"/>
              <a:t>A process will be in thrashing, if it is spending more time in paging than executing</a:t>
            </a:r>
            <a:endParaRPr lang="en-US" sz="2000" dirty="0"/>
          </a:p>
          <a:p>
            <a:pPr marL="168275" indent="-168275">
              <a:buFont typeface="Wingdings" panose="05000000000000000000" pitchFamily="2" charset="2"/>
              <a:buChar char="Ø"/>
            </a:pPr>
            <a:endParaRPr lang="en-US" sz="2000" dirty="0" smtClean="0"/>
          </a:p>
          <a:p>
            <a:pPr marL="168275" indent="-168275">
              <a:buFont typeface="Wingdings" panose="05000000000000000000" pitchFamily="2" charset="2"/>
              <a:buChar char="Ø"/>
            </a:pPr>
            <a:endParaRPr lang="en-US" sz="2000" b="1" dirty="0" smtClean="0"/>
          </a:p>
          <a:p>
            <a:pPr marL="342900" indent="-342900">
              <a:buFont typeface="Wingdings" panose="05000000000000000000" pitchFamily="2" charset="2"/>
              <a:buChar char="Ø"/>
            </a:pPr>
            <a:endParaRPr lang="en-US" sz="2000" dirty="0" smtClean="0"/>
          </a:p>
          <a:p>
            <a:r>
              <a:rPr lang="en-US" sz="2400" dirty="0" smtClean="0"/>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2632107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70801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3999" cy="430887"/>
          </a:xfrm>
        </p:spPr>
        <p:txBody>
          <a:bodyPr/>
          <a:lstStyle/>
          <a:p>
            <a:r>
              <a:rPr lang="en-US" smtClean="0"/>
              <a:t>Thrashing</a:t>
            </a:r>
            <a:endParaRPr lang="en-US" dirty="0"/>
          </a:p>
        </p:txBody>
      </p:sp>
      <p:sp>
        <p:nvSpPr>
          <p:cNvPr id="3" name="Text Placeholder 2"/>
          <p:cNvSpPr>
            <a:spLocks noGrp="1"/>
          </p:cNvSpPr>
          <p:nvPr>
            <p:ph type="body" idx="1"/>
          </p:nvPr>
        </p:nvSpPr>
        <p:spPr>
          <a:xfrm>
            <a:off x="0" y="685800"/>
            <a:ext cx="9144000" cy="4924425"/>
          </a:xfrm>
        </p:spPr>
        <p:txBody>
          <a:bodyPr/>
          <a:lstStyle/>
          <a:p>
            <a:pPr marL="168275" indent="-168275">
              <a:buFont typeface="Wingdings" panose="05000000000000000000" pitchFamily="2" charset="2"/>
              <a:buChar char="Ø"/>
            </a:pPr>
            <a:r>
              <a:rPr lang="en-US" sz="2000" dirty="0" smtClean="0"/>
              <a:t>As the degree of multiprogramming increases, then CPU utilization will be in its peak till stack is full/main memory is full(i.e., all frames are busy in executing many processes)</a:t>
            </a:r>
          </a:p>
          <a:p>
            <a:pPr marL="168275" indent="-168275">
              <a:buFont typeface="Wingdings" panose="05000000000000000000" pitchFamily="2" charset="2"/>
              <a:buChar char="Ø"/>
            </a:pPr>
            <a:r>
              <a:rPr lang="en-US" sz="2000" dirty="0" smtClean="0"/>
              <a:t>once main memory is full, if we increase the degree of multiprogramming slightly then system performance will decrease drastically </a:t>
            </a:r>
          </a:p>
          <a:p>
            <a:pPr marL="168275" indent="-168275">
              <a:buFont typeface="Wingdings" panose="05000000000000000000" pitchFamily="2" charset="2"/>
              <a:buChar char="Ø"/>
            </a:pPr>
            <a:endParaRPr lang="en-US" sz="2000" dirty="0"/>
          </a:p>
          <a:p>
            <a:pPr marL="168275" indent="-168275">
              <a:buFont typeface="Wingdings" panose="05000000000000000000" pitchFamily="2" charset="2"/>
              <a:buChar char="Ø"/>
            </a:pPr>
            <a:endParaRPr lang="en-US" sz="2000" dirty="0" smtClean="0"/>
          </a:p>
          <a:p>
            <a:pPr marL="168275" indent="-168275">
              <a:buFont typeface="Wingdings" panose="05000000000000000000" pitchFamily="2" charset="2"/>
              <a:buChar char="Ø"/>
            </a:pPr>
            <a:endParaRPr lang="en-US" sz="2000" b="1" dirty="0" smtClean="0"/>
          </a:p>
          <a:p>
            <a:pPr marL="342900" indent="-342900">
              <a:buFont typeface="Wingdings" panose="05000000000000000000" pitchFamily="2" charset="2"/>
              <a:buChar char="Ø"/>
            </a:pPr>
            <a:endParaRPr lang="en-US" sz="2000" dirty="0" smtClean="0"/>
          </a:p>
          <a:p>
            <a:r>
              <a:rPr lang="en-US" sz="2400" dirty="0" smtClean="0"/>
              <a:t/>
            </a:r>
            <a:br>
              <a:rPr lang="en-US" sz="2400" dirty="0" smtClean="0"/>
            </a:br>
            <a:endParaRPr lang="en-US" sz="2400" dirty="0"/>
          </a:p>
          <a:p>
            <a:endParaRPr lang="en-US" sz="1400" dirty="0" smtClean="0"/>
          </a:p>
          <a:p>
            <a:pPr marL="342900" indent="-342900">
              <a:buFont typeface="Wingdings" panose="05000000000000000000" pitchFamily="2" charset="2"/>
              <a:buChar char="Ø"/>
            </a:pPr>
            <a:endParaRPr lang="en-US" sz="2400" b="1" dirty="0"/>
          </a:p>
          <a:p>
            <a:endParaRPr lang="en-US" sz="1400" dirty="0"/>
          </a:p>
          <a:p>
            <a:endParaRPr lang="en-US" sz="2400" baseline="30000" dirty="0"/>
          </a:p>
          <a:p>
            <a:pPr marL="342900" indent="-342900">
              <a:buFont typeface="Wingdings" panose="05000000000000000000" pitchFamily="2" charset="2"/>
              <a:buChar char="Ø"/>
            </a:pPr>
            <a:endParaRPr lang="en-US" sz="2400" dirty="0"/>
          </a:p>
        </p:txBody>
      </p:sp>
      <p:pic>
        <p:nvPicPr>
          <p:cNvPr id="4" name="Picture 3"/>
          <p:cNvPicPr>
            <a:picLocks noChangeAspect="1"/>
          </p:cNvPicPr>
          <p:nvPr/>
        </p:nvPicPr>
        <p:blipFill>
          <a:blip r:embed="rId2"/>
          <a:stretch>
            <a:fillRect/>
          </a:stretch>
        </p:blipFill>
        <p:spPr>
          <a:xfrm>
            <a:off x="1" y="2286000"/>
            <a:ext cx="9143998" cy="4572000"/>
          </a:xfrm>
          <a:prstGeom prst="rect">
            <a:avLst/>
          </a:prstGeom>
        </p:spPr>
      </p:pic>
    </p:spTree>
    <p:extLst>
      <p:ext uri="{BB962C8B-B14F-4D97-AF65-F5344CB8AC3E}">
        <p14:creationId xmlns:p14="http://schemas.microsoft.com/office/powerpoint/2010/main" val="1602042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479" y="0"/>
            <a:ext cx="7466965" cy="492443"/>
          </a:xfrm>
        </p:spPr>
        <p:txBody>
          <a:bodyPr/>
          <a:lstStyle/>
          <a:p>
            <a:r>
              <a:rPr lang="en-US" sz="3200" spc="-65" dirty="0" smtClean="0">
                <a:latin typeface="Caladea"/>
                <a:cs typeface="Caladea"/>
              </a:rPr>
              <a:t>Address Binding…………</a:t>
            </a:r>
            <a:r>
              <a:rPr lang="en-US" sz="3200" spc="-65" dirty="0" err="1" smtClean="0">
                <a:latin typeface="Caladea"/>
                <a:cs typeface="Caladea"/>
              </a:rPr>
              <a:t>contd</a:t>
            </a:r>
            <a:endParaRPr lang="en-US" sz="3200" dirty="0"/>
          </a:p>
        </p:txBody>
      </p:sp>
      <p:sp>
        <p:nvSpPr>
          <p:cNvPr id="3" name="Text Placeholder 2"/>
          <p:cNvSpPr>
            <a:spLocks noGrp="1"/>
          </p:cNvSpPr>
          <p:nvPr>
            <p:ph type="body" idx="1"/>
          </p:nvPr>
        </p:nvSpPr>
        <p:spPr>
          <a:xfrm>
            <a:off x="0" y="701040"/>
            <a:ext cx="9144000" cy="4873129"/>
          </a:xfrm>
        </p:spPr>
        <p:txBody>
          <a:bodyPr/>
          <a:lstStyle/>
          <a:p>
            <a:pPr marL="241300" indent="-229235" algn="just">
              <a:spcBef>
                <a:spcPts val="655"/>
              </a:spcBef>
              <a:buFont typeface="Arial"/>
              <a:buChar char="•"/>
              <a:tabLst>
                <a:tab pos="241935" algn="l"/>
              </a:tabLst>
            </a:pPr>
            <a:r>
              <a:rPr lang="en-US" sz="2000" dirty="0"/>
              <a:t>Compiler will typically bind these symbolic addresses to Relocatable </a:t>
            </a:r>
            <a:r>
              <a:rPr lang="en-US" sz="2000" dirty="0" smtClean="0"/>
              <a:t>addresses</a:t>
            </a:r>
          </a:p>
          <a:p>
            <a:pPr marL="241300" indent="-229235" algn="just">
              <a:spcBef>
                <a:spcPts val="655"/>
              </a:spcBef>
              <a:buFont typeface="Arial"/>
              <a:buChar char="•"/>
              <a:tabLst>
                <a:tab pos="241935" algn="l"/>
              </a:tabLst>
            </a:pPr>
            <a:r>
              <a:rPr lang="en-US" sz="2000" dirty="0" smtClean="0"/>
              <a:t>Linkage editor or loader will in turn bind the Relocatable addresses to absolute addresses</a:t>
            </a:r>
          </a:p>
          <a:p>
            <a:pPr marL="241300" indent="-229235" algn="just">
              <a:spcBef>
                <a:spcPts val="655"/>
              </a:spcBef>
              <a:buFont typeface="Arial"/>
              <a:buChar char="•"/>
              <a:tabLst>
                <a:tab pos="241935" algn="l"/>
              </a:tabLst>
            </a:pPr>
            <a:r>
              <a:rPr lang="en-US" sz="2000" dirty="0" smtClean="0"/>
              <a:t>Binding of instructions &amp; data to memory addresses can be done at any of the following 3 steps</a:t>
            </a:r>
          </a:p>
          <a:p>
            <a:pPr marL="241300" indent="-229235" algn="just">
              <a:spcBef>
                <a:spcPts val="655"/>
              </a:spcBef>
              <a:buFont typeface="Arial"/>
              <a:buChar char="•"/>
              <a:tabLst>
                <a:tab pos="241935" algn="l"/>
              </a:tabLst>
            </a:pPr>
            <a:r>
              <a:rPr lang="en-US" sz="2000" b="1" u="sng" dirty="0" smtClean="0"/>
              <a:t>1) compile time</a:t>
            </a:r>
          </a:p>
          <a:p>
            <a:pPr marL="288925" indent="61913" algn="just">
              <a:spcBef>
                <a:spcPts val="655"/>
              </a:spcBef>
              <a:tabLst>
                <a:tab pos="241935" algn="l"/>
              </a:tabLst>
            </a:pPr>
            <a:r>
              <a:rPr lang="en-US" sz="2000" dirty="0" smtClean="0"/>
              <a:t>if we know at compile time, where the process will reside in memory, then  absolute code can be generated</a:t>
            </a:r>
          </a:p>
          <a:p>
            <a:pPr marL="288925" indent="61913" algn="just">
              <a:spcBef>
                <a:spcPts val="655"/>
              </a:spcBef>
              <a:tabLst>
                <a:tab pos="241935" algn="l"/>
              </a:tabLst>
            </a:pPr>
            <a:r>
              <a:rPr lang="en-US" sz="2000" dirty="0" smtClean="0"/>
              <a:t>For example, if we know that, user process will reside at starting location R, then generated compile code will start at that location &amp; extend up from there</a:t>
            </a:r>
          </a:p>
          <a:p>
            <a:pPr marL="288925" indent="61913" algn="just">
              <a:spcBef>
                <a:spcPts val="655"/>
              </a:spcBef>
              <a:tabLst>
                <a:tab pos="241935" algn="l"/>
              </a:tabLst>
            </a:pPr>
            <a:r>
              <a:rPr lang="en-US" sz="2000" dirty="0" smtClean="0"/>
              <a:t>If starting location changes(after some time, i.e., if there is a change in the source code), then it is necessary to recompile the code.</a:t>
            </a:r>
          </a:p>
          <a:p>
            <a:pPr marL="12065" algn="just">
              <a:spcBef>
                <a:spcPts val="655"/>
              </a:spcBef>
              <a:tabLst>
                <a:tab pos="241935" algn="l"/>
              </a:tabLst>
            </a:pPr>
            <a:endParaRPr lang="en-US" sz="1000" dirty="0"/>
          </a:p>
          <a:p>
            <a:pPr marL="241300" indent="-229235" algn="just">
              <a:lnSpc>
                <a:spcPct val="100000"/>
              </a:lnSpc>
              <a:spcBef>
                <a:spcPts val="655"/>
              </a:spcBef>
              <a:buFont typeface="Arial"/>
              <a:buChar char="•"/>
              <a:tabLst>
                <a:tab pos="241935" algn="l"/>
              </a:tabLst>
            </a:pPr>
            <a:endParaRPr lang="en-US" sz="2000" dirty="0">
              <a:latin typeface="Caladea"/>
              <a:cs typeface="Caladea"/>
            </a:endParaRPr>
          </a:p>
        </p:txBody>
      </p:sp>
    </p:spTree>
    <p:extLst>
      <p:ext uri="{BB962C8B-B14F-4D97-AF65-F5344CB8AC3E}">
        <p14:creationId xmlns:p14="http://schemas.microsoft.com/office/powerpoint/2010/main" val="2083312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479" y="0"/>
            <a:ext cx="7466965" cy="492443"/>
          </a:xfrm>
        </p:spPr>
        <p:txBody>
          <a:bodyPr/>
          <a:lstStyle/>
          <a:p>
            <a:r>
              <a:rPr lang="en-US" sz="3200" spc="-65" dirty="0" smtClean="0">
                <a:latin typeface="Caladea"/>
                <a:cs typeface="Caladea"/>
              </a:rPr>
              <a:t>Address Binding…………</a:t>
            </a:r>
            <a:r>
              <a:rPr lang="en-US" sz="3200" spc="-65" dirty="0" err="1" smtClean="0">
                <a:latin typeface="Caladea"/>
                <a:cs typeface="Caladea"/>
              </a:rPr>
              <a:t>contd</a:t>
            </a:r>
            <a:endParaRPr lang="en-US" sz="3200" dirty="0"/>
          </a:p>
        </p:txBody>
      </p:sp>
      <p:sp>
        <p:nvSpPr>
          <p:cNvPr id="3" name="Text Placeholder 2"/>
          <p:cNvSpPr>
            <a:spLocks noGrp="1"/>
          </p:cNvSpPr>
          <p:nvPr>
            <p:ph type="body" idx="1"/>
          </p:nvPr>
        </p:nvSpPr>
        <p:spPr>
          <a:xfrm>
            <a:off x="0" y="701040"/>
            <a:ext cx="9144000" cy="3983142"/>
          </a:xfrm>
        </p:spPr>
        <p:txBody>
          <a:bodyPr/>
          <a:lstStyle/>
          <a:p>
            <a:pPr marL="241300" indent="-229235" algn="just">
              <a:spcBef>
                <a:spcPts val="655"/>
              </a:spcBef>
              <a:buFont typeface="Arial"/>
              <a:buChar char="•"/>
              <a:tabLst>
                <a:tab pos="241935" algn="l"/>
              </a:tabLst>
            </a:pPr>
            <a:r>
              <a:rPr lang="en-US" sz="2000" b="1" u="sng" dirty="0"/>
              <a:t>2</a:t>
            </a:r>
            <a:r>
              <a:rPr lang="en-US" sz="2000" b="1" u="sng" dirty="0" smtClean="0"/>
              <a:t>) load time</a:t>
            </a:r>
          </a:p>
          <a:p>
            <a:pPr marL="288925" indent="61913" algn="just">
              <a:spcBef>
                <a:spcPts val="655"/>
              </a:spcBef>
              <a:tabLst>
                <a:tab pos="241935" algn="l"/>
              </a:tabLst>
            </a:pPr>
            <a:r>
              <a:rPr lang="en-US" sz="2000" dirty="0" smtClean="0"/>
              <a:t>if we don’t know, where the process will reside in memory at the compile time, then  compiler must generate Relocatable code</a:t>
            </a:r>
          </a:p>
          <a:p>
            <a:pPr marL="288925" indent="61913" algn="just">
              <a:spcBef>
                <a:spcPts val="655"/>
              </a:spcBef>
              <a:tabLst>
                <a:tab pos="241935" algn="l"/>
              </a:tabLst>
            </a:pPr>
            <a:r>
              <a:rPr lang="en-US" sz="2000" dirty="0" smtClean="0"/>
              <a:t>If the starting address changes, we need only reload the user code to incorporate this changed value.</a:t>
            </a:r>
          </a:p>
          <a:p>
            <a:pPr marL="288925" indent="61913" algn="just">
              <a:spcBef>
                <a:spcPts val="655"/>
              </a:spcBef>
              <a:tabLst>
                <a:tab pos="241935" algn="l"/>
              </a:tabLst>
            </a:pPr>
            <a:r>
              <a:rPr lang="en-US" sz="2000" b="1" u="sng" dirty="0" smtClean="0"/>
              <a:t>3) Execution time</a:t>
            </a:r>
          </a:p>
          <a:p>
            <a:pPr marL="288925" indent="61913" algn="just">
              <a:spcBef>
                <a:spcPts val="655"/>
              </a:spcBef>
              <a:tabLst>
                <a:tab pos="241935" algn="l"/>
              </a:tabLst>
            </a:pPr>
            <a:r>
              <a:rPr lang="en-US" sz="2000" dirty="0" smtClean="0"/>
              <a:t>If the process can be moved during its execution from one memory segment to another, then binding must be delayed until run time.</a:t>
            </a:r>
          </a:p>
          <a:p>
            <a:pPr marL="288925" indent="61913" algn="just">
              <a:spcBef>
                <a:spcPts val="655"/>
              </a:spcBef>
              <a:tabLst>
                <a:tab pos="241935" algn="l"/>
              </a:tabLst>
            </a:pPr>
            <a:endParaRPr lang="en-US" dirty="0"/>
          </a:p>
          <a:p>
            <a:pPr marL="12065" algn="just">
              <a:spcBef>
                <a:spcPts val="655"/>
              </a:spcBef>
              <a:tabLst>
                <a:tab pos="241935" algn="l"/>
              </a:tabLst>
            </a:pPr>
            <a:endParaRPr lang="en-US" sz="1000" dirty="0"/>
          </a:p>
          <a:p>
            <a:pPr marL="241300" indent="-229235" algn="just">
              <a:lnSpc>
                <a:spcPct val="100000"/>
              </a:lnSpc>
              <a:spcBef>
                <a:spcPts val="655"/>
              </a:spcBef>
              <a:buFont typeface="Arial"/>
              <a:buChar char="•"/>
              <a:tabLst>
                <a:tab pos="241935" algn="l"/>
              </a:tabLst>
            </a:pPr>
            <a:endParaRPr lang="en-US" sz="2000" dirty="0">
              <a:latin typeface="Caladea"/>
              <a:cs typeface="Caladea"/>
            </a:endParaRPr>
          </a:p>
        </p:txBody>
      </p:sp>
    </p:spTree>
    <p:extLst>
      <p:ext uri="{BB962C8B-B14F-4D97-AF65-F5344CB8AC3E}">
        <p14:creationId xmlns:p14="http://schemas.microsoft.com/office/powerpoint/2010/main" val="218315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40672</TotalTime>
  <Words>6359</Words>
  <Application>Microsoft Office PowerPoint</Application>
  <PresentationFormat>On-screen Show (4:3)</PresentationFormat>
  <Paragraphs>673</Paragraphs>
  <Slides>70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MS PGothic</vt:lpstr>
      <vt:lpstr>Arial</vt:lpstr>
      <vt:lpstr>Caladea</vt:lpstr>
      <vt:lpstr>Calibri</vt:lpstr>
      <vt:lpstr>Carlito</vt:lpstr>
      <vt:lpstr>Helvetica</vt:lpstr>
      <vt:lpstr>Times New Roman</vt:lpstr>
      <vt:lpstr>Trebuchet MS</vt:lpstr>
      <vt:lpstr>Wingdings</vt:lpstr>
      <vt:lpstr>Office Theme</vt:lpstr>
      <vt:lpstr>                Module 4 –   Memory Management</vt:lpstr>
      <vt:lpstr>Introduction</vt:lpstr>
      <vt:lpstr>Basic Hardware</vt:lpstr>
      <vt:lpstr>Basic Hardware     …….contd</vt:lpstr>
      <vt:lpstr>Basic Hardware     …….contd</vt:lpstr>
      <vt:lpstr>Address Binding</vt:lpstr>
      <vt:lpstr>PowerPoint Presentation</vt:lpstr>
      <vt:lpstr>Address Binding…………contd</vt:lpstr>
      <vt:lpstr>Address Binding…………contd</vt:lpstr>
      <vt:lpstr>Logical versus physical address space</vt:lpstr>
      <vt:lpstr>Logical versus physical address space</vt:lpstr>
      <vt:lpstr>Logical versus physical address space</vt:lpstr>
      <vt:lpstr>Dynamic Loading</vt:lpstr>
      <vt:lpstr>Dynamic Linking</vt:lpstr>
      <vt:lpstr>Swapping</vt:lpstr>
      <vt:lpstr>Swapping</vt:lpstr>
      <vt:lpstr>Contiguous memory allocation</vt:lpstr>
      <vt:lpstr>Contiguous memory allocation</vt:lpstr>
      <vt:lpstr>Memory allocation</vt:lpstr>
      <vt:lpstr>Memory allocation</vt:lpstr>
      <vt:lpstr>Memory allocation</vt:lpstr>
      <vt:lpstr>Memory allocation</vt:lpstr>
      <vt:lpstr>PowerPoint Presentation</vt:lpstr>
      <vt:lpstr>Fragmentation</vt:lpstr>
      <vt:lpstr>Fragmentation</vt:lpstr>
      <vt:lpstr>Fragmentation</vt:lpstr>
      <vt:lpstr>Paging</vt:lpstr>
      <vt:lpstr>Paging</vt:lpstr>
      <vt:lpstr>Paging</vt:lpstr>
      <vt:lpstr>Paging</vt:lpstr>
      <vt:lpstr>Paging</vt:lpstr>
      <vt:lpstr>Paging example for 32 byte memory with 4 byte pages</vt:lpstr>
      <vt:lpstr>Paging example for 32 byte memory with 4 byte pages</vt:lpstr>
      <vt:lpstr>Paging example for 32 byte memory with 4 byte pages</vt:lpstr>
      <vt:lpstr>Paging</vt:lpstr>
      <vt:lpstr>Paging</vt:lpstr>
      <vt:lpstr>Paging</vt:lpstr>
      <vt:lpstr>Segmentation</vt:lpstr>
      <vt:lpstr>Segmentation</vt:lpstr>
      <vt:lpstr>Segmentation</vt:lpstr>
      <vt:lpstr>Segmentation-hardware</vt:lpstr>
      <vt:lpstr>Segmentation-hardware</vt:lpstr>
      <vt:lpstr>Segmentation-hardware</vt:lpstr>
      <vt:lpstr>Segmentation-hardware</vt:lpstr>
      <vt:lpstr>                   Module 4 –   Virtual Memory Management </vt:lpstr>
      <vt:lpstr>Virtual Memory Management-Introduction</vt:lpstr>
      <vt:lpstr>Virtual Memory Management-Introduction</vt:lpstr>
      <vt:lpstr>Virtual Memory Management-Introduction</vt:lpstr>
      <vt:lpstr>Demand Paging</vt:lpstr>
      <vt:lpstr>Demand Paging</vt:lpstr>
      <vt:lpstr>Demand Paging----Basic Concepts</vt:lpstr>
      <vt:lpstr>Steps in handling a page fault</vt:lpstr>
      <vt:lpstr>Demand Paging----Basic Concepts</vt:lpstr>
      <vt:lpstr>Demand Paging----Basic Concepts</vt:lpstr>
      <vt:lpstr>Copy-on-write</vt:lpstr>
      <vt:lpstr>Copy-on-write</vt:lpstr>
      <vt:lpstr>Page replacement</vt:lpstr>
      <vt:lpstr>Page replacement</vt:lpstr>
      <vt:lpstr>Page replacement</vt:lpstr>
      <vt:lpstr>Basic Page replacement</vt:lpstr>
      <vt:lpstr>Basic Page replacement</vt:lpstr>
      <vt:lpstr>Basic Page replacement</vt:lpstr>
      <vt:lpstr>Basic Page replacement</vt:lpstr>
      <vt:lpstr>Page replacement</vt:lpstr>
      <vt:lpstr>FIFO Page replacement</vt:lpstr>
      <vt:lpstr>Optimal Page replacement</vt:lpstr>
      <vt:lpstr>LRU Page replacement</vt:lpstr>
      <vt:lpstr>LRU Page replacement</vt:lpstr>
      <vt:lpstr>Thrashing</vt:lpstr>
      <vt:lpstr>Thrashing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Rupam Bhagawati</dc:creator>
  <cp:lastModifiedBy>Windows User</cp:lastModifiedBy>
  <cp:revision>146</cp:revision>
  <dcterms:created xsi:type="dcterms:W3CDTF">2021-01-25T16:23:57Z</dcterms:created>
  <dcterms:modified xsi:type="dcterms:W3CDTF">2023-05-22T03:58:03Z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2020-06-03T00:00:00Z</vt:filetime>
  </property>
  <property fmtid="{D5CDD505-2E9C-101B-9397-08002B2CF9AE}" pid="3" name="Creator">
    <vt:lpwstr>Microsoft® PowerPoint® 2013</vt:lpwstr>
  </property>
  <property fmtid="{D5CDD505-2E9C-101B-9397-08002B2CF9AE}" pid="4" name="LastSaved">
    <vt:filetime>2021-01-25T00:00:00Z</vt:filetime>
  </property>
</Properties>
</file>