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B Garamond" panose="00000500000000000000" pitchFamily="2" charset="0"/>
      <p:regular r:id="rId21"/>
      <p:bold r:id="rId22"/>
      <p:italic r:id="rId23"/>
      <p:boldItalic r:id="rId24"/>
    </p:embeddedFont>
    <p:embeddedFont>
      <p:font typeface="EB Garamond Regular" panose="00000500000000000000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6CwJ7f6KY9mWqXyQZP9SRZYiS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FAD46D-994F-41EE-88D8-CB00CB2300B3}">
  <a:tblStyle styleId="{E5FAD46D-994F-41EE-88D8-CB00CB2300B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FFFFFF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50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6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dcbd91a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adcbd91a2_1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dcbd91a2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7adcbd91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dcbd91a2_1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7adcbd91a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dcbd91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dcbd91a2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cd03a99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cd03a997_1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dcbd91a2_1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7adcbd91a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❑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cap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❑"/>
              <a:defRPr sz="2800"/>
            </a:lvl1pPr>
            <a:lvl2pPr marL="91440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  <a:defRPr sz="2800"/>
            </a:lvl2pPr>
            <a:lvl3pPr marL="137160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  <a:defRPr sz="2800"/>
            </a:lvl3pPr>
            <a:lvl4pPr marL="182880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  <a:defRPr sz="2800"/>
            </a:lvl4pPr>
            <a:lvl5pPr marL="228600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  <a:defRPr sz="2800"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2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❑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❑"/>
              <a:defRPr sz="3200"/>
            </a:lvl1pPr>
            <a:lvl2pPr marL="91440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▪"/>
              <a:defRPr sz="3200"/>
            </a:lvl2pPr>
            <a:lvl3pPr marL="137160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▪"/>
              <a:defRPr sz="3200"/>
            </a:lvl3pPr>
            <a:lvl4pPr marL="182880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▪"/>
              <a:defRPr sz="3200"/>
            </a:lvl4pPr>
            <a:lvl5pPr marL="228600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▪"/>
              <a:defRPr sz="3200"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457199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❑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❑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sldNum" idx="12"/>
          </p:nvPr>
        </p:nvSpPr>
        <p:spPr>
          <a:xfrm>
            <a:off x="8453923" y="6441852"/>
            <a:ext cx="23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❑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▪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ile-handling-in-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5141960/get-the-current-time-in-c" TargetMode="External"/><Relationship Id="rId4" Type="http://schemas.openxmlformats.org/officeDocument/2006/relationships/hyperlink" Target="https://www.geeksforgeeks.org/relational-database-from-csv-files-in-c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ctrTitle" idx="4294967295"/>
          </p:nvPr>
        </p:nvSpPr>
        <p:spPr>
          <a:xfrm>
            <a:off x="0" y="2030550"/>
            <a:ext cx="9144000" cy="120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en-US" sz="4100" b="0" i="0" strike="noStrike" cap="none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RETAIL MANAGEMENT SYSTEM</a:t>
            </a:r>
            <a:endParaRPr sz="4100" b="0">
              <a:solidFill>
                <a:schemeClr val="dk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50" name="Google Shape;50;p1"/>
          <p:cNvSpPr txBox="1">
            <a:spLocks noGrp="1"/>
          </p:cNvSpPr>
          <p:nvPr>
            <p:ph type="subTitle" idx="4294967295"/>
          </p:nvPr>
        </p:nvSpPr>
        <p:spPr>
          <a:xfrm>
            <a:off x="876288" y="4338548"/>
            <a:ext cx="7391400" cy="1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 Black"/>
              <a:buNone/>
            </a:pPr>
            <a:endParaRPr sz="25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 Black"/>
              <a:buNone/>
            </a:pPr>
            <a:endParaRPr sz="25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Rounded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Faculty Mentor: Prof. Krishna Samdani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51" name="Google Shape;51;p1"/>
          <p:cNvGraphicFramePr/>
          <p:nvPr/>
        </p:nvGraphicFramePr>
        <p:xfrm>
          <a:off x="774312" y="3593498"/>
          <a:ext cx="7595375" cy="1066245"/>
        </p:xfrm>
        <a:graphic>
          <a:graphicData uri="http://schemas.openxmlformats.org/drawingml/2006/table">
            <a:tbl>
              <a:tblPr firstRow="1" firstCol="1">
                <a:noFill/>
                <a:tableStyleId>{E5FAD46D-994F-41EE-88D8-CB00CB2300B3}</a:tableStyleId>
              </a:tblPr>
              <a:tblGrid>
                <a:gridCol w="15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b="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Student Name:</a:t>
                      </a:r>
                      <a:endParaRPr sz="1900" b="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b="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 Arjun Doshi</a:t>
                      </a:r>
                      <a:endParaRPr sz="1900" b="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b="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 Ananya Giliyal</a:t>
                      </a:r>
                      <a:endParaRPr sz="1900" b="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b="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 Aashna Shah </a:t>
                      </a:r>
                      <a:endParaRPr sz="1900" b="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b="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Aryan Shah</a:t>
                      </a:r>
                      <a:endParaRPr sz="1900" b="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b="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Roll No:</a:t>
                      </a:r>
                      <a:endParaRPr sz="1900" b="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J053</a:t>
                      </a:r>
                      <a:endParaRPr sz="190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J003</a:t>
                      </a:r>
                      <a:endParaRPr sz="190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J042</a:t>
                      </a:r>
                      <a:endParaRPr sz="190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 Rounded"/>
                        <a:buNone/>
                      </a:pPr>
                      <a:r>
                        <a:rPr lang="en-US" sz="1900" u="none" strike="noStrike" cap="none">
                          <a:latin typeface="EB Garamond Regular"/>
                          <a:ea typeface="EB Garamond Regular"/>
                          <a:cs typeface="EB Garamond Regular"/>
                          <a:sym typeface="EB Garamond Regular"/>
                        </a:rPr>
                        <a:t>J047</a:t>
                      </a:r>
                      <a:endParaRPr sz="1900">
                        <a:latin typeface="EB Garamond Regular"/>
                        <a:ea typeface="EB Garamond Regular"/>
                        <a:cs typeface="EB Garamond Regular"/>
                        <a:sym typeface="EB Garamond Regular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Google Shape;52;p1"/>
          <p:cNvSpPr/>
          <p:nvPr/>
        </p:nvSpPr>
        <p:spPr>
          <a:xfrm>
            <a:off x="2597248" y="2975775"/>
            <a:ext cx="3949500" cy="35700"/>
          </a:xfrm>
          <a:prstGeom prst="mathMinus">
            <a:avLst>
              <a:gd name="adj1" fmla="val 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168208" y="6441852"/>
            <a:ext cx="3339272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US" b="0">
                <a:latin typeface="EB Garamond Regular"/>
                <a:ea typeface="EB Garamond Regular"/>
                <a:cs typeface="EB Garamond Regular"/>
                <a:sym typeface="EB Garamond Regular"/>
              </a:rPr>
              <a:t>Future Work </a:t>
            </a:r>
            <a:endParaRPr b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The system is local and offline but, it could be an online web application.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EB Garamond"/>
                <a:ea typeface="EB Garamond"/>
                <a:cs typeface="EB Garamond"/>
                <a:sym typeface="EB Garamond"/>
              </a:rPr>
              <a:t>The system informs the admin user of low stock levels before hand.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EB Garamond"/>
                <a:ea typeface="EB Garamond"/>
                <a:cs typeface="EB Garamond"/>
                <a:sym typeface="EB Garamond"/>
              </a:rPr>
              <a:t>Upgradation of the software could find the most profitable company to buy the stock when the stock levels are low.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EB Garamond"/>
                <a:ea typeface="EB Garamond"/>
                <a:cs typeface="EB Garamond"/>
                <a:sym typeface="EB Garamond"/>
              </a:rPr>
              <a:t>This upgrade would positively affect the sales, ensuring that the system would not be out of stock.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EB Garamond"/>
                <a:ea typeface="EB Garamond"/>
                <a:cs typeface="EB Garamond"/>
                <a:sym typeface="EB Garamond"/>
              </a:rPr>
              <a:t>Stock input from multiple .csv files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502919" y="6449703"/>
            <a:ext cx="2042162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 April 2020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18291" y="6441852"/>
            <a:ext cx="16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/>
        </p:nvSpPr>
        <p:spPr>
          <a:xfrm>
            <a:off x="3168208" y="6441852"/>
            <a:ext cx="3339272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US" b="0">
                <a:latin typeface="EB Garamond Regular"/>
                <a:ea typeface="EB Garamond Regular"/>
                <a:cs typeface="EB Garamond Regular"/>
                <a:sym typeface="EB Garamond Regular"/>
              </a:rPr>
              <a:t>References</a:t>
            </a:r>
            <a:endParaRPr b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78639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Java point : </a:t>
            </a: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https://www.javatpoint.com/file-handling-in-c</a:t>
            </a: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	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[28/04/21]</a:t>
            </a:r>
            <a:endParaRPr sz="1400" b="1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nl-NL" sz="20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GeeksforGeeks : </a:t>
            </a:r>
            <a:r>
              <a:rPr lang="nl-NL" sz="20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https://www.geeksforgeeks.org/relational-database-from-csv-files-in-c/</a:t>
            </a:r>
            <a:r>
              <a:rPr lang="nl-NL" sz="20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[24/04/21]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sz="2000" b="1" dirty="0">
              <a:solidFill>
                <a:srgbClr val="0000FF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Stack overflow: </a:t>
            </a: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  <a:hlinkClick r:id="rId5"/>
              </a:rPr>
              <a:t>https://stackoverflow.com/questions/5141960/get-the-current-time-in-c</a:t>
            </a: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400" b="1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[21/04/21]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00FF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00FF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502919" y="6449703"/>
            <a:ext cx="2042162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 April 2020</a:t>
            </a:r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sldNum" idx="12"/>
          </p:nvPr>
        </p:nvSpPr>
        <p:spPr>
          <a:xfrm>
            <a:off x="8518291" y="6441852"/>
            <a:ext cx="16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dcbd91a2_1_24"/>
          <p:cNvSpPr txBox="1">
            <a:spLocks noGrp="1"/>
          </p:cNvSpPr>
          <p:nvPr>
            <p:ph type="body" idx="4294967295"/>
          </p:nvPr>
        </p:nvSpPr>
        <p:spPr>
          <a:xfrm>
            <a:off x="457200" y="1848975"/>
            <a:ext cx="8229600" cy="40704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n-US" sz="10000">
                <a:solidFill>
                  <a:schemeClr val="dk1"/>
                </a:solidFill>
                <a:highlight>
                  <a:schemeClr val="lt1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THANK YOU !</a:t>
            </a:r>
            <a:endParaRPr sz="10000">
              <a:solidFill>
                <a:schemeClr val="dk1"/>
              </a:solidFill>
              <a:highlight>
                <a:schemeClr val="lt1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3168208" y="6441852"/>
            <a:ext cx="3186873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US" b="0">
                <a:latin typeface="EB Garamond Regular"/>
                <a:ea typeface="EB Garamond Regular"/>
                <a:cs typeface="EB Garamond Regular"/>
                <a:sym typeface="EB Garamond Regular"/>
              </a:rPr>
              <a:t>Outline</a:t>
            </a:r>
            <a:endParaRPr b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Regular"/>
              <a:buChar char="❑"/>
            </a:pPr>
            <a:r>
              <a:rPr lang="en-US" dirty="0">
                <a:latin typeface="EB Garamond Regular"/>
                <a:ea typeface="EB Garamond Regular"/>
                <a:cs typeface="EB Garamond Regular"/>
                <a:sym typeface="EB Garamond Regular"/>
              </a:rPr>
              <a:t>Motivation </a:t>
            </a:r>
            <a:endParaRPr dirty="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Regular"/>
              <a:buChar char="❑"/>
            </a:pPr>
            <a:r>
              <a:rPr lang="en-US" dirty="0">
                <a:latin typeface="EB Garamond Regular"/>
                <a:ea typeface="EB Garamond Regular"/>
                <a:cs typeface="EB Garamond Regular"/>
                <a:sym typeface="EB Garamond Regular"/>
              </a:rPr>
              <a:t>Introduction</a:t>
            </a:r>
            <a:endParaRPr dirty="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Regular"/>
              <a:buChar char="❑"/>
            </a:pPr>
            <a:r>
              <a:rPr lang="en-US" dirty="0">
                <a:latin typeface="EB Garamond Regular"/>
                <a:ea typeface="EB Garamond Regular"/>
                <a:cs typeface="EB Garamond Regular"/>
                <a:sym typeface="EB Garamond Regular"/>
              </a:rPr>
              <a:t>Tools &amp; Techniques</a:t>
            </a:r>
            <a:endParaRPr dirty="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Regular"/>
              <a:buChar char="❑"/>
            </a:pPr>
            <a:r>
              <a:rPr lang="en-US" dirty="0">
                <a:latin typeface="EB Garamond Regular"/>
                <a:ea typeface="EB Garamond Regular"/>
                <a:cs typeface="EB Garamond Regular"/>
                <a:sym typeface="EB Garamond Regular"/>
              </a:rPr>
              <a:t>Simulation &amp; Results</a:t>
            </a:r>
            <a:endParaRPr dirty="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Regular"/>
              <a:buChar char="❑"/>
            </a:pPr>
            <a:r>
              <a:rPr lang="en-US" dirty="0">
                <a:latin typeface="EB Garamond Regular"/>
                <a:ea typeface="EB Garamond Regular"/>
                <a:cs typeface="EB Garamond Regular"/>
                <a:sym typeface="EB Garamond Regular"/>
              </a:rPr>
              <a:t>Conclusion</a:t>
            </a:r>
            <a:endParaRPr dirty="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Regular"/>
              <a:buChar char="❑"/>
            </a:pPr>
            <a:r>
              <a:rPr lang="en-US" dirty="0">
                <a:latin typeface="EB Garamond Regular"/>
                <a:ea typeface="EB Garamond Regular"/>
                <a:cs typeface="EB Garamond Regular"/>
                <a:sym typeface="EB Garamond Regular"/>
              </a:rPr>
              <a:t>Future Work </a:t>
            </a:r>
            <a:endParaRPr dirty="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Regular"/>
              <a:buChar char="❑"/>
            </a:pPr>
            <a:r>
              <a:rPr lang="en-US" dirty="0">
                <a:latin typeface="EB Garamond Regular"/>
                <a:ea typeface="EB Garamond Regular"/>
                <a:cs typeface="EB Garamond Regular"/>
                <a:sym typeface="EB Garamond Regular"/>
              </a:rPr>
              <a:t>Reference</a:t>
            </a:r>
            <a:endParaRPr dirty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502919" y="6449703"/>
            <a:ext cx="2042162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 April 2020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>
          <a:xfrm>
            <a:off x="8518291" y="6441852"/>
            <a:ext cx="16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dcbd91a2_1_0"/>
          <p:cNvSpPr txBox="1"/>
          <p:nvPr/>
        </p:nvSpPr>
        <p:spPr>
          <a:xfrm>
            <a:off x="3168158" y="6455652"/>
            <a:ext cx="3339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/>
          </a:p>
        </p:txBody>
      </p:sp>
      <p:sp>
        <p:nvSpPr>
          <p:cNvPr id="67" name="Google Shape;67;g7adcbd91a2_1_0"/>
          <p:cNvSpPr txBox="1">
            <a:spLocks noGrp="1"/>
          </p:cNvSpPr>
          <p:nvPr>
            <p:ph type="title"/>
          </p:nvPr>
        </p:nvSpPr>
        <p:spPr>
          <a:xfrm>
            <a:off x="457150" y="1309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US" b="0">
                <a:latin typeface="EB Garamond Regular"/>
                <a:ea typeface="EB Garamond Regular"/>
                <a:cs typeface="EB Garamond Regular"/>
                <a:sym typeface="EB Garamond Regular"/>
              </a:rPr>
              <a:t>Motivation</a:t>
            </a:r>
            <a:endParaRPr b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68" name="Google Shape;68;g7adcbd91a2_1_0"/>
          <p:cNvSpPr txBox="1">
            <a:spLocks noGrp="1"/>
          </p:cNvSpPr>
          <p:nvPr>
            <p:ph type="body" idx="1"/>
          </p:nvPr>
        </p:nvSpPr>
        <p:spPr>
          <a:xfrm>
            <a:off x="457150" y="230835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r>
              <a:rPr lang="en-US" sz="2000">
                <a:latin typeface="EB Garamond"/>
                <a:ea typeface="EB Garamond"/>
                <a:cs typeface="EB Garamond"/>
                <a:sym typeface="EB Garamond"/>
              </a:rPr>
              <a:t>One often faces issues in the billing process and is not satisfied with the efficiency of the billing system.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r>
              <a:rPr lang="en-US" sz="2000">
                <a:latin typeface="EB Garamond"/>
                <a:ea typeface="EB Garamond"/>
                <a:cs typeface="EB Garamond"/>
                <a:sym typeface="EB Garamond"/>
              </a:rPr>
              <a:t>We decided to build an integrated system where billing is efficient in terms of searching for store products, viewing stock levels and print receipts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 Rounded"/>
              <a:buNone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Our software is easily accessible and can be used by small businesses too. By empowering these small businesses that stimulate economic growth, we could contribute to the welfare of humanity. 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g7adcbd91a2_1_0"/>
          <p:cNvSpPr txBox="1"/>
          <p:nvPr/>
        </p:nvSpPr>
        <p:spPr>
          <a:xfrm>
            <a:off x="502869" y="6463503"/>
            <a:ext cx="2042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 April 2020</a:t>
            </a:r>
            <a:endParaRPr/>
          </a:p>
        </p:txBody>
      </p:sp>
      <p:sp>
        <p:nvSpPr>
          <p:cNvPr id="70" name="Google Shape;70;g7adcbd91a2_1_0"/>
          <p:cNvSpPr txBox="1">
            <a:spLocks noGrp="1"/>
          </p:cNvSpPr>
          <p:nvPr>
            <p:ph type="sldNum" idx="12"/>
          </p:nvPr>
        </p:nvSpPr>
        <p:spPr>
          <a:xfrm>
            <a:off x="8518241" y="6455652"/>
            <a:ext cx="16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3168208" y="6441852"/>
            <a:ext cx="3339272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US" b="0">
                <a:latin typeface="EB Garamond Regular"/>
                <a:ea typeface="EB Garamond Regular"/>
                <a:cs typeface="EB Garamond Regular"/>
                <a:sym typeface="EB Garamond Regular"/>
              </a:rPr>
              <a:t>Introduction</a:t>
            </a:r>
            <a:endParaRPr b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 Rounded"/>
              <a:buNone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Our project is an easy-to-learn and hassle-free software interface. 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 Rounded"/>
              <a:buNone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It includes the following features: 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 Rounded"/>
              <a:buNone/>
            </a:pP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EB Garamond"/>
              <a:buChar char="❏"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Admin and Customer Login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EB Garamond"/>
              <a:buChar char="❏"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Importing items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EB Garamond"/>
              <a:buChar char="❏"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Tracking Inventory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EB Garamond"/>
              <a:buChar char="❏"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Inventory counts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EB Garamond"/>
              <a:buChar char="❏"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Print receipts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EB Garamond"/>
              <a:buChar char="❏"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Tax invoice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EB Garamond"/>
              <a:buChar char="❏"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 Inventory history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EB Garamond"/>
              <a:buChar char="❏"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Discount Reward Program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EB Garamond"/>
              <a:buChar char="❏"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Customer base</a:t>
            </a: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 Rounded"/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502919" y="6449703"/>
            <a:ext cx="2042162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 April 2020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ldNum" idx="12"/>
          </p:nvPr>
        </p:nvSpPr>
        <p:spPr>
          <a:xfrm>
            <a:off x="8518291" y="6441852"/>
            <a:ext cx="16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dcbd91a2_1_8"/>
          <p:cNvSpPr txBox="1"/>
          <p:nvPr/>
        </p:nvSpPr>
        <p:spPr>
          <a:xfrm>
            <a:off x="3168208" y="6441852"/>
            <a:ext cx="333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/>
          </a:p>
        </p:txBody>
      </p:sp>
      <p:sp>
        <p:nvSpPr>
          <p:cNvPr id="85" name="Google Shape;85;g7adcbd91a2_1_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US" b="0">
                <a:latin typeface="EB Garamond Regular"/>
                <a:ea typeface="EB Garamond Regular"/>
                <a:cs typeface="EB Garamond Regular"/>
                <a:sym typeface="EB Garamond Regular"/>
              </a:rPr>
              <a:t>Tools &amp; Techniques</a:t>
            </a:r>
            <a:endParaRPr b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86" name="Google Shape;86;g7adcbd91a2_1_8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We have used Visual Studio Code (VSC) as our primary IDE.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VSC is a user-friendly and cross-platform which includes various extensions and works on multiple platforms.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The devices used for writing and executing this code are HP spectre X360 (RAM 16GB) and MacBook Air 2020 (RAM 8 GB).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g7adcbd91a2_1_8"/>
          <p:cNvSpPr txBox="1"/>
          <p:nvPr/>
        </p:nvSpPr>
        <p:spPr>
          <a:xfrm>
            <a:off x="502919" y="6449703"/>
            <a:ext cx="2042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 April 2020</a:t>
            </a:r>
            <a:endParaRPr/>
          </a:p>
        </p:txBody>
      </p:sp>
      <p:sp>
        <p:nvSpPr>
          <p:cNvPr id="88" name="Google Shape;88;g7adcbd91a2_1_8"/>
          <p:cNvSpPr txBox="1">
            <a:spLocks noGrp="1"/>
          </p:cNvSpPr>
          <p:nvPr>
            <p:ph type="sldNum" idx="12"/>
          </p:nvPr>
        </p:nvSpPr>
        <p:spPr>
          <a:xfrm>
            <a:off x="8518291" y="6441852"/>
            <a:ext cx="16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3168208" y="6441852"/>
            <a:ext cx="3339272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US" b="0">
                <a:latin typeface="EB Garamond Regular"/>
                <a:ea typeface="EB Garamond Regular"/>
                <a:cs typeface="EB Garamond Regular"/>
                <a:sym typeface="EB Garamond Regular"/>
              </a:rPr>
              <a:t>Simulation &amp; Results</a:t>
            </a:r>
            <a:endParaRPr b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u="sng" dirty="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What problems did we choose to confront?</a:t>
            </a:r>
            <a:endParaRPr sz="2300" u="sng" dirty="0">
              <a:solidFill>
                <a:schemeClr val="dk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lack of a singular local system is a difficulty faced by most retailers. The integration of a user and admin system would allow ease of operations. We decided to create a simple but effective program to tackle this issue..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342900" lvl="0" indent="-190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1600" dirty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02919" y="6449703"/>
            <a:ext cx="2042162" cy="22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 April 2020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8518291" y="6441852"/>
            <a:ext cx="16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dcbd91a2_0_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 Regular"/>
              <a:buAutoNum type="romanUcPeriod"/>
            </a:pPr>
            <a:r>
              <a:rPr lang="en-US" sz="2800" b="0" dirty="0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Solution Design</a:t>
            </a:r>
            <a:endParaRPr dirty="0"/>
          </a:p>
        </p:txBody>
      </p:sp>
      <p:sp>
        <p:nvSpPr>
          <p:cNvPr id="103" name="Google Shape;103;g7adcbd91a2_0_5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a. Global editable database of products 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			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b. User friendly billing system: 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	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c. Billing History Database &amp; Encrypted Customer Database 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						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d. Providing Menu based interface for easy access 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		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	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	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	</a:t>
            </a:r>
            <a:endParaRPr sz="20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cd03a997_1_1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latin typeface="EB Garamond Regular"/>
                <a:ea typeface="EB Garamond Regular"/>
                <a:cs typeface="EB Garamond Regular"/>
                <a:sym typeface="EB Garamond Regular"/>
              </a:rPr>
              <a:t>II.   Simulation-Navigation </a:t>
            </a:r>
            <a:endParaRPr sz="2800" b="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09" name="Google Shape;109;gd6cd03a997_1_10"/>
          <p:cNvSpPr txBox="1">
            <a:spLocks noGrp="1"/>
          </p:cNvSpPr>
          <p:nvPr>
            <p:ph type="body" idx="1"/>
          </p:nvPr>
        </p:nvSpPr>
        <p:spPr>
          <a:xfrm>
            <a:off x="305475" y="2299775"/>
            <a:ext cx="8229600" cy="40704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Regular"/>
              <a:buAutoNum type="alphaUcPeriod"/>
            </a:pPr>
            <a:r>
              <a:rPr lang="en-US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Admin Back-office</a:t>
            </a:r>
            <a:endParaRPr>
              <a:solidFill>
                <a:schemeClr val="dk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110" name="Google Shape;110;gd6cd03a997_1_10"/>
          <p:cNvPicPr preferRelativeResize="0"/>
          <p:nvPr/>
        </p:nvPicPr>
        <p:blipFill rotWithShape="1">
          <a:blip r:embed="rId3">
            <a:alphaModFix/>
          </a:blip>
          <a:srcRect t="1746" r="41438" b="17790"/>
          <a:stretch/>
        </p:blipFill>
        <p:spPr>
          <a:xfrm>
            <a:off x="305475" y="3053050"/>
            <a:ext cx="3956700" cy="2844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1" name="Google Shape;111;gd6cd03a997_1_10"/>
          <p:cNvSpPr txBox="1">
            <a:spLocks noGrp="1"/>
          </p:cNvSpPr>
          <p:nvPr>
            <p:ph type="body" idx="1"/>
          </p:nvPr>
        </p:nvSpPr>
        <p:spPr>
          <a:xfrm>
            <a:off x="3172800" y="2299775"/>
            <a:ext cx="5514000" cy="40704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           B. Customer Login</a:t>
            </a:r>
            <a:endParaRPr>
              <a:solidFill>
                <a:schemeClr val="dk1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112" name="Google Shape;112;gd6cd03a997_1_10"/>
          <p:cNvPicPr preferRelativeResize="0"/>
          <p:nvPr/>
        </p:nvPicPr>
        <p:blipFill rotWithShape="1">
          <a:blip r:embed="rId4">
            <a:alphaModFix/>
          </a:blip>
          <a:srcRect r="52042" b="1758"/>
          <a:stretch/>
        </p:blipFill>
        <p:spPr>
          <a:xfrm>
            <a:off x="4450800" y="3053050"/>
            <a:ext cx="4236000" cy="2844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dcbd91a2_1_16"/>
          <p:cNvSpPr txBox="1"/>
          <p:nvPr/>
        </p:nvSpPr>
        <p:spPr>
          <a:xfrm>
            <a:off x="3168208" y="6441852"/>
            <a:ext cx="3339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i="0" u="none" strike="noStrike" cap="none">
                <a:solidFill>
                  <a:srgbClr val="888888"/>
                </a:solidFill>
                <a:latin typeface="EB Garamond"/>
                <a:ea typeface="EB Garamond"/>
                <a:cs typeface="EB Garamond"/>
                <a:sym typeface="EB Garamond"/>
              </a:rPr>
              <a:t>Computer Engineering Dept. MPSTME, Mumbai Campus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g7adcbd91a2_1_16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r>
              <a:rPr lang="en-US" sz="2000">
                <a:latin typeface="EB Garamond"/>
                <a:ea typeface="EB Garamond"/>
                <a:cs typeface="EB Garamond"/>
                <a:sym typeface="EB Garamond"/>
              </a:rPr>
              <a:t>With our program, you can manage inventory &amp;  sale with ease. 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r>
              <a:rPr lang="en-US" sz="2000">
                <a:latin typeface="EB Garamond"/>
                <a:ea typeface="EB Garamond"/>
                <a:cs typeface="EB Garamond"/>
                <a:sym typeface="EB Garamond"/>
              </a:rPr>
              <a:t>Irrespective of whether you have a single store or multiple ones, you can use our tool to run your business. 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Arial Rounded"/>
              <a:buNone/>
            </a:pPr>
            <a:r>
              <a:rPr lang="en-US" sz="2000">
                <a:solidFill>
                  <a:srgbClr val="0E101A"/>
                </a:solidFill>
                <a:latin typeface="EB Garamond"/>
                <a:ea typeface="EB Garamond"/>
                <a:cs typeface="EB Garamond"/>
                <a:sym typeface="EB Garamond"/>
              </a:rPr>
              <a:t>If this code is enhanced, it could be an alternate format for the modern-day billing and online retail system.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endParaRPr sz="2000">
              <a:solidFill>
                <a:srgbClr val="0E101A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 Rounded"/>
              <a:buNone/>
            </a:pPr>
            <a:r>
              <a:rPr lang="en-US" sz="2000">
                <a:latin typeface="EB Garamond"/>
                <a:ea typeface="EB Garamond"/>
                <a:cs typeface="EB Garamond"/>
                <a:sym typeface="EB Garamond"/>
              </a:rPr>
              <a:t>Hence, our tool could help people around the world to manage their sales, inventories, employees and customers.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" name="Google Shape;119;g7adcbd91a2_1_16"/>
          <p:cNvSpPr txBox="1"/>
          <p:nvPr/>
        </p:nvSpPr>
        <p:spPr>
          <a:xfrm>
            <a:off x="502919" y="6449703"/>
            <a:ext cx="2042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r>
              <a:rPr lang="en-US" sz="1000" i="0" u="none" strike="noStrike" cap="none">
                <a:solidFill>
                  <a:srgbClr val="888888"/>
                </a:solidFill>
                <a:latin typeface="EB Garamond"/>
                <a:ea typeface="EB Garamond"/>
                <a:cs typeface="EB Garamond"/>
                <a:sym typeface="EB Garamond"/>
              </a:rPr>
              <a:t>30 April 2020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" name="Google Shape;120;g7adcbd91a2_1_16"/>
          <p:cNvSpPr txBox="1">
            <a:spLocks noGrp="1"/>
          </p:cNvSpPr>
          <p:nvPr>
            <p:ph type="sldNum" idx="12"/>
          </p:nvPr>
        </p:nvSpPr>
        <p:spPr>
          <a:xfrm>
            <a:off x="8518291" y="6441852"/>
            <a:ext cx="16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EB Garamond"/>
                <a:ea typeface="EB Garamond"/>
                <a:cs typeface="EB Garamond"/>
                <a:sym typeface="EB Garamond"/>
              </a:rPr>
              <a:t>9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g7adcbd91a2_1_16"/>
          <p:cNvSpPr txBox="1"/>
          <p:nvPr/>
        </p:nvSpPr>
        <p:spPr>
          <a:xfrm>
            <a:off x="0" y="14616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B Garamond Regular"/>
                <a:ea typeface="EB Garamond Regular"/>
                <a:cs typeface="EB Garamond Regular"/>
                <a:sym typeface="EB Garamond Regular"/>
              </a:rPr>
              <a:t>Conclusion</a:t>
            </a:r>
            <a:endParaRPr sz="36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PSTME">
  <a:themeElements>
    <a:clrScheme name="MPST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PSTME">
  <a:themeElements>
    <a:clrScheme name="MPST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656</Words>
  <Application>Microsoft Office PowerPoint</Application>
  <PresentationFormat>On-screen Show (4:3)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EB Garamond Regular</vt:lpstr>
      <vt:lpstr>Arial Rounded</vt:lpstr>
      <vt:lpstr>Calibri</vt:lpstr>
      <vt:lpstr>Arial Black</vt:lpstr>
      <vt:lpstr>EB Garamond</vt:lpstr>
      <vt:lpstr>Arial</vt:lpstr>
      <vt:lpstr>MPSTME</vt:lpstr>
      <vt:lpstr>RETAIL MANAGEMENT SYSTEM</vt:lpstr>
      <vt:lpstr>Outline</vt:lpstr>
      <vt:lpstr>Motivation</vt:lpstr>
      <vt:lpstr>Introduction</vt:lpstr>
      <vt:lpstr>Tools &amp; Techniques</vt:lpstr>
      <vt:lpstr>Simulation &amp; Results</vt:lpstr>
      <vt:lpstr>Solution Design</vt:lpstr>
      <vt:lpstr>II.   Simulation-Navigation </vt:lpstr>
      <vt:lpstr>PowerPoint Presentation</vt:lpstr>
      <vt:lpstr>Future Work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MANAGEMENT SYSTEM</dc:title>
  <cp:lastModifiedBy>Arjun Doshi</cp:lastModifiedBy>
  <cp:revision>2</cp:revision>
  <dcterms:modified xsi:type="dcterms:W3CDTF">2021-05-06T06:53:59Z</dcterms:modified>
</cp:coreProperties>
</file>