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8" r:id="rId29"/>
    <p:sldId id="299" r:id="rId30"/>
    <p:sldId id="300" r:id="rId31"/>
    <p:sldId id="301" r:id="rId32"/>
    <p:sldId id="302" r:id="rId33"/>
    <p:sldId id="303" r:id="rId34"/>
  </p:sldIdLst>
  <p:sldSz cx="7772400" cy="100584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3" autoAdjust="0"/>
    <p:restoredTop sz="94660"/>
  </p:normalViewPr>
  <p:slideViewPr>
    <p:cSldViewPr>
      <p:cViewPr>
        <p:scale>
          <a:sx n="100" d="100"/>
          <a:sy n="100" d="100"/>
        </p:scale>
        <p:origin x="72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054" y="3688082"/>
            <a:ext cx="5610383" cy="3318745"/>
          </a:xfrm>
        </p:spPr>
        <p:txBody>
          <a:bodyPr anchor="b">
            <a:normAutofit/>
          </a:bodyPr>
          <a:lstStyle>
            <a:lvl1pPr>
              <a:defRPr sz="4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54" y="7006825"/>
            <a:ext cx="5610383" cy="165188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26961" y="6337699"/>
            <a:ext cx="1186152" cy="1146612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834" y="6643327"/>
            <a:ext cx="497231" cy="535517"/>
          </a:xfrm>
        </p:spPr>
        <p:txBody>
          <a:bodyPr/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76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894080"/>
            <a:ext cx="5603187" cy="4571659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6385934"/>
            <a:ext cx="5603187" cy="2281934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6633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905" y="894080"/>
            <a:ext cx="5193149" cy="4246880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53576" y="5140960"/>
            <a:ext cx="4805805" cy="558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6385934"/>
            <a:ext cx="5603187" cy="2281934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537069" y="95040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44104" y="42611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865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3576322"/>
            <a:ext cx="5603187" cy="3996439"/>
          </a:xfrm>
        </p:spPr>
        <p:txBody>
          <a:bodyPr anchor="b">
            <a:normAutofit/>
          </a:bodyPr>
          <a:lstStyle>
            <a:lvl1pPr algn="l">
              <a:defRPr sz="4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03187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97088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59905" y="894080"/>
            <a:ext cx="5193149" cy="4246880"/>
          </a:xfrm>
        </p:spPr>
        <p:txBody>
          <a:bodyPr anchor="ctr">
            <a:normAutofit/>
          </a:bodyPr>
          <a:lstStyle>
            <a:lvl1pPr algn="l">
              <a:defRPr sz="40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1053" y="6370320"/>
            <a:ext cx="5685048" cy="1229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85048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537069" y="95040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44104" y="4261116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/>
          <a:p>
            <a:pPr lvl="0"/>
            <a:r>
              <a:rPr lang="en-US" sz="6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18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4" y="920197"/>
            <a:ext cx="5603186" cy="4224029"/>
          </a:xfrm>
        </p:spPr>
        <p:txBody>
          <a:bodyPr anchor="ctr">
            <a:normAutofit/>
          </a:bodyPr>
          <a:lstStyle>
            <a:lvl1pPr algn="l">
              <a:defRPr sz="40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51053" y="6370320"/>
            <a:ext cx="5603187" cy="122936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40">
                <a:solidFill>
                  <a:schemeClr val="accent1"/>
                </a:solidFill>
              </a:defRPr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599680"/>
            <a:ext cx="5603187" cy="1070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54497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299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6755" y="920196"/>
            <a:ext cx="1407712" cy="774959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1054" y="920196"/>
            <a:ext cx="4008896" cy="7749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2045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21" y="915361"/>
            <a:ext cx="5600819" cy="18786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53" y="3129280"/>
            <a:ext cx="5603187" cy="554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9213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3042691"/>
            <a:ext cx="5603187" cy="2154240"/>
          </a:xfrm>
        </p:spPr>
        <p:txBody>
          <a:bodyPr anchor="b"/>
          <a:lstStyle>
            <a:lvl1pPr algn="l">
              <a:defRPr sz="3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5252720"/>
            <a:ext cx="5603187" cy="1261920"/>
          </a:xfrm>
        </p:spPr>
        <p:txBody>
          <a:bodyPr anchor="t"/>
          <a:lstStyle>
            <a:lvl1pPr marL="0" indent="0" algn="l">
              <a:buNone/>
              <a:defRPr sz="1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4644240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4758073"/>
            <a:ext cx="497231" cy="535517"/>
          </a:xfrm>
        </p:spPr>
        <p:txBody>
          <a:bodyPr/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61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54" y="3133836"/>
            <a:ext cx="2717901" cy="55255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6711" y="3133836"/>
            <a:ext cx="2717529" cy="55255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1155416"/>
            <a:ext cx="497231" cy="535517"/>
          </a:xfrm>
        </p:spPr>
        <p:txBody>
          <a:bodyPr/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481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549" y="3265718"/>
            <a:ext cx="2443407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53" y="4110903"/>
            <a:ext cx="2717902" cy="455503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7731" y="3260984"/>
            <a:ext cx="2442253" cy="845184"/>
          </a:xfrm>
        </p:spPr>
        <p:txBody>
          <a:bodyPr anchor="b">
            <a:noAutofit/>
          </a:bodyPr>
          <a:lstStyle>
            <a:lvl1pPr marL="0" indent="0">
              <a:buNone/>
              <a:defRPr sz="204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3658" y="4106169"/>
            <a:ext cx="2716328" cy="455503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44" y="1155416"/>
            <a:ext cx="497231" cy="535517"/>
          </a:xfrm>
        </p:spPr>
        <p:txBody>
          <a:bodyPr/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6141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20" y="915361"/>
            <a:ext cx="5600820" cy="18786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129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6823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654263"/>
            <a:ext cx="2235146" cy="1431924"/>
          </a:xfrm>
        </p:spPr>
        <p:txBody>
          <a:bodyPr anchor="b"/>
          <a:lstStyle>
            <a:lvl1pPr algn="l">
              <a:defRPr sz="1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970" y="654264"/>
            <a:ext cx="3222270" cy="794194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2344632"/>
            <a:ext cx="2235146" cy="6251573"/>
          </a:xfrm>
        </p:spPr>
        <p:txBody>
          <a:bodyPr/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1043085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3698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53" y="7040880"/>
            <a:ext cx="5603187" cy="831216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1053" y="931282"/>
            <a:ext cx="5603187" cy="5653956"/>
          </a:xfrm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1053" y="7872096"/>
            <a:ext cx="5603187" cy="724111"/>
          </a:xfrm>
        </p:spPr>
        <p:txBody>
          <a:bodyPr>
            <a:normAutofit/>
          </a:bodyPr>
          <a:lstStyle>
            <a:lvl1pPr marL="0" indent="0">
              <a:buNone/>
              <a:defRPr sz="102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7202302"/>
            <a:ext cx="1154603" cy="745074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4544" y="7308530"/>
            <a:ext cx="497231" cy="535517"/>
          </a:xfrm>
        </p:spPr>
        <p:txBody>
          <a:bodyPr/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29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35280"/>
            <a:ext cx="1684020" cy="973665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7358" y="418"/>
            <a:ext cx="1659431" cy="10051020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55448" cy="10058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3420" y="915361"/>
            <a:ext cx="5600820" cy="18786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53" y="3129280"/>
            <a:ext cx="5603187" cy="569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6540" y="8998132"/>
            <a:ext cx="651423" cy="542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1053" y="8999187"/>
            <a:ext cx="485901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4544" y="1155416"/>
            <a:ext cx="497231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1165"/>
              </a:lnSpc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6002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388620" rtl="0" eaLnBrk="1" latinLnBrk="0" hangingPunct="1">
        <a:spcBef>
          <a:spcPct val="0"/>
        </a:spcBef>
        <a:buNone/>
        <a:defRPr sz="306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91465" indent="-291465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53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715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1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601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4879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ts val="8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3889" y="1941512"/>
            <a:ext cx="39566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5" dirty="0">
                <a:latin typeface="Times New Roman"/>
                <a:cs typeface="Times New Roman"/>
              </a:rPr>
              <a:t>School</a:t>
            </a:r>
            <a:r>
              <a:rPr sz="1400" b="1" spc="-150" dirty="0">
                <a:latin typeface="Times New Roman"/>
                <a:cs typeface="Times New Roman"/>
              </a:rPr>
              <a:t> </a:t>
            </a:r>
            <a:r>
              <a:rPr sz="1400" b="1" spc="25" dirty="0">
                <a:latin typeface="Times New Roman"/>
                <a:cs typeface="Times New Roman"/>
              </a:rPr>
              <a:t>of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15" dirty="0">
                <a:latin typeface="Times New Roman"/>
                <a:cs typeface="Times New Roman"/>
              </a:rPr>
              <a:t>Information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Technology</a:t>
            </a:r>
            <a:r>
              <a:rPr sz="1400" b="1" spc="-130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and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10" dirty="0">
                <a:latin typeface="Times New Roman"/>
                <a:cs typeface="Times New Roman"/>
              </a:rPr>
              <a:t>Engineering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0564" y="2885376"/>
            <a:ext cx="3816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ENCRYPTION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10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STORAGE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3439" y="3553078"/>
            <a:ext cx="3533140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95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15" dirty="0">
                <a:latin typeface="Times New Roman"/>
                <a:cs typeface="Times New Roman"/>
              </a:rPr>
              <a:t>project</a:t>
            </a:r>
            <a:r>
              <a:rPr sz="1200" i="1" spc="2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submitted</a:t>
            </a:r>
            <a:endParaRPr sz="1200">
              <a:latin typeface="Times New Roman"/>
              <a:cs typeface="Times New Roman"/>
            </a:endParaRPr>
          </a:p>
          <a:p>
            <a:pPr marL="12700" marR="5080" algn="ctr">
              <a:lnSpc>
                <a:spcPts val="1430"/>
              </a:lnSpc>
              <a:spcBef>
                <a:spcPts val="10"/>
              </a:spcBef>
            </a:pPr>
            <a:r>
              <a:rPr sz="1200" i="1" spc="-20" dirty="0">
                <a:latin typeface="Times New Roman"/>
                <a:cs typeface="Times New Roman"/>
              </a:rPr>
              <a:t>in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partial</a:t>
            </a:r>
            <a:r>
              <a:rPr sz="1200" i="1" spc="114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fulfillment</a:t>
            </a:r>
            <a:r>
              <a:rPr sz="1200" i="1" spc="19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the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requirements</a:t>
            </a:r>
            <a:r>
              <a:rPr sz="1200" i="1" spc="6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for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the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degree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i="1" spc="-2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B.Tech.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(Information</a:t>
            </a:r>
            <a:r>
              <a:rPr sz="1200" i="1" spc="14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Technology)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5408" y="4527296"/>
            <a:ext cx="2827655" cy="160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805" indent="1907539">
              <a:lnSpc>
                <a:spcPct val="146000"/>
              </a:lnSpc>
              <a:spcBef>
                <a:spcPts val="100"/>
              </a:spcBef>
            </a:pPr>
            <a:r>
              <a:rPr sz="1200" b="1" spc="20" dirty="0">
                <a:latin typeface="Times New Roman"/>
                <a:cs typeface="Times New Roman"/>
              </a:rPr>
              <a:t>By 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NADELLA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VENKATA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GAGAN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ROHITH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FANINDRA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NAYAK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ts val="2100"/>
              </a:lnSpc>
              <a:spcBef>
                <a:spcPts val="105"/>
              </a:spcBef>
            </a:pPr>
            <a:r>
              <a:rPr sz="1200" spc="20" dirty="0">
                <a:latin typeface="Times New Roman"/>
                <a:cs typeface="Times New Roman"/>
              </a:rPr>
              <a:t>DUDDU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BALA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GURU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VENAKTA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lang="en-IN" sz="1200" spc="-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ARJUN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IMMANI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SAI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BHARGAV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200" spc="-15" dirty="0">
                <a:latin typeface="Times New Roman"/>
                <a:cs typeface="Times New Roman"/>
              </a:rPr>
              <a:t>TBS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VINEETH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0000" y="4794122"/>
            <a:ext cx="828675" cy="1341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143400"/>
              </a:lnSpc>
              <a:spcBef>
                <a:spcPts val="135"/>
              </a:spcBef>
            </a:pPr>
            <a:r>
              <a:rPr sz="1200" spc="-2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20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spc="45" dirty="0">
                <a:latin typeface="Times New Roman"/>
                <a:cs typeface="Times New Roman"/>
              </a:rPr>
              <a:t>I</a:t>
            </a:r>
            <a:r>
              <a:rPr sz="1200" spc="-6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0025)  </a:t>
            </a:r>
            <a:r>
              <a:rPr sz="1200" spc="-3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20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spc="45" dirty="0">
                <a:latin typeface="Times New Roman"/>
                <a:cs typeface="Times New Roman"/>
              </a:rPr>
              <a:t>I</a:t>
            </a:r>
            <a:r>
              <a:rPr sz="1200" spc="-6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0344)  </a:t>
            </a:r>
            <a:r>
              <a:rPr sz="1200" spc="-3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20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spc="45" dirty="0">
                <a:latin typeface="Times New Roman"/>
                <a:cs typeface="Times New Roman"/>
              </a:rPr>
              <a:t>I</a:t>
            </a:r>
            <a:r>
              <a:rPr sz="1200" spc="-6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0347)  </a:t>
            </a:r>
            <a:r>
              <a:rPr sz="1200" spc="-2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20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spc="45" dirty="0">
                <a:latin typeface="Times New Roman"/>
                <a:cs typeface="Times New Roman"/>
              </a:rPr>
              <a:t>I</a:t>
            </a:r>
            <a:r>
              <a:rPr sz="1200" spc="-6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0027)  </a:t>
            </a:r>
            <a:r>
              <a:rPr sz="1200" spc="-30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20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spc="45" dirty="0">
                <a:latin typeface="Times New Roman"/>
                <a:cs typeface="Times New Roman"/>
              </a:rPr>
              <a:t>I</a:t>
            </a:r>
            <a:r>
              <a:rPr sz="1200" spc="-6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0063)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7615" y="6910831"/>
            <a:ext cx="1229360" cy="807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3810" algn="ctr">
              <a:lnSpc>
                <a:spcPct val="143400"/>
              </a:lnSpc>
              <a:spcBef>
                <a:spcPts val="60"/>
              </a:spcBef>
            </a:pPr>
            <a:r>
              <a:rPr sz="1200" b="1" dirty="0">
                <a:latin typeface="Times New Roman"/>
                <a:cs typeface="Times New Roman"/>
              </a:rPr>
              <a:t>Course </a:t>
            </a:r>
            <a:r>
              <a:rPr sz="1200" b="1" spc="-15" dirty="0">
                <a:latin typeface="Times New Roman"/>
                <a:cs typeface="Times New Roman"/>
              </a:rPr>
              <a:t>Instructor 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Selva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Rani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Associate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Professor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3145" y="8825547"/>
            <a:ext cx="63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Times New Roman"/>
                <a:cs typeface="Times New Roman"/>
              </a:rPr>
              <a:t>Nov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2022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2877" y="1068271"/>
            <a:ext cx="2639133" cy="71945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92873"/>
            <a:ext cx="5521960" cy="7664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5" dirty="0">
                <a:latin typeface="Times New Roman"/>
                <a:cs typeface="Times New Roman"/>
              </a:rPr>
              <a:t>3.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AES</a:t>
            </a:r>
            <a:endParaRPr sz="14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42000"/>
              </a:lnSpc>
              <a:spcBef>
                <a:spcPts val="995"/>
              </a:spcBef>
            </a:pPr>
            <a:r>
              <a:rPr sz="1200" spc="10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replacement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Digital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 </a:t>
            </a:r>
            <a:r>
              <a:rPr sz="1200" spc="5" dirty="0">
                <a:latin typeface="Times New Roman"/>
                <a:cs typeface="Times New Roman"/>
              </a:rPr>
              <a:t>Standard </a:t>
            </a:r>
            <a:r>
              <a:rPr sz="1200" spc="-10" dirty="0">
                <a:latin typeface="Times New Roman"/>
                <a:cs typeface="Times New Roman"/>
              </a:rPr>
              <a:t>algorithm,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AES(Advanced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 </a:t>
            </a:r>
            <a:r>
              <a:rPr sz="1200" spc="15" dirty="0">
                <a:latin typeface="Times New Roman"/>
                <a:cs typeface="Times New Roman"/>
              </a:rPr>
              <a:t>Standard) </a:t>
            </a:r>
            <a:r>
              <a:rPr sz="1200" spc="-10" dirty="0">
                <a:latin typeface="Times New Roman"/>
                <a:cs typeface="Times New Roman"/>
              </a:rPr>
              <a:t>algorithm </a:t>
            </a:r>
            <a:r>
              <a:rPr sz="1200" spc="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developed by </a:t>
            </a:r>
            <a:r>
              <a:rPr sz="1200" spc="10" dirty="0">
                <a:latin typeface="Times New Roman"/>
                <a:cs typeface="Times New Roman"/>
              </a:rPr>
              <a:t>the US </a:t>
            </a:r>
            <a:r>
              <a:rPr sz="1200" dirty="0">
                <a:latin typeface="Times New Roman"/>
                <a:cs typeface="Times New Roman"/>
              </a:rPr>
              <a:t>National </a:t>
            </a:r>
            <a:r>
              <a:rPr sz="1200" spc="10" dirty="0">
                <a:latin typeface="Times New Roman"/>
                <a:cs typeface="Times New Roman"/>
              </a:rPr>
              <a:t>Institute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Standards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5" dirty="0">
                <a:latin typeface="Times New Roman"/>
                <a:cs typeface="Times New Roman"/>
              </a:rPr>
              <a:t>Technology. Two </a:t>
            </a:r>
            <a:r>
              <a:rPr sz="1200" spc="-10" dirty="0">
                <a:latin typeface="Times New Roman"/>
                <a:cs typeface="Times New Roman"/>
              </a:rPr>
              <a:t>Belgian cryptographers, Joan Daemen </a:t>
            </a:r>
            <a:r>
              <a:rPr sz="1200" spc="-5" dirty="0">
                <a:latin typeface="Times New Roman"/>
                <a:cs typeface="Times New Roman"/>
              </a:rPr>
              <a:t>and Vincent </a:t>
            </a:r>
            <a:r>
              <a:rPr sz="1200" spc="-15" dirty="0">
                <a:latin typeface="Times New Roman"/>
                <a:cs typeface="Times New Roman"/>
              </a:rPr>
              <a:t>Rijmen, created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AES </a:t>
            </a:r>
            <a:r>
              <a:rPr sz="1200" spc="-10" dirty="0">
                <a:latin typeface="Times New Roman"/>
                <a:cs typeface="Times New Roman"/>
              </a:rPr>
              <a:t>algorithm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2001. </a:t>
            </a:r>
            <a:r>
              <a:rPr sz="1200" spc="10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symmetric-key algorithm, </a:t>
            </a:r>
            <a:r>
              <a:rPr sz="1200" spc="10" dirty="0">
                <a:latin typeface="Times New Roman"/>
                <a:cs typeface="Times New Roman"/>
              </a:rPr>
              <a:t>the AES </a:t>
            </a:r>
            <a:r>
              <a:rPr sz="1200" spc="-10" dirty="0">
                <a:latin typeface="Times New Roman"/>
                <a:cs typeface="Times New Roman"/>
              </a:rPr>
              <a:t>algorithm uses </a:t>
            </a:r>
            <a:r>
              <a:rPr sz="1200" spc="-1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same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both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decryption.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400"/>
              </a:lnSpc>
              <a:spcBef>
                <a:spcPts val="940"/>
              </a:spcBef>
            </a:pP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10" dirty="0">
                <a:latin typeface="Times New Roman"/>
                <a:cs typeface="Times New Roman"/>
              </a:rPr>
              <a:t>AES </a:t>
            </a:r>
            <a:r>
              <a:rPr sz="1200" spc="-10" dirty="0">
                <a:latin typeface="Times New Roman"/>
                <a:cs typeface="Times New Roman"/>
              </a:rPr>
              <a:t>algorithm's </a:t>
            </a:r>
            <a:r>
              <a:rPr sz="1200" spc="5" dirty="0">
                <a:latin typeface="Times New Roman"/>
                <a:cs typeface="Times New Roman"/>
              </a:rPr>
              <a:t>standard </a:t>
            </a:r>
            <a:r>
              <a:rPr sz="1200" spc="-5" dirty="0">
                <a:latin typeface="Times New Roman"/>
                <a:cs typeface="Times New Roman"/>
              </a:rPr>
              <a:t>key </a:t>
            </a:r>
            <a:r>
              <a:rPr sz="1200" spc="-20" dirty="0">
                <a:latin typeface="Times New Roman"/>
                <a:cs typeface="Times New Roman"/>
              </a:rPr>
              <a:t>size is </a:t>
            </a:r>
            <a:r>
              <a:rPr sz="1200" dirty="0">
                <a:latin typeface="Times New Roman"/>
                <a:cs typeface="Times New Roman"/>
              </a:rPr>
              <a:t>128 bits </a:t>
            </a:r>
            <a:r>
              <a:rPr sz="1200" spc="-10" dirty="0">
                <a:latin typeface="Times New Roman"/>
                <a:cs typeface="Times New Roman"/>
              </a:rPr>
              <a:t>long. </a:t>
            </a:r>
            <a:r>
              <a:rPr sz="1200" dirty="0">
                <a:latin typeface="Times New Roman"/>
                <a:cs typeface="Times New Roman"/>
              </a:rPr>
              <a:t>Additionally, </a:t>
            </a:r>
            <a:r>
              <a:rPr sz="1200" spc="-2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supports keys </a:t>
            </a:r>
            <a:r>
              <a:rPr sz="1200" spc="-10" dirty="0">
                <a:latin typeface="Times New Roman"/>
                <a:cs typeface="Times New Roman"/>
              </a:rPr>
              <a:t>with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lengths </a:t>
            </a:r>
            <a:r>
              <a:rPr sz="1200" dirty="0">
                <a:latin typeface="Times New Roman"/>
                <a:cs typeface="Times New Roman"/>
              </a:rPr>
              <a:t>of 192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256 </a:t>
            </a:r>
            <a:r>
              <a:rPr sz="1200" spc="-5" dirty="0">
                <a:latin typeface="Times New Roman"/>
                <a:cs typeface="Times New Roman"/>
              </a:rPr>
              <a:t>bits. </a:t>
            </a:r>
            <a:r>
              <a:rPr sz="1200" spc="20" dirty="0">
                <a:latin typeface="Times New Roman"/>
                <a:cs typeface="Times New Roman"/>
              </a:rPr>
              <a:t>If </a:t>
            </a:r>
            <a:r>
              <a:rPr sz="1200" spc="1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desire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apply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spc="-10" dirty="0">
                <a:latin typeface="Times New Roman"/>
                <a:cs typeface="Times New Roman"/>
              </a:rPr>
              <a:t>algorithm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certain </a:t>
            </a:r>
            <a:r>
              <a:rPr sz="1200" spc="-15" dirty="0">
                <a:latin typeface="Times New Roman"/>
                <a:cs typeface="Times New Roman"/>
              </a:rPr>
              <a:t>set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5" dirty="0">
                <a:latin typeface="Times New Roman"/>
                <a:cs typeface="Times New Roman"/>
              </a:rPr>
              <a:t>data, </a:t>
            </a:r>
            <a:r>
              <a:rPr sz="1200" spc="-25" dirty="0">
                <a:latin typeface="Times New Roman"/>
                <a:cs typeface="Times New Roman"/>
              </a:rPr>
              <a:t>we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must </a:t>
            </a:r>
            <a:r>
              <a:rPr sz="1200" spc="-10" dirty="0">
                <a:latin typeface="Times New Roman"/>
                <a:cs typeface="Times New Roman"/>
              </a:rPr>
              <a:t>first </a:t>
            </a:r>
            <a:r>
              <a:rPr sz="1200" spc="10" dirty="0">
                <a:latin typeface="Times New Roman"/>
                <a:cs typeface="Times New Roman"/>
              </a:rPr>
              <a:t>define the </a:t>
            </a:r>
            <a:r>
              <a:rPr sz="1200" spc="-10" dirty="0">
                <a:latin typeface="Times New Roman"/>
                <a:cs typeface="Times New Roman"/>
              </a:rPr>
              <a:t>block </a:t>
            </a:r>
            <a:r>
              <a:rPr sz="1200" spc="-5" dirty="0">
                <a:latin typeface="Times New Roman"/>
                <a:cs typeface="Times New Roman"/>
              </a:rPr>
              <a:t>and key </a:t>
            </a:r>
            <a:r>
              <a:rPr sz="1200" spc="-20" dirty="0">
                <a:latin typeface="Times New Roman"/>
                <a:cs typeface="Times New Roman"/>
              </a:rPr>
              <a:t>sizes. </a:t>
            </a:r>
            <a:r>
              <a:rPr sz="1200" spc="-25" dirty="0">
                <a:latin typeface="Times New Roman"/>
                <a:cs typeface="Times New Roman"/>
              </a:rPr>
              <a:t>This </a:t>
            </a:r>
            <a:r>
              <a:rPr sz="1200" spc="-10" dirty="0">
                <a:latin typeface="Times New Roman"/>
                <a:cs typeface="Times New Roman"/>
              </a:rPr>
              <a:t>algorithm </a:t>
            </a:r>
            <a:r>
              <a:rPr sz="1200" dirty="0">
                <a:latin typeface="Times New Roman"/>
                <a:cs typeface="Times New Roman"/>
              </a:rPr>
              <a:t>accepts </a:t>
            </a:r>
            <a:r>
              <a:rPr sz="1200" spc="-10" dirty="0">
                <a:latin typeface="Times New Roman"/>
                <a:cs typeface="Times New Roman"/>
              </a:rPr>
              <a:t>blocks </a:t>
            </a:r>
            <a:r>
              <a:rPr sz="1200" dirty="0">
                <a:latin typeface="Times New Roman"/>
                <a:cs typeface="Times New Roman"/>
              </a:rPr>
              <a:t>of 128, 168, 224,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192,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256 </a:t>
            </a:r>
            <a:r>
              <a:rPr sz="1200" spc="-5" dirty="0">
                <a:latin typeface="Times New Roman"/>
                <a:cs typeface="Times New Roman"/>
              </a:rPr>
              <a:t>bits.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substitution-permutation </a:t>
            </a:r>
            <a:r>
              <a:rPr sz="1200" dirty="0">
                <a:latin typeface="Times New Roman"/>
                <a:cs typeface="Times New Roman"/>
              </a:rPr>
              <a:t>network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10" dirty="0">
                <a:latin typeface="Times New Roman"/>
                <a:cs typeface="Times New Roman"/>
              </a:rPr>
              <a:t>the foundation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10" dirty="0">
                <a:latin typeface="Times New Roman"/>
                <a:cs typeface="Times New Roman"/>
              </a:rPr>
              <a:t>AES,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effective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10" dirty="0">
                <a:latin typeface="Times New Roman"/>
                <a:cs typeface="Times New Roman"/>
              </a:rPr>
              <a:t>both </a:t>
            </a:r>
            <a:r>
              <a:rPr sz="1200" dirty="0">
                <a:latin typeface="Times New Roman"/>
                <a:cs typeface="Times New Roman"/>
              </a:rPr>
              <a:t>hardware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software. </a:t>
            </a:r>
            <a:r>
              <a:rPr sz="1200" spc="10" dirty="0">
                <a:latin typeface="Times New Roman"/>
                <a:cs typeface="Times New Roman"/>
              </a:rPr>
              <a:t>AES </a:t>
            </a:r>
            <a:r>
              <a:rPr sz="1200" spc="15" dirty="0">
                <a:latin typeface="Times New Roman"/>
                <a:cs typeface="Times New Roman"/>
              </a:rPr>
              <a:t>does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15" dirty="0">
                <a:latin typeface="Times New Roman"/>
                <a:cs typeface="Times New Roman"/>
              </a:rPr>
              <a:t>employ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Feistel </a:t>
            </a:r>
            <a:r>
              <a:rPr sz="1200" dirty="0">
                <a:latin typeface="Times New Roman"/>
                <a:cs typeface="Times New Roman"/>
              </a:rPr>
              <a:t>network,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contrast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10" dirty="0">
                <a:latin typeface="Times New Roman"/>
                <a:cs typeface="Times New Roman"/>
              </a:rPr>
              <a:t>DES,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predecessor </a:t>
            </a:r>
            <a:r>
              <a:rPr sz="1200" spc="1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opposed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Feistel cypher structure </a:t>
            </a:r>
            <a:r>
              <a:rPr sz="1200" spc="-10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1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spc="-10" dirty="0">
                <a:latin typeface="Times New Roman"/>
                <a:cs typeface="Times New Roman"/>
              </a:rPr>
              <a:t>algorithm, </a:t>
            </a:r>
            <a:r>
              <a:rPr sz="1200" spc="-2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operates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SP network </a:t>
            </a:r>
            <a:r>
              <a:rPr sz="1200" spc="-5" dirty="0">
                <a:latin typeface="Times New Roman"/>
                <a:cs typeface="Times New Roman"/>
              </a:rPr>
              <a:t>structure. Block cypher techniques </a:t>
            </a:r>
            <a:r>
              <a:rPr sz="1200" spc="-10" dirty="0">
                <a:latin typeface="Times New Roman"/>
                <a:cs typeface="Times New Roman"/>
              </a:rPr>
              <a:t>use </a:t>
            </a:r>
            <a:r>
              <a:rPr sz="1200" spc="20" dirty="0">
                <a:latin typeface="Times New Roman"/>
                <a:cs typeface="Times New Roman"/>
              </a:rPr>
              <a:t>SP- 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networks, </a:t>
            </a:r>
            <a:r>
              <a:rPr sz="1200" spc="-20" dirty="0">
                <a:latin typeface="Times New Roman"/>
                <a:cs typeface="Times New Roman"/>
              </a:rPr>
              <a:t>also </a:t>
            </a:r>
            <a:r>
              <a:rPr sz="1200" spc="5" dirty="0">
                <a:latin typeface="Times New Roman"/>
                <a:cs typeface="Times New Roman"/>
              </a:rPr>
              <a:t>known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substitution-permutation </a:t>
            </a:r>
            <a:r>
              <a:rPr sz="1200" dirty="0">
                <a:latin typeface="Times New Roman"/>
                <a:cs typeface="Times New Roman"/>
              </a:rPr>
              <a:t>networks </a:t>
            </a:r>
            <a:r>
              <a:rPr sz="1200" spc="-5" dirty="0">
                <a:latin typeface="Times New Roman"/>
                <a:cs typeface="Times New Roman"/>
              </a:rPr>
              <a:t>(SPN), which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collection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connected </a:t>
            </a:r>
            <a:r>
              <a:rPr sz="1200" spc="-10" dirty="0">
                <a:latin typeface="Times New Roman"/>
                <a:cs typeface="Times New Roman"/>
              </a:rPr>
              <a:t>mathematical </a:t>
            </a:r>
            <a:r>
              <a:rPr sz="1200" spc="-15" dirty="0">
                <a:latin typeface="Times New Roman"/>
                <a:cs typeface="Times New Roman"/>
              </a:rPr>
              <a:t>processes.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round </a:t>
            </a:r>
            <a:r>
              <a:rPr sz="1200" dirty="0">
                <a:latin typeface="Times New Roman"/>
                <a:cs typeface="Times New Roman"/>
              </a:rPr>
              <a:t>function,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accepts </a:t>
            </a:r>
            <a:r>
              <a:rPr sz="1200" spc="20" dirty="0">
                <a:latin typeface="Times New Roman"/>
                <a:cs typeface="Times New Roman"/>
              </a:rPr>
              <a:t>two </a:t>
            </a:r>
            <a:r>
              <a:rPr sz="1200" dirty="0">
                <a:latin typeface="Times New Roman"/>
                <a:cs typeface="Times New Roman"/>
              </a:rPr>
              <a:t>inputs </a:t>
            </a:r>
            <a:r>
              <a:rPr sz="1200" spc="-15" dirty="0">
                <a:latin typeface="Times New Roman"/>
                <a:cs typeface="Times New Roman"/>
              </a:rPr>
              <a:t>(a data </a:t>
            </a:r>
            <a:r>
              <a:rPr sz="1200" spc="-10" dirty="0">
                <a:latin typeface="Times New Roman"/>
                <a:cs typeface="Times New Roman"/>
              </a:rPr>
              <a:t> block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subkey) and </a:t>
            </a:r>
            <a:r>
              <a:rPr sz="1200" dirty="0">
                <a:latin typeface="Times New Roman"/>
                <a:cs typeface="Times New Roman"/>
              </a:rPr>
              <a:t>produces one </a:t>
            </a:r>
            <a:r>
              <a:rPr sz="1200" spc="5" dirty="0">
                <a:latin typeface="Times New Roman"/>
                <a:cs typeface="Times New Roman"/>
              </a:rPr>
              <a:t>output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same size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2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block,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used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Feistel </a:t>
            </a:r>
            <a:r>
              <a:rPr sz="1200" dirty="0">
                <a:latin typeface="Times New Roman"/>
                <a:cs typeface="Times New Roman"/>
              </a:rPr>
              <a:t>network.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round </a:t>
            </a:r>
            <a:r>
              <a:rPr sz="1200" spc="5" dirty="0">
                <a:latin typeface="Times New Roman"/>
                <a:cs typeface="Times New Roman"/>
              </a:rPr>
              <a:t>function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15" dirty="0">
                <a:latin typeface="Times New Roman"/>
                <a:cs typeface="Times New Roman"/>
              </a:rPr>
              <a:t>applied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half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25" dirty="0">
                <a:latin typeface="Times New Roman"/>
                <a:cs typeface="Times New Roman"/>
              </a:rPr>
              <a:t>data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encrypted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round,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output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then </a:t>
            </a:r>
            <a:r>
              <a:rPr sz="1200" spc="10" dirty="0">
                <a:latin typeface="Times New Roman"/>
                <a:cs typeface="Times New Roman"/>
              </a:rPr>
              <a:t>XORed </a:t>
            </a:r>
            <a:r>
              <a:rPr sz="1200" spc="5" dirty="0">
                <a:latin typeface="Times New Roman"/>
                <a:cs typeface="Times New Roman"/>
              </a:rPr>
              <a:t>with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remaining </a:t>
            </a:r>
            <a:r>
              <a:rPr sz="1200" spc="-15" dirty="0">
                <a:latin typeface="Times New Roman"/>
                <a:cs typeface="Times New Roman"/>
              </a:rPr>
              <a:t>half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15" dirty="0">
                <a:latin typeface="Times New Roman"/>
                <a:cs typeface="Times New Roman"/>
              </a:rPr>
              <a:t>data.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number </a:t>
            </a:r>
            <a:r>
              <a:rPr sz="1200" spc="-40" dirty="0">
                <a:latin typeface="Times New Roman"/>
                <a:cs typeface="Times New Roman"/>
              </a:rPr>
              <a:t>of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rounds </a:t>
            </a:r>
            <a:r>
              <a:rPr sz="1200" spc="-15" dirty="0">
                <a:latin typeface="Times New Roman"/>
                <a:cs typeface="Times New Roman"/>
              </a:rPr>
              <a:t>required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encrypt </a:t>
            </a:r>
            <a:r>
              <a:rPr sz="1200" spc="25" dirty="0">
                <a:latin typeface="Times New Roman"/>
                <a:cs typeface="Times New Roman"/>
              </a:rPr>
              <a:t>data </a:t>
            </a:r>
            <a:r>
              <a:rPr sz="1200" spc="-15" dirty="0">
                <a:latin typeface="Times New Roman"/>
                <a:cs typeface="Times New Roman"/>
              </a:rPr>
              <a:t>using </a:t>
            </a:r>
            <a:r>
              <a:rPr sz="1200" spc="10" dirty="0">
                <a:latin typeface="Times New Roman"/>
                <a:cs typeface="Times New Roman"/>
              </a:rPr>
              <a:t>the AES </a:t>
            </a:r>
            <a:r>
              <a:rPr sz="1200" spc="-10" dirty="0">
                <a:latin typeface="Times New Roman"/>
                <a:cs typeface="Times New Roman"/>
              </a:rPr>
              <a:t>variation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Rijndael, which has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5" dirty="0">
                <a:latin typeface="Times New Roman"/>
                <a:cs typeface="Times New Roman"/>
              </a:rPr>
              <a:t>fixed </a:t>
            </a:r>
            <a:r>
              <a:rPr sz="1200" spc="-10" dirty="0">
                <a:latin typeface="Times New Roman"/>
                <a:cs typeface="Times New Roman"/>
              </a:rPr>
              <a:t> block </a:t>
            </a:r>
            <a:r>
              <a:rPr sz="1200" spc="-20" dirty="0">
                <a:latin typeface="Times New Roman"/>
                <a:cs typeface="Times New Roman"/>
              </a:rPr>
              <a:t>size </a:t>
            </a:r>
            <a:r>
              <a:rPr sz="1200" dirty="0">
                <a:latin typeface="Times New Roman"/>
                <a:cs typeface="Times New Roman"/>
              </a:rPr>
              <a:t>of 128 </a:t>
            </a:r>
            <a:r>
              <a:rPr sz="1200" spc="-5" dirty="0">
                <a:latin typeface="Times New Roman"/>
                <a:cs typeface="Times New Roman"/>
              </a:rPr>
              <a:t>bits, </a:t>
            </a:r>
            <a:r>
              <a:rPr sz="1200" spc="15" dirty="0">
                <a:latin typeface="Times New Roman"/>
                <a:cs typeface="Times New Roman"/>
              </a:rPr>
              <a:t>depends </a:t>
            </a:r>
            <a:r>
              <a:rPr sz="1200" dirty="0">
                <a:latin typeface="Times New Roman"/>
                <a:cs typeface="Times New Roman"/>
              </a:rPr>
              <a:t>on how </a:t>
            </a:r>
            <a:r>
              <a:rPr sz="1200" spc="-10" dirty="0">
                <a:latin typeface="Times New Roman"/>
                <a:cs typeface="Times New Roman"/>
              </a:rPr>
              <a:t>long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key </a:t>
            </a:r>
            <a:r>
              <a:rPr sz="1200" spc="-20" dirty="0">
                <a:latin typeface="Times New Roman"/>
                <a:cs typeface="Times New Roman"/>
              </a:rPr>
              <a:t>is. There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10 </a:t>
            </a:r>
            <a:r>
              <a:rPr sz="1200" spc="5" dirty="0">
                <a:latin typeface="Times New Roman"/>
                <a:cs typeface="Times New Roman"/>
              </a:rPr>
              <a:t>rounds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 128-bit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ze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25" dirty="0">
                <a:latin typeface="Times New Roman"/>
                <a:cs typeface="Times New Roman"/>
              </a:rPr>
              <a:t>w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oun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</a:t>
            </a:r>
            <a:r>
              <a:rPr sz="1200" spc="30" dirty="0">
                <a:latin typeface="Times New Roman"/>
                <a:cs typeface="Times New Roman"/>
              </a:rPr>
              <a:t>2</a:t>
            </a:r>
            <a:r>
              <a:rPr sz="1200" spc="-2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ze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oun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</a:t>
            </a:r>
            <a:r>
              <a:rPr sz="1200" spc="35" dirty="0">
                <a:latin typeface="Times New Roman"/>
                <a:cs typeface="Times New Roman"/>
              </a:rPr>
              <a:t>6</a:t>
            </a:r>
            <a:r>
              <a:rPr sz="1200" spc="-30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 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e.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400"/>
              </a:lnSpc>
              <a:spcBef>
                <a:spcPts val="865"/>
              </a:spcBef>
            </a:pPr>
            <a:r>
              <a:rPr sz="1200" spc="20" dirty="0">
                <a:latin typeface="Times New Roman"/>
                <a:cs typeface="Times New Roman"/>
              </a:rPr>
              <a:t>If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6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data</a:t>
            </a:r>
            <a:r>
              <a:rPr sz="1200" spc="-1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multiple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size,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padding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utilised.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advanced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padding </a:t>
            </a:r>
            <a:r>
              <a:rPr sz="1200" spc="-5" dirty="0">
                <a:latin typeface="Times New Roman"/>
                <a:cs typeface="Times New Roman"/>
              </a:rPr>
              <a:t>has been </a:t>
            </a:r>
            <a:r>
              <a:rPr sz="1200" spc="5" dirty="0">
                <a:latin typeface="Times New Roman"/>
                <a:cs typeface="Times New Roman"/>
              </a:rPr>
              <a:t>used. </a:t>
            </a: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textual </a:t>
            </a:r>
            <a:r>
              <a:rPr sz="1200" spc="-10" dirty="0">
                <a:latin typeface="Times New Roman"/>
                <a:cs typeface="Times New Roman"/>
              </a:rPr>
              <a:t>information </a:t>
            </a:r>
            <a:r>
              <a:rPr sz="1200" spc="-15" dirty="0">
                <a:latin typeface="Times New Roman"/>
                <a:cs typeface="Times New Roman"/>
              </a:rPr>
              <a:t>may </a:t>
            </a:r>
            <a:r>
              <a:rPr sz="1200" dirty="0">
                <a:latin typeface="Times New Roman"/>
                <a:cs typeface="Times New Roman"/>
              </a:rPr>
              <a:t>be of </a:t>
            </a:r>
            <a:r>
              <a:rPr sz="1200" spc="-15" dirty="0">
                <a:latin typeface="Times New Roman"/>
                <a:cs typeface="Times New Roman"/>
              </a:rPr>
              <a:t>varying </a:t>
            </a:r>
            <a:r>
              <a:rPr sz="1200" spc="-5" dirty="0">
                <a:latin typeface="Times New Roman"/>
                <a:cs typeface="Times New Roman"/>
              </a:rPr>
              <a:t>lengths. </a:t>
            </a:r>
            <a:r>
              <a:rPr sz="1200" spc="10" dirty="0">
                <a:latin typeface="Times New Roman"/>
                <a:cs typeface="Times New Roman"/>
              </a:rPr>
              <a:t>As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result, </a:t>
            </a:r>
            <a:r>
              <a:rPr sz="1200" spc="-20" dirty="0">
                <a:latin typeface="Times New Roman"/>
                <a:cs typeface="Times New Roman"/>
              </a:rPr>
              <a:t>more </a:t>
            </a:r>
            <a:r>
              <a:rPr sz="1200" spc="10" dirty="0">
                <a:latin typeface="Times New Roman"/>
                <a:cs typeface="Times New Roman"/>
              </a:rPr>
              <a:t>padding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used. </a:t>
            </a:r>
            <a:r>
              <a:rPr sz="1200" spc="20" dirty="0">
                <a:latin typeface="Times New Roman"/>
                <a:cs typeface="Times New Roman"/>
              </a:rPr>
              <a:t>After </a:t>
            </a:r>
            <a:r>
              <a:rPr sz="1200" spc="-15" dirty="0">
                <a:latin typeface="Times New Roman"/>
                <a:cs typeface="Times New Roman"/>
              </a:rPr>
              <a:t>reaching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necessary size, </a:t>
            </a:r>
            <a:r>
              <a:rPr sz="1200" spc="45" dirty="0">
                <a:latin typeface="Times New Roman"/>
                <a:cs typeface="Times New Roman"/>
              </a:rPr>
              <a:t>we </a:t>
            </a:r>
            <a:r>
              <a:rPr sz="1200" spc="-10" dirty="0">
                <a:latin typeface="Times New Roman"/>
                <a:cs typeface="Times New Roman"/>
              </a:rPr>
              <a:t>apply </a:t>
            </a:r>
            <a:r>
              <a:rPr sz="1200" spc="10" dirty="0">
                <a:latin typeface="Times New Roman"/>
                <a:cs typeface="Times New Roman"/>
              </a:rPr>
              <a:t>padding </a:t>
            </a:r>
            <a:r>
              <a:rPr sz="1200" spc="-15" dirty="0">
                <a:latin typeface="Times New Roman"/>
                <a:cs typeface="Times New Roman"/>
              </a:rPr>
              <a:t>before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beginning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encryption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process.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Padding </a:t>
            </a:r>
            <a:r>
              <a:rPr sz="1200" dirty="0">
                <a:latin typeface="Times New Roman"/>
                <a:cs typeface="Times New Roman"/>
              </a:rPr>
              <a:t>takes </a:t>
            </a:r>
            <a:r>
              <a:rPr sz="1200" spc="-15" dirty="0">
                <a:latin typeface="Times New Roman"/>
                <a:cs typeface="Times New Roman"/>
              </a:rPr>
              <a:t>many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distinct </a:t>
            </a:r>
            <a:r>
              <a:rPr sz="1200" spc="-10" dirty="0">
                <a:latin typeface="Times New Roman"/>
                <a:cs typeface="Times New Roman"/>
              </a:rPr>
              <a:t>forms.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last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byte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represents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5" dirty="0">
                <a:latin typeface="Times New Roman"/>
                <a:cs typeface="Times New Roman"/>
              </a:rPr>
              <a:t>zeros,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10" dirty="0">
                <a:latin typeface="Times New Roman"/>
                <a:cs typeface="Times New Roman"/>
              </a:rPr>
              <a:t>padding </a:t>
            </a:r>
            <a:r>
              <a:rPr sz="1200" spc="5" dirty="0">
                <a:latin typeface="Times New Roman"/>
                <a:cs typeface="Times New Roman"/>
              </a:rPr>
              <a:t>with </a:t>
            </a:r>
            <a:r>
              <a:rPr sz="1200" spc="-15" dirty="0">
                <a:latin typeface="Times New Roman"/>
                <a:cs typeface="Times New Roman"/>
              </a:rPr>
              <a:t>zeros. </a:t>
            </a:r>
            <a:r>
              <a:rPr sz="1200" spc="10" dirty="0">
                <a:latin typeface="Times New Roman"/>
                <a:cs typeface="Times New Roman"/>
              </a:rPr>
              <a:t>As </a:t>
            </a:r>
            <a:r>
              <a:rPr sz="1200" spc="5" dirty="0">
                <a:latin typeface="Times New Roman"/>
                <a:cs typeface="Times New Roman"/>
              </a:rPr>
              <a:t>further </a:t>
            </a:r>
            <a:r>
              <a:rPr sz="1200" spc="10" dirty="0">
                <a:latin typeface="Times New Roman"/>
                <a:cs typeface="Times New Roman"/>
              </a:rPr>
              <a:t>padding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added,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same </a:t>
            </a:r>
            <a:r>
              <a:rPr sz="1200" spc="10" dirty="0">
                <a:latin typeface="Times New Roman"/>
                <a:cs typeface="Times New Roman"/>
              </a:rPr>
              <a:t>byte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20" dirty="0">
                <a:latin typeface="Times New Roman"/>
                <a:cs typeface="Times New Roman"/>
              </a:rPr>
              <a:t>added </a:t>
            </a:r>
            <a:r>
              <a:rPr sz="1200" spc="-10" dirty="0">
                <a:latin typeface="Times New Roman"/>
                <a:cs typeface="Times New Roman"/>
              </a:rPr>
              <a:t>each time </a:t>
            </a:r>
            <a:r>
              <a:rPr sz="1200" dirty="0">
                <a:latin typeface="Times New Roman"/>
                <a:cs typeface="Times New Roman"/>
              </a:rPr>
              <a:t>until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required </a:t>
            </a:r>
            <a:r>
              <a:rPr sz="1200" spc="-20" dirty="0">
                <a:latin typeface="Times New Roman"/>
                <a:cs typeface="Times New Roman"/>
              </a:rPr>
              <a:t>size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reached. </a:t>
            </a:r>
            <a:r>
              <a:rPr sz="1200" spc="-5" dirty="0">
                <a:latin typeface="Times New Roman"/>
                <a:cs typeface="Times New Roman"/>
              </a:rPr>
              <a:t>Additional </a:t>
            </a:r>
            <a:r>
              <a:rPr sz="1200" dirty="0">
                <a:latin typeface="Times New Roman"/>
                <a:cs typeface="Times New Roman"/>
              </a:rPr>
              <a:t> 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dd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om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ac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93191"/>
            <a:ext cx="5507355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Procedures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to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followed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0800"/>
              </a:lnSpc>
              <a:spcBef>
                <a:spcPts val="900"/>
              </a:spcBef>
            </a:pPr>
            <a:r>
              <a:rPr sz="1200" spc="-20" dirty="0">
                <a:latin typeface="Times New Roman"/>
                <a:cs typeface="Times New Roman"/>
              </a:rPr>
              <a:t>There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few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followed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every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after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blocks,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joins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together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form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ciphertext.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4115815"/>
            <a:ext cx="5516880" cy="98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1</a:t>
            </a:r>
            <a:r>
              <a:rPr sz="900" b="1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S</a:t>
            </a:r>
            <a:r>
              <a:rPr sz="900" b="1" spc="4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h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  <a:p>
            <a:pPr marL="12700" marR="5080" algn="just">
              <a:lnSpc>
                <a:spcPct val="140800"/>
              </a:lnSpc>
              <a:spcBef>
                <a:spcPts val="430"/>
              </a:spcBef>
            </a:pPr>
            <a:r>
              <a:rPr sz="1200" b="1" spc="-10" dirty="0">
                <a:latin typeface="Times New Roman"/>
                <a:cs typeface="Times New Roman"/>
              </a:rPr>
              <a:t>Sub-Bytes: </a:t>
            </a:r>
            <a:r>
              <a:rPr sz="1200" spc="2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10" dirty="0">
                <a:latin typeface="Times New Roman"/>
                <a:cs typeface="Times New Roman"/>
              </a:rPr>
              <a:t>phase, </a:t>
            </a:r>
            <a:r>
              <a:rPr sz="1200" spc="10" dirty="0">
                <a:latin typeface="Times New Roman"/>
                <a:cs typeface="Times New Roman"/>
              </a:rPr>
              <a:t>the state </a:t>
            </a:r>
            <a:r>
              <a:rPr sz="1200" spc="-15" dirty="0">
                <a:latin typeface="Times New Roman"/>
                <a:cs typeface="Times New Roman"/>
              </a:rPr>
              <a:t>array's </a:t>
            </a:r>
            <a:r>
              <a:rPr sz="1200" spc="5" dirty="0">
                <a:latin typeface="Times New Roman"/>
                <a:cs typeface="Times New Roman"/>
              </a:rPr>
              <a:t>bytes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spc="-20" dirty="0">
                <a:latin typeface="Times New Roman"/>
                <a:cs typeface="Times New Roman"/>
              </a:rPr>
              <a:t>split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2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equal portions </a:t>
            </a:r>
            <a:r>
              <a:rPr sz="1200" spc="-30" dirty="0">
                <a:latin typeface="Times New Roman"/>
                <a:cs typeface="Times New Roman"/>
              </a:rPr>
              <a:t>and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converted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hexadecimal. </a:t>
            </a:r>
            <a:r>
              <a:rPr sz="1200" spc="-20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components—rows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5" dirty="0">
                <a:latin typeface="Times New Roman"/>
                <a:cs typeface="Times New Roman"/>
              </a:rPr>
              <a:t>columns—are </a:t>
            </a:r>
            <a:r>
              <a:rPr sz="1200" spc="-10" dirty="0">
                <a:latin typeface="Times New Roman"/>
                <a:cs typeface="Times New Roman"/>
              </a:rPr>
              <a:t>mapped </a:t>
            </a:r>
            <a:r>
              <a:rPr sz="1200" spc="-15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spc="-30" dirty="0">
                <a:latin typeface="Times New Roman"/>
                <a:cs typeface="Times New Roman"/>
              </a:rPr>
              <a:t>-</a:t>
            </a:r>
            <a:r>
              <a:rPr sz="1200" spc="20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ox 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ub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 box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ea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w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lu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a</a:t>
            </a:r>
            <a:r>
              <a:rPr sz="1200" spc="-30" dirty="0">
                <a:latin typeface="Times New Roman"/>
                <a:cs typeface="Times New Roman"/>
              </a:rPr>
              <a:t>rr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569" y="6394069"/>
            <a:ext cx="5509895" cy="125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2</a:t>
            </a:r>
            <a:r>
              <a:rPr sz="900" b="1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S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ub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-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B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y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  <a:p>
            <a:pPr marL="12700" marR="5080" algn="just">
              <a:lnSpc>
                <a:spcPct val="142500"/>
              </a:lnSpc>
              <a:spcBef>
                <a:spcPts val="409"/>
              </a:spcBef>
            </a:pPr>
            <a:r>
              <a:rPr sz="1200" b="1" dirty="0">
                <a:latin typeface="Times New Roman"/>
                <a:cs typeface="Times New Roman"/>
              </a:rPr>
              <a:t>Shift </a:t>
            </a:r>
            <a:r>
              <a:rPr sz="1200" b="1" spc="5" dirty="0">
                <a:latin typeface="Times New Roman"/>
                <a:cs typeface="Times New Roman"/>
              </a:rPr>
              <a:t>Rows: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row </a:t>
            </a:r>
            <a:r>
              <a:rPr sz="1200" spc="-10" dirty="0">
                <a:latin typeface="Times New Roman"/>
                <a:cs typeface="Times New Roman"/>
              </a:rPr>
              <a:t>elements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switched </a:t>
            </a:r>
            <a:r>
              <a:rPr sz="1200" dirty="0">
                <a:latin typeface="Times New Roman"/>
                <a:cs typeface="Times New Roman"/>
              </a:rPr>
              <a:t>around. </a:t>
            </a:r>
            <a:r>
              <a:rPr sz="1200" spc="-20" dirty="0">
                <a:latin typeface="Times New Roman"/>
                <a:cs typeface="Times New Roman"/>
              </a:rPr>
              <a:t>There 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first </a:t>
            </a:r>
            <a:r>
              <a:rPr sz="1200" spc="-15" dirty="0">
                <a:latin typeface="Times New Roman"/>
                <a:cs typeface="Times New Roman"/>
              </a:rPr>
              <a:t>row skip.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items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second </a:t>
            </a:r>
            <a:r>
              <a:rPr sz="1200" spc="-15" dirty="0">
                <a:latin typeface="Times New Roman"/>
                <a:cs typeface="Times New Roman"/>
              </a:rPr>
              <a:t>row are </a:t>
            </a:r>
            <a:r>
              <a:rPr sz="1200" spc="-10" dirty="0">
                <a:latin typeface="Times New Roman"/>
                <a:cs typeface="Times New Roman"/>
              </a:rPr>
              <a:t>moved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10" dirty="0">
                <a:latin typeface="Times New Roman"/>
                <a:cs typeface="Times New Roman"/>
              </a:rPr>
              <a:t>position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left. </a:t>
            </a:r>
            <a:r>
              <a:rPr sz="1200" dirty="0">
                <a:latin typeface="Times New Roman"/>
                <a:cs typeface="Times New Roman"/>
              </a:rPr>
              <a:t>Additionally, </a:t>
            </a:r>
            <a:r>
              <a:rPr sz="1200" spc="-20" dirty="0">
                <a:latin typeface="Times New Roman"/>
                <a:cs typeface="Times New Roman"/>
              </a:rPr>
              <a:t>it </a:t>
            </a:r>
            <a:r>
              <a:rPr sz="1200" spc="-10" dirty="0">
                <a:latin typeface="Times New Roman"/>
                <a:cs typeface="Times New Roman"/>
              </a:rPr>
              <a:t>moves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third </a:t>
            </a:r>
            <a:r>
              <a:rPr sz="1200" dirty="0">
                <a:latin typeface="Times New Roman"/>
                <a:cs typeface="Times New Roman"/>
              </a:rPr>
              <a:t>row's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elements </a:t>
            </a:r>
            <a:r>
              <a:rPr sz="1200" spc="20" dirty="0">
                <a:latin typeface="Times New Roman"/>
                <a:cs typeface="Times New Roman"/>
              </a:rPr>
              <a:t>two </a:t>
            </a:r>
            <a:r>
              <a:rPr sz="1200" spc="-15" dirty="0">
                <a:latin typeface="Times New Roman"/>
                <a:cs typeface="Times New Roman"/>
              </a:rPr>
              <a:t>successive </a:t>
            </a:r>
            <a:r>
              <a:rPr sz="1200" spc="-10" dirty="0">
                <a:latin typeface="Times New Roman"/>
                <a:cs typeface="Times New Roman"/>
              </a:rPr>
              <a:t>locations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left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moves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last </a:t>
            </a:r>
            <a:r>
              <a:rPr sz="1200" spc="-15" dirty="0">
                <a:latin typeface="Times New Roman"/>
                <a:cs typeface="Times New Roman"/>
              </a:rPr>
              <a:t>row </a:t>
            </a:r>
            <a:r>
              <a:rPr sz="1200" dirty="0">
                <a:latin typeface="Times New Roman"/>
                <a:cs typeface="Times New Roman"/>
              </a:rPr>
              <a:t>by three </a:t>
            </a:r>
            <a:r>
              <a:rPr sz="1200" spc="-10" dirty="0">
                <a:latin typeface="Times New Roman"/>
                <a:cs typeface="Times New Roman"/>
              </a:rPr>
              <a:t>positions </a:t>
            </a:r>
            <a:r>
              <a:rPr sz="1200" spc="-2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left.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5429" y="2013554"/>
            <a:ext cx="3830607" cy="18304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2230" y="5310179"/>
            <a:ext cx="5101633" cy="78554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2475865"/>
            <a:ext cx="5513705" cy="125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3</a:t>
            </a:r>
            <a:r>
              <a:rPr sz="900" b="1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S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h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ws</a:t>
            </a:r>
            <a:endParaRPr sz="900">
              <a:latin typeface="Calibri"/>
              <a:cs typeface="Calibri"/>
            </a:endParaRPr>
          </a:p>
          <a:p>
            <a:pPr marL="12700" marR="5080" algn="just">
              <a:lnSpc>
                <a:spcPct val="142500"/>
              </a:lnSpc>
              <a:spcBef>
                <a:spcPts val="409"/>
              </a:spcBef>
            </a:pPr>
            <a:r>
              <a:rPr sz="1200" b="1" spc="-15" dirty="0">
                <a:latin typeface="Times New Roman"/>
                <a:cs typeface="Times New Roman"/>
              </a:rPr>
              <a:t>Mix </a:t>
            </a:r>
            <a:r>
              <a:rPr sz="1200" b="1" spc="-10" dirty="0">
                <a:latin typeface="Times New Roman"/>
                <a:cs typeface="Times New Roman"/>
              </a:rPr>
              <a:t>Columns: </a:t>
            </a:r>
            <a:r>
              <a:rPr sz="1200" spc="20" dirty="0">
                <a:latin typeface="Times New Roman"/>
                <a:cs typeface="Times New Roman"/>
              </a:rPr>
              <a:t>It </a:t>
            </a:r>
            <a:r>
              <a:rPr sz="1200" spc="-15" dirty="0">
                <a:latin typeface="Times New Roman"/>
                <a:cs typeface="Times New Roman"/>
              </a:rPr>
              <a:t>multiplies </a:t>
            </a:r>
            <a:r>
              <a:rPr sz="1200" dirty="0">
                <a:latin typeface="Times New Roman"/>
                <a:cs typeface="Times New Roman"/>
              </a:rPr>
              <a:t>a constant </a:t>
            </a:r>
            <a:r>
              <a:rPr sz="1200" spc="-15" dirty="0">
                <a:latin typeface="Times New Roman"/>
                <a:cs typeface="Times New Roman"/>
              </a:rPr>
              <a:t>matrix </a:t>
            </a:r>
            <a:r>
              <a:rPr sz="1200" spc="5" dirty="0">
                <a:latin typeface="Times New Roman"/>
                <a:cs typeface="Times New Roman"/>
              </a:rPr>
              <a:t>with </a:t>
            </a:r>
            <a:r>
              <a:rPr sz="1200" spc="-10" dirty="0">
                <a:latin typeface="Times New Roman"/>
                <a:cs typeface="Times New Roman"/>
              </a:rPr>
              <a:t>each </a:t>
            </a:r>
            <a:r>
              <a:rPr sz="1200" spc="-15" dirty="0">
                <a:latin typeface="Times New Roman"/>
                <a:cs typeface="Times New Roman"/>
              </a:rPr>
              <a:t>column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10" dirty="0">
                <a:latin typeface="Times New Roman"/>
                <a:cs typeface="Times New Roman"/>
              </a:rPr>
              <a:t>the state </a:t>
            </a:r>
            <a:r>
              <a:rPr sz="1200" spc="-20" dirty="0">
                <a:latin typeface="Times New Roman"/>
                <a:cs typeface="Times New Roman"/>
              </a:rPr>
              <a:t>array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get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 </a:t>
            </a:r>
            <a:r>
              <a:rPr sz="1200" spc="-15" dirty="0">
                <a:latin typeface="Times New Roman"/>
                <a:cs typeface="Times New Roman"/>
              </a:rPr>
              <a:t>column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subsequent </a:t>
            </a:r>
            <a:r>
              <a:rPr sz="1200" spc="10" dirty="0">
                <a:latin typeface="Times New Roman"/>
                <a:cs typeface="Times New Roman"/>
              </a:rPr>
              <a:t>state </a:t>
            </a:r>
            <a:r>
              <a:rPr sz="1200" spc="-15" dirty="0">
                <a:latin typeface="Times New Roman"/>
                <a:cs typeface="Times New Roman"/>
              </a:rPr>
              <a:t>array. </a:t>
            </a:r>
            <a:r>
              <a:rPr sz="1200" spc="5" dirty="0">
                <a:latin typeface="Times New Roman"/>
                <a:cs typeface="Times New Roman"/>
              </a:rPr>
              <a:t>Once </a:t>
            </a:r>
            <a:r>
              <a:rPr sz="1200" spc="-15" dirty="0">
                <a:latin typeface="Times New Roman"/>
                <a:cs typeface="Times New Roman"/>
              </a:rPr>
              <a:t>all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columns are multiplied </a:t>
            </a:r>
            <a:r>
              <a:rPr sz="1200" spc="5" dirty="0">
                <a:latin typeface="Times New Roman"/>
                <a:cs typeface="Times New Roman"/>
              </a:rPr>
              <a:t>with </a:t>
            </a:r>
            <a:r>
              <a:rPr sz="1200" spc="-1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constant </a:t>
            </a:r>
            <a:r>
              <a:rPr sz="1200" spc="-10" dirty="0">
                <a:latin typeface="Times New Roman"/>
                <a:cs typeface="Times New Roman"/>
              </a:rPr>
              <a:t>matrix,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5" dirty="0">
                <a:latin typeface="Times New Roman"/>
                <a:cs typeface="Times New Roman"/>
              </a:rPr>
              <a:t>get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10" dirty="0">
                <a:latin typeface="Times New Roman"/>
                <a:cs typeface="Times New Roman"/>
              </a:rPr>
              <a:t>state </a:t>
            </a:r>
            <a:r>
              <a:rPr sz="1200" spc="-20" dirty="0">
                <a:latin typeface="Times New Roman"/>
                <a:cs typeface="Times New Roman"/>
              </a:rPr>
              <a:t>array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next </a:t>
            </a:r>
            <a:r>
              <a:rPr sz="1200" dirty="0">
                <a:latin typeface="Times New Roman"/>
                <a:cs typeface="Times New Roman"/>
              </a:rPr>
              <a:t>step. </a:t>
            </a:r>
            <a:r>
              <a:rPr sz="1200" spc="-25" dirty="0">
                <a:latin typeface="Times New Roman"/>
                <a:cs typeface="Times New Roman"/>
              </a:rPr>
              <a:t>This </a:t>
            </a:r>
            <a:r>
              <a:rPr sz="1200" spc="-10" dirty="0">
                <a:latin typeface="Times New Roman"/>
                <a:cs typeface="Times New Roman"/>
              </a:rPr>
              <a:t>particular </a:t>
            </a:r>
            <a:r>
              <a:rPr sz="1200" dirty="0">
                <a:latin typeface="Times New Roman"/>
                <a:cs typeface="Times New Roman"/>
              </a:rPr>
              <a:t>step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30" dirty="0">
                <a:latin typeface="Times New Roman"/>
                <a:cs typeface="Times New Roman"/>
              </a:rPr>
              <a:t>not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done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last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round.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6012815"/>
            <a:ext cx="5510530" cy="124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4</a:t>
            </a:r>
            <a:r>
              <a:rPr sz="900" b="1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ix</a:t>
            </a:r>
            <a:r>
              <a:rPr sz="900" b="1" spc="-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3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  <a:p>
            <a:pPr marL="12700" marR="5080" algn="just">
              <a:lnSpc>
                <a:spcPct val="140700"/>
              </a:lnSpc>
              <a:spcBef>
                <a:spcPts val="434"/>
              </a:spcBef>
            </a:pPr>
            <a:r>
              <a:rPr sz="1200" b="1" spc="10" dirty="0">
                <a:latin typeface="Times New Roman"/>
                <a:cs typeface="Times New Roman"/>
              </a:rPr>
              <a:t>Add </a:t>
            </a:r>
            <a:r>
              <a:rPr sz="1200" b="1" spc="5" dirty="0">
                <a:latin typeface="Times New Roman"/>
                <a:cs typeface="Times New Roman"/>
              </a:rPr>
              <a:t>Round Key: </a:t>
            </a: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state </a:t>
            </a:r>
            <a:r>
              <a:rPr sz="1200" spc="-20" dirty="0">
                <a:latin typeface="Times New Roman"/>
                <a:cs typeface="Times New Roman"/>
              </a:rPr>
              <a:t>array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obtained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previous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XORed </a:t>
            </a:r>
            <a:r>
              <a:rPr sz="1200" spc="5" dirty="0">
                <a:latin typeface="Times New Roman"/>
                <a:cs typeface="Times New Roman"/>
              </a:rPr>
              <a:t>with </a:t>
            </a:r>
            <a:r>
              <a:rPr sz="1200" spc="-1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 appropriate </a:t>
            </a:r>
            <a:r>
              <a:rPr sz="1200" spc="-5" dirty="0">
                <a:latin typeface="Times New Roman"/>
                <a:cs typeface="Times New Roman"/>
              </a:rPr>
              <a:t>key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round.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resultant </a:t>
            </a:r>
            <a:r>
              <a:rPr sz="1200" spc="10" dirty="0">
                <a:latin typeface="Times New Roman"/>
                <a:cs typeface="Times New Roman"/>
              </a:rPr>
              <a:t>state </a:t>
            </a:r>
            <a:r>
              <a:rPr sz="1200" spc="-20" dirty="0">
                <a:latin typeface="Times New Roman"/>
                <a:cs typeface="Times New Roman"/>
              </a:rPr>
              <a:t>array </a:t>
            </a:r>
            <a:r>
              <a:rPr sz="1200" spc="-10" dirty="0">
                <a:latin typeface="Times New Roman"/>
                <a:cs typeface="Times New Roman"/>
              </a:rPr>
              <a:t>becomes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ciphertext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-1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 particular block </a:t>
            </a:r>
            <a:r>
              <a:rPr sz="1200" spc="-20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final </a:t>
            </a:r>
            <a:r>
              <a:rPr sz="1200" spc="5" dirty="0">
                <a:latin typeface="Times New Roman"/>
                <a:cs typeface="Times New Roman"/>
              </a:rPr>
              <a:t>round; </a:t>
            </a:r>
            <a:r>
              <a:rPr sz="1200" spc="-5" dirty="0">
                <a:latin typeface="Times New Roman"/>
                <a:cs typeface="Times New Roman"/>
              </a:rPr>
              <a:t>otherwise, </a:t>
            </a:r>
            <a:r>
              <a:rPr sz="1200" spc="-20" dirty="0">
                <a:latin typeface="Times New Roman"/>
                <a:cs typeface="Times New Roman"/>
              </a:rPr>
              <a:t>it </a:t>
            </a:r>
            <a:r>
              <a:rPr sz="1200" spc="-15" dirty="0">
                <a:latin typeface="Times New Roman"/>
                <a:cs typeface="Times New Roman"/>
              </a:rPr>
              <a:t>serves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new </a:t>
            </a:r>
            <a:r>
              <a:rPr sz="1200" spc="10" dirty="0">
                <a:latin typeface="Times New Roman"/>
                <a:cs typeface="Times New Roman"/>
              </a:rPr>
              <a:t>state </a:t>
            </a:r>
            <a:r>
              <a:rPr sz="1200" spc="-20" dirty="0">
                <a:latin typeface="Times New Roman"/>
                <a:cs typeface="Times New Roman"/>
              </a:rPr>
              <a:t>array </a:t>
            </a:r>
            <a:r>
              <a:rPr sz="1200" spc="-1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round.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833" y="940685"/>
            <a:ext cx="5036049" cy="12748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8105" y="3954333"/>
            <a:ext cx="3825385" cy="173192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6190" y="3066668"/>
            <a:ext cx="1165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5</a:t>
            </a:r>
            <a:r>
              <a:rPr sz="900" b="1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sz="900" b="1" spc="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oun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d </a:t>
            </a:r>
            <a:r>
              <a:rPr sz="900" b="1" spc="-7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30" dirty="0">
                <a:solidFill>
                  <a:srgbClr val="4F81BC"/>
                </a:solidFill>
                <a:latin typeface="Calibri"/>
                <a:cs typeface="Calibri"/>
              </a:rPr>
              <a:t>K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3323907"/>
            <a:ext cx="5518785" cy="560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25" dirty="0">
                <a:latin typeface="Times New Roman"/>
                <a:cs typeface="Times New Roman"/>
              </a:rPr>
              <a:t>4.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DES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2500"/>
              </a:lnSpc>
              <a:spcBef>
                <a:spcPts val="990"/>
              </a:spcBef>
            </a:pPr>
            <a:r>
              <a:rPr sz="1200" spc="15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Encryption </a:t>
            </a:r>
            <a:r>
              <a:rPr sz="1200" spc="5" dirty="0">
                <a:latin typeface="Times New Roman"/>
                <a:cs typeface="Times New Roman"/>
              </a:rPr>
              <a:t>Standard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what </a:t>
            </a:r>
            <a:r>
              <a:rPr sz="1200" spc="-20" dirty="0">
                <a:latin typeface="Times New Roman"/>
                <a:cs typeface="Times New Roman"/>
              </a:rPr>
              <a:t>it </a:t>
            </a:r>
            <a:r>
              <a:rPr sz="1200" spc="10" dirty="0">
                <a:latin typeface="Times New Roman"/>
                <a:cs typeface="Times New Roman"/>
              </a:rPr>
              <a:t>stands </a:t>
            </a:r>
            <a:r>
              <a:rPr sz="1200" dirty="0">
                <a:latin typeface="Times New Roman"/>
                <a:cs typeface="Times New Roman"/>
              </a:rPr>
              <a:t>for.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spc="-10" dirty="0">
                <a:latin typeface="Times New Roman"/>
                <a:cs typeface="Times New Roman"/>
              </a:rPr>
              <a:t>algorithm 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10" dirty="0">
                <a:latin typeface="Times New Roman"/>
                <a:cs typeface="Times New Roman"/>
              </a:rPr>
              <a:t>cracked </a:t>
            </a:r>
            <a:r>
              <a:rPr sz="1200" spc="-15" dirty="0">
                <a:latin typeface="Times New Roman"/>
                <a:cs typeface="Times New Roman"/>
              </a:rPr>
              <a:t>using </a:t>
            </a:r>
            <a:r>
              <a:rPr sz="1200" spc="-10" dirty="0">
                <a:latin typeface="Times New Roman"/>
                <a:cs typeface="Times New Roman"/>
              </a:rPr>
              <a:t> certain </a:t>
            </a:r>
            <a:r>
              <a:rPr sz="1200" spc="-5" dirty="0">
                <a:latin typeface="Times New Roman"/>
                <a:cs typeface="Times New Roman"/>
              </a:rPr>
              <a:t>devices. A key </a:t>
            </a:r>
            <a:r>
              <a:rPr sz="1200" spc="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56-bit </a:t>
            </a:r>
            <a:r>
              <a:rPr sz="1200" spc="-20" dirty="0">
                <a:latin typeface="Times New Roman"/>
                <a:cs typeface="Times New Roman"/>
              </a:rPr>
              <a:t>size is </a:t>
            </a:r>
            <a:r>
              <a:rPr sz="1200" spc="-10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10" dirty="0">
                <a:latin typeface="Times New Roman"/>
                <a:cs typeface="Times New Roman"/>
              </a:rPr>
              <a:t>the DES </a:t>
            </a:r>
            <a:r>
              <a:rPr sz="1200" spc="-10" dirty="0">
                <a:latin typeface="Times New Roman"/>
                <a:cs typeface="Times New Roman"/>
              </a:rPr>
              <a:t>algorithm.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spc="-5" dirty="0">
                <a:latin typeface="Times New Roman"/>
                <a:cs typeface="Times New Roman"/>
              </a:rPr>
              <a:t>creates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64-bit </a:t>
            </a:r>
            <a:r>
              <a:rPr sz="1200" spc="-5" dirty="0">
                <a:latin typeface="Times New Roman"/>
                <a:cs typeface="Times New Roman"/>
              </a:rPr>
              <a:t>cypher </a:t>
            </a:r>
            <a:r>
              <a:rPr sz="1200" spc="5" dirty="0">
                <a:latin typeface="Times New Roman"/>
                <a:cs typeface="Times New Roman"/>
              </a:rPr>
              <a:t>text </a:t>
            </a:r>
            <a:r>
              <a:rPr sz="1200" spc="-15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key </a:t>
            </a:r>
            <a:r>
              <a:rPr sz="1200" spc="10" dirty="0">
                <a:latin typeface="Times New Roman"/>
                <a:cs typeface="Times New Roman"/>
              </a:rPr>
              <a:t>after </a:t>
            </a:r>
            <a:r>
              <a:rPr sz="1200" spc="-15" dirty="0">
                <a:latin typeface="Times New Roman"/>
                <a:cs typeface="Times New Roman"/>
              </a:rPr>
              <a:t>receiving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block </a:t>
            </a:r>
            <a:r>
              <a:rPr sz="1200" dirty="0">
                <a:latin typeface="Times New Roman"/>
                <a:cs typeface="Times New Roman"/>
              </a:rPr>
              <a:t>of 64-bit </a:t>
            </a:r>
            <a:r>
              <a:rPr sz="1200" spc="-20" dirty="0">
                <a:latin typeface="Times New Roman"/>
                <a:cs typeface="Times New Roman"/>
              </a:rPr>
              <a:t>plain </a:t>
            </a:r>
            <a:r>
              <a:rPr sz="1200" spc="5" dirty="0">
                <a:latin typeface="Times New Roman"/>
                <a:cs typeface="Times New Roman"/>
              </a:rPr>
              <a:t>text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input.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0700"/>
              </a:lnSpc>
              <a:spcBef>
                <a:spcPts val="900"/>
              </a:spcBef>
            </a:pPr>
            <a:r>
              <a:rPr sz="1200" spc="-5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stage of </a:t>
            </a:r>
            <a:r>
              <a:rPr sz="1200" spc="10" dirty="0">
                <a:latin typeface="Times New Roman"/>
                <a:cs typeface="Times New Roman"/>
              </a:rPr>
              <a:t>the DES </a:t>
            </a:r>
            <a:r>
              <a:rPr sz="1200" spc="-15" dirty="0">
                <a:latin typeface="Times New Roman"/>
                <a:cs typeface="Times New Roman"/>
              </a:rPr>
              <a:t>process,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10" dirty="0">
                <a:latin typeface="Times New Roman"/>
                <a:cs typeface="Times New Roman"/>
              </a:rPr>
              <a:t>consists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numerous </a:t>
            </a:r>
            <a:r>
              <a:rPr sz="1200" spc="-10" dirty="0">
                <a:latin typeface="Times New Roman"/>
                <a:cs typeface="Times New Roman"/>
              </a:rPr>
              <a:t>phases,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referred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round.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amount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rounds </a:t>
            </a:r>
            <a:r>
              <a:rPr sz="1200" spc="-5" dirty="0">
                <a:latin typeface="Times New Roman"/>
                <a:cs typeface="Times New Roman"/>
              </a:rPr>
              <a:t>changes </a:t>
            </a:r>
            <a:r>
              <a:rPr sz="1200" spc="5" dirty="0">
                <a:latin typeface="Times New Roman"/>
                <a:cs typeface="Times New Roman"/>
              </a:rPr>
              <a:t>depending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size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key </a:t>
            </a:r>
            <a:r>
              <a:rPr sz="1200" spc="-10" dirty="0">
                <a:latin typeface="Times New Roman"/>
                <a:cs typeface="Times New Roman"/>
              </a:rPr>
              <a:t>being </a:t>
            </a:r>
            <a:r>
              <a:rPr sz="1200" spc="-5" dirty="0">
                <a:latin typeface="Times New Roman"/>
                <a:cs typeface="Times New Roman"/>
              </a:rPr>
              <a:t>utilised. A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128-bit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key, </a:t>
            </a:r>
            <a:r>
              <a:rPr sz="1200" spc="15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instance,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needs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 rounds,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192-bit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key,</a:t>
            </a:r>
            <a:r>
              <a:rPr sz="1200" dirty="0">
                <a:latin typeface="Times New Roman"/>
                <a:cs typeface="Times New Roman"/>
              </a:rPr>
              <a:t> 12 rounds,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5" dirty="0">
                <a:latin typeface="Times New Roman"/>
                <a:cs typeface="Times New Roman"/>
              </a:rPr>
              <a:t>so</a:t>
            </a:r>
            <a:r>
              <a:rPr sz="1200" dirty="0">
                <a:latin typeface="Times New Roman"/>
                <a:cs typeface="Times New Roman"/>
              </a:rPr>
              <a:t> on.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42500"/>
              </a:lnSpc>
              <a:spcBef>
                <a:spcPts val="955"/>
              </a:spcBef>
            </a:pP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team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IBM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(Data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Standard)</a:t>
            </a:r>
            <a:r>
              <a:rPr sz="1200" spc="-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symmetric-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</a:t>
            </a:r>
            <a:r>
              <a:rPr sz="1200" spc="-5" dirty="0">
                <a:latin typeface="Times New Roman"/>
                <a:cs typeface="Times New Roman"/>
              </a:rPr>
              <a:t> cypher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that was </a:t>
            </a:r>
            <a:r>
              <a:rPr sz="1200" spc="-5" dirty="0">
                <a:latin typeface="Times New Roman"/>
                <a:cs typeface="Times New Roman"/>
              </a:rPr>
              <a:t>later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accepted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National </a:t>
            </a:r>
            <a:r>
              <a:rPr sz="1200" spc="10" dirty="0">
                <a:latin typeface="Times New Roman"/>
                <a:cs typeface="Times New Roman"/>
              </a:rPr>
              <a:t>Institute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5" dirty="0">
                <a:latin typeface="Times New Roman"/>
                <a:cs typeface="Times New Roman"/>
              </a:rPr>
              <a:t>Standards </a:t>
            </a:r>
            <a:r>
              <a:rPr sz="1200" spc="-30" dirty="0">
                <a:latin typeface="Times New Roman"/>
                <a:cs typeface="Times New Roman"/>
              </a:rPr>
              <a:t>and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Technology </a:t>
            </a:r>
            <a:r>
              <a:rPr sz="1200" spc="-10" dirty="0">
                <a:latin typeface="Times New Roman"/>
                <a:cs typeface="Times New Roman"/>
              </a:rPr>
              <a:t>(NIST). Using </a:t>
            </a:r>
            <a:r>
              <a:rPr sz="1200" spc="-5" dirty="0">
                <a:latin typeface="Times New Roman"/>
                <a:cs typeface="Times New Roman"/>
              </a:rPr>
              <a:t>48-bit </a:t>
            </a:r>
            <a:r>
              <a:rPr sz="1200" spc="-10" dirty="0">
                <a:latin typeface="Times New Roman"/>
                <a:cs typeface="Times New Roman"/>
              </a:rPr>
              <a:t>keys,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technique transforms ordinary </a:t>
            </a:r>
            <a:r>
              <a:rPr sz="1200" spc="10" dirty="0">
                <a:latin typeface="Times New Roman"/>
                <a:cs typeface="Times New Roman"/>
              </a:rPr>
              <a:t>text,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presented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64-bit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blocks,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-5" dirty="0">
                <a:latin typeface="Times New Roman"/>
                <a:cs typeface="Times New Roman"/>
              </a:rPr>
              <a:t>ciphertext.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35600"/>
              </a:lnSpc>
              <a:spcBef>
                <a:spcPts val="969"/>
              </a:spcBef>
            </a:pPr>
            <a:r>
              <a:rPr sz="1200" spc="20" dirty="0">
                <a:latin typeface="Times New Roman"/>
                <a:cs typeface="Times New Roman"/>
              </a:rPr>
              <a:t>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same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encrypt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decrypt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data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because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symmetric-key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method.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If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asymmetrical,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decryption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0700"/>
              </a:lnSpc>
              <a:spcBef>
                <a:spcPts val="980"/>
              </a:spcBef>
            </a:pPr>
            <a:r>
              <a:rPr sz="1200" spc="-5" dirty="0">
                <a:latin typeface="Times New Roman"/>
                <a:cs typeface="Times New Roman"/>
              </a:rPr>
              <a:t>Horst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Feistel,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IBM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cryptography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specialist,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LUCIFER</a:t>
            </a:r>
            <a:r>
              <a:rPr sz="1200" spc="-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cypher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1971,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5" dirty="0">
                <a:latin typeface="Times New Roman"/>
                <a:cs typeface="Times New Roman"/>
              </a:rPr>
              <a:t>based.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16 </a:t>
            </a:r>
            <a:r>
              <a:rPr sz="1200" spc="5" dirty="0">
                <a:latin typeface="Times New Roman"/>
                <a:cs typeface="Times New Roman"/>
              </a:rPr>
              <a:t>rounds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Feistel structure </a:t>
            </a:r>
            <a:r>
              <a:rPr sz="1200" spc="-10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spc="-1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unique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key.</a:t>
            </a:r>
            <a:endParaRPr sz="1200">
              <a:latin typeface="Times New Roman"/>
              <a:cs typeface="Times New Roman"/>
            </a:endParaRPr>
          </a:p>
          <a:p>
            <a:pPr marL="12700" marR="13970" algn="just">
              <a:lnSpc>
                <a:spcPct val="140600"/>
              </a:lnSpc>
              <a:spcBef>
                <a:spcPts val="905"/>
              </a:spcBef>
            </a:pPr>
            <a:r>
              <a:rPr sz="1200" spc="2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November </a:t>
            </a:r>
            <a:r>
              <a:rPr sz="1200" dirty="0">
                <a:latin typeface="Times New Roman"/>
                <a:cs typeface="Times New Roman"/>
              </a:rPr>
              <a:t>1976,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spc="5" dirty="0">
                <a:latin typeface="Times New Roman"/>
                <a:cs typeface="Times New Roman"/>
              </a:rPr>
              <a:t>was </a:t>
            </a:r>
            <a:r>
              <a:rPr sz="1200" spc="-5" dirty="0">
                <a:latin typeface="Times New Roman"/>
                <a:cs typeface="Times New Roman"/>
              </a:rPr>
              <a:t>certified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government </a:t>
            </a:r>
            <a:r>
              <a:rPr sz="1200" spc="-5" dirty="0">
                <a:latin typeface="Times New Roman"/>
                <a:cs typeface="Times New Roman"/>
              </a:rPr>
              <a:t>encryption </a:t>
            </a:r>
            <a:r>
              <a:rPr sz="1200" spc="10" dirty="0">
                <a:latin typeface="Times New Roman"/>
                <a:cs typeface="Times New Roman"/>
              </a:rPr>
              <a:t>standard,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was 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5" dirty="0">
                <a:latin typeface="Times New Roman"/>
                <a:cs typeface="Times New Roman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m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1983, 1988,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1999.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1836" y="914400"/>
            <a:ext cx="4808855" cy="193076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18642"/>
            <a:ext cx="5517515" cy="13315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lnSpc>
                <a:spcPct val="142000"/>
              </a:lnSpc>
              <a:spcBef>
                <a:spcPts val="155"/>
              </a:spcBef>
            </a:pP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10" dirty="0">
                <a:latin typeface="Times New Roman"/>
                <a:cs typeface="Times New Roman"/>
              </a:rPr>
              <a:t>Advanced </a:t>
            </a:r>
            <a:r>
              <a:rPr sz="1200" spc="-5" dirty="0">
                <a:latin typeface="Times New Roman"/>
                <a:cs typeface="Times New Roman"/>
              </a:rPr>
              <a:t>Encryption </a:t>
            </a:r>
            <a:r>
              <a:rPr sz="1200" spc="5" dirty="0">
                <a:latin typeface="Times New Roman"/>
                <a:cs typeface="Times New Roman"/>
              </a:rPr>
              <a:t>Standard </a:t>
            </a:r>
            <a:r>
              <a:rPr sz="1200" dirty="0">
                <a:latin typeface="Times New Roman"/>
                <a:cs typeface="Times New Roman"/>
              </a:rPr>
              <a:t>(AES) </a:t>
            </a:r>
            <a:r>
              <a:rPr sz="1200" spc="-5" dirty="0">
                <a:latin typeface="Times New Roman"/>
                <a:cs typeface="Times New Roman"/>
              </a:rPr>
              <a:t>supplanted </a:t>
            </a:r>
            <a:r>
              <a:rPr sz="1200" spc="10" dirty="0">
                <a:latin typeface="Times New Roman"/>
                <a:cs typeface="Times New Roman"/>
              </a:rPr>
              <a:t>the DES </a:t>
            </a:r>
            <a:r>
              <a:rPr sz="1200" spc="-5" dirty="0">
                <a:latin typeface="Times New Roman"/>
                <a:cs typeface="Times New Roman"/>
              </a:rPr>
              <a:t>encryption </a:t>
            </a:r>
            <a:r>
              <a:rPr sz="1200" spc="-10" dirty="0">
                <a:latin typeface="Times New Roman"/>
                <a:cs typeface="Times New Roman"/>
              </a:rPr>
              <a:t>algorithm as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acknowledged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standard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2002,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ending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dominance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after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public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search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replacement.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2005,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NIST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formally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rescinded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FIPS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46-3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1999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reaffirmation), </a:t>
            </a:r>
            <a:r>
              <a:rPr sz="1200" spc="-5" dirty="0">
                <a:latin typeface="Times New Roman"/>
                <a:cs typeface="Times New Roman"/>
              </a:rPr>
              <a:t>while </a:t>
            </a:r>
            <a:r>
              <a:rPr sz="1200" spc="-30" dirty="0">
                <a:latin typeface="Times New Roman"/>
                <a:cs typeface="Times New Roman"/>
              </a:rPr>
              <a:t>Triple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dirty="0">
                <a:latin typeface="Times New Roman"/>
                <a:cs typeface="Times New Roman"/>
              </a:rPr>
              <a:t>(3DES)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still </a:t>
            </a:r>
            <a:r>
              <a:rPr sz="1200" spc="-5" dirty="0">
                <a:latin typeface="Times New Roman"/>
                <a:cs typeface="Times New Roman"/>
              </a:rPr>
              <a:t>permitted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sensitive government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 till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2030.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1915" y="4220464"/>
            <a:ext cx="9842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6</a:t>
            </a:r>
            <a:r>
              <a:rPr sz="900" b="1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v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all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30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569" y="7738491"/>
            <a:ext cx="4935855" cy="119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5515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7</a:t>
            </a:r>
            <a:r>
              <a:rPr sz="900" b="1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x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nd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sz="900" b="1" spc="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30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Since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based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Feistel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Cipher,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all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that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15" dirty="0">
                <a:latin typeface="Times New Roman"/>
                <a:cs typeface="Times New Roman"/>
              </a:rPr>
              <a:t>required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specify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−</a:t>
            </a:r>
            <a:endParaRPr sz="1200">
              <a:latin typeface="Times New Roman"/>
              <a:cs typeface="Times New Roman"/>
            </a:endParaRPr>
          </a:p>
          <a:p>
            <a:pPr marL="12700" marR="3953510">
              <a:lnSpc>
                <a:spcPct val="198100"/>
              </a:lnSpc>
            </a:pP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ound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  </a:t>
            </a:r>
            <a:r>
              <a:rPr sz="1200" spc="5" dirty="0">
                <a:latin typeface="Times New Roman"/>
                <a:cs typeface="Times New Roman"/>
              </a:rPr>
              <a:t>Key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schedule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6107" y="2590727"/>
            <a:ext cx="4036488" cy="13712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1191" y="4552543"/>
            <a:ext cx="4114003" cy="300738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14</a:t>
            </a:fld>
            <a:endParaRPr spc="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93191"/>
            <a:ext cx="5516245" cy="146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ny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dd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ce</a:t>
            </a:r>
            <a:r>
              <a:rPr sz="1200" spc="-20" dirty="0">
                <a:latin typeface="Times New Roman"/>
                <a:cs typeface="Times New Roman"/>
              </a:rPr>
              <a:t>ss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− </a:t>
            </a:r>
            <a:r>
              <a:rPr sz="1200" spc="4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f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20" dirty="0">
                <a:latin typeface="Times New Roman"/>
                <a:cs typeface="Times New Roman"/>
              </a:rPr>
              <a:t>Initial</a:t>
            </a:r>
            <a:r>
              <a:rPr sz="1200" b="1" spc="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Times New Roman"/>
                <a:cs typeface="Times New Roman"/>
              </a:rPr>
              <a:t>Final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Permutation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0800"/>
              </a:lnSpc>
              <a:spcBef>
                <a:spcPts val="975"/>
              </a:spcBef>
            </a:pP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initial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permutations</a:t>
            </a:r>
            <a:r>
              <a:rPr sz="1200" spc="-15" dirty="0">
                <a:latin typeface="Times New Roman"/>
                <a:cs typeface="Times New Roman"/>
              </a:rPr>
              <a:t> are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straight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Permutation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boxes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(P-boxes)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that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inverses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other. </a:t>
            </a:r>
            <a:r>
              <a:rPr sz="1200" spc="-20" dirty="0">
                <a:latin typeface="Times New Roman"/>
                <a:cs typeface="Times New Roman"/>
              </a:rPr>
              <a:t>They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dirty="0">
                <a:latin typeface="Times New Roman"/>
                <a:cs typeface="Times New Roman"/>
              </a:rPr>
              <a:t> no cryptography </a:t>
            </a:r>
            <a:r>
              <a:rPr sz="1200" spc="-10" dirty="0">
                <a:latin typeface="Times New Roman"/>
                <a:cs typeface="Times New Roman"/>
              </a:rPr>
              <a:t>significance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DES. </a:t>
            </a: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initial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final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permutations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1010" y="5793740"/>
            <a:ext cx="177101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8</a:t>
            </a:r>
            <a:r>
              <a:rPr sz="900" b="1" spc="-6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ial</a:t>
            </a:r>
            <a:r>
              <a:rPr sz="900" b="1" spc="9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al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30" dirty="0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569" y="6050915"/>
            <a:ext cx="5518150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un</a:t>
            </a: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15" dirty="0">
                <a:latin typeface="Times New Roman"/>
                <a:cs typeface="Times New Roman"/>
              </a:rPr>
              <a:t>F</a:t>
            </a:r>
            <a:r>
              <a:rPr sz="1200" b="1" dirty="0">
                <a:latin typeface="Times New Roman"/>
                <a:cs typeface="Times New Roman"/>
              </a:rPr>
              <a:t>un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spc="-30" dirty="0">
                <a:latin typeface="Times New Roman"/>
                <a:cs typeface="Times New Roman"/>
              </a:rPr>
              <a:t>t</a:t>
            </a:r>
            <a:r>
              <a:rPr sz="1200" b="1" spc="-35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0800"/>
              </a:lnSpc>
              <a:spcBef>
                <a:spcPts val="900"/>
              </a:spcBef>
            </a:pP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heart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cipher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dirty="0">
                <a:latin typeface="Times New Roman"/>
                <a:cs typeface="Times New Roman"/>
              </a:rPr>
              <a:t>function, </a:t>
            </a:r>
            <a:r>
              <a:rPr sz="1200" spc="20" dirty="0">
                <a:latin typeface="Times New Roman"/>
                <a:cs typeface="Times New Roman"/>
              </a:rPr>
              <a:t>f.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spc="5" dirty="0">
                <a:latin typeface="Times New Roman"/>
                <a:cs typeface="Times New Roman"/>
              </a:rPr>
              <a:t>function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applies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48-bit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rightmost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32 bits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produce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32-bit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output.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5" y="2533650"/>
            <a:ext cx="5309234" cy="308267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15</a:t>
            </a:fld>
            <a:endParaRPr spc="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4268215"/>
            <a:ext cx="5513705" cy="109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9</a:t>
            </a:r>
            <a:r>
              <a:rPr sz="900" b="1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oun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d </a:t>
            </a:r>
            <a:r>
              <a:rPr sz="900" b="1" spc="-7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un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Expansion </a:t>
            </a:r>
            <a:r>
              <a:rPr sz="1200" b="1" spc="-15" dirty="0">
                <a:latin typeface="Times New Roman"/>
                <a:cs typeface="Times New Roman"/>
              </a:rPr>
              <a:t>Permutation</a:t>
            </a:r>
            <a:r>
              <a:rPr sz="1200" b="1" spc="90" dirty="0">
                <a:latin typeface="Times New Roman"/>
                <a:cs typeface="Times New Roman"/>
              </a:rPr>
              <a:t> </a:t>
            </a:r>
            <a:r>
              <a:rPr sz="1200" b="1" spc="5" dirty="0">
                <a:latin typeface="Times New Roman"/>
                <a:cs typeface="Times New Roman"/>
              </a:rPr>
              <a:t>Box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0800"/>
              </a:lnSpc>
              <a:spcBef>
                <a:spcPts val="900"/>
              </a:spcBef>
            </a:pPr>
            <a:r>
              <a:rPr sz="1200" spc="-10" dirty="0">
                <a:latin typeface="Times New Roman"/>
                <a:cs typeface="Times New Roman"/>
              </a:rPr>
              <a:t>Since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right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input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32-bit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round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48-bit,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expand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right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input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48 b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og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ph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ca</a:t>
            </a:r>
            <a:r>
              <a:rPr sz="1200" spc="-35" dirty="0">
                <a:latin typeface="Times New Roman"/>
                <a:cs typeface="Times New Roman"/>
              </a:rPr>
              <a:t>ll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ll</a:t>
            </a:r>
            <a:r>
              <a:rPr sz="1200" spc="-5" dirty="0">
                <a:latin typeface="Times New Roman"/>
                <a:cs typeface="Times New Roman"/>
              </a:rPr>
              <a:t>o</a:t>
            </a:r>
            <a:r>
              <a:rPr sz="1200" spc="25" dirty="0">
                <a:latin typeface="Times New Roman"/>
                <a:cs typeface="Times New Roman"/>
              </a:rPr>
              <a:t>w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ill</a:t>
            </a:r>
            <a:r>
              <a:rPr sz="1200" spc="-5" dirty="0">
                <a:latin typeface="Times New Roman"/>
                <a:cs typeface="Times New Roman"/>
              </a:rPr>
              <a:t>u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6432296"/>
            <a:ext cx="5506720" cy="73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Figure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10</a:t>
            </a:r>
            <a:r>
              <a:rPr sz="900" b="1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Expansion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permutation</a:t>
            </a:r>
            <a:r>
              <a:rPr sz="900" b="1" spc="1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box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40800"/>
              </a:lnSpc>
              <a:spcBef>
                <a:spcPts val="434"/>
              </a:spcBef>
            </a:pP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graphically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depicted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permutation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logic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generally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table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DES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specification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illustrated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9825" y="914400"/>
            <a:ext cx="2952242" cy="31769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5536057"/>
            <a:ext cx="5659247" cy="71882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16</a:t>
            </a:fld>
            <a:endParaRPr spc="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835" y="3467353"/>
            <a:ext cx="15252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Figure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11</a:t>
            </a:r>
            <a:r>
              <a:rPr sz="900" b="1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Permutation</a:t>
            </a:r>
            <a:r>
              <a:rPr sz="900" b="1" spc="5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logic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box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3724909"/>
            <a:ext cx="5521960" cy="146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XOR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(Whitener)</a:t>
            </a:r>
            <a:endParaRPr sz="1200">
              <a:latin typeface="Times New Roman"/>
              <a:cs typeface="Times New Roman"/>
            </a:endParaRPr>
          </a:p>
          <a:p>
            <a:pPr marL="12700" marR="19050">
              <a:lnSpc>
                <a:spcPct val="140600"/>
              </a:lnSpc>
              <a:spcBef>
                <a:spcPts val="900"/>
              </a:spcBef>
            </a:pPr>
            <a:r>
              <a:rPr sz="1200" spc="25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f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10" dirty="0">
                <a:latin typeface="Times New Roman"/>
                <a:cs typeface="Times New Roman"/>
              </a:rPr>
              <a:t> e</a:t>
            </a:r>
            <a:r>
              <a:rPr sz="1200" dirty="0">
                <a:latin typeface="Times New Roman"/>
                <a:cs typeface="Times New Roman"/>
              </a:rPr>
              <a:t>xp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on, </a:t>
            </a:r>
            <a:r>
              <a:rPr sz="1200" spc="25" dirty="0">
                <a:latin typeface="Times New Roman"/>
                <a:cs typeface="Times New Roman"/>
              </a:rPr>
              <a:t>D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XO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10" dirty="0">
                <a:latin typeface="Times New Roman"/>
                <a:cs typeface="Times New Roman"/>
              </a:rPr>
              <a:t> e</a:t>
            </a:r>
            <a:r>
              <a:rPr sz="1200" dirty="0">
                <a:latin typeface="Times New Roman"/>
                <a:cs typeface="Times New Roman"/>
              </a:rPr>
              <a:t>xp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ght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spc="-10" dirty="0">
                <a:latin typeface="Times New Roman"/>
                <a:cs typeface="Times New Roman"/>
              </a:rPr>
              <a:t>ec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 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round</a:t>
            </a:r>
            <a:r>
              <a:rPr sz="1200" spc="-5" dirty="0">
                <a:latin typeface="Times New Roman"/>
                <a:cs typeface="Times New Roman"/>
              </a:rPr>
              <a:t> key.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round</a:t>
            </a:r>
            <a:r>
              <a:rPr sz="1200" spc="-5" dirty="0">
                <a:latin typeface="Times New Roman"/>
                <a:cs typeface="Times New Roman"/>
              </a:rPr>
              <a:t> key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only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08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Substitution </a:t>
            </a:r>
            <a:r>
              <a:rPr sz="1200" spc="-5" dirty="0">
                <a:latin typeface="Times New Roman"/>
                <a:cs typeface="Times New Roman"/>
              </a:rPr>
              <a:t>Boxes. </a:t>
            </a:r>
            <a:r>
              <a:rPr sz="1200" dirty="0">
                <a:latin typeface="Times New Roman"/>
                <a:cs typeface="Times New Roman"/>
              </a:rPr>
              <a:t>− </a:t>
            </a: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S-boxes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carry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real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mixing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(confusion).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spc="-10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8 </a:t>
            </a:r>
            <a:r>
              <a:rPr sz="1200" spc="25" dirty="0">
                <a:latin typeface="Times New Roman"/>
                <a:cs typeface="Times New Roman"/>
              </a:rPr>
              <a:t>S-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boxes,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each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with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6-bit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input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4-bit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output.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Refer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illustration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880" y="7013829"/>
            <a:ext cx="2067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Figure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12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48</a:t>
            </a:r>
            <a:r>
              <a:rPr sz="900" b="1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bit</a:t>
            </a:r>
            <a:r>
              <a:rPr sz="900" b="1" spc="8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30" dirty="0">
                <a:solidFill>
                  <a:srgbClr val="4F81BC"/>
                </a:solidFill>
                <a:latin typeface="Calibri"/>
                <a:cs typeface="Calibri"/>
              </a:rPr>
              <a:t>output</a:t>
            </a:r>
            <a:r>
              <a:rPr sz="900" b="1" spc="8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to</a:t>
            </a:r>
            <a:r>
              <a:rPr sz="900" b="1" spc="6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32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bit</a:t>
            </a:r>
            <a:r>
              <a:rPr sz="900" b="1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conversion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569" y="7633589"/>
            <a:ext cx="5516245" cy="83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S-box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rule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illustrated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below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0800"/>
              </a:lnSpc>
              <a:spcBef>
                <a:spcPts val="900"/>
              </a:spcBef>
            </a:pPr>
            <a:r>
              <a:rPr sz="1200" spc="-20" dirty="0">
                <a:latin typeface="Times New Roman"/>
                <a:cs typeface="Times New Roman"/>
              </a:rPr>
              <a:t>There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total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eight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S-box </a:t>
            </a:r>
            <a:r>
              <a:rPr sz="1200" spc="-5" dirty="0">
                <a:latin typeface="Times New Roman"/>
                <a:cs typeface="Times New Roman"/>
              </a:rPr>
              <a:t>tables.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output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all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eight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s-boxes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combined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32 </a:t>
            </a:r>
            <a:r>
              <a:rPr sz="1200" spc="-15" dirty="0">
                <a:latin typeface="Times New Roman"/>
                <a:cs typeface="Times New Roman"/>
              </a:rPr>
              <a:t>bit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section.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447" y="914400"/>
            <a:ext cx="4667758" cy="23812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5363209"/>
            <a:ext cx="5679487" cy="147065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17</a:t>
            </a:fld>
            <a:endParaRPr spc="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4115815"/>
            <a:ext cx="5514340" cy="109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Figure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13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working</a:t>
            </a: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4F81BC"/>
                </a:solidFill>
                <a:latin typeface="Calibri"/>
                <a:cs typeface="Calibri"/>
              </a:rPr>
              <a:t>of</a:t>
            </a:r>
            <a:r>
              <a:rPr sz="900" b="1" spc="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an</a:t>
            </a:r>
            <a:r>
              <a:rPr sz="900" b="1" spc="-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S-box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latin typeface="Times New Roman"/>
                <a:cs typeface="Times New Roman"/>
              </a:rPr>
              <a:t>Straight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Permutation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0600"/>
              </a:lnSpc>
              <a:spcBef>
                <a:spcPts val="900"/>
              </a:spcBef>
            </a:pP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bit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output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S-boxes</a:t>
            </a:r>
            <a:r>
              <a:rPr sz="1200" spc="-20" dirty="0">
                <a:latin typeface="Times New Roman"/>
                <a:cs typeface="Times New Roman"/>
              </a:rPr>
              <a:t> 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then </a:t>
            </a:r>
            <a:r>
              <a:rPr sz="1200" spc="-5" dirty="0">
                <a:latin typeface="Times New Roman"/>
                <a:cs typeface="Times New Roman"/>
              </a:rPr>
              <a:t>subjected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straight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permutation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with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rule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illustration: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7128129"/>
            <a:ext cx="5514975" cy="182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1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4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S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h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spc="-7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30" dirty="0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25" dirty="0">
                <a:latin typeface="Times New Roman"/>
                <a:cs typeface="Times New Roman"/>
              </a:rPr>
              <a:t>D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p</a:t>
            </a:r>
            <a:r>
              <a:rPr sz="1200" b="1" spc="-35" dirty="0">
                <a:latin typeface="Times New Roman"/>
                <a:cs typeface="Times New Roman"/>
              </a:rPr>
              <a:t>i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spc="-30" dirty="0">
                <a:latin typeface="Times New Roman"/>
                <a:cs typeface="Times New Roman"/>
              </a:rPr>
              <a:t>t</a:t>
            </a:r>
            <a:r>
              <a:rPr sz="1200" b="1" spc="-35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on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35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ne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b="1" spc="25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un</a:t>
            </a:r>
            <a:r>
              <a:rPr sz="1200" b="1" spc="-5" dirty="0">
                <a:latin typeface="Times New Roman"/>
                <a:cs typeface="Times New Roman"/>
              </a:rPr>
              <a:t>d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35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25" dirty="0">
                <a:latin typeface="Times New Roman"/>
                <a:cs typeface="Times New Roman"/>
              </a:rPr>
              <a:t>D</a:t>
            </a:r>
            <a:r>
              <a:rPr sz="1200" b="1" spc="2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10" dirty="0">
                <a:latin typeface="Times New Roman"/>
                <a:cs typeface="Times New Roman"/>
              </a:rPr>
              <a:t>Key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Generation</a:t>
            </a:r>
            <a:endParaRPr sz="1200">
              <a:latin typeface="Times New Roman"/>
              <a:cs typeface="Times New Roman"/>
            </a:endParaRPr>
          </a:p>
          <a:p>
            <a:pPr marL="12700" marR="10795">
              <a:lnSpc>
                <a:spcPct val="135500"/>
              </a:lnSpc>
              <a:spcBef>
                <a:spcPts val="1050"/>
              </a:spcBef>
            </a:pPr>
            <a:r>
              <a:rPr sz="1200" spc="-6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oun</a:t>
            </a:r>
            <a:r>
              <a:rPr sz="1200" spc="85" dirty="0">
                <a:latin typeface="Times New Roman"/>
                <a:cs typeface="Times New Roman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 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ea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ee</a:t>
            </a:r>
            <a:r>
              <a:rPr sz="1200" dirty="0">
                <a:latin typeface="Times New Roman"/>
                <a:cs typeface="Times New Roman"/>
              </a:rPr>
              <a:t>n 4</a:t>
            </a:r>
            <a:r>
              <a:rPr sz="1200" spc="30" dirty="0">
                <a:latin typeface="Times New Roman"/>
                <a:cs typeface="Times New Roman"/>
              </a:rPr>
              <a:t>8</a:t>
            </a:r>
            <a:r>
              <a:rPr sz="1200" spc="-2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ys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15" dirty="0">
                <a:latin typeface="Times New Roman"/>
                <a:cs typeface="Times New Roman"/>
              </a:rPr>
              <a:t>6</a:t>
            </a:r>
            <a:r>
              <a:rPr sz="1200" spc="-30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ph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y. </a:t>
            </a:r>
            <a:r>
              <a:rPr sz="1200" spc="-6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ce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s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generation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depicted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  <a:hlinkClick r:id="rId2" action="ppaction://hlinksldjump"/>
              </a:rPr>
              <a:t>Figure</a:t>
            </a:r>
            <a:r>
              <a:rPr sz="1100" spc="-5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100" spc="-15" dirty="0">
                <a:latin typeface="Calibri"/>
                <a:cs typeface="Calibri"/>
                <a:hlinkClick r:id="rId2" action="ppaction://hlinksldjump"/>
              </a:rPr>
              <a:t>16</a:t>
            </a:r>
            <a:r>
              <a:rPr sz="1100" spc="8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100" spc="25" dirty="0">
                <a:latin typeface="Calibri"/>
                <a:cs typeface="Calibri"/>
                <a:hlinkClick r:id="rId2" action="ppaction://hlinksldjump"/>
              </a:rPr>
              <a:t>Key</a:t>
            </a:r>
            <a:r>
              <a:rPr sz="1100" spc="-8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100" spc="15" dirty="0">
                <a:latin typeface="Calibri"/>
                <a:cs typeface="Calibri"/>
                <a:hlinkClick r:id="rId2" action="ppaction://hlinksldjump"/>
              </a:rPr>
              <a:t>Generation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logic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for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Parity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drop,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shifting,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Compression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P-box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given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description.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8025" y="914400"/>
            <a:ext cx="3816223" cy="30232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2050" y="5383657"/>
            <a:ext cx="5438775" cy="15621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18</a:t>
            </a:fld>
            <a:endParaRPr spc="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0129" y="4697095"/>
            <a:ext cx="21545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Figure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15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Illustration</a:t>
            </a:r>
            <a:r>
              <a:rPr sz="900" b="1" spc="6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4F81BC"/>
                </a:solidFill>
                <a:latin typeface="Calibri"/>
                <a:cs typeface="Calibri"/>
              </a:rPr>
              <a:t>of</a:t>
            </a:r>
            <a:r>
              <a:rPr sz="900" b="1" spc="3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900" b="1" spc="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single</a:t>
            </a:r>
            <a:r>
              <a:rPr sz="900" b="1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30" dirty="0">
                <a:solidFill>
                  <a:srgbClr val="4F81BC"/>
                </a:solidFill>
                <a:latin typeface="Calibri"/>
                <a:cs typeface="Calibri"/>
              </a:rPr>
              <a:t>round</a:t>
            </a:r>
            <a:r>
              <a:rPr sz="900" b="1" spc="14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in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DES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5326379"/>
            <a:ext cx="5518150" cy="307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5" dirty="0">
                <a:latin typeface="Times New Roman"/>
                <a:cs typeface="Times New Roman"/>
              </a:rPr>
              <a:t>D</a:t>
            </a:r>
            <a:r>
              <a:rPr sz="1200" b="1" spc="2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S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25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na</a:t>
            </a:r>
            <a:r>
              <a:rPr sz="1200" b="1" spc="-35" dirty="0">
                <a:latin typeface="Times New Roman"/>
                <a:cs typeface="Times New Roman"/>
              </a:rPr>
              <a:t>l</a:t>
            </a:r>
            <a:r>
              <a:rPr sz="1200" b="1" spc="-5" dirty="0">
                <a:latin typeface="Times New Roman"/>
                <a:cs typeface="Times New Roman"/>
              </a:rPr>
              <a:t>y</a:t>
            </a:r>
            <a:r>
              <a:rPr sz="1200" b="1" spc="-25" dirty="0">
                <a:latin typeface="Times New Roman"/>
                <a:cs typeface="Times New Roman"/>
              </a:rPr>
              <a:t>s</a:t>
            </a:r>
            <a:r>
              <a:rPr sz="1200" b="1" spc="-35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0800"/>
              </a:lnSpc>
              <a:spcBef>
                <a:spcPts val="900"/>
              </a:spcBef>
            </a:pP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spc="-10" dirty="0">
                <a:latin typeface="Times New Roman"/>
                <a:cs typeface="Times New Roman"/>
              </a:rPr>
              <a:t>satisfies </a:t>
            </a:r>
            <a:r>
              <a:rPr sz="1200" spc="10" dirty="0">
                <a:latin typeface="Times New Roman"/>
                <a:cs typeface="Times New Roman"/>
              </a:rPr>
              <a:t>both the </a:t>
            </a:r>
            <a:r>
              <a:rPr sz="1200" spc="-5" dirty="0">
                <a:latin typeface="Times New Roman"/>
                <a:cs typeface="Times New Roman"/>
              </a:rPr>
              <a:t>desired </a:t>
            </a:r>
            <a:r>
              <a:rPr sz="1200" spc="-10" dirty="0">
                <a:latin typeface="Times New Roman"/>
                <a:cs typeface="Times New Roman"/>
              </a:rPr>
              <a:t>properties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block </a:t>
            </a:r>
            <a:r>
              <a:rPr sz="1200" spc="-15" dirty="0">
                <a:latin typeface="Times New Roman"/>
                <a:cs typeface="Times New Roman"/>
              </a:rPr>
              <a:t>cipher. </a:t>
            </a:r>
            <a:r>
              <a:rPr sz="1200" spc="-20" dirty="0">
                <a:latin typeface="Times New Roman"/>
                <a:cs typeface="Times New Roman"/>
              </a:rPr>
              <a:t>These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two </a:t>
            </a:r>
            <a:r>
              <a:rPr sz="1200" spc="-10" dirty="0">
                <a:latin typeface="Times New Roman"/>
                <a:cs typeface="Times New Roman"/>
              </a:rPr>
              <a:t>properties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make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cipher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strong.</a:t>
            </a:r>
            <a:endParaRPr sz="1200">
              <a:latin typeface="Times New Roman"/>
              <a:cs typeface="Times New Roman"/>
            </a:endParaRPr>
          </a:p>
          <a:p>
            <a:pPr marL="12700" marR="14604">
              <a:lnSpc>
                <a:spcPct val="135600"/>
              </a:lnSpc>
              <a:spcBef>
                <a:spcPts val="969"/>
              </a:spcBef>
            </a:pPr>
            <a:r>
              <a:rPr sz="1200" spc="-5" dirty="0">
                <a:latin typeface="Times New Roman"/>
                <a:cs typeface="Times New Roman"/>
              </a:rPr>
              <a:t>Avalanche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effect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−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small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plaintext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results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very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great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change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ciphertext.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Completeness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−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bit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ciphertext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depends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many</a:t>
            </a:r>
            <a:r>
              <a:rPr sz="1200" dirty="0">
                <a:latin typeface="Times New Roman"/>
                <a:cs typeface="Times New Roman"/>
              </a:rPr>
              <a:t> bits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plaintext.</a:t>
            </a:r>
            <a:endParaRPr sz="1200">
              <a:latin typeface="Times New Roman"/>
              <a:cs typeface="Times New Roman"/>
            </a:endParaRPr>
          </a:p>
          <a:p>
            <a:pPr marL="12700" marR="8890">
              <a:lnSpc>
                <a:spcPct val="135600"/>
              </a:lnSpc>
              <a:spcBef>
                <a:spcPts val="975"/>
              </a:spcBef>
            </a:pPr>
            <a:r>
              <a:rPr sz="1200" spc="-10" dirty="0">
                <a:latin typeface="Times New Roman"/>
                <a:cs typeface="Times New Roman"/>
              </a:rPr>
              <a:t>During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last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few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years,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cryptanalysis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found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some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weaknesses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spc="5" dirty="0">
                <a:latin typeface="Times New Roman"/>
                <a:cs typeface="Times New Roman"/>
              </a:rPr>
              <a:t>when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selected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weak </a:t>
            </a:r>
            <a:r>
              <a:rPr sz="1200" spc="-10" dirty="0">
                <a:latin typeface="Times New Roman"/>
                <a:cs typeface="Times New Roman"/>
              </a:rPr>
              <a:t>keys.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shall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avoided.</a:t>
            </a:r>
            <a:endParaRPr sz="1200">
              <a:latin typeface="Times New Roman"/>
              <a:cs typeface="Times New Roman"/>
            </a:endParaRPr>
          </a:p>
          <a:p>
            <a:pPr marL="12700" marR="20320">
              <a:lnSpc>
                <a:spcPct val="135600"/>
              </a:lnSpc>
              <a:spcBef>
                <a:spcPts val="1050"/>
              </a:spcBef>
            </a:pPr>
            <a:r>
              <a:rPr sz="1200" spc="10" dirty="0">
                <a:latin typeface="Times New Roman"/>
                <a:cs typeface="Times New Roman"/>
              </a:rPr>
              <a:t>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proved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designed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cipher.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been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significant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cryptanalytic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attacks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10" dirty="0">
                <a:latin typeface="Times New Roman"/>
                <a:cs typeface="Times New Roman"/>
              </a:rPr>
              <a:t>DES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exhaustive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search.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670" y="914400"/>
            <a:ext cx="3924636" cy="360540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19</a:t>
            </a:fld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1455356"/>
            <a:ext cx="5518785" cy="2382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400" b="1" spc="25" dirty="0">
                <a:latin typeface="Times New Roman"/>
                <a:cs typeface="Times New Roman"/>
              </a:rPr>
              <a:t>UNDERTAKING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 indent="457834" algn="just">
              <a:lnSpc>
                <a:spcPct val="144200"/>
              </a:lnSpc>
            </a:pPr>
            <a:r>
              <a:rPr sz="1200" spc="-25" dirty="0">
                <a:latin typeface="Times New Roman"/>
                <a:cs typeface="Times New Roman"/>
              </a:rPr>
              <a:t>This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declare </a:t>
            </a:r>
            <a:r>
              <a:rPr sz="1200" spc="5" dirty="0">
                <a:latin typeface="Times New Roman"/>
                <a:cs typeface="Times New Roman"/>
              </a:rPr>
              <a:t>that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project </a:t>
            </a:r>
            <a:r>
              <a:rPr sz="1200" spc="-5" dirty="0">
                <a:latin typeface="Times New Roman"/>
                <a:cs typeface="Times New Roman"/>
              </a:rPr>
              <a:t>entitled </a:t>
            </a:r>
            <a:r>
              <a:rPr sz="1200" spc="-15" dirty="0">
                <a:latin typeface="Times New Roman"/>
                <a:cs typeface="Times New Roman"/>
              </a:rPr>
              <a:t>“Project </a:t>
            </a:r>
            <a:r>
              <a:rPr sz="1200" spc="-20" dirty="0">
                <a:latin typeface="Times New Roman"/>
                <a:cs typeface="Times New Roman"/>
              </a:rPr>
              <a:t>Title” is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spc="-15" dirty="0">
                <a:latin typeface="Times New Roman"/>
                <a:cs typeface="Times New Roman"/>
              </a:rPr>
              <a:t>original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 </a:t>
            </a:r>
            <a:r>
              <a:rPr sz="1200" spc="-5" dirty="0">
                <a:latin typeface="Times New Roman"/>
                <a:cs typeface="Times New Roman"/>
              </a:rPr>
              <a:t>done 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undersigned,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partial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fulfillment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requirements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degree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B.Tech. 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(Information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Technology) </a:t>
            </a:r>
            <a:r>
              <a:rPr sz="1200" spc="-5" dirty="0">
                <a:latin typeface="Times New Roman"/>
                <a:cs typeface="Times New Roman"/>
              </a:rPr>
              <a:t>at School </a:t>
            </a:r>
            <a:r>
              <a:rPr sz="1200" dirty="0">
                <a:latin typeface="Times New Roman"/>
                <a:cs typeface="Times New Roman"/>
              </a:rPr>
              <a:t>of Information </a:t>
            </a:r>
            <a:r>
              <a:rPr sz="1200" spc="-15" dirty="0">
                <a:latin typeface="Times New Roman"/>
                <a:cs typeface="Times New Roman"/>
              </a:rPr>
              <a:t>Technology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Engineering,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VIT,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Vellore.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13335" indent="457834" algn="just">
              <a:lnSpc>
                <a:spcPct val="146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analysis, </a:t>
            </a:r>
            <a:r>
              <a:rPr sz="1200" dirty="0">
                <a:latin typeface="Times New Roman"/>
                <a:cs typeface="Times New Roman"/>
              </a:rPr>
              <a:t>design </a:t>
            </a:r>
            <a:r>
              <a:rPr sz="1200" spc="-5" dirty="0">
                <a:latin typeface="Times New Roman"/>
                <a:cs typeface="Times New Roman"/>
              </a:rPr>
              <a:t>and system development have been </a:t>
            </a:r>
            <a:r>
              <a:rPr sz="1200" spc="-15" dirty="0">
                <a:latin typeface="Times New Roman"/>
                <a:cs typeface="Times New Roman"/>
              </a:rPr>
              <a:t>accomplished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1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undersigned.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6260846"/>
            <a:ext cx="2741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latin typeface="Times New Roman"/>
                <a:cs typeface="Times New Roman"/>
              </a:rPr>
              <a:t>NADELLA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VENKATA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GAGAN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ROHITH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6034" y="6260846"/>
            <a:ext cx="828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(20BIT0025)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569" y="6785356"/>
            <a:ext cx="1429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25" dirty="0">
                <a:latin typeface="Times New Roman"/>
                <a:cs typeface="Times New Roman"/>
              </a:rPr>
              <a:t>AN</a:t>
            </a:r>
            <a:r>
              <a:rPr sz="1200" spc="45" dirty="0">
                <a:latin typeface="Times New Roman"/>
                <a:cs typeface="Times New Roman"/>
              </a:rPr>
              <a:t>I</a:t>
            </a:r>
            <a:r>
              <a:rPr sz="1200" spc="25" dirty="0">
                <a:latin typeface="Times New Roman"/>
                <a:cs typeface="Times New Roman"/>
              </a:rPr>
              <a:t>ND</a:t>
            </a: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NA</a:t>
            </a:r>
            <a:r>
              <a:rPr sz="1200" spc="-50" dirty="0">
                <a:latin typeface="Times New Roman"/>
                <a:cs typeface="Times New Roman"/>
              </a:rPr>
              <a:t>Y</a:t>
            </a:r>
            <a:r>
              <a:rPr sz="1200" spc="25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6034" y="6785356"/>
            <a:ext cx="828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(20BIT0344)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569" y="7309484"/>
            <a:ext cx="2827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latin typeface="Times New Roman"/>
                <a:cs typeface="Times New Roman"/>
              </a:rPr>
              <a:t>DUDDU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BALA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GURU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VENAKTA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ARJUN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6034" y="7309484"/>
            <a:ext cx="828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(20BIT0347)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569" y="7833994"/>
            <a:ext cx="1725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imes New Roman"/>
                <a:cs typeface="Times New Roman"/>
              </a:rPr>
              <a:t>IMMANI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SAI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BHARGAV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6034" y="7833994"/>
            <a:ext cx="828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(20BIT0027)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1569" y="8358251"/>
            <a:ext cx="10109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TBS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VINEETH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6034" y="8358251"/>
            <a:ext cx="828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(20BIT0063)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7615" y="4744720"/>
            <a:ext cx="12204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1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6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30" dirty="0">
                <a:solidFill>
                  <a:srgbClr val="4F81BC"/>
                </a:solidFill>
                <a:latin typeface="Calibri"/>
                <a:cs typeface="Calibri"/>
              </a:rPr>
              <a:t>K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y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25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5364479"/>
            <a:ext cx="5517515" cy="262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5.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3DES</a:t>
            </a:r>
            <a:endParaRPr sz="1200">
              <a:latin typeface="Times New Roman"/>
              <a:cs typeface="Times New Roman"/>
            </a:endParaRPr>
          </a:p>
          <a:p>
            <a:pPr marL="12700" marR="14604" algn="just">
              <a:lnSpc>
                <a:spcPct val="140800"/>
              </a:lnSpc>
              <a:spcBef>
                <a:spcPts val="900"/>
              </a:spcBef>
            </a:pPr>
            <a:r>
              <a:rPr sz="1200" spc="-30" dirty="0">
                <a:latin typeface="Times New Roman"/>
                <a:cs typeface="Times New Roman"/>
              </a:rPr>
              <a:t>Triple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encryption technique which </a:t>
            </a:r>
            <a:r>
              <a:rPr sz="1200" spc="-10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three </a:t>
            </a:r>
            <a:r>
              <a:rPr sz="1200" spc="-5" dirty="0">
                <a:latin typeface="Times New Roman"/>
                <a:cs typeface="Times New Roman"/>
              </a:rPr>
              <a:t>instance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20" dirty="0">
                <a:latin typeface="Times New Roman"/>
                <a:cs typeface="Times New Roman"/>
              </a:rPr>
              <a:t>same plain </a:t>
            </a:r>
            <a:r>
              <a:rPr sz="1200" spc="-5" dirty="0">
                <a:latin typeface="Times New Roman"/>
                <a:cs typeface="Times New Roman"/>
              </a:rPr>
              <a:t>text.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It </a:t>
            </a:r>
            <a:r>
              <a:rPr sz="1200" spc="-10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5" dirty="0">
                <a:latin typeface="Times New Roman"/>
                <a:cs typeface="Times New Roman"/>
              </a:rPr>
              <a:t>different types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key </a:t>
            </a:r>
            <a:r>
              <a:rPr sz="1200" spc="-10" dirty="0">
                <a:latin typeface="Times New Roman"/>
                <a:cs typeface="Times New Roman"/>
              </a:rPr>
              <a:t>choosing </a:t>
            </a:r>
            <a:r>
              <a:rPr sz="1200" spc="-5" dirty="0">
                <a:latin typeface="Times New Roman"/>
                <a:cs typeface="Times New Roman"/>
              </a:rPr>
              <a:t>technique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-10" dirty="0">
                <a:latin typeface="Times New Roman"/>
                <a:cs typeface="Times New Roman"/>
              </a:rPr>
              <a:t>first </a:t>
            </a:r>
            <a:r>
              <a:rPr sz="1200" spc="-15" dirty="0">
                <a:latin typeface="Times New Roman"/>
                <a:cs typeface="Times New Roman"/>
              </a:rPr>
              <a:t>all </a:t>
            </a:r>
            <a:r>
              <a:rPr sz="1200" spc="-10" dirty="0">
                <a:latin typeface="Times New Roman"/>
                <a:cs typeface="Times New Roman"/>
              </a:rPr>
              <a:t>used </a:t>
            </a:r>
            <a:r>
              <a:rPr sz="1200" spc="-5" dirty="0">
                <a:latin typeface="Times New Roman"/>
                <a:cs typeface="Times New Roman"/>
              </a:rPr>
              <a:t>keys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spc="-5" dirty="0">
                <a:latin typeface="Times New Roman"/>
                <a:cs typeface="Times New Roman"/>
              </a:rPr>
              <a:t> and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second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two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same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different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third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all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keys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same.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0700"/>
              </a:lnSpc>
              <a:spcBef>
                <a:spcPts val="975"/>
              </a:spcBef>
            </a:pPr>
            <a:r>
              <a:rPr sz="1200" spc="-30" dirty="0">
                <a:latin typeface="Times New Roman"/>
                <a:cs typeface="Times New Roman"/>
              </a:rPr>
              <a:t>Triple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spc="-20" dirty="0">
                <a:latin typeface="Times New Roman"/>
                <a:cs typeface="Times New Roman"/>
              </a:rPr>
              <a:t>is also </a:t>
            </a:r>
            <a:r>
              <a:rPr sz="1200" spc="-15" dirty="0">
                <a:latin typeface="Times New Roman"/>
                <a:cs typeface="Times New Roman"/>
              </a:rPr>
              <a:t>vulnerable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meet-in-the </a:t>
            </a:r>
            <a:r>
              <a:rPr sz="1200" spc="5" dirty="0">
                <a:latin typeface="Times New Roman"/>
                <a:cs typeface="Times New Roman"/>
              </a:rPr>
              <a:t>middle attack </a:t>
            </a:r>
            <a:r>
              <a:rPr sz="1200" spc="-10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20" dirty="0">
                <a:latin typeface="Times New Roman"/>
                <a:cs typeface="Times New Roman"/>
              </a:rPr>
              <a:t>it </a:t>
            </a:r>
            <a:r>
              <a:rPr sz="1200" spc="-10" dirty="0">
                <a:latin typeface="Times New Roman"/>
                <a:cs typeface="Times New Roman"/>
              </a:rPr>
              <a:t>give </a:t>
            </a:r>
            <a:r>
              <a:rPr sz="1200" spc="-5" dirty="0">
                <a:latin typeface="Times New Roman"/>
                <a:cs typeface="Times New Roman"/>
              </a:rPr>
              <a:t>total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 </a:t>
            </a:r>
            <a:r>
              <a:rPr sz="1200" spc="-15" dirty="0">
                <a:latin typeface="Times New Roman"/>
                <a:cs typeface="Times New Roman"/>
              </a:rPr>
              <a:t>level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2^112 </a:t>
            </a:r>
            <a:r>
              <a:rPr sz="1200" spc="-5" dirty="0">
                <a:latin typeface="Times New Roman"/>
                <a:cs typeface="Times New Roman"/>
              </a:rPr>
              <a:t>instead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5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168 </a:t>
            </a:r>
            <a:r>
              <a:rPr sz="1200" spc="-15" dirty="0">
                <a:latin typeface="Times New Roman"/>
                <a:cs typeface="Times New Roman"/>
              </a:rPr>
              <a:t>bit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key.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block </a:t>
            </a:r>
            <a:r>
              <a:rPr sz="1200" spc="-20" dirty="0">
                <a:latin typeface="Times New Roman"/>
                <a:cs typeface="Times New Roman"/>
              </a:rPr>
              <a:t>collision </a:t>
            </a:r>
            <a:r>
              <a:rPr sz="1200" spc="5" dirty="0">
                <a:latin typeface="Times New Roman"/>
                <a:cs typeface="Times New Roman"/>
              </a:rPr>
              <a:t>attack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spc="-20" dirty="0">
                <a:latin typeface="Times New Roman"/>
                <a:cs typeface="Times New Roman"/>
              </a:rPr>
              <a:t>also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15" dirty="0">
                <a:latin typeface="Times New Roman"/>
                <a:cs typeface="Times New Roman"/>
              </a:rPr>
              <a:t>done </a:t>
            </a:r>
            <a:r>
              <a:rPr sz="1200" spc="-10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short block </a:t>
            </a:r>
            <a:r>
              <a:rPr sz="1200" spc="-20" dirty="0">
                <a:latin typeface="Times New Roman"/>
                <a:cs typeface="Times New Roman"/>
              </a:rPr>
              <a:t>size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5" dirty="0">
                <a:latin typeface="Times New Roman"/>
                <a:cs typeface="Times New Roman"/>
              </a:rPr>
              <a:t>using </a:t>
            </a:r>
            <a:r>
              <a:rPr sz="1200" spc="-20" dirty="0">
                <a:latin typeface="Times New Roman"/>
                <a:cs typeface="Times New Roman"/>
              </a:rPr>
              <a:t>same </a:t>
            </a:r>
            <a:r>
              <a:rPr sz="1200" spc="-5" dirty="0">
                <a:latin typeface="Times New Roman"/>
                <a:cs typeface="Times New Roman"/>
              </a:rPr>
              <a:t>key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encrypt </a:t>
            </a:r>
            <a:r>
              <a:rPr sz="1200" spc="-15" dirty="0">
                <a:latin typeface="Times New Roman"/>
                <a:cs typeface="Times New Roman"/>
              </a:rPr>
              <a:t>large </a:t>
            </a:r>
            <a:r>
              <a:rPr sz="1200" spc="-20" dirty="0">
                <a:latin typeface="Times New Roman"/>
                <a:cs typeface="Times New Roman"/>
              </a:rPr>
              <a:t>size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text. </a:t>
            </a:r>
            <a:r>
              <a:rPr sz="1200" spc="20" dirty="0">
                <a:latin typeface="Times New Roman"/>
                <a:cs typeface="Times New Roman"/>
              </a:rPr>
              <a:t>It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also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vulnerable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sweet32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attack.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5" dirty="0">
                <a:latin typeface="Times New Roman"/>
                <a:cs typeface="Times New Roman"/>
              </a:rPr>
              <a:t>The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encryption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algorithm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569" y="8558530"/>
            <a:ext cx="4975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encrypt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with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K1,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decrypt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with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K2,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encrypt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with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K3.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6450" y="914400"/>
            <a:ext cx="3617595" cy="36465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8172704"/>
            <a:ext cx="3152775" cy="1809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20</a:t>
            </a:fld>
            <a:endParaRPr spc="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93191"/>
            <a:ext cx="1687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Decryption </a:t>
            </a:r>
            <a:r>
              <a:rPr sz="1200" b="1" spc="-20" dirty="0">
                <a:latin typeface="Times New Roman"/>
                <a:cs typeface="Times New Roman"/>
              </a:rPr>
              <a:t>is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the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reverse: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1674748"/>
            <a:ext cx="5519420" cy="242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decrypt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with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K3,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encrypt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with K2,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decrypt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with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K1.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860"/>
              </a:spcBef>
            </a:pPr>
            <a:r>
              <a:rPr sz="1200" spc="5" dirty="0">
                <a:latin typeface="Times New Roman"/>
                <a:cs typeface="Times New Roman"/>
              </a:rPr>
              <a:t>Due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this design of </a:t>
            </a:r>
            <a:r>
              <a:rPr sz="1200" spc="-30" dirty="0">
                <a:latin typeface="Times New Roman"/>
                <a:cs typeface="Times New Roman"/>
              </a:rPr>
              <a:t>Triple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encrypt–decrypt–encrypt </a:t>
            </a:r>
            <a:r>
              <a:rPr sz="1200" spc="-15" dirty="0">
                <a:latin typeface="Times New Roman"/>
                <a:cs typeface="Times New Roman"/>
              </a:rPr>
              <a:t>process, </a:t>
            </a:r>
            <a:r>
              <a:rPr sz="1200" spc="-20" dirty="0">
                <a:latin typeface="Times New Roman"/>
                <a:cs typeface="Times New Roman"/>
              </a:rPr>
              <a:t>it is </a:t>
            </a:r>
            <a:r>
              <a:rPr sz="1200" spc="-15" dirty="0">
                <a:latin typeface="Times New Roman"/>
                <a:cs typeface="Times New Roman"/>
              </a:rPr>
              <a:t>possible </a:t>
            </a:r>
            <a:r>
              <a:rPr sz="1200" spc="-2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800" spc="-15" baseline="2314" dirty="0">
                <a:latin typeface="Times New Roman"/>
                <a:cs typeface="Times New Roman"/>
              </a:rPr>
              <a:t>use </a:t>
            </a:r>
            <a:r>
              <a:rPr sz="1800" baseline="2314" dirty="0">
                <a:latin typeface="Times New Roman"/>
                <a:cs typeface="Times New Roman"/>
              </a:rPr>
              <a:t>a</a:t>
            </a:r>
            <a:r>
              <a:rPr sz="1800" spc="-127" baseline="2314" dirty="0">
                <a:latin typeface="Times New Roman"/>
                <a:cs typeface="Times New Roman"/>
              </a:rPr>
              <a:t> </a:t>
            </a:r>
            <a:r>
              <a:rPr sz="1800" spc="-7" baseline="2314" dirty="0">
                <a:latin typeface="Times New Roman"/>
                <a:cs typeface="Times New Roman"/>
              </a:rPr>
              <a:t>3TDES</a:t>
            </a:r>
            <a:r>
              <a:rPr sz="1800" spc="15" baseline="2314" dirty="0">
                <a:latin typeface="Times New Roman"/>
                <a:cs typeface="Times New Roman"/>
              </a:rPr>
              <a:t> </a:t>
            </a:r>
            <a:r>
              <a:rPr sz="1800" spc="-7" baseline="2314" dirty="0">
                <a:latin typeface="Times New Roman"/>
                <a:cs typeface="Times New Roman"/>
              </a:rPr>
              <a:t>(hardware)</a:t>
            </a:r>
            <a:r>
              <a:rPr sz="1800" spc="-44" baseline="2314" dirty="0">
                <a:latin typeface="Times New Roman"/>
                <a:cs typeface="Times New Roman"/>
              </a:rPr>
              <a:t> </a:t>
            </a:r>
            <a:r>
              <a:rPr sz="1800" spc="-15" baseline="2314" dirty="0">
                <a:latin typeface="Times New Roman"/>
                <a:cs typeface="Times New Roman"/>
              </a:rPr>
              <a:t>implementation</a:t>
            </a:r>
            <a:r>
              <a:rPr sz="1800" baseline="2314" dirty="0">
                <a:latin typeface="Times New Roman"/>
                <a:cs typeface="Times New Roman"/>
              </a:rPr>
              <a:t> </a:t>
            </a:r>
            <a:r>
              <a:rPr sz="1800" spc="22" baseline="2314" dirty="0">
                <a:latin typeface="Times New Roman"/>
                <a:cs typeface="Times New Roman"/>
              </a:rPr>
              <a:t>for</a:t>
            </a:r>
            <a:r>
              <a:rPr sz="1800" spc="-37" baseline="2314" dirty="0">
                <a:latin typeface="Times New Roman"/>
                <a:cs typeface="Times New Roman"/>
              </a:rPr>
              <a:t> </a:t>
            </a:r>
            <a:r>
              <a:rPr sz="1800" spc="-22" baseline="2314" dirty="0">
                <a:latin typeface="Times New Roman"/>
                <a:cs typeface="Times New Roman"/>
              </a:rPr>
              <a:t>single</a:t>
            </a:r>
            <a:r>
              <a:rPr sz="1800" spc="-15" baseline="2314" dirty="0">
                <a:latin typeface="Times New Roman"/>
                <a:cs typeface="Times New Roman"/>
              </a:rPr>
              <a:t> </a:t>
            </a:r>
            <a:r>
              <a:rPr sz="1800" spc="15" baseline="2314" dirty="0">
                <a:latin typeface="Times New Roman"/>
                <a:cs typeface="Times New Roman"/>
              </a:rPr>
              <a:t>DES</a:t>
            </a:r>
            <a:r>
              <a:rPr sz="1800" spc="-104" baseline="2314" dirty="0">
                <a:latin typeface="Times New Roman"/>
                <a:cs typeface="Times New Roman"/>
              </a:rPr>
              <a:t> </a:t>
            </a:r>
            <a:r>
              <a:rPr sz="1800" baseline="2314" dirty="0">
                <a:latin typeface="Times New Roman"/>
                <a:cs typeface="Times New Roman"/>
              </a:rPr>
              <a:t>by</a:t>
            </a:r>
            <a:r>
              <a:rPr sz="1800" spc="-112" baseline="2314" dirty="0">
                <a:latin typeface="Times New Roman"/>
                <a:cs typeface="Times New Roman"/>
              </a:rPr>
              <a:t> </a:t>
            </a:r>
            <a:r>
              <a:rPr sz="1800" baseline="2314" dirty="0">
                <a:latin typeface="Times New Roman"/>
                <a:cs typeface="Times New Roman"/>
              </a:rPr>
              <a:t>setting </a:t>
            </a:r>
            <a:r>
              <a:rPr sz="1800" spc="75" baseline="2314" dirty="0">
                <a:latin typeface="Times New Roman"/>
                <a:cs typeface="Times New Roman"/>
              </a:rPr>
              <a:t>K</a:t>
            </a:r>
            <a:r>
              <a:rPr sz="800" spc="50" dirty="0">
                <a:latin typeface="Times New Roman"/>
                <a:cs typeface="Times New Roman"/>
              </a:rPr>
              <a:t>1,</a:t>
            </a:r>
            <a:r>
              <a:rPr sz="800" spc="40" dirty="0">
                <a:latin typeface="Times New Roman"/>
                <a:cs typeface="Times New Roman"/>
              </a:rPr>
              <a:t> </a:t>
            </a:r>
            <a:r>
              <a:rPr sz="1800" spc="37" baseline="2314" dirty="0">
                <a:latin typeface="Times New Roman"/>
                <a:cs typeface="Times New Roman"/>
              </a:rPr>
              <a:t>K</a:t>
            </a:r>
            <a:r>
              <a:rPr sz="800" spc="25" dirty="0">
                <a:latin typeface="Times New Roman"/>
                <a:cs typeface="Times New Roman"/>
              </a:rPr>
              <a:t>2,</a:t>
            </a:r>
            <a:r>
              <a:rPr sz="800" spc="45" dirty="0">
                <a:latin typeface="Times New Roman"/>
                <a:cs typeface="Times New Roman"/>
              </a:rPr>
              <a:t> </a:t>
            </a:r>
            <a:r>
              <a:rPr sz="1800" spc="-7" baseline="2314" dirty="0">
                <a:latin typeface="Times New Roman"/>
                <a:cs typeface="Times New Roman"/>
              </a:rPr>
              <a:t>and</a:t>
            </a:r>
            <a:r>
              <a:rPr sz="1800" spc="-120" baseline="2314" dirty="0">
                <a:latin typeface="Times New Roman"/>
                <a:cs typeface="Times New Roman"/>
              </a:rPr>
              <a:t> </a:t>
            </a:r>
            <a:r>
              <a:rPr sz="1800" spc="30" baseline="2314" dirty="0">
                <a:latin typeface="Times New Roman"/>
                <a:cs typeface="Times New Roman"/>
              </a:rPr>
              <a:t>K</a:t>
            </a:r>
            <a:r>
              <a:rPr sz="800" spc="20" dirty="0">
                <a:latin typeface="Times New Roman"/>
                <a:cs typeface="Times New Roman"/>
              </a:rPr>
              <a:t>3</a:t>
            </a:r>
            <a:r>
              <a:rPr sz="800" spc="60" dirty="0">
                <a:latin typeface="Times New Roman"/>
                <a:cs typeface="Times New Roman"/>
              </a:rPr>
              <a:t> </a:t>
            </a:r>
            <a:r>
              <a:rPr sz="1800" spc="30" baseline="2314" dirty="0">
                <a:latin typeface="Times New Roman"/>
                <a:cs typeface="Times New Roman"/>
              </a:rPr>
              <a:t>to</a:t>
            </a:r>
            <a:r>
              <a:rPr sz="1800" spc="-217" baseline="2314" dirty="0">
                <a:latin typeface="Times New Roman"/>
                <a:cs typeface="Times New Roman"/>
              </a:rPr>
              <a:t> </a:t>
            </a:r>
            <a:r>
              <a:rPr sz="1800" baseline="2314" dirty="0">
                <a:latin typeface="Times New Roman"/>
                <a:cs typeface="Times New Roman"/>
              </a:rPr>
              <a:t>be</a:t>
            </a:r>
            <a:r>
              <a:rPr sz="1800" spc="-7" baseline="2314" dirty="0">
                <a:latin typeface="Times New Roman"/>
                <a:cs typeface="Times New Roman"/>
              </a:rPr>
              <a:t> </a:t>
            </a:r>
            <a:r>
              <a:rPr sz="1800" spc="-22" baseline="2314" dirty="0">
                <a:latin typeface="Times New Roman"/>
                <a:cs typeface="Times New Roman"/>
              </a:rPr>
              <a:t>the </a:t>
            </a:r>
            <a:r>
              <a:rPr sz="1800" spc="-434" baseline="231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same </a:t>
            </a:r>
            <a:r>
              <a:rPr sz="1200" spc="-10" dirty="0">
                <a:latin typeface="Times New Roman"/>
                <a:cs typeface="Times New Roman"/>
              </a:rPr>
              <a:t>value. </a:t>
            </a:r>
            <a:r>
              <a:rPr sz="1200" spc="-25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provides </a:t>
            </a:r>
            <a:r>
              <a:rPr sz="1200" dirty="0">
                <a:latin typeface="Times New Roman"/>
                <a:cs typeface="Times New Roman"/>
              </a:rPr>
              <a:t>backwards </a:t>
            </a:r>
            <a:r>
              <a:rPr sz="1200" spc="-10" dirty="0">
                <a:latin typeface="Times New Roman"/>
                <a:cs typeface="Times New Roman"/>
              </a:rPr>
              <a:t>compatibility </a:t>
            </a:r>
            <a:r>
              <a:rPr sz="1200" spc="5" dirty="0">
                <a:latin typeface="Times New Roman"/>
                <a:cs typeface="Times New Roman"/>
              </a:rPr>
              <a:t>with </a:t>
            </a:r>
            <a:r>
              <a:rPr sz="1200" spc="10" dirty="0">
                <a:latin typeface="Times New Roman"/>
                <a:cs typeface="Times New Roman"/>
              </a:rPr>
              <a:t>DES. </a:t>
            </a:r>
            <a:r>
              <a:rPr sz="1200" spc="-5" dirty="0">
                <a:latin typeface="Times New Roman"/>
                <a:cs typeface="Times New Roman"/>
              </a:rPr>
              <a:t>Second </a:t>
            </a:r>
            <a:r>
              <a:rPr sz="1200" spc="-15" dirty="0">
                <a:latin typeface="Times New Roman"/>
                <a:cs typeface="Times New Roman"/>
              </a:rPr>
              <a:t>variant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30" dirty="0">
                <a:latin typeface="Times New Roman"/>
                <a:cs typeface="Times New Roman"/>
              </a:rPr>
              <a:t>Triple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(2TDES)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identical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3TDES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except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K3is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replaced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K1.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words,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encrypt plaintext blocks </a:t>
            </a:r>
            <a:r>
              <a:rPr sz="1200" spc="5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key </a:t>
            </a:r>
            <a:r>
              <a:rPr sz="1200" spc="5" dirty="0">
                <a:latin typeface="Times New Roman"/>
                <a:cs typeface="Times New Roman"/>
              </a:rPr>
              <a:t>K1, then </a:t>
            </a:r>
            <a:r>
              <a:rPr sz="1200" dirty="0">
                <a:latin typeface="Times New Roman"/>
                <a:cs typeface="Times New Roman"/>
              </a:rPr>
              <a:t>decrypt </a:t>
            </a:r>
            <a:r>
              <a:rPr sz="1200" spc="5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key </a:t>
            </a:r>
            <a:r>
              <a:rPr sz="1200" spc="5" dirty="0">
                <a:latin typeface="Times New Roman"/>
                <a:cs typeface="Times New Roman"/>
              </a:rPr>
              <a:t>K2,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finally </a:t>
            </a:r>
            <a:r>
              <a:rPr sz="1200" dirty="0">
                <a:latin typeface="Times New Roman"/>
                <a:cs typeface="Times New Roman"/>
              </a:rPr>
              <a:t>encrypt </a:t>
            </a:r>
            <a:r>
              <a:rPr sz="1200" spc="-1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K1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again.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Therefore,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2TDES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key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length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112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bits.Triple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 significantly </a:t>
            </a:r>
            <a:r>
              <a:rPr sz="1200" spc="-20" dirty="0">
                <a:latin typeface="Times New Roman"/>
                <a:cs typeface="Times New Roman"/>
              </a:rPr>
              <a:t>more </a:t>
            </a:r>
            <a:r>
              <a:rPr sz="1200" spc="-15" dirty="0">
                <a:latin typeface="Times New Roman"/>
                <a:cs typeface="Times New Roman"/>
              </a:rPr>
              <a:t>secure </a:t>
            </a:r>
            <a:r>
              <a:rPr sz="1200" spc="5" dirty="0">
                <a:latin typeface="Times New Roman"/>
                <a:cs typeface="Times New Roman"/>
              </a:rPr>
              <a:t>than </a:t>
            </a:r>
            <a:r>
              <a:rPr sz="1200" spc="-15" dirty="0">
                <a:latin typeface="Times New Roman"/>
                <a:cs typeface="Times New Roman"/>
              </a:rPr>
              <a:t>single </a:t>
            </a:r>
            <a:r>
              <a:rPr sz="1200" spc="10" dirty="0">
                <a:latin typeface="Times New Roman"/>
                <a:cs typeface="Times New Roman"/>
              </a:rPr>
              <a:t>DES, </a:t>
            </a:r>
            <a:r>
              <a:rPr sz="1200" dirty="0">
                <a:latin typeface="Times New Roman"/>
                <a:cs typeface="Times New Roman"/>
              </a:rPr>
              <a:t>but these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spc="-20" dirty="0">
                <a:latin typeface="Times New Roman"/>
                <a:cs typeface="Times New Roman"/>
              </a:rPr>
              <a:t>clearly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5" dirty="0">
                <a:latin typeface="Times New Roman"/>
                <a:cs typeface="Times New Roman"/>
              </a:rPr>
              <a:t>much </a:t>
            </a:r>
            <a:r>
              <a:rPr sz="1200" spc="-10" dirty="0">
                <a:latin typeface="Times New Roman"/>
                <a:cs typeface="Times New Roman"/>
              </a:rPr>
              <a:t>slower </a:t>
            </a:r>
            <a:r>
              <a:rPr sz="1200" spc="-15" dirty="0">
                <a:latin typeface="Times New Roman"/>
                <a:cs typeface="Times New Roman"/>
              </a:rPr>
              <a:t>process than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 </a:t>
            </a:r>
            <a:r>
              <a:rPr sz="1200" spc="-15" dirty="0">
                <a:latin typeface="Times New Roman"/>
                <a:cs typeface="Times New Roman"/>
              </a:rPr>
              <a:t>using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single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4835" y="8291448"/>
            <a:ext cx="15265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Figure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17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Working</a:t>
            </a: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4F81BC"/>
                </a:solidFill>
                <a:latin typeface="Calibri"/>
                <a:cs typeface="Calibri"/>
              </a:rPr>
              <a:t>of</a:t>
            </a:r>
            <a:r>
              <a:rPr sz="900" b="1" spc="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Triple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 DES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297939"/>
            <a:ext cx="3162300" cy="1809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6152" y="4267200"/>
            <a:ext cx="5413248" cy="384784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21</a:t>
            </a:fld>
            <a:endParaRPr spc="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93191"/>
            <a:ext cx="5509895" cy="240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1651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SHA512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930"/>
              </a:lnSpc>
              <a:spcBef>
                <a:spcPts val="265"/>
              </a:spcBef>
            </a:pP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25" dirty="0">
                <a:latin typeface="Times New Roman"/>
                <a:cs typeface="Times New Roman"/>
              </a:rPr>
              <a:t>H</a:t>
            </a:r>
            <a:r>
              <a:rPr sz="1200" spc="3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512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go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hm</a:t>
            </a:r>
            <a:r>
              <a:rPr sz="1200" spc="40" dirty="0">
                <a:latin typeface="Times New Roman"/>
                <a:cs typeface="Times New Roman"/>
              </a:rPr>
              <a:t> 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4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 </a:t>
            </a:r>
            <a:r>
              <a:rPr sz="1200" spc="4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un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.  </a:t>
            </a:r>
            <a:r>
              <a:rPr sz="1200" spc="5" dirty="0">
                <a:latin typeface="Times New Roman"/>
                <a:cs typeface="Times New Roman"/>
              </a:rPr>
              <a:t>SHA-512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does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few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stages.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These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stages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470534" lvl="1" indent="-229235">
              <a:lnSpc>
                <a:spcPct val="100000"/>
              </a:lnSpc>
              <a:spcBef>
                <a:spcPts val="1065"/>
              </a:spcBef>
              <a:buAutoNum type="arabicPeriod"/>
              <a:tabLst>
                <a:tab pos="470534" algn="l"/>
              </a:tabLst>
            </a:pPr>
            <a:r>
              <a:rPr sz="1200" spc="5" dirty="0">
                <a:latin typeface="Times New Roman"/>
                <a:cs typeface="Times New Roman"/>
              </a:rPr>
              <a:t>Input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formatting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470534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0534" algn="l"/>
              </a:tabLst>
            </a:pPr>
            <a:r>
              <a:rPr sz="1200" spc="25" dirty="0">
                <a:latin typeface="Times New Roman"/>
                <a:cs typeface="Times New Roman"/>
              </a:rPr>
              <a:t>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h bu</a:t>
            </a:r>
            <a:r>
              <a:rPr sz="1200" spc="45" dirty="0">
                <a:latin typeface="Times New Roman"/>
                <a:cs typeface="Times New Roman"/>
              </a:rPr>
              <a:t>ff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li</a:t>
            </a:r>
            <a:r>
              <a:rPr sz="1200" spc="-10" dirty="0">
                <a:latin typeface="Times New Roman"/>
                <a:cs typeface="Times New Roman"/>
              </a:rPr>
              <a:t>za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470534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0534" algn="l"/>
              </a:tabLst>
            </a:pPr>
            <a:r>
              <a:rPr sz="1200" spc="-15" dirty="0">
                <a:latin typeface="Times New Roman"/>
                <a:cs typeface="Times New Roman"/>
              </a:rPr>
              <a:t>Message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Processing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470534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0534" algn="l"/>
              </a:tabLst>
            </a:pPr>
            <a:r>
              <a:rPr sz="1200" spc="10" dirty="0">
                <a:latin typeface="Times New Roman"/>
                <a:cs typeface="Times New Roman"/>
              </a:rPr>
              <a:t>Output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3810634"/>
            <a:ext cx="5507355" cy="188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Input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Formatting: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2900"/>
              </a:lnSpc>
              <a:spcBef>
                <a:spcPts val="870"/>
              </a:spcBef>
            </a:pPr>
            <a:r>
              <a:rPr sz="1200" spc="5" dirty="0">
                <a:latin typeface="Times New Roman"/>
                <a:cs typeface="Times New Roman"/>
              </a:rPr>
              <a:t>SHA-512 </a:t>
            </a:r>
            <a:r>
              <a:rPr sz="1200" spc="-10" dirty="0">
                <a:latin typeface="Times New Roman"/>
                <a:cs typeface="Times New Roman"/>
              </a:rPr>
              <a:t>can’t actually hash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5" dirty="0">
                <a:latin typeface="Times New Roman"/>
                <a:cs typeface="Times New Roman"/>
              </a:rPr>
              <a:t>message </a:t>
            </a:r>
            <a:r>
              <a:rPr sz="1200" spc="-10" dirty="0">
                <a:latin typeface="Times New Roman"/>
                <a:cs typeface="Times New Roman"/>
              </a:rPr>
              <a:t>input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any </a:t>
            </a:r>
            <a:r>
              <a:rPr sz="1200" spc="-15" dirty="0">
                <a:latin typeface="Times New Roman"/>
                <a:cs typeface="Times New Roman"/>
              </a:rPr>
              <a:t>size, i.e. </a:t>
            </a:r>
            <a:r>
              <a:rPr sz="1200" spc="-2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has an </a:t>
            </a:r>
            <a:r>
              <a:rPr sz="1200" spc="-10" dirty="0">
                <a:latin typeface="Times New Roman"/>
                <a:cs typeface="Times New Roman"/>
              </a:rPr>
              <a:t>input </a:t>
            </a:r>
            <a:r>
              <a:rPr sz="1200" spc="-20" dirty="0">
                <a:latin typeface="Times New Roman"/>
                <a:cs typeface="Times New Roman"/>
              </a:rPr>
              <a:t>size limit. </a:t>
            </a:r>
            <a:r>
              <a:rPr sz="1200" spc="-25" dirty="0">
                <a:latin typeface="Times New Roman"/>
                <a:cs typeface="Times New Roman"/>
              </a:rPr>
              <a:t>This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limit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15" dirty="0">
                <a:latin typeface="Times New Roman"/>
                <a:cs typeface="Times New Roman"/>
              </a:rPr>
              <a:t>imposed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its </a:t>
            </a:r>
            <a:r>
              <a:rPr sz="1200" spc="-10" dirty="0">
                <a:latin typeface="Times New Roman"/>
                <a:cs typeface="Times New Roman"/>
              </a:rPr>
              <a:t>very </a:t>
            </a:r>
            <a:r>
              <a:rPr sz="1200" spc="-5" dirty="0">
                <a:latin typeface="Times New Roman"/>
                <a:cs typeface="Times New Roman"/>
              </a:rPr>
              <a:t>structure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-15" dirty="0">
                <a:latin typeface="Times New Roman"/>
                <a:cs typeface="Times New Roman"/>
              </a:rPr>
              <a:t>may see </a:t>
            </a:r>
            <a:r>
              <a:rPr sz="1200" spc="5" dirty="0">
                <a:latin typeface="Times New Roman"/>
                <a:cs typeface="Times New Roman"/>
              </a:rPr>
              <a:t>further </a:t>
            </a:r>
            <a:r>
              <a:rPr sz="1200" dirty="0">
                <a:latin typeface="Times New Roman"/>
                <a:cs typeface="Times New Roman"/>
              </a:rPr>
              <a:t>on.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entire </a:t>
            </a:r>
            <a:r>
              <a:rPr sz="1200" spc="-15" dirty="0">
                <a:latin typeface="Times New Roman"/>
                <a:cs typeface="Times New Roman"/>
              </a:rPr>
              <a:t>formatted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mesage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basically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parts: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original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message,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padding </a:t>
            </a:r>
            <a:r>
              <a:rPr sz="1200" spc="-5" dirty="0">
                <a:latin typeface="Times New Roman"/>
                <a:cs typeface="Times New Roman"/>
              </a:rPr>
              <a:t>bits,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size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original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message.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10" dirty="0">
                <a:latin typeface="Times New Roman"/>
                <a:cs typeface="Times New Roman"/>
              </a:rPr>
              <a:t>should </a:t>
            </a:r>
            <a:r>
              <a:rPr sz="1200" spc="-15" dirty="0">
                <a:latin typeface="Times New Roman"/>
                <a:cs typeface="Times New Roman"/>
              </a:rPr>
              <a:t>all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5" dirty="0">
                <a:latin typeface="Times New Roman"/>
                <a:cs typeface="Times New Roman"/>
              </a:rPr>
              <a:t>combined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size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whole </a:t>
            </a:r>
            <a:r>
              <a:rPr sz="1200" spc="-15" dirty="0">
                <a:latin typeface="Times New Roman"/>
                <a:cs typeface="Times New Roman"/>
              </a:rPr>
              <a:t>multiple </a:t>
            </a:r>
            <a:r>
              <a:rPr sz="1200" dirty="0">
                <a:latin typeface="Times New Roman"/>
                <a:cs typeface="Times New Roman"/>
              </a:rPr>
              <a:t>of 1024 </a:t>
            </a:r>
            <a:r>
              <a:rPr sz="1200" spc="-5" dirty="0">
                <a:latin typeface="Times New Roman"/>
                <a:cs typeface="Times New Roman"/>
              </a:rPr>
              <a:t>bits. </a:t>
            </a:r>
            <a:r>
              <a:rPr sz="1200" spc="-25" dirty="0">
                <a:latin typeface="Times New Roman"/>
                <a:cs typeface="Times New Roman"/>
              </a:rPr>
              <a:t>This </a:t>
            </a:r>
            <a:r>
              <a:rPr sz="1200" spc="-20" dirty="0">
                <a:latin typeface="Times New Roman"/>
                <a:cs typeface="Times New Roman"/>
              </a:rPr>
              <a:t> is </a:t>
            </a:r>
            <a:r>
              <a:rPr sz="1200" spc="-10" dirty="0">
                <a:latin typeface="Times New Roman"/>
                <a:cs typeface="Times New Roman"/>
              </a:rPr>
              <a:t>because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formatted </a:t>
            </a:r>
            <a:r>
              <a:rPr sz="1200" spc="-15" dirty="0">
                <a:latin typeface="Times New Roman"/>
                <a:cs typeface="Times New Roman"/>
              </a:rPr>
              <a:t>message </a:t>
            </a:r>
            <a:r>
              <a:rPr sz="1200" spc="-1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15" dirty="0">
                <a:latin typeface="Times New Roman"/>
                <a:cs typeface="Times New Roman"/>
              </a:rPr>
              <a:t>processed </a:t>
            </a:r>
            <a:r>
              <a:rPr sz="1200" spc="-10" dirty="0">
                <a:latin typeface="Times New Roman"/>
                <a:cs typeface="Times New Roman"/>
              </a:rPr>
              <a:t>as blocks </a:t>
            </a:r>
            <a:r>
              <a:rPr sz="1200" dirty="0">
                <a:latin typeface="Times New Roman"/>
                <a:cs typeface="Times New Roman"/>
              </a:rPr>
              <a:t>of 1024 bits </a:t>
            </a:r>
            <a:r>
              <a:rPr sz="1200" spc="-10" dirty="0">
                <a:latin typeface="Times New Roman"/>
                <a:cs typeface="Times New Roman"/>
              </a:rPr>
              <a:t>each, </a:t>
            </a:r>
            <a:r>
              <a:rPr sz="1200" spc="-15" dirty="0">
                <a:latin typeface="Times New Roman"/>
                <a:cs typeface="Times New Roman"/>
              </a:rPr>
              <a:t>so </a:t>
            </a:r>
            <a:r>
              <a:rPr sz="1200" spc="-10" dirty="0">
                <a:latin typeface="Times New Roman"/>
                <a:cs typeface="Times New Roman"/>
              </a:rPr>
              <a:t>each </a:t>
            </a:r>
            <a:r>
              <a:rPr sz="1200" spc="-5" dirty="0">
                <a:latin typeface="Times New Roman"/>
                <a:cs typeface="Times New Roman"/>
              </a:rPr>
              <a:t> bock </a:t>
            </a:r>
            <a:r>
              <a:rPr sz="1200" spc="-10" dirty="0">
                <a:latin typeface="Times New Roman"/>
                <a:cs typeface="Times New Roman"/>
              </a:rPr>
              <a:t>should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1024 bits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with.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160" y="7004431"/>
            <a:ext cx="1657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1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8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al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ss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569" y="7261859"/>
            <a:ext cx="5518150" cy="136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Padding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2500"/>
              </a:lnSpc>
              <a:spcBef>
                <a:spcPts val="875"/>
              </a:spcBef>
            </a:pP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input </a:t>
            </a:r>
            <a:r>
              <a:rPr sz="1200" spc="-15" dirty="0">
                <a:latin typeface="Times New Roman"/>
                <a:cs typeface="Times New Roman"/>
              </a:rPr>
              <a:t>message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taken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5" dirty="0">
                <a:latin typeface="Times New Roman"/>
                <a:cs typeface="Times New Roman"/>
              </a:rPr>
              <a:t>some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padding </a:t>
            </a:r>
            <a:r>
              <a:rPr sz="1200" dirty="0">
                <a:latin typeface="Times New Roman"/>
                <a:cs typeface="Times New Roman"/>
              </a:rPr>
              <a:t>bits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spc="5" dirty="0">
                <a:latin typeface="Times New Roman"/>
                <a:cs typeface="Times New Roman"/>
              </a:rPr>
              <a:t>appended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20" dirty="0">
                <a:latin typeface="Times New Roman"/>
                <a:cs typeface="Times New Roman"/>
              </a:rPr>
              <a:t>it in </a:t>
            </a:r>
            <a:r>
              <a:rPr sz="1200" spc="5" dirty="0">
                <a:latin typeface="Times New Roman"/>
                <a:cs typeface="Times New Roman"/>
              </a:rPr>
              <a:t>order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get </a:t>
            </a:r>
            <a:r>
              <a:rPr sz="1200" spc="-20" dirty="0">
                <a:latin typeface="Times New Roman"/>
                <a:cs typeface="Times New Roman"/>
              </a:rPr>
              <a:t>it to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desired length.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bits </a:t>
            </a:r>
            <a:r>
              <a:rPr sz="1200" spc="5" dirty="0">
                <a:latin typeface="Times New Roman"/>
                <a:cs typeface="Times New Roman"/>
              </a:rPr>
              <a:t>that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used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10" dirty="0">
                <a:latin typeface="Times New Roman"/>
                <a:cs typeface="Times New Roman"/>
              </a:rPr>
              <a:t>padding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spc="-25" dirty="0">
                <a:latin typeface="Times New Roman"/>
                <a:cs typeface="Times New Roman"/>
              </a:rPr>
              <a:t>simply </a:t>
            </a:r>
            <a:r>
              <a:rPr sz="1200" spc="-10" dirty="0">
                <a:latin typeface="Times New Roman"/>
                <a:cs typeface="Times New Roman"/>
              </a:rPr>
              <a:t>‘0’ </a:t>
            </a:r>
            <a:r>
              <a:rPr sz="1200" dirty="0">
                <a:latin typeface="Times New Roman"/>
                <a:cs typeface="Times New Roman"/>
              </a:rPr>
              <a:t>bits </a:t>
            </a:r>
            <a:r>
              <a:rPr sz="1200" spc="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leading </a:t>
            </a:r>
            <a:r>
              <a:rPr sz="1200" spc="-10" dirty="0">
                <a:latin typeface="Times New Roman"/>
                <a:cs typeface="Times New Roman"/>
              </a:rPr>
              <a:t>‘1’ </a:t>
            </a:r>
            <a:r>
              <a:rPr sz="1200" spc="-5" dirty="0">
                <a:latin typeface="Times New Roman"/>
                <a:cs typeface="Times New Roman"/>
              </a:rPr>
              <a:t> (100000…000). Also, according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algorithm, </a:t>
            </a:r>
            <a:r>
              <a:rPr sz="1200" spc="10" dirty="0">
                <a:latin typeface="Times New Roman"/>
                <a:cs typeface="Times New Roman"/>
              </a:rPr>
              <a:t>padding </a:t>
            </a:r>
            <a:r>
              <a:rPr sz="1200" i="1" spc="-5" dirty="0">
                <a:latin typeface="Times New Roman"/>
                <a:cs typeface="Times New Roman"/>
              </a:rPr>
              <a:t>needs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10" dirty="0">
                <a:latin typeface="Times New Roman"/>
                <a:cs typeface="Times New Roman"/>
              </a:rPr>
              <a:t>done, </a:t>
            </a:r>
            <a:r>
              <a:rPr sz="1200" spc="-5" dirty="0">
                <a:latin typeface="Times New Roman"/>
                <a:cs typeface="Times New Roman"/>
              </a:rPr>
              <a:t>even </a:t>
            </a:r>
            <a:r>
              <a:rPr sz="1200" spc="-20" dirty="0">
                <a:latin typeface="Times New Roman"/>
                <a:cs typeface="Times New Roman"/>
              </a:rPr>
              <a:t>if it is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o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dd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w</a:t>
            </a:r>
            <a:r>
              <a:rPr sz="1200" dirty="0">
                <a:latin typeface="Times New Roman"/>
                <a:cs typeface="Times New Roman"/>
              </a:rPr>
              <a:t>ou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 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‘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30" dirty="0">
                <a:latin typeface="Times New Roman"/>
                <a:cs typeface="Times New Roman"/>
              </a:rPr>
              <a:t>’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026" y="5915905"/>
            <a:ext cx="5384509" cy="90551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22</a:t>
            </a:fld>
            <a:endParaRPr spc="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28167"/>
            <a:ext cx="5516245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total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size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should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equal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128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short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multiple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1024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since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goal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formatted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message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size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multiple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1024 bits</a:t>
            </a:r>
            <a:r>
              <a:rPr sz="1200" spc="-20" dirty="0">
                <a:latin typeface="Times New Roman"/>
                <a:cs typeface="Times New Roman"/>
              </a:rPr>
              <a:t> (N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1024).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730" y="2723515"/>
            <a:ext cx="21672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Figure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19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4F81BC"/>
                </a:solidFill>
                <a:latin typeface="Calibri"/>
                <a:cs typeface="Calibri"/>
              </a:rPr>
              <a:t>Padding</a:t>
            </a:r>
            <a:r>
              <a:rPr sz="900" b="1" spc="1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Bits</a:t>
            </a:r>
            <a:r>
              <a:rPr sz="900" b="1" spc="-4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with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Original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Message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569" y="2980943"/>
            <a:ext cx="5519420" cy="278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Padding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size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0800"/>
              </a:lnSpc>
              <a:spcBef>
                <a:spcPts val="900"/>
              </a:spcBef>
            </a:pPr>
            <a:r>
              <a:rPr sz="1200" spc="20" dirty="0">
                <a:latin typeface="Times New Roman"/>
                <a:cs typeface="Times New Roman"/>
              </a:rPr>
              <a:t>After </a:t>
            </a:r>
            <a:r>
              <a:rPr sz="1200" spc="-5" dirty="0">
                <a:latin typeface="Times New Roman"/>
                <a:cs typeface="Times New Roman"/>
              </a:rPr>
              <a:t>this,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size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original message </a:t>
            </a:r>
            <a:r>
              <a:rPr sz="1200" spc="-10" dirty="0">
                <a:latin typeface="Times New Roman"/>
                <a:cs typeface="Times New Roman"/>
              </a:rPr>
              <a:t>given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algorithm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20" dirty="0">
                <a:latin typeface="Times New Roman"/>
                <a:cs typeface="Times New Roman"/>
              </a:rPr>
              <a:t>appended. </a:t>
            </a:r>
            <a:r>
              <a:rPr sz="1200" spc="-25" dirty="0">
                <a:latin typeface="Times New Roman"/>
                <a:cs typeface="Times New Roman"/>
              </a:rPr>
              <a:t>This </a:t>
            </a:r>
            <a:r>
              <a:rPr sz="1200" spc="-20" dirty="0">
                <a:latin typeface="Times New Roman"/>
                <a:cs typeface="Times New Roman"/>
              </a:rPr>
              <a:t>size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 </a:t>
            </a:r>
            <a:r>
              <a:rPr sz="1200" spc="10" dirty="0">
                <a:latin typeface="Times New Roman"/>
                <a:cs typeface="Times New Roman"/>
              </a:rPr>
              <a:t>needs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10" dirty="0">
                <a:latin typeface="Times New Roman"/>
                <a:cs typeface="Times New Roman"/>
              </a:rPr>
              <a:t>represented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128 bits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only </a:t>
            </a:r>
            <a:r>
              <a:rPr sz="1200" spc="-15" dirty="0">
                <a:latin typeface="Times New Roman"/>
                <a:cs typeface="Times New Roman"/>
              </a:rPr>
              <a:t>reason </a:t>
            </a:r>
            <a:r>
              <a:rPr sz="1200" spc="5" dirty="0">
                <a:latin typeface="Times New Roman"/>
                <a:cs typeface="Times New Roman"/>
              </a:rPr>
              <a:t>that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15" dirty="0">
                <a:latin typeface="Times New Roman"/>
                <a:cs typeface="Times New Roman"/>
              </a:rPr>
              <a:t>SHA-512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limitation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input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message.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2800"/>
              </a:lnSpc>
              <a:spcBef>
                <a:spcPts val="944"/>
              </a:spcBef>
            </a:pPr>
            <a:r>
              <a:rPr sz="1200" spc="-10" dirty="0">
                <a:latin typeface="Times New Roman"/>
                <a:cs typeface="Times New Roman"/>
              </a:rPr>
              <a:t>Since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size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original message </a:t>
            </a:r>
            <a:r>
              <a:rPr sz="1200" spc="10" dirty="0">
                <a:latin typeface="Times New Roman"/>
                <a:cs typeface="Times New Roman"/>
              </a:rPr>
              <a:t>needs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10" dirty="0">
                <a:latin typeface="Times New Roman"/>
                <a:cs typeface="Times New Roman"/>
              </a:rPr>
              <a:t>represented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128 bits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largest </a:t>
            </a:r>
            <a:r>
              <a:rPr sz="1200" spc="-10" dirty="0">
                <a:latin typeface="Times New Roman"/>
                <a:cs typeface="Times New Roman"/>
              </a:rPr>
              <a:t> number </a:t>
            </a:r>
            <a:r>
              <a:rPr sz="1200" spc="5" dirty="0">
                <a:latin typeface="Times New Roman"/>
                <a:cs typeface="Times New Roman"/>
              </a:rPr>
              <a:t>that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10" dirty="0">
                <a:latin typeface="Times New Roman"/>
                <a:cs typeface="Times New Roman"/>
              </a:rPr>
              <a:t>represented </a:t>
            </a:r>
            <a:r>
              <a:rPr sz="1200" spc="-15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128 bits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(2¹²⁸-1),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message </a:t>
            </a:r>
            <a:r>
              <a:rPr sz="1200" spc="-20" dirty="0">
                <a:latin typeface="Times New Roman"/>
                <a:cs typeface="Times New Roman"/>
              </a:rPr>
              <a:t>size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spc="-15" dirty="0">
                <a:latin typeface="Times New Roman"/>
                <a:cs typeface="Times New Roman"/>
              </a:rPr>
              <a:t>most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(2¹²⁸-1)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bits;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taking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consideration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necessary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single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padding </a:t>
            </a:r>
            <a:r>
              <a:rPr sz="1200" dirty="0">
                <a:latin typeface="Times New Roman"/>
                <a:cs typeface="Times New Roman"/>
              </a:rPr>
              <a:t>bit,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maximum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size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original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message </a:t>
            </a:r>
            <a:r>
              <a:rPr sz="1200" spc="-5" dirty="0">
                <a:latin typeface="Times New Roman"/>
                <a:cs typeface="Times New Roman"/>
              </a:rPr>
              <a:t>would </a:t>
            </a:r>
            <a:r>
              <a:rPr sz="1200" spc="5" dirty="0">
                <a:latin typeface="Times New Roman"/>
                <a:cs typeface="Times New Roman"/>
              </a:rPr>
              <a:t>then </a:t>
            </a:r>
            <a:r>
              <a:rPr sz="1200" dirty="0">
                <a:latin typeface="Times New Roman"/>
                <a:cs typeface="Times New Roman"/>
              </a:rPr>
              <a:t>be (2¹²⁸-2). Even </a:t>
            </a:r>
            <a:r>
              <a:rPr sz="1200" spc="5" dirty="0">
                <a:latin typeface="Times New Roman"/>
                <a:cs typeface="Times New Roman"/>
              </a:rPr>
              <a:t>though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30" dirty="0">
                <a:latin typeface="Times New Roman"/>
                <a:cs typeface="Times New Roman"/>
              </a:rPr>
              <a:t>limit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exists,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 </a:t>
            </a:r>
            <a:r>
              <a:rPr sz="1200" spc="-10" dirty="0">
                <a:latin typeface="Times New Roman"/>
                <a:cs typeface="Times New Roman"/>
              </a:rPr>
              <a:t>actually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5" dirty="0">
                <a:latin typeface="Times New Roman"/>
                <a:cs typeface="Times New Roman"/>
              </a:rPr>
              <a:t>problem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since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actual </a:t>
            </a:r>
            <a:r>
              <a:rPr sz="1200" spc="-30" dirty="0">
                <a:latin typeface="Times New Roman"/>
                <a:cs typeface="Times New Roman"/>
              </a:rPr>
              <a:t>limit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 high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(2¹²⁸-2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340,282,366,920,938,463,463,374,607,431,768,211,454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bits).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569" y="6985254"/>
            <a:ext cx="5511165" cy="7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Figure</a:t>
            </a:r>
            <a:r>
              <a:rPr sz="900" b="1" spc="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20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4F81BC"/>
                </a:solidFill>
                <a:latin typeface="Calibri"/>
                <a:cs typeface="Calibri"/>
              </a:rPr>
              <a:t>Padding</a:t>
            </a:r>
            <a:r>
              <a:rPr sz="900" b="1" spc="114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bits+</a:t>
            </a:r>
            <a:r>
              <a:rPr sz="900" b="1" spc="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length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20" dirty="0">
                <a:solidFill>
                  <a:srgbClr val="4F81BC"/>
                </a:solidFill>
                <a:latin typeface="Calibri"/>
                <a:cs typeface="Calibri"/>
              </a:rPr>
              <a:t>of</a:t>
            </a: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4F81BC"/>
                </a:solidFill>
                <a:latin typeface="Calibri"/>
                <a:cs typeface="Calibri"/>
              </a:rPr>
              <a:t>message</a:t>
            </a:r>
            <a:r>
              <a:rPr sz="900" b="1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+</a:t>
            </a:r>
            <a:r>
              <a:rPr sz="900" b="1" spc="-5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original</a:t>
            </a:r>
            <a:r>
              <a:rPr sz="900" b="1" spc="9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5" dirty="0">
                <a:solidFill>
                  <a:srgbClr val="4F81BC"/>
                </a:solidFill>
                <a:latin typeface="Calibri"/>
                <a:cs typeface="Calibri"/>
              </a:rPr>
              <a:t>message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40800"/>
              </a:lnSpc>
              <a:spcBef>
                <a:spcPts val="434"/>
              </a:spcBef>
            </a:pPr>
            <a:r>
              <a:rPr sz="1200" spc="5" dirty="0">
                <a:latin typeface="Times New Roman"/>
                <a:cs typeface="Times New Roman"/>
              </a:rPr>
              <a:t>Now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that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padding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size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message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 been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appended,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we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left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10" dirty="0">
                <a:latin typeface="Times New Roman"/>
                <a:cs typeface="Times New Roman"/>
              </a:rPr>
              <a:t> c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tt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nput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25" dirty="0">
                <a:latin typeface="Times New Roman"/>
                <a:cs typeface="Times New Roman"/>
              </a:rPr>
              <a:t>H</a:t>
            </a:r>
            <a:r>
              <a:rPr sz="1200" spc="7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512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go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m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8439" y="8615680"/>
            <a:ext cx="12560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Figure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21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Formatted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 input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188" y="1574412"/>
            <a:ext cx="5400185" cy="9706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2188" y="5965397"/>
            <a:ext cx="5400185" cy="8378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2188" y="7918002"/>
            <a:ext cx="5408022" cy="52368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23</a:t>
            </a:fld>
            <a:endParaRPr spc="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93191"/>
            <a:ext cx="5516245" cy="482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latin typeface="Times New Roman"/>
                <a:cs typeface="Times New Roman"/>
              </a:rPr>
              <a:t>H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spc="-25" dirty="0">
                <a:latin typeface="Times New Roman"/>
                <a:cs typeface="Times New Roman"/>
              </a:rPr>
              <a:t>s</a:t>
            </a:r>
            <a:r>
              <a:rPr sz="1200" b="1" spc="-5" dirty="0">
                <a:latin typeface="Times New Roman"/>
                <a:cs typeface="Times New Roman"/>
              </a:rPr>
              <a:t>h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bu</a:t>
            </a:r>
            <a:r>
              <a:rPr sz="1200" b="1" spc="45" dirty="0">
                <a:latin typeface="Times New Roman"/>
                <a:cs typeface="Times New Roman"/>
              </a:rPr>
              <a:t>ff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r>
              <a:rPr sz="1200" b="1" spc="-85" dirty="0">
                <a:latin typeface="Times New Roman"/>
                <a:cs typeface="Times New Roman"/>
              </a:rPr>
              <a:t> </a:t>
            </a:r>
            <a:r>
              <a:rPr sz="1200" b="1" spc="-35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n</a:t>
            </a:r>
            <a:r>
              <a:rPr sz="1200" b="1" spc="-35" dirty="0">
                <a:latin typeface="Times New Roman"/>
                <a:cs typeface="Times New Roman"/>
              </a:rPr>
              <a:t>i</a:t>
            </a:r>
            <a:r>
              <a:rPr sz="1200" b="1" spc="-30" dirty="0">
                <a:latin typeface="Times New Roman"/>
                <a:cs typeface="Times New Roman"/>
              </a:rPr>
              <a:t>t</a:t>
            </a:r>
            <a:r>
              <a:rPr sz="1200" b="1" spc="-35" dirty="0">
                <a:latin typeface="Times New Roman"/>
                <a:cs typeface="Times New Roman"/>
              </a:rPr>
              <a:t>i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35" dirty="0">
                <a:latin typeface="Times New Roman"/>
                <a:cs typeface="Times New Roman"/>
              </a:rPr>
              <a:t>li</a:t>
            </a:r>
            <a:r>
              <a:rPr sz="1200" b="1" spc="-10" dirty="0">
                <a:latin typeface="Times New Roman"/>
                <a:cs typeface="Times New Roman"/>
              </a:rPr>
              <a:t>z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30" dirty="0">
                <a:latin typeface="Times New Roman"/>
                <a:cs typeface="Times New Roman"/>
              </a:rPr>
              <a:t>t</a:t>
            </a:r>
            <a:r>
              <a:rPr sz="1200" b="1" spc="-35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o</a:t>
            </a:r>
            <a:r>
              <a:rPr sz="1200" b="1" dirty="0">
                <a:latin typeface="Times New Roman"/>
                <a:cs typeface="Times New Roman"/>
              </a:rPr>
              <a:t>n: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400"/>
              </a:lnSpc>
              <a:spcBef>
                <a:spcPts val="860"/>
              </a:spcBef>
            </a:pP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algorithm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works</a:t>
            </a:r>
            <a:r>
              <a:rPr sz="1200" spc="-2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way </a:t>
            </a:r>
            <a:r>
              <a:rPr sz="1200" spc="-5" dirty="0">
                <a:latin typeface="Times New Roman"/>
                <a:cs typeface="Times New Roman"/>
              </a:rPr>
              <a:t>where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processes </a:t>
            </a:r>
            <a:r>
              <a:rPr sz="1200" spc="-10" dirty="0">
                <a:latin typeface="Times New Roman"/>
                <a:cs typeface="Times New Roman"/>
              </a:rPr>
              <a:t>each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1024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message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using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result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previous block. </a:t>
            </a:r>
            <a:r>
              <a:rPr sz="1200" spc="10" dirty="0">
                <a:latin typeface="Times New Roman"/>
                <a:cs typeface="Times New Roman"/>
              </a:rPr>
              <a:t>Now,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10" dirty="0">
                <a:latin typeface="Times New Roman"/>
                <a:cs typeface="Times New Roman"/>
              </a:rPr>
              <a:t>poses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5" dirty="0">
                <a:latin typeface="Times New Roman"/>
                <a:cs typeface="Times New Roman"/>
              </a:rPr>
              <a:t>problem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1024 </a:t>
            </a:r>
            <a:r>
              <a:rPr sz="1200" spc="-15" dirty="0">
                <a:latin typeface="Times New Roman"/>
                <a:cs typeface="Times New Roman"/>
              </a:rPr>
              <a:t>bit </a:t>
            </a:r>
            <a:r>
              <a:rPr sz="1200" spc="-10" dirty="0">
                <a:latin typeface="Times New Roman"/>
                <a:cs typeface="Times New Roman"/>
              </a:rPr>
              <a:t> block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spc="-10" dirty="0">
                <a:latin typeface="Times New Roman"/>
                <a:cs typeface="Times New Roman"/>
              </a:rPr>
              <a:t>can’t use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result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any </a:t>
            </a:r>
            <a:r>
              <a:rPr sz="1200" spc="-10" dirty="0">
                <a:latin typeface="Times New Roman"/>
                <a:cs typeface="Times New Roman"/>
              </a:rPr>
              <a:t>previous </a:t>
            </a:r>
            <a:r>
              <a:rPr sz="1200" spc="-15" dirty="0">
                <a:latin typeface="Times New Roman"/>
                <a:cs typeface="Times New Roman"/>
              </a:rPr>
              <a:t>processing. </a:t>
            </a:r>
            <a:r>
              <a:rPr sz="1200" spc="-25" dirty="0">
                <a:latin typeface="Times New Roman"/>
                <a:cs typeface="Times New Roman"/>
              </a:rPr>
              <a:t>This </a:t>
            </a:r>
            <a:r>
              <a:rPr sz="1200" spc="-15" dirty="0">
                <a:latin typeface="Times New Roman"/>
                <a:cs typeface="Times New Roman"/>
              </a:rPr>
              <a:t>problem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15" dirty="0">
                <a:latin typeface="Times New Roman"/>
                <a:cs typeface="Times New Roman"/>
              </a:rPr>
              <a:t>solved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15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default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for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order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start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off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process.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(Have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look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second-last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diagram).</a:t>
            </a:r>
            <a:endParaRPr sz="12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42500"/>
              </a:lnSpc>
              <a:spcBef>
                <a:spcPts val="875"/>
              </a:spcBef>
            </a:pPr>
            <a:r>
              <a:rPr sz="1200" spc="-10" dirty="0">
                <a:latin typeface="Times New Roman"/>
                <a:cs typeface="Times New Roman"/>
              </a:rPr>
              <a:t>Since each </a:t>
            </a:r>
            <a:r>
              <a:rPr sz="1200" spc="-5" dirty="0">
                <a:latin typeface="Times New Roman"/>
                <a:cs typeface="Times New Roman"/>
              </a:rPr>
              <a:t>intermediate </a:t>
            </a:r>
            <a:r>
              <a:rPr sz="1200" spc="-20" dirty="0">
                <a:latin typeface="Times New Roman"/>
                <a:cs typeface="Times New Roman"/>
              </a:rPr>
              <a:t>result </a:t>
            </a:r>
            <a:r>
              <a:rPr sz="1200" spc="10" dirty="0">
                <a:latin typeface="Times New Roman"/>
                <a:cs typeface="Times New Roman"/>
              </a:rPr>
              <a:t>needs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10" dirty="0">
                <a:latin typeface="Times New Roman"/>
                <a:cs typeface="Times New Roman"/>
              </a:rPr>
              <a:t>used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-15" dirty="0">
                <a:latin typeface="Times New Roman"/>
                <a:cs typeface="Times New Roman"/>
              </a:rPr>
              <a:t>processing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next </a:t>
            </a:r>
            <a:r>
              <a:rPr sz="1200" spc="-10" dirty="0">
                <a:latin typeface="Times New Roman"/>
                <a:cs typeface="Times New Roman"/>
              </a:rPr>
              <a:t>block, </a:t>
            </a:r>
            <a:r>
              <a:rPr sz="1200" spc="-20" dirty="0">
                <a:latin typeface="Times New Roman"/>
                <a:cs typeface="Times New Roman"/>
              </a:rPr>
              <a:t>it </a:t>
            </a:r>
            <a:r>
              <a:rPr sz="1200" spc="10" dirty="0">
                <a:latin typeface="Times New Roman"/>
                <a:cs typeface="Times New Roman"/>
              </a:rPr>
              <a:t>needs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spc="-10" dirty="0">
                <a:latin typeface="Times New Roman"/>
                <a:cs typeface="Times New Roman"/>
              </a:rPr>
              <a:t>somewhere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later </a:t>
            </a:r>
            <a:r>
              <a:rPr sz="1200" spc="-10" dirty="0">
                <a:latin typeface="Times New Roman"/>
                <a:cs typeface="Times New Roman"/>
              </a:rPr>
              <a:t>use. </a:t>
            </a:r>
            <a:r>
              <a:rPr sz="1200" spc="-25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would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15" dirty="0">
                <a:latin typeface="Times New Roman"/>
                <a:cs typeface="Times New Roman"/>
              </a:rPr>
              <a:t>done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i="1" spc="-10" dirty="0">
                <a:latin typeface="Times New Roman"/>
                <a:cs typeface="Times New Roman"/>
              </a:rPr>
              <a:t>hash </a:t>
            </a:r>
            <a:r>
              <a:rPr sz="1200" i="1" spc="-15" dirty="0">
                <a:latin typeface="Times New Roman"/>
                <a:cs typeface="Times New Roman"/>
              </a:rPr>
              <a:t>buffer</a:t>
            </a:r>
            <a:r>
              <a:rPr sz="1200" spc="-15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would </a:t>
            </a:r>
            <a:r>
              <a:rPr sz="1200" spc="-20" dirty="0">
                <a:latin typeface="Times New Roman"/>
                <a:cs typeface="Times New Roman"/>
              </a:rPr>
              <a:t>also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then </a:t>
            </a:r>
            <a:r>
              <a:rPr sz="1200" spc="-10" dirty="0">
                <a:latin typeface="Times New Roman"/>
                <a:cs typeface="Times New Roman"/>
              </a:rPr>
              <a:t>hold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final </a:t>
            </a:r>
            <a:r>
              <a:rPr sz="1200" spc="-10" dirty="0">
                <a:latin typeface="Times New Roman"/>
                <a:cs typeface="Times New Roman"/>
              </a:rPr>
              <a:t>hash </a:t>
            </a:r>
            <a:r>
              <a:rPr sz="1200" dirty="0">
                <a:latin typeface="Times New Roman"/>
                <a:cs typeface="Times New Roman"/>
              </a:rPr>
              <a:t>digest 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entire </a:t>
            </a:r>
            <a:r>
              <a:rPr sz="1200" spc="-15" dirty="0">
                <a:latin typeface="Times New Roman"/>
                <a:cs typeface="Times New Roman"/>
              </a:rPr>
              <a:t>processing </a:t>
            </a:r>
            <a:r>
              <a:rPr sz="1200" spc="-10" dirty="0">
                <a:latin typeface="Times New Roman"/>
                <a:cs typeface="Times New Roman"/>
              </a:rPr>
              <a:t>phase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5" dirty="0">
                <a:latin typeface="Times New Roman"/>
                <a:cs typeface="Times New Roman"/>
              </a:rPr>
              <a:t>SHA-512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last </a:t>
            </a:r>
            <a:r>
              <a:rPr sz="1200" spc="-40" dirty="0">
                <a:latin typeface="Times New Roman"/>
                <a:cs typeface="Times New Roman"/>
              </a:rPr>
              <a:t>of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‘intermediate’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42000"/>
              </a:lnSpc>
              <a:spcBef>
                <a:spcPts val="885"/>
              </a:spcBef>
            </a:pPr>
            <a:r>
              <a:rPr sz="1200" dirty="0">
                <a:latin typeface="Times New Roman"/>
                <a:cs typeface="Times New Roman"/>
              </a:rPr>
              <a:t>So,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default </a:t>
            </a:r>
            <a:r>
              <a:rPr sz="1200" spc="-10" dirty="0">
                <a:latin typeface="Times New Roman"/>
                <a:cs typeface="Times New Roman"/>
              </a:rPr>
              <a:t>values used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starting </a:t>
            </a:r>
            <a:r>
              <a:rPr sz="1200" spc="15" dirty="0">
                <a:latin typeface="Times New Roman"/>
                <a:cs typeface="Times New Roman"/>
              </a:rPr>
              <a:t>off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chain processing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1024 </a:t>
            </a:r>
            <a:r>
              <a:rPr sz="1200" spc="-15" dirty="0">
                <a:latin typeface="Times New Roman"/>
                <a:cs typeface="Times New Roman"/>
              </a:rPr>
              <a:t>bit </a:t>
            </a:r>
            <a:r>
              <a:rPr sz="1200" spc="-10" dirty="0">
                <a:latin typeface="Times New Roman"/>
                <a:cs typeface="Times New Roman"/>
              </a:rPr>
              <a:t>block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also </a:t>
            </a:r>
            <a:r>
              <a:rPr sz="1200" spc="-5" dirty="0">
                <a:latin typeface="Times New Roman"/>
                <a:cs typeface="Times New Roman"/>
              </a:rPr>
              <a:t>stored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hash </a:t>
            </a:r>
            <a:r>
              <a:rPr sz="1200" spc="10" dirty="0">
                <a:latin typeface="Times New Roman"/>
                <a:cs typeface="Times New Roman"/>
              </a:rPr>
              <a:t>buffer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start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5" dirty="0">
                <a:latin typeface="Times New Roman"/>
                <a:cs typeface="Times New Roman"/>
              </a:rPr>
              <a:t>processing.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actual </a:t>
            </a:r>
            <a:r>
              <a:rPr sz="1200" spc="-10" dirty="0">
                <a:latin typeface="Times New Roman"/>
                <a:cs typeface="Times New Roman"/>
              </a:rPr>
              <a:t>value used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little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consequence,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those interested,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values used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obtained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taking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64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fractional</a:t>
            </a:r>
            <a:r>
              <a:rPr sz="1200" dirty="0">
                <a:latin typeface="Times New Roman"/>
                <a:cs typeface="Times New Roman"/>
              </a:rPr>
              <a:t> parts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square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roots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prime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numbers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(2,3,5,7,11,13,17,19).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called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(IV).</a:t>
            </a:r>
            <a:endParaRPr sz="12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35600"/>
              </a:lnSpc>
              <a:spcBef>
                <a:spcPts val="1050"/>
              </a:spcBef>
            </a:pPr>
            <a:r>
              <a:rPr sz="1200" spc="-5" dirty="0">
                <a:latin typeface="Times New Roman"/>
                <a:cs typeface="Times New Roman"/>
              </a:rPr>
              <a:t>Why</a:t>
            </a:r>
            <a:r>
              <a:rPr sz="1200" dirty="0">
                <a:latin typeface="Times New Roman"/>
                <a:cs typeface="Times New Roman"/>
              </a:rPr>
              <a:t> 8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prime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numbers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instead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9?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hash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buffer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actually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consists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subparts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(registers)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storing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1960" y="8024494"/>
            <a:ext cx="18103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2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2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30" dirty="0">
                <a:solidFill>
                  <a:srgbClr val="4F81BC"/>
                </a:solidFill>
                <a:latin typeface="Calibri"/>
                <a:cs typeface="Calibri"/>
              </a:rPr>
              <a:t>H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s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h</a:t>
            </a:r>
            <a:r>
              <a:rPr sz="900" b="1" spc="-9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B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ff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s</a:t>
            </a: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s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5053" y="5943686"/>
            <a:ext cx="2581657" cy="190008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24</a:t>
            </a:fld>
            <a:endParaRPr spc="1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2935" y="2685415"/>
            <a:ext cx="14420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Figure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23</a:t>
            </a:r>
            <a:r>
              <a:rPr sz="900" b="1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Initialization</a:t>
            </a:r>
            <a:r>
              <a:rPr sz="900" b="1" spc="-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vectors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2942843"/>
            <a:ext cx="5514975" cy="209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Message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Processing: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43400"/>
              </a:lnSpc>
              <a:spcBef>
                <a:spcPts val="860"/>
              </a:spcBef>
            </a:pPr>
            <a:r>
              <a:rPr sz="1200" spc="-15" dirty="0">
                <a:latin typeface="Times New Roman"/>
                <a:cs typeface="Times New Roman"/>
              </a:rPr>
              <a:t>Message processing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15" dirty="0">
                <a:latin typeface="Times New Roman"/>
                <a:cs typeface="Times New Roman"/>
              </a:rPr>
              <a:t>done </a:t>
            </a:r>
            <a:r>
              <a:rPr sz="1200" dirty="0">
                <a:latin typeface="Times New Roman"/>
                <a:cs typeface="Times New Roman"/>
              </a:rPr>
              <a:t>upon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formatted </a:t>
            </a:r>
            <a:r>
              <a:rPr sz="1200" spc="-10" dirty="0">
                <a:latin typeface="Times New Roman"/>
                <a:cs typeface="Times New Roman"/>
              </a:rPr>
              <a:t>input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taking </a:t>
            </a:r>
            <a:r>
              <a:rPr sz="1200" dirty="0">
                <a:latin typeface="Times New Roman"/>
                <a:cs typeface="Times New Roman"/>
              </a:rPr>
              <a:t>one </a:t>
            </a:r>
            <a:r>
              <a:rPr sz="1200" spc="-10" dirty="0">
                <a:latin typeface="Times New Roman"/>
                <a:cs typeface="Times New Roman"/>
              </a:rPr>
              <a:t>block </a:t>
            </a:r>
            <a:r>
              <a:rPr sz="1200" dirty="0">
                <a:latin typeface="Times New Roman"/>
                <a:cs typeface="Times New Roman"/>
              </a:rPr>
              <a:t>of 1024 bits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actual </a:t>
            </a:r>
            <a:r>
              <a:rPr sz="1200" spc="-15" dirty="0">
                <a:latin typeface="Times New Roman"/>
                <a:cs typeface="Times New Roman"/>
              </a:rPr>
              <a:t>processing </a:t>
            </a:r>
            <a:r>
              <a:rPr sz="1200" dirty="0">
                <a:latin typeface="Times New Roman"/>
                <a:cs typeface="Times New Roman"/>
              </a:rPr>
              <a:t>takes </a:t>
            </a:r>
            <a:r>
              <a:rPr sz="1200" spc="-15" dirty="0">
                <a:latin typeface="Times New Roman"/>
                <a:cs typeface="Times New Roman"/>
              </a:rPr>
              <a:t>place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15" dirty="0">
                <a:latin typeface="Times New Roman"/>
                <a:cs typeface="Times New Roman"/>
              </a:rPr>
              <a:t>using </a:t>
            </a:r>
            <a:r>
              <a:rPr sz="1200" spc="20" dirty="0">
                <a:latin typeface="Times New Roman"/>
                <a:cs typeface="Times New Roman"/>
              </a:rPr>
              <a:t>two </a:t>
            </a:r>
            <a:r>
              <a:rPr sz="1200" spc="-5" dirty="0">
                <a:latin typeface="Times New Roman"/>
                <a:cs typeface="Times New Roman"/>
              </a:rPr>
              <a:t>things: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1024 </a:t>
            </a:r>
            <a:r>
              <a:rPr sz="1200" spc="-15" dirty="0">
                <a:latin typeface="Times New Roman"/>
                <a:cs typeface="Times New Roman"/>
              </a:rPr>
              <a:t>bit </a:t>
            </a:r>
            <a:r>
              <a:rPr sz="1200" spc="-10" dirty="0">
                <a:latin typeface="Times New Roman"/>
                <a:cs typeface="Times New Roman"/>
              </a:rPr>
              <a:t>block,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result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previous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processing.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spc="-25" dirty="0">
                <a:latin typeface="Times New Roman"/>
                <a:cs typeface="Times New Roman"/>
              </a:rPr>
              <a:t>This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SHA-512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consists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several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‘Rounds’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addition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operation.</a:t>
            </a: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0800"/>
              </a:lnSpc>
              <a:spcBef>
                <a:spcPts val="900"/>
              </a:spcBef>
            </a:pPr>
            <a:r>
              <a:rPr sz="1200" dirty="0">
                <a:latin typeface="Times New Roman"/>
                <a:cs typeface="Times New Roman"/>
              </a:rPr>
              <a:t>So,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Message</a:t>
            </a:r>
            <a:r>
              <a:rPr sz="1200" spc="-10" dirty="0">
                <a:latin typeface="Times New Roman"/>
                <a:cs typeface="Times New Roman"/>
              </a:rPr>
              <a:t> block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(1024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expanded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‘Words’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‘message </a:t>
            </a:r>
            <a:r>
              <a:rPr sz="1200" spc="-15" dirty="0">
                <a:latin typeface="Times New Roman"/>
                <a:cs typeface="Times New Roman"/>
              </a:rPr>
              <a:t> sequencer’.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Eighty </a:t>
            </a:r>
            <a:r>
              <a:rPr sz="1200" spc="5" dirty="0">
                <a:latin typeface="Times New Roman"/>
                <a:cs typeface="Times New Roman"/>
              </a:rPr>
              <a:t>Words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precise,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each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size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64 </a:t>
            </a:r>
            <a:r>
              <a:rPr sz="1200" spc="-5" dirty="0">
                <a:latin typeface="Times New Roman"/>
                <a:cs typeface="Times New Roman"/>
              </a:rPr>
              <a:t>bits.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2460" y="8320151"/>
            <a:ext cx="14325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2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4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ss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-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30" dirty="0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ce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ss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725" y="942975"/>
            <a:ext cx="4400550" cy="15716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9750" y="5232250"/>
            <a:ext cx="5130308" cy="290654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25</a:t>
            </a:fld>
            <a:endParaRPr spc="1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93191"/>
            <a:ext cx="5518785" cy="739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" dirty="0">
                <a:latin typeface="Times New Roman"/>
                <a:cs typeface="Times New Roman"/>
              </a:rPr>
              <a:t>Rounds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44700"/>
              </a:lnSpc>
              <a:spcBef>
                <a:spcPts val="840"/>
              </a:spcBef>
            </a:pPr>
            <a:r>
              <a:rPr sz="1200" spc="-6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m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ss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ce</a:t>
            </a:r>
            <a:r>
              <a:rPr sz="1200" spc="-25" dirty="0">
                <a:latin typeface="Times New Roman"/>
                <a:cs typeface="Times New Roman"/>
              </a:rPr>
              <a:t>ss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y be</a:t>
            </a:r>
            <a:r>
              <a:rPr sz="1200" spc="-10" dirty="0">
                <a:latin typeface="Times New Roman"/>
                <a:cs typeface="Times New Roman"/>
              </a:rPr>
              <a:t> c</a:t>
            </a:r>
            <a:r>
              <a:rPr sz="1200" spc="-5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oun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ac</a:t>
            </a:r>
            <a:r>
              <a:rPr sz="1200" dirty="0">
                <a:latin typeface="Times New Roman"/>
                <a:cs typeface="Times New Roman"/>
              </a:rPr>
              <a:t>h  </a:t>
            </a:r>
            <a:r>
              <a:rPr sz="1200" spc="-10" dirty="0">
                <a:latin typeface="Times New Roman"/>
                <a:cs typeface="Times New Roman"/>
              </a:rPr>
              <a:t>round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things: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Word,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output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previous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Round,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SHA-512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constant.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Round doesn’t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previous </a:t>
            </a:r>
            <a:r>
              <a:rPr sz="1200" dirty="0">
                <a:latin typeface="Times New Roman"/>
                <a:cs typeface="Times New Roman"/>
              </a:rPr>
              <a:t>Round whose </a:t>
            </a:r>
            <a:r>
              <a:rPr sz="1200" spc="5" dirty="0">
                <a:latin typeface="Times New Roman"/>
                <a:cs typeface="Times New Roman"/>
              </a:rPr>
              <a:t>output </a:t>
            </a:r>
            <a:r>
              <a:rPr sz="1200" spc="-20" dirty="0">
                <a:latin typeface="Times New Roman"/>
                <a:cs typeface="Times New Roman"/>
              </a:rPr>
              <a:t>it </a:t>
            </a:r>
            <a:r>
              <a:rPr sz="1200" spc="-10" dirty="0">
                <a:latin typeface="Times New Roman"/>
                <a:cs typeface="Times New Roman"/>
              </a:rPr>
              <a:t>can use, so </a:t>
            </a:r>
            <a:r>
              <a:rPr sz="1200" spc="-20" dirty="0">
                <a:latin typeface="Times New Roman"/>
                <a:cs typeface="Times New Roman"/>
              </a:rPr>
              <a:t>it </a:t>
            </a:r>
            <a:r>
              <a:rPr sz="1200" spc="-10" dirty="0">
                <a:latin typeface="Times New Roman"/>
                <a:cs typeface="Times New Roman"/>
              </a:rPr>
              <a:t>uses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final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output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previous </a:t>
            </a:r>
            <a:r>
              <a:rPr sz="1200" spc="-15" dirty="0">
                <a:latin typeface="Times New Roman"/>
                <a:cs typeface="Times New Roman"/>
              </a:rPr>
              <a:t>message processing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phase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previous block </a:t>
            </a:r>
            <a:r>
              <a:rPr sz="1200" dirty="0">
                <a:latin typeface="Times New Roman"/>
                <a:cs typeface="Times New Roman"/>
              </a:rPr>
              <a:t>of 1024 </a:t>
            </a:r>
            <a:r>
              <a:rPr sz="1200" spc="-5" dirty="0">
                <a:latin typeface="Times New Roman"/>
                <a:cs typeface="Times New Roman"/>
              </a:rPr>
              <a:t>bits. 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first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first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(1024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bits)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formatted</a:t>
            </a:r>
            <a:r>
              <a:rPr sz="1200" dirty="0">
                <a:latin typeface="Times New Roman"/>
                <a:cs typeface="Times New Roman"/>
              </a:rPr>
              <a:t> input,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Vector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15"/>
              </a:spcBef>
            </a:pPr>
            <a:r>
              <a:rPr sz="1200" spc="10" dirty="0">
                <a:latin typeface="Times New Roman"/>
                <a:cs typeface="Times New Roman"/>
              </a:rPr>
              <a:t>(IV)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used.</a:t>
            </a:r>
            <a:endParaRPr sz="12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42100"/>
              </a:lnSpc>
              <a:spcBef>
                <a:spcPts val="955"/>
              </a:spcBef>
            </a:pPr>
            <a:r>
              <a:rPr sz="1200" spc="5" dirty="0">
                <a:latin typeface="Times New Roman"/>
                <a:cs typeface="Times New Roman"/>
              </a:rPr>
              <a:t>SHA-512 </a:t>
            </a:r>
            <a:r>
              <a:rPr sz="1200" dirty="0">
                <a:latin typeface="Times New Roman"/>
                <a:cs typeface="Times New Roman"/>
              </a:rPr>
              <a:t>constants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predetermined </a:t>
            </a:r>
            <a:r>
              <a:rPr sz="1200" spc="-15" dirty="0">
                <a:latin typeface="Times New Roman"/>
                <a:cs typeface="Times New Roman"/>
              </a:rPr>
              <a:t>values, </a:t>
            </a:r>
            <a:r>
              <a:rPr sz="1200" spc="-10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whom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used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Round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-15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message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processing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phase.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Again,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aren’t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for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interested,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they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first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64 bits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fractional </a:t>
            </a:r>
            <a:r>
              <a:rPr sz="1200" spc="-10" dirty="0">
                <a:latin typeface="Times New Roman"/>
                <a:cs typeface="Times New Roman"/>
              </a:rPr>
              <a:t>part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cube</a:t>
            </a:r>
            <a:r>
              <a:rPr sz="1200" dirty="0">
                <a:latin typeface="Times New Roman"/>
                <a:cs typeface="Times New Roman"/>
              </a:rPr>
              <a:t> roots 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first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prime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numbers.Why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80? </a:t>
            </a:r>
            <a:r>
              <a:rPr sz="1200" spc="-5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80 </a:t>
            </a:r>
            <a:r>
              <a:rPr sz="1200" spc="15" dirty="0">
                <a:latin typeface="Times New Roman"/>
                <a:cs typeface="Times New Roman"/>
              </a:rPr>
              <a:t>Rounds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each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5" dirty="0">
                <a:latin typeface="Times New Roman"/>
                <a:cs typeface="Times New Roman"/>
              </a:rPr>
              <a:t>them </a:t>
            </a:r>
            <a:r>
              <a:rPr sz="1200" spc="10" dirty="0">
                <a:latin typeface="Times New Roman"/>
                <a:cs typeface="Times New Roman"/>
              </a:rPr>
              <a:t>needs </a:t>
            </a:r>
            <a:r>
              <a:rPr sz="1200" dirty="0">
                <a:latin typeface="Times New Roman"/>
                <a:cs typeface="Times New Roman"/>
              </a:rPr>
              <a:t>one of these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constants.</a:t>
            </a:r>
            <a:endParaRPr sz="1200">
              <a:latin typeface="Times New Roman"/>
              <a:cs typeface="Times New Roman"/>
            </a:endParaRPr>
          </a:p>
          <a:p>
            <a:pPr marL="12700" marR="13970" algn="just">
              <a:lnSpc>
                <a:spcPct val="142500"/>
              </a:lnSpc>
              <a:spcBef>
                <a:spcPts val="875"/>
              </a:spcBef>
            </a:pPr>
            <a:r>
              <a:rPr sz="1200" spc="5" dirty="0">
                <a:latin typeface="Times New Roman"/>
                <a:cs typeface="Times New Roman"/>
              </a:rPr>
              <a:t>Once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Round </a:t>
            </a:r>
            <a:r>
              <a:rPr sz="1200" spc="5" dirty="0">
                <a:latin typeface="Times New Roman"/>
                <a:cs typeface="Times New Roman"/>
              </a:rPr>
              <a:t>function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things,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processes </a:t>
            </a:r>
            <a:r>
              <a:rPr sz="1200" spc="5" dirty="0">
                <a:latin typeface="Times New Roman"/>
                <a:cs typeface="Times New Roman"/>
              </a:rPr>
              <a:t>them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gives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output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512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bits. </a:t>
            </a:r>
            <a:r>
              <a:rPr sz="1200" spc="-25" dirty="0">
                <a:latin typeface="Times New Roman"/>
                <a:cs typeface="Times New Roman"/>
              </a:rPr>
              <a:t>This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repeated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80 </a:t>
            </a:r>
            <a:r>
              <a:rPr sz="1200" spc="10" dirty="0">
                <a:latin typeface="Times New Roman"/>
                <a:cs typeface="Times New Roman"/>
              </a:rPr>
              <a:t>Rounds. </a:t>
            </a:r>
            <a:r>
              <a:rPr sz="1200" spc="20" dirty="0">
                <a:latin typeface="Times New Roman"/>
                <a:cs typeface="Times New Roman"/>
              </a:rPr>
              <a:t>After </a:t>
            </a:r>
            <a:r>
              <a:rPr sz="1200" spc="10" dirty="0">
                <a:latin typeface="Times New Roman"/>
                <a:cs typeface="Times New Roman"/>
              </a:rPr>
              <a:t>the 80th </a:t>
            </a:r>
            <a:r>
              <a:rPr sz="1200" spc="15" dirty="0">
                <a:latin typeface="Times New Roman"/>
                <a:cs typeface="Times New Roman"/>
              </a:rPr>
              <a:t>Round,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5" dirty="0">
                <a:latin typeface="Times New Roman"/>
                <a:cs typeface="Times New Roman"/>
              </a:rPr>
              <a:t>output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25" dirty="0">
                <a:latin typeface="Times New Roman"/>
                <a:cs typeface="Times New Roman"/>
              </a:rPr>
              <a:t>simply </a:t>
            </a:r>
            <a:r>
              <a:rPr sz="1200" spc="5" dirty="0">
                <a:latin typeface="Times New Roman"/>
                <a:cs typeface="Times New Roman"/>
              </a:rPr>
              <a:t>added </a:t>
            </a:r>
            <a:r>
              <a:rPr sz="1200" spc="-2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result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previous </a:t>
            </a:r>
            <a:r>
              <a:rPr sz="1200" spc="-15" dirty="0">
                <a:latin typeface="Times New Roman"/>
                <a:cs typeface="Times New Roman"/>
              </a:rPr>
              <a:t>message processing </a:t>
            </a:r>
            <a:r>
              <a:rPr sz="1200" spc="-10" dirty="0">
                <a:latin typeface="Times New Roman"/>
                <a:cs typeface="Times New Roman"/>
              </a:rPr>
              <a:t>phase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get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final </a:t>
            </a:r>
            <a:r>
              <a:rPr sz="1200" spc="-20" dirty="0">
                <a:latin typeface="Times New Roman"/>
                <a:cs typeface="Times New Roman"/>
              </a:rPr>
              <a:t>result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iteration 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message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processing.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5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 marR="13970" algn="just">
              <a:lnSpc>
                <a:spcPct val="143400"/>
              </a:lnSpc>
              <a:spcBef>
                <a:spcPts val="860"/>
              </a:spcBef>
            </a:pPr>
            <a:r>
              <a:rPr sz="1200" spc="20" dirty="0">
                <a:latin typeface="Times New Roman"/>
                <a:cs typeface="Times New Roman"/>
              </a:rPr>
              <a:t>After </a:t>
            </a:r>
            <a:r>
              <a:rPr sz="1200" spc="-10" dirty="0">
                <a:latin typeface="Times New Roman"/>
                <a:cs typeface="Times New Roman"/>
              </a:rPr>
              <a:t>every block </a:t>
            </a:r>
            <a:r>
              <a:rPr sz="1200" dirty="0">
                <a:latin typeface="Times New Roman"/>
                <a:cs typeface="Times New Roman"/>
              </a:rPr>
              <a:t>of 1024 bits </a:t>
            </a:r>
            <a:r>
              <a:rPr sz="1200" spc="-5" dirty="0">
                <a:latin typeface="Times New Roman"/>
                <a:cs typeface="Times New Roman"/>
              </a:rPr>
              <a:t>goes </a:t>
            </a:r>
            <a:r>
              <a:rPr sz="1200" dirty="0">
                <a:latin typeface="Times New Roman"/>
                <a:cs typeface="Times New Roman"/>
              </a:rPr>
              <a:t>through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message </a:t>
            </a:r>
            <a:r>
              <a:rPr sz="1200" spc="-15" dirty="0">
                <a:latin typeface="Times New Roman"/>
                <a:cs typeface="Times New Roman"/>
              </a:rPr>
              <a:t>processing </a:t>
            </a:r>
            <a:r>
              <a:rPr sz="1200" spc="-10" dirty="0">
                <a:latin typeface="Times New Roman"/>
                <a:cs typeface="Times New Roman"/>
              </a:rPr>
              <a:t>phase, </a:t>
            </a:r>
            <a:r>
              <a:rPr sz="1200" spc="-15" dirty="0">
                <a:latin typeface="Times New Roman"/>
                <a:cs typeface="Times New Roman"/>
              </a:rPr>
              <a:t>i.e.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last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iteration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phase, </a:t>
            </a:r>
            <a:r>
              <a:rPr sz="1200" spc="1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get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final 512 </a:t>
            </a:r>
            <a:r>
              <a:rPr sz="1200" spc="-15" dirty="0">
                <a:latin typeface="Times New Roman"/>
                <a:cs typeface="Times New Roman"/>
              </a:rPr>
              <a:t>bit </a:t>
            </a:r>
            <a:r>
              <a:rPr sz="1200" spc="-5" dirty="0">
                <a:latin typeface="Times New Roman"/>
                <a:cs typeface="Times New Roman"/>
              </a:rPr>
              <a:t>Hash </a:t>
            </a:r>
            <a:r>
              <a:rPr sz="1200" spc="-10" dirty="0">
                <a:latin typeface="Times New Roman"/>
                <a:cs typeface="Times New Roman"/>
              </a:rPr>
              <a:t>value </a:t>
            </a:r>
            <a:r>
              <a:rPr sz="1200" dirty="0">
                <a:latin typeface="Times New Roman"/>
                <a:cs typeface="Times New Roman"/>
              </a:rPr>
              <a:t>of our </a:t>
            </a:r>
            <a:r>
              <a:rPr sz="1200" spc="-15" dirty="0">
                <a:latin typeface="Times New Roman"/>
                <a:cs typeface="Times New Roman"/>
              </a:rPr>
              <a:t>original message. </a:t>
            </a:r>
            <a:r>
              <a:rPr sz="1200" dirty="0">
                <a:latin typeface="Times New Roman"/>
                <a:cs typeface="Times New Roman"/>
              </a:rPr>
              <a:t>So, </a:t>
            </a:r>
            <a:r>
              <a:rPr sz="1200" spc="-1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intermediate </a:t>
            </a:r>
            <a:r>
              <a:rPr sz="1200" spc="-10" dirty="0">
                <a:latin typeface="Times New Roman"/>
                <a:cs typeface="Times New Roman"/>
              </a:rPr>
              <a:t>results </a:t>
            </a:r>
            <a:r>
              <a:rPr sz="1200" spc="-15" dirty="0">
                <a:latin typeface="Times New Roman"/>
                <a:cs typeface="Times New Roman"/>
              </a:rPr>
              <a:t>are all </a:t>
            </a:r>
            <a:r>
              <a:rPr sz="1200" spc="-10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10" dirty="0">
                <a:latin typeface="Times New Roman"/>
                <a:cs typeface="Times New Roman"/>
              </a:rPr>
              <a:t>each block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-15" dirty="0">
                <a:latin typeface="Times New Roman"/>
                <a:cs typeface="Times New Roman"/>
              </a:rPr>
              <a:t>processing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next </a:t>
            </a:r>
            <a:r>
              <a:rPr sz="1200" spc="-10" dirty="0">
                <a:latin typeface="Times New Roman"/>
                <a:cs typeface="Times New Roman"/>
              </a:rPr>
              <a:t>block. </a:t>
            </a:r>
            <a:r>
              <a:rPr sz="1200" spc="5" dirty="0">
                <a:latin typeface="Times New Roman"/>
                <a:cs typeface="Times New Roman"/>
              </a:rPr>
              <a:t>And </a:t>
            </a:r>
            <a:r>
              <a:rPr sz="1200" spc="-15" dirty="0">
                <a:latin typeface="Times New Roman"/>
                <a:cs typeface="Times New Roman"/>
              </a:rPr>
              <a:t>when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final 1024 </a:t>
            </a:r>
            <a:r>
              <a:rPr sz="1200" spc="-15" dirty="0">
                <a:latin typeface="Times New Roman"/>
                <a:cs typeface="Times New Roman"/>
              </a:rPr>
              <a:t>bit </a:t>
            </a:r>
            <a:r>
              <a:rPr sz="1200" spc="-10" dirty="0">
                <a:latin typeface="Times New Roman"/>
                <a:cs typeface="Times New Roman"/>
              </a:rPr>
              <a:t>block </a:t>
            </a:r>
            <a:r>
              <a:rPr sz="1200" spc="-5" dirty="0">
                <a:latin typeface="Times New Roman"/>
                <a:cs typeface="Times New Roman"/>
              </a:rPr>
              <a:t>has finished </a:t>
            </a:r>
            <a:r>
              <a:rPr sz="1200" spc="-10" dirty="0">
                <a:latin typeface="Times New Roman"/>
                <a:cs typeface="Times New Roman"/>
              </a:rPr>
              <a:t>being </a:t>
            </a:r>
            <a:r>
              <a:rPr sz="1200" spc="-5" dirty="0">
                <a:latin typeface="Times New Roman"/>
                <a:cs typeface="Times New Roman"/>
              </a:rPr>
              <a:t>processed, </a:t>
            </a:r>
            <a:r>
              <a:rPr sz="1200" spc="1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spc="5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us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final </a:t>
            </a:r>
            <a:r>
              <a:rPr sz="1200" spc="-20" dirty="0">
                <a:latin typeface="Times New Roman"/>
                <a:cs typeface="Times New Roman"/>
              </a:rPr>
              <a:t>result </a:t>
            </a:r>
            <a:r>
              <a:rPr sz="1200" spc="-40" dirty="0">
                <a:latin typeface="Times New Roman"/>
                <a:cs typeface="Times New Roman"/>
              </a:rPr>
              <a:t>of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</a:t>
            </a:r>
            <a:r>
              <a:rPr sz="1200" spc="25" dirty="0">
                <a:latin typeface="Times New Roman"/>
                <a:cs typeface="Times New Roman"/>
              </a:rPr>
              <a:t>H</a:t>
            </a:r>
            <a:r>
              <a:rPr sz="1200" spc="35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512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go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m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25" dirty="0">
                <a:latin typeface="Times New Roman"/>
                <a:cs typeface="Times New Roman"/>
              </a:rPr>
              <a:t>ss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2500"/>
              </a:lnSpc>
              <a:spcBef>
                <a:spcPts val="875"/>
              </a:spcBef>
            </a:pPr>
            <a:r>
              <a:rPr sz="1200" spc="-20" dirty="0">
                <a:latin typeface="Times New Roman"/>
                <a:cs typeface="Times New Roman"/>
              </a:rPr>
              <a:t>Thus, </a:t>
            </a:r>
            <a:r>
              <a:rPr sz="1200" spc="10" dirty="0">
                <a:latin typeface="Times New Roman"/>
                <a:cs typeface="Times New Roman"/>
              </a:rPr>
              <a:t>we </a:t>
            </a:r>
            <a:r>
              <a:rPr sz="1200" spc="-5" dirty="0">
                <a:latin typeface="Times New Roman"/>
                <a:cs typeface="Times New Roman"/>
              </a:rPr>
              <a:t>obtain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final </a:t>
            </a:r>
            <a:r>
              <a:rPr sz="1200" spc="-10" dirty="0">
                <a:latin typeface="Times New Roman"/>
                <a:cs typeface="Times New Roman"/>
              </a:rPr>
              <a:t>hash value </a:t>
            </a:r>
            <a:r>
              <a:rPr sz="1200" dirty="0">
                <a:latin typeface="Times New Roman"/>
                <a:cs typeface="Times New Roman"/>
              </a:rPr>
              <a:t>from our </a:t>
            </a:r>
            <a:r>
              <a:rPr sz="1200" spc="-15" dirty="0">
                <a:latin typeface="Times New Roman"/>
                <a:cs typeface="Times New Roman"/>
              </a:rPr>
              <a:t>original message.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15" dirty="0">
                <a:latin typeface="Times New Roman"/>
                <a:cs typeface="Times New Roman"/>
              </a:rPr>
              <a:t>SHA-512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part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group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hashing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that </a:t>
            </a:r>
            <a:r>
              <a:rPr sz="1200" spc="-1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very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similar</a:t>
            </a:r>
            <a:r>
              <a:rPr sz="1200" spc="-20" dirty="0">
                <a:latin typeface="Times New Roman"/>
                <a:cs typeface="Times New Roman"/>
              </a:rPr>
              <a:t> 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 </a:t>
            </a:r>
            <a:r>
              <a:rPr sz="1200" spc="5" dirty="0">
                <a:latin typeface="Times New Roman"/>
                <a:cs typeface="Times New Roman"/>
              </a:rPr>
              <a:t>they</a:t>
            </a:r>
            <a:r>
              <a:rPr sz="1200" spc="10" dirty="0">
                <a:latin typeface="Times New Roman"/>
                <a:cs typeface="Times New Roman"/>
              </a:rPr>
              <a:t> work, </a:t>
            </a:r>
            <a:r>
              <a:rPr sz="1200" spc="-20" dirty="0">
                <a:latin typeface="Times New Roman"/>
                <a:cs typeface="Times New Roman"/>
              </a:rPr>
              <a:t>called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SHA-2.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Algorithms such as </a:t>
            </a:r>
            <a:r>
              <a:rPr sz="1200" spc="5" dirty="0">
                <a:latin typeface="Times New Roman"/>
                <a:cs typeface="Times New Roman"/>
              </a:rPr>
              <a:t>SHA-256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SHA-384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part </a:t>
            </a:r>
            <a:r>
              <a:rPr sz="1200" dirty="0">
                <a:latin typeface="Times New Roman"/>
                <a:cs typeface="Times New Roman"/>
              </a:rPr>
              <a:t>of this </a:t>
            </a:r>
            <a:r>
              <a:rPr sz="1200" spc="-10" dirty="0">
                <a:latin typeface="Times New Roman"/>
                <a:cs typeface="Times New Roman"/>
              </a:rPr>
              <a:t>group </a:t>
            </a:r>
            <a:r>
              <a:rPr sz="1200" spc="-5" dirty="0">
                <a:latin typeface="Times New Roman"/>
                <a:cs typeface="Times New Roman"/>
              </a:rPr>
              <a:t>alongside </a:t>
            </a:r>
            <a:r>
              <a:rPr sz="1200" dirty="0">
                <a:latin typeface="Times New Roman"/>
                <a:cs typeface="Times New Roman"/>
              </a:rPr>
              <a:t>SHA-512. </a:t>
            </a:r>
            <a:r>
              <a:rPr sz="1200" spc="5" dirty="0">
                <a:latin typeface="Times New Roman"/>
                <a:cs typeface="Times New Roman"/>
              </a:rPr>
              <a:t> SHA-256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also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Bitcoin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blockchain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designated </a:t>
            </a:r>
            <a:r>
              <a:rPr sz="1200" spc="-10" dirty="0">
                <a:latin typeface="Times New Roman"/>
                <a:cs typeface="Times New Roman"/>
              </a:rPr>
              <a:t>hash</a:t>
            </a:r>
            <a:r>
              <a:rPr sz="1200" dirty="0">
                <a:latin typeface="Times New Roman"/>
                <a:cs typeface="Times New Roman"/>
              </a:rPr>
              <a:t> function.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26</a:t>
            </a:fld>
            <a:endParaRPr spc="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18642"/>
            <a:ext cx="5518150" cy="8077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algn="just">
              <a:lnSpc>
                <a:spcPct val="140800"/>
              </a:lnSpc>
              <a:spcBef>
                <a:spcPts val="175"/>
              </a:spcBef>
            </a:pPr>
            <a:r>
              <a:rPr sz="1200" spc="-10" dirty="0">
                <a:latin typeface="Times New Roman"/>
                <a:cs typeface="Times New Roman"/>
              </a:rPr>
              <a:t>That’s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5" dirty="0">
                <a:latin typeface="Times New Roman"/>
                <a:cs typeface="Times New Roman"/>
              </a:rPr>
              <a:t>brief overview </a:t>
            </a:r>
            <a:r>
              <a:rPr sz="1200" dirty="0">
                <a:latin typeface="Times New Roman"/>
                <a:cs typeface="Times New Roman"/>
              </a:rPr>
              <a:t>of how </a:t>
            </a:r>
            <a:r>
              <a:rPr sz="1200" spc="10" dirty="0">
                <a:latin typeface="Times New Roman"/>
                <a:cs typeface="Times New Roman"/>
              </a:rPr>
              <a:t>the SHA-512 </a:t>
            </a:r>
            <a:r>
              <a:rPr sz="1200" spc="-10" dirty="0">
                <a:latin typeface="Times New Roman"/>
                <a:cs typeface="Times New Roman"/>
              </a:rPr>
              <a:t>hashing algorithm </a:t>
            </a:r>
            <a:r>
              <a:rPr sz="1200" spc="-5" dirty="0">
                <a:latin typeface="Times New Roman"/>
                <a:cs typeface="Times New Roman"/>
              </a:rPr>
              <a:t>works.I intend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go into </a:t>
            </a:r>
            <a:r>
              <a:rPr sz="1200" spc="5" dirty="0">
                <a:latin typeface="Times New Roman"/>
                <a:cs typeface="Times New Roman"/>
              </a:rPr>
              <a:t> further detail </a:t>
            </a:r>
            <a:r>
              <a:rPr sz="1200" spc="-5" dirty="0">
                <a:latin typeface="Times New Roman"/>
                <a:cs typeface="Times New Roman"/>
              </a:rPr>
              <a:t>about </a:t>
            </a:r>
            <a:r>
              <a:rPr sz="1200" spc="5" dirty="0">
                <a:latin typeface="Times New Roman"/>
                <a:cs typeface="Times New Roman"/>
              </a:rPr>
              <a:t>what </a:t>
            </a:r>
            <a:r>
              <a:rPr sz="1200" spc="-15" dirty="0">
                <a:latin typeface="Times New Roman"/>
                <a:cs typeface="Times New Roman"/>
              </a:rPr>
              <a:t>makes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hash </a:t>
            </a:r>
            <a:r>
              <a:rPr sz="1200" dirty="0">
                <a:latin typeface="Times New Roman"/>
                <a:cs typeface="Times New Roman"/>
              </a:rPr>
              <a:t>functions </a:t>
            </a:r>
            <a:r>
              <a:rPr sz="1200" spc="-15" dirty="0">
                <a:latin typeface="Times New Roman"/>
                <a:cs typeface="Times New Roman"/>
              </a:rPr>
              <a:t>practically </a:t>
            </a:r>
            <a:r>
              <a:rPr sz="1200" spc="-20" dirty="0">
                <a:latin typeface="Times New Roman"/>
                <a:cs typeface="Times New Roman"/>
              </a:rPr>
              <a:t>irreversible </a:t>
            </a:r>
            <a:r>
              <a:rPr sz="1200" dirty="0">
                <a:latin typeface="Times New Roman"/>
                <a:cs typeface="Times New Roman"/>
              </a:rPr>
              <a:t>(one-way) </a:t>
            </a:r>
            <a:r>
              <a:rPr sz="1200" spc="-30" dirty="0">
                <a:latin typeface="Times New Roman"/>
                <a:cs typeface="Times New Roman"/>
              </a:rPr>
              <a:t>and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is </a:t>
            </a:r>
            <a:r>
              <a:rPr sz="1200" dirty="0">
                <a:latin typeface="Times New Roman"/>
                <a:cs typeface="Times New Roman"/>
              </a:rPr>
              <a:t>helpful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for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1416" y="6422644"/>
            <a:ext cx="13696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2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5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R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oun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sz="900" b="1" spc="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in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S</a:t>
            </a:r>
            <a:r>
              <a:rPr sz="900" b="1" spc="30" dirty="0">
                <a:solidFill>
                  <a:srgbClr val="4F81BC"/>
                </a:solidFill>
                <a:latin typeface="Calibri"/>
                <a:cs typeface="Calibri"/>
              </a:rPr>
              <a:t>H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900" b="1" spc="-6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-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512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512" y="2196230"/>
            <a:ext cx="4289384" cy="404759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27</a:t>
            </a:fld>
            <a:endParaRPr spc="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83348"/>
            <a:ext cx="7626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40" dirty="0">
                <a:latin typeface="Times New Roman"/>
                <a:cs typeface="Times New Roman"/>
              </a:rPr>
              <a:t>5</a:t>
            </a:r>
            <a:r>
              <a:rPr sz="1400" b="1" spc="5" dirty="0">
                <a:latin typeface="Times New Roman"/>
                <a:cs typeface="Times New Roman"/>
              </a:rPr>
              <a:t>.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R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s</a:t>
            </a:r>
            <a:r>
              <a:rPr sz="1400" b="1" spc="45" dirty="0">
                <a:latin typeface="Times New Roman"/>
                <a:cs typeface="Times New Roman"/>
              </a:rPr>
              <a:t>u</a:t>
            </a:r>
            <a:r>
              <a:rPr sz="1400" b="1" spc="-20" dirty="0">
                <a:latin typeface="Times New Roman"/>
                <a:cs typeface="Times New Roman"/>
              </a:rPr>
              <a:t>l</a:t>
            </a:r>
            <a:r>
              <a:rPr sz="1400" b="1" spc="-25" dirty="0">
                <a:latin typeface="Times New Roman"/>
                <a:cs typeface="Times New Roman"/>
              </a:rPr>
              <a:t>t</a:t>
            </a:r>
            <a:r>
              <a:rPr sz="1400" b="1" spc="1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1314" y="1245552"/>
            <a:ext cx="9721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35" dirty="0">
                <a:latin typeface="Times New Roman"/>
                <a:cs typeface="Times New Roman"/>
              </a:rPr>
              <a:t>O</a:t>
            </a:r>
            <a:r>
              <a:rPr sz="1400" b="1" spc="45" dirty="0">
                <a:latin typeface="Times New Roman"/>
                <a:cs typeface="Times New Roman"/>
              </a:rPr>
              <a:t>u</a:t>
            </a:r>
            <a:r>
              <a:rPr sz="1400" b="1" spc="-25" dirty="0">
                <a:latin typeface="Times New Roman"/>
                <a:cs typeface="Times New Roman"/>
              </a:rPr>
              <a:t>t</a:t>
            </a:r>
            <a:r>
              <a:rPr sz="1400" b="1" spc="45" dirty="0">
                <a:latin typeface="Times New Roman"/>
                <a:cs typeface="Times New Roman"/>
              </a:rPr>
              <a:t>pu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155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GU</a:t>
            </a:r>
            <a:r>
              <a:rPr sz="1400" b="1" spc="1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0965" y="4706620"/>
            <a:ext cx="961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2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6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B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la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k</a:t>
            </a:r>
            <a:r>
              <a:rPr sz="900" b="1" spc="-4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25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0060" y="8034019"/>
            <a:ext cx="1741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2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7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25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-7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wi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h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npu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spc="8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sz="900" b="1" spc="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pu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38680"/>
            <a:ext cx="5480050" cy="2908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4981575"/>
            <a:ext cx="5486400" cy="289852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28</a:t>
            </a:fld>
            <a:endParaRPr spc="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6190" y="883348"/>
            <a:ext cx="11639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20" dirty="0">
                <a:latin typeface="Times New Roman"/>
                <a:cs typeface="Times New Roman"/>
              </a:rPr>
              <a:t>I</a:t>
            </a:r>
            <a:r>
              <a:rPr sz="1400" b="1" spc="45" dirty="0">
                <a:latin typeface="Times New Roman"/>
                <a:cs typeface="Times New Roman"/>
              </a:rPr>
              <a:t>npu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145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T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40" dirty="0">
                <a:latin typeface="Times New Roman"/>
                <a:cs typeface="Times New Roman"/>
              </a:rPr>
              <a:t>x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F</a:t>
            </a:r>
            <a:r>
              <a:rPr sz="1400" b="1" spc="-20" dirty="0">
                <a:latin typeface="Times New Roman"/>
                <a:cs typeface="Times New Roman"/>
              </a:rPr>
              <a:t>il</a:t>
            </a:r>
            <a:r>
              <a:rPr sz="1400" b="1" spc="1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5589" y="5068823"/>
            <a:ext cx="11404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Figure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28</a:t>
            </a:r>
            <a:r>
              <a:rPr sz="900" b="1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Input</a:t>
            </a:r>
            <a:r>
              <a:rPr sz="900" b="1" spc="7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text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5310" y="5316537"/>
            <a:ext cx="15455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35" dirty="0">
                <a:latin typeface="Times New Roman"/>
                <a:cs typeface="Times New Roman"/>
              </a:rPr>
              <a:t>E</a:t>
            </a:r>
            <a:r>
              <a:rPr sz="1400" b="1" spc="45" dirty="0">
                <a:latin typeface="Times New Roman"/>
                <a:cs typeface="Times New Roman"/>
              </a:rPr>
              <a:t>n</a:t>
            </a:r>
            <a:r>
              <a:rPr sz="1400" b="1" spc="-25" dirty="0">
                <a:latin typeface="Times New Roman"/>
                <a:cs typeface="Times New Roman"/>
              </a:rPr>
              <a:t>cr</a:t>
            </a:r>
            <a:r>
              <a:rPr sz="1400" b="1" spc="40" dirty="0">
                <a:latin typeface="Times New Roman"/>
                <a:cs typeface="Times New Roman"/>
              </a:rPr>
              <a:t>y</a:t>
            </a:r>
            <a:r>
              <a:rPr sz="1400" b="1" spc="45" dirty="0">
                <a:latin typeface="Times New Roman"/>
                <a:cs typeface="Times New Roman"/>
              </a:rPr>
              <a:t>p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15" dirty="0">
                <a:latin typeface="Times New Roman"/>
                <a:cs typeface="Times New Roman"/>
              </a:rPr>
              <a:t>d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T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40" dirty="0">
                <a:latin typeface="Times New Roman"/>
                <a:cs typeface="Times New Roman"/>
              </a:rPr>
              <a:t>x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F</a:t>
            </a:r>
            <a:r>
              <a:rPr sz="1400" b="1" spc="-20" dirty="0">
                <a:latin typeface="Times New Roman"/>
                <a:cs typeface="Times New Roman"/>
              </a:rPr>
              <a:t>il</a:t>
            </a:r>
            <a:r>
              <a:rPr sz="1400" b="1" spc="1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0941" y="8596630"/>
            <a:ext cx="1358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2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9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y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sz="900" b="1" spc="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x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spc="-7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ile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276477"/>
            <a:ext cx="5485638" cy="36360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5705475"/>
            <a:ext cx="5486400" cy="273786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29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0490" y="883348"/>
            <a:ext cx="937894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35" dirty="0">
                <a:latin typeface="Times New Roman"/>
                <a:cs typeface="Times New Roman"/>
              </a:rPr>
              <a:t>CONTEN</a:t>
            </a:r>
            <a:r>
              <a:rPr sz="1400" b="1" spc="15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4744" y="1220469"/>
          <a:ext cx="5493385" cy="1820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8255" algn="ctr">
                        <a:lnSpc>
                          <a:spcPts val="1325"/>
                        </a:lnSpc>
                      </a:pPr>
                      <a:r>
                        <a:rPr sz="1200" b="1" spc="10" dirty="0">
                          <a:latin typeface="Times New Roman"/>
                          <a:cs typeface="Times New Roman"/>
                        </a:rPr>
                        <a:t>SNo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325"/>
                        </a:lnSpc>
                      </a:pP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PageNo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2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Abstract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18415" algn="ctr">
                        <a:lnSpc>
                          <a:spcPts val="13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25"/>
                        </a:lnSpc>
                      </a:pPr>
                      <a:r>
                        <a:rPr sz="1200" spc="10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18415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Literature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Survey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6-7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8415" algn="ctr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Modules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Descriptions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4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8-28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228">
                <a:tc>
                  <a:txBody>
                    <a:bodyPr/>
                    <a:lstStyle/>
                    <a:p>
                      <a:pPr marL="18415" algn="ctr">
                        <a:lnSpc>
                          <a:spcPts val="13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29-53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18415" algn="ctr">
                        <a:lnSpc>
                          <a:spcPts val="13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Results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54-56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1356">
                <a:tc>
                  <a:txBody>
                    <a:bodyPr/>
                    <a:lstStyle/>
                    <a:p>
                      <a:pPr marL="18415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197">
                <a:tc>
                  <a:txBody>
                    <a:bodyPr/>
                    <a:lstStyle/>
                    <a:p>
                      <a:pPr marL="18415" algn="ctr">
                        <a:lnSpc>
                          <a:spcPts val="13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2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Members’</a:t>
                      </a:r>
                      <a:r>
                        <a:rPr sz="12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Contribution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57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0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References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32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58-59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0060" y="2513965"/>
            <a:ext cx="1736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3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0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y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sz="900" b="1" spc="6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x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spc="-7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ile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(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2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)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835" y="3123882"/>
            <a:ext cx="15354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35" dirty="0">
                <a:latin typeface="Times New Roman"/>
                <a:cs typeface="Times New Roman"/>
              </a:rPr>
              <a:t>D</a:t>
            </a:r>
            <a:r>
              <a:rPr sz="1400" b="1" spc="-25" dirty="0">
                <a:latin typeface="Times New Roman"/>
                <a:cs typeface="Times New Roman"/>
              </a:rPr>
              <a:t>ecr</a:t>
            </a:r>
            <a:r>
              <a:rPr sz="1400" b="1" spc="40" dirty="0">
                <a:latin typeface="Times New Roman"/>
                <a:cs typeface="Times New Roman"/>
              </a:rPr>
              <a:t>y</a:t>
            </a:r>
            <a:r>
              <a:rPr sz="1400" b="1" spc="45" dirty="0">
                <a:latin typeface="Times New Roman"/>
                <a:cs typeface="Times New Roman"/>
              </a:rPr>
              <a:t>p</a:t>
            </a:r>
            <a:r>
              <a:rPr sz="1400" b="1" spc="-10" dirty="0">
                <a:latin typeface="Times New Roman"/>
                <a:cs typeface="Times New Roman"/>
              </a:rPr>
              <a:t>t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15" dirty="0">
                <a:latin typeface="Times New Roman"/>
                <a:cs typeface="Times New Roman"/>
              </a:rPr>
              <a:t>d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T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40" dirty="0">
                <a:latin typeface="Times New Roman"/>
                <a:cs typeface="Times New Roman"/>
              </a:rPr>
              <a:t>x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35" dirty="0">
                <a:latin typeface="Times New Roman"/>
                <a:cs typeface="Times New Roman"/>
              </a:rPr>
              <a:t>F</a:t>
            </a:r>
            <a:r>
              <a:rPr sz="1400" b="1" spc="-20" dirty="0">
                <a:latin typeface="Times New Roman"/>
                <a:cs typeface="Times New Roman"/>
              </a:rPr>
              <a:t>il</a:t>
            </a:r>
            <a:r>
              <a:rPr sz="1400" b="1" spc="1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1416" y="6546850"/>
            <a:ext cx="1368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4F81BC"/>
                </a:solidFill>
                <a:latin typeface="Calibri"/>
                <a:cs typeface="Calibri"/>
              </a:rPr>
              <a:t>3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1</a:t>
            </a:r>
            <a:r>
              <a:rPr sz="900" b="1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30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ec</a:t>
            </a:r>
            <a:r>
              <a:rPr sz="900" b="1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900" b="1" spc="20" dirty="0">
                <a:solidFill>
                  <a:srgbClr val="4F81BC"/>
                </a:solidFill>
                <a:latin typeface="Calibri"/>
                <a:cs typeface="Calibri"/>
              </a:rPr>
              <a:t>y</a:t>
            </a:r>
            <a:r>
              <a:rPr sz="900" b="1" spc="-35" dirty="0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sz="900" b="1" spc="-15" dirty="0">
                <a:solidFill>
                  <a:srgbClr val="4F81BC"/>
                </a:solidFill>
                <a:latin typeface="Calibri"/>
                <a:cs typeface="Calibri"/>
              </a:rPr>
              <a:t> t</a:t>
            </a:r>
            <a:r>
              <a:rPr sz="9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900" b="1" spc="35" dirty="0">
                <a:solidFill>
                  <a:srgbClr val="4F81BC"/>
                </a:solidFill>
                <a:latin typeface="Calibri"/>
                <a:cs typeface="Calibri"/>
              </a:rPr>
              <a:t>x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900" b="1" spc="-7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b="1" spc="10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900" b="1" dirty="0">
                <a:solidFill>
                  <a:srgbClr val="4F81BC"/>
                </a:solidFill>
                <a:latin typeface="Calibri"/>
                <a:cs typeface="Calibri"/>
              </a:rPr>
              <a:t>ile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914400"/>
            <a:ext cx="5486400" cy="14560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3518915"/>
            <a:ext cx="5486400" cy="286766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30</a:t>
            </a:fld>
            <a:endParaRPr spc="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83348"/>
            <a:ext cx="5516245" cy="31984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29764">
              <a:lnSpc>
                <a:spcPct val="100000"/>
              </a:lnSpc>
              <a:spcBef>
                <a:spcPts val="125"/>
              </a:spcBef>
            </a:pPr>
            <a:r>
              <a:rPr sz="1400" b="1" spc="40" dirty="0">
                <a:latin typeface="Times New Roman"/>
                <a:cs typeface="Times New Roman"/>
              </a:rPr>
              <a:t>6</a:t>
            </a:r>
            <a:r>
              <a:rPr sz="1400" b="1" spc="5" dirty="0">
                <a:latin typeface="Times New Roman"/>
                <a:cs typeface="Times New Roman"/>
              </a:rPr>
              <a:t>.</a:t>
            </a:r>
            <a:r>
              <a:rPr sz="1400" b="1" spc="-11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C</a:t>
            </a:r>
            <a:r>
              <a:rPr sz="1400" b="1" spc="40" dirty="0">
                <a:latin typeface="Times New Roman"/>
                <a:cs typeface="Times New Roman"/>
              </a:rPr>
              <a:t>o</a:t>
            </a:r>
            <a:r>
              <a:rPr sz="1400" b="1" spc="45" dirty="0">
                <a:latin typeface="Times New Roman"/>
                <a:cs typeface="Times New Roman"/>
              </a:rPr>
              <a:t>n</a:t>
            </a:r>
            <a:r>
              <a:rPr sz="1400" b="1" spc="-25" dirty="0">
                <a:latin typeface="Times New Roman"/>
                <a:cs typeface="Times New Roman"/>
              </a:rPr>
              <a:t>c</a:t>
            </a:r>
            <a:r>
              <a:rPr sz="1400" b="1" spc="-20" dirty="0">
                <a:latin typeface="Times New Roman"/>
                <a:cs typeface="Times New Roman"/>
              </a:rPr>
              <a:t>l</a:t>
            </a:r>
            <a:r>
              <a:rPr sz="1400" b="1" spc="45" dirty="0">
                <a:latin typeface="Times New Roman"/>
                <a:cs typeface="Times New Roman"/>
              </a:rPr>
              <a:t>u</a:t>
            </a:r>
            <a:r>
              <a:rPr sz="1400" b="1" spc="-20" dirty="0">
                <a:latin typeface="Times New Roman"/>
                <a:cs typeface="Times New Roman"/>
              </a:rPr>
              <a:t>si</a:t>
            </a:r>
            <a:r>
              <a:rPr sz="1400" b="1" spc="40" dirty="0">
                <a:latin typeface="Times New Roman"/>
                <a:cs typeface="Times New Roman"/>
              </a:rPr>
              <a:t>o</a:t>
            </a:r>
            <a:r>
              <a:rPr sz="1400" b="1" spc="1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100"/>
              </a:lnSpc>
              <a:spcBef>
                <a:spcPts val="1080"/>
              </a:spcBef>
            </a:pPr>
            <a:r>
              <a:rPr sz="1400" spc="30" dirty="0">
                <a:latin typeface="Times New Roman"/>
                <a:cs typeface="Times New Roman"/>
              </a:rPr>
              <a:t>The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proposed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algorithm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combines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various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modern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classical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techniques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such </a:t>
            </a:r>
            <a:r>
              <a:rPr sz="1400" spc="30" dirty="0">
                <a:latin typeface="Times New Roman"/>
                <a:cs typeface="Times New Roman"/>
              </a:rPr>
              <a:t>as </a:t>
            </a:r>
            <a:r>
              <a:rPr sz="1400" spc="25" dirty="0">
                <a:latin typeface="Times New Roman"/>
                <a:cs typeface="Times New Roman"/>
              </a:rPr>
              <a:t>Caesar </a:t>
            </a:r>
            <a:r>
              <a:rPr sz="1400" spc="20" dirty="0">
                <a:latin typeface="Times New Roman"/>
                <a:cs typeface="Times New Roman"/>
              </a:rPr>
              <a:t>cipher, </a:t>
            </a:r>
            <a:r>
              <a:rPr sz="1400" spc="5" dirty="0">
                <a:latin typeface="Times New Roman"/>
                <a:cs typeface="Times New Roman"/>
              </a:rPr>
              <a:t>vigenere </a:t>
            </a:r>
            <a:r>
              <a:rPr sz="1400" spc="20" dirty="0">
                <a:latin typeface="Times New Roman"/>
                <a:cs typeface="Times New Roman"/>
              </a:rPr>
              <a:t>cipher, </a:t>
            </a:r>
            <a:r>
              <a:rPr sz="1400" spc="30" dirty="0">
                <a:latin typeface="Times New Roman"/>
                <a:cs typeface="Times New Roman"/>
              </a:rPr>
              <a:t>DES </a:t>
            </a:r>
            <a:r>
              <a:rPr sz="1400" spc="35" dirty="0">
                <a:latin typeface="Times New Roman"/>
                <a:cs typeface="Times New Roman"/>
              </a:rPr>
              <a:t>and </a:t>
            </a:r>
            <a:r>
              <a:rPr sz="1400" spc="30" dirty="0">
                <a:latin typeface="Times New Roman"/>
                <a:cs typeface="Times New Roman"/>
              </a:rPr>
              <a:t>AES </a:t>
            </a:r>
            <a:r>
              <a:rPr sz="1400" spc="35" dirty="0">
                <a:latin typeface="Times New Roman"/>
                <a:cs typeface="Times New Roman"/>
              </a:rPr>
              <a:t>to </a:t>
            </a:r>
            <a:r>
              <a:rPr sz="1400" spc="20" dirty="0">
                <a:latin typeface="Times New Roman"/>
                <a:cs typeface="Times New Roman"/>
              </a:rPr>
              <a:t>create </a:t>
            </a:r>
            <a:r>
              <a:rPr sz="1400" spc="10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more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powerfull </a:t>
            </a:r>
            <a:r>
              <a:rPr sz="1400" spc="35" dirty="0">
                <a:latin typeface="Times New Roman"/>
                <a:cs typeface="Times New Roman"/>
              </a:rPr>
              <a:t>and </a:t>
            </a:r>
            <a:r>
              <a:rPr sz="1400" spc="20" dirty="0">
                <a:latin typeface="Times New Roman"/>
                <a:cs typeface="Times New Roman"/>
              </a:rPr>
              <a:t>complex algorithm </a:t>
            </a:r>
            <a:r>
              <a:rPr sz="1400" spc="10" dirty="0">
                <a:latin typeface="Times New Roman"/>
                <a:cs typeface="Times New Roman"/>
              </a:rPr>
              <a:t>which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spc="15" dirty="0">
                <a:latin typeface="Times New Roman"/>
                <a:cs typeface="Times New Roman"/>
              </a:rPr>
              <a:t>comparably </a:t>
            </a:r>
            <a:r>
              <a:rPr sz="1400" spc="-5" dirty="0">
                <a:latin typeface="Times New Roman"/>
                <a:cs typeface="Times New Roman"/>
              </a:rPr>
              <a:t>difficult </a:t>
            </a:r>
            <a:r>
              <a:rPr sz="1400" spc="35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crack </a:t>
            </a:r>
            <a:r>
              <a:rPr sz="1400" spc="5" dirty="0">
                <a:latin typeface="Times New Roman"/>
                <a:cs typeface="Times New Roman"/>
              </a:rPr>
              <a:t>.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Even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spc="30" dirty="0">
                <a:latin typeface="Times New Roman"/>
                <a:cs typeface="Times New Roman"/>
              </a:rPr>
              <a:t>an </a:t>
            </a:r>
            <a:r>
              <a:rPr sz="1400" spc="15" dirty="0">
                <a:latin typeface="Times New Roman"/>
                <a:cs typeface="Times New Roman"/>
              </a:rPr>
              <a:t>unfortunate </a:t>
            </a:r>
            <a:r>
              <a:rPr sz="1400" spc="20" dirty="0">
                <a:latin typeface="Times New Roman"/>
                <a:cs typeface="Times New Roman"/>
              </a:rPr>
              <a:t>case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40" dirty="0">
                <a:latin typeface="Times New Roman"/>
                <a:cs typeface="Times New Roman"/>
              </a:rPr>
              <a:t>data </a:t>
            </a:r>
            <a:r>
              <a:rPr sz="1400" spc="5" dirty="0">
                <a:latin typeface="Times New Roman"/>
                <a:cs typeface="Times New Roman"/>
              </a:rPr>
              <a:t>leak </a:t>
            </a:r>
            <a:r>
              <a:rPr sz="1400" spc="20" dirty="0">
                <a:latin typeface="Times New Roman"/>
                <a:cs typeface="Times New Roman"/>
              </a:rPr>
              <a:t>such </a:t>
            </a:r>
            <a:r>
              <a:rPr sz="1400" spc="15" dirty="0">
                <a:latin typeface="Times New Roman"/>
                <a:cs typeface="Times New Roman"/>
              </a:rPr>
              <a:t>encryption </a:t>
            </a:r>
            <a:r>
              <a:rPr sz="1400" spc="20" dirty="0">
                <a:latin typeface="Times New Roman"/>
                <a:cs typeface="Times New Roman"/>
              </a:rPr>
              <a:t>agorithms </a:t>
            </a:r>
            <a:r>
              <a:rPr sz="1400" spc="-15" dirty="0">
                <a:latin typeface="Times New Roman"/>
                <a:cs typeface="Times New Roman"/>
              </a:rPr>
              <a:t>can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prevent </a:t>
            </a:r>
            <a:r>
              <a:rPr sz="1400" spc="15" dirty="0">
                <a:latin typeface="Times New Roman"/>
                <a:cs typeface="Times New Roman"/>
              </a:rPr>
              <a:t>breach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confidentiality </a:t>
            </a:r>
            <a:r>
              <a:rPr sz="1400" spc="5" dirty="0">
                <a:latin typeface="Times New Roman"/>
                <a:cs typeface="Times New Roman"/>
              </a:rPr>
              <a:t>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The </a:t>
            </a:r>
            <a:r>
              <a:rPr sz="1400" spc="25" dirty="0">
                <a:latin typeface="Times New Roman"/>
                <a:cs typeface="Times New Roman"/>
              </a:rPr>
              <a:t>algorithm </a:t>
            </a:r>
            <a:r>
              <a:rPr sz="1400" spc="10" dirty="0">
                <a:latin typeface="Times New Roman"/>
                <a:cs typeface="Times New Roman"/>
              </a:rPr>
              <a:t>can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be </a:t>
            </a:r>
            <a:r>
              <a:rPr sz="1400" spc="15" dirty="0">
                <a:latin typeface="Times New Roman"/>
                <a:cs typeface="Times New Roman"/>
              </a:rPr>
              <a:t>improved </a:t>
            </a:r>
            <a:r>
              <a:rPr sz="1400" spc="-10" dirty="0">
                <a:latin typeface="Times New Roman"/>
                <a:cs typeface="Times New Roman"/>
              </a:rPr>
              <a:t>by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scrambling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the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key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before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ising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the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algorithm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and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integrating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more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of</a:t>
            </a:r>
            <a:r>
              <a:rPr sz="1400" spc="-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modern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classical </a:t>
            </a:r>
            <a:r>
              <a:rPr sz="1400" spc="20" dirty="0">
                <a:latin typeface="Times New Roman"/>
                <a:cs typeface="Times New Roman"/>
              </a:rPr>
              <a:t>encryption </a:t>
            </a:r>
            <a:r>
              <a:rPr sz="1400" spc="15" dirty="0">
                <a:latin typeface="Times New Roman"/>
                <a:cs typeface="Times New Roman"/>
              </a:rPr>
              <a:t>techniques. </a:t>
            </a:r>
            <a:r>
              <a:rPr sz="1400" spc="25" dirty="0">
                <a:latin typeface="Times New Roman"/>
                <a:cs typeface="Times New Roman"/>
              </a:rPr>
              <a:t>But we </a:t>
            </a:r>
            <a:r>
              <a:rPr sz="1400" spc="30" dirty="0">
                <a:latin typeface="Times New Roman"/>
                <a:cs typeface="Times New Roman"/>
              </a:rPr>
              <a:t>always </a:t>
            </a:r>
            <a:r>
              <a:rPr sz="1400" spc="35" dirty="0">
                <a:latin typeface="Times New Roman"/>
                <a:cs typeface="Times New Roman"/>
              </a:rPr>
              <a:t>have to </a:t>
            </a:r>
            <a:r>
              <a:rPr sz="1400" dirty="0">
                <a:latin typeface="Times New Roman"/>
                <a:cs typeface="Times New Roman"/>
              </a:rPr>
              <a:t>keep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spc="-20" dirty="0">
                <a:latin typeface="Times New Roman"/>
                <a:cs typeface="Times New Roman"/>
              </a:rPr>
              <a:t>mind 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about the </a:t>
            </a:r>
            <a:r>
              <a:rPr sz="1400" spc="15" dirty="0">
                <a:latin typeface="Times New Roman"/>
                <a:cs typeface="Times New Roman"/>
              </a:rPr>
              <a:t>performance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35" dirty="0">
                <a:latin typeface="Times New Roman"/>
                <a:cs typeface="Times New Roman"/>
              </a:rPr>
              <a:t>the </a:t>
            </a:r>
            <a:r>
              <a:rPr sz="1400" spc="20" dirty="0">
                <a:latin typeface="Times New Roman"/>
                <a:cs typeface="Times New Roman"/>
              </a:rPr>
              <a:t>algorithm </a:t>
            </a:r>
            <a:r>
              <a:rPr sz="1400" spc="30" dirty="0">
                <a:latin typeface="Times New Roman"/>
                <a:cs typeface="Times New Roman"/>
              </a:rPr>
              <a:t>as </a:t>
            </a:r>
            <a:r>
              <a:rPr sz="1400" spc="25" dirty="0">
                <a:latin typeface="Times New Roman"/>
                <a:cs typeface="Times New Roman"/>
              </a:rPr>
              <a:t>we </a:t>
            </a:r>
            <a:r>
              <a:rPr sz="1400" spc="35" dirty="0">
                <a:latin typeface="Times New Roman"/>
                <a:cs typeface="Times New Roman"/>
              </a:rPr>
              <a:t>are </a:t>
            </a:r>
            <a:r>
              <a:rPr sz="1400" spc="10" dirty="0">
                <a:latin typeface="Times New Roman"/>
                <a:cs typeface="Times New Roman"/>
              </a:rPr>
              <a:t>going </a:t>
            </a:r>
            <a:r>
              <a:rPr sz="1400" spc="35" dirty="0">
                <a:latin typeface="Times New Roman"/>
                <a:cs typeface="Times New Roman"/>
              </a:rPr>
              <a:t>to </a:t>
            </a:r>
            <a:r>
              <a:rPr sz="1400" spc="25" dirty="0">
                <a:latin typeface="Times New Roman"/>
                <a:cs typeface="Times New Roman"/>
              </a:rPr>
              <a:t>be </a:t>
            </a:r>
            <a:r>
              <a:rPr sz="1400" spc="10" dirty="0">
                <a:latin typeface="Times New Roman"/>
                <a:cs typeface="Times New Roman"/>
              </a:rPr>
              <a:t>dealing </a:t>
            </a:r>
            <a:r>
              <a:rPr sz="1400" spc="-15" dirty="0">
                <a:latin typeface="Times New Roman"/>
                <a:cs typeface="Times New Roman"/>
              </a:rPr>
              <a:t>with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huge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30" dirty="0">
                <a:latin typeface="Times New Roman"/>
                <a:cs typeface="Times New Roman"/>
              </a:rPr>
              <a:t>amounts </a:t>
            </a:r>
            <a:r>
              <a:rPr sz="1400" spc="25" dirty="0">
                <a:latin typeface="Times New Roman"/>
                <a:cs typeface="Times New Roman"/>
              </a:rPr>
              <a:t>of </a:t>
            </a:r>
            <a:r>
              <a:rPr sz="1400" spc="30" dirty="0">
                <a:latin typeface="Times New Roman"/>
                <a:cs typeface="Times New Roman"/>
              </a:rPr>
              <a:t>data.So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can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be </a:t>
            </a:r>
            <a:r>
              <a:rPr sz="1400" spc="10" dirty="0">
                <a:latin typeface="Times New Roman"/>
                <a:cs typeface="Times New Roman"/>
              </a:rPr>
              <a:t>concluded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that </a:t>
            </a:r>
            <a:r>
              <a:rPr sz="1400" spc="35" dirty="0">
                <a:latin typeface="Times New Roman"/>
                <a:cs typeface="Times New Roman"/>
              </a:rPr>
              <a:t>storing </a:t>
            </a:r>
            <a:r>
              <a:rPr sz="1400" spc="40" dirty="0">
                <a:latin typeface="Times New Roman"/>
                <a:cs typeface="Times New Roman"/>
              </a:rPr>
              <a:t>data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unencrypted </a:t>
            </a:r>
            <a:r>
              <a:rPr sz="1400" spc="20" dirty="0">
                <a:latin typeface="Times New Roman"/>
                <a:cs typeface="Times New Roman"/>
              </a:rPr>
              <a:t>form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spc="35" dirty="0">
                <a:latin typeface="Times New Roman"/>
                <a:cs typeface="Times New Roman"/>
              </a:rPr>
              <a:t>and </a:t>
            </a:r>
            <a:r>
              <a:rPr sz="1400" spc="10" dirty="0">
                <a:latin typeface="Times New Roman"/>
                <a:cs typeface="Times New Roman"/>
              </a:rPr>
              <a:t>can </a:t>
            </a:r>
            <a:r>
              <a:rPr sz="1400" spc="25" dirty="0">
                <a:latin typeface="Times New Roman"/>
                <a:cs typeface="Times New Roman"/>
              </a:rPr>
              <a:t>be </a:t>
            </a:r>
            <a:r>
              <a:rPr sz="1400" spc="10" dirty="0">
                <a:latin typeface="Times New Roman"/>
                <a:cs typeface="Times New Roman"/>
              </a:rPr>
              <a:t>potentially a </a:t>
            </a:r>
            <a:r>
              <a:rPr sz="1400" spc="30" dirty="0">
                <a:latin typeface="Times New Roman"/>
                <a:cs typeface="Times New Roman"/>
              </a:rPr>
              <a:t>threat </a:t>
            </a:r>
            <a:r>
              <a:rPr sz="1400" spc="35" dirty="0">
                <a:latin typeface="Times New Roman"/>
                <a:cs typeface="Times New Roman"/>
              </a:rPr>
              <a:t>to </a:t>
            </a:r>
            <a:r>
              <a:rPr sz="1400" spc="30" dirty="0">
                <a:latin typeface="Times New Roman"/>
                <a:cs typeface="Times New Roman"/>
              </a:rPr>
              <a:t>an </a:t>
            </a:r>
            <a:r>
              <a:rPr sz="1400" spc="15" dirty="0">
                <a:latin typeface="Times New Roman"/>
                <a:cs typeface="Times New Roman"/>
              </a:rPr>
              <a:t>organization </a:t>
            </a:r>
            <a:r>
              <a:rPr sz="1400" spc="-5" dirty="0">
                <a:latin typeface="Times New Roman"/>
                <a:cs typeface="Times New Roman"/>
              </a:rPr>
              <a:t>it </a:t>
            </a:r>
            <a:r>
              <a:rPr sz="1400" spc="-45" dirty="0">
                <a:latin typeface="Times New Roman"/>
                <a:cs typeface="Times New Roman"/>
              </a:rPr>
              <a:t>is 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therfore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20" dirty="0">
                <a:latin typeface="Times New Roman"/>
                <a:cs typeface="Times New Roman"/>
              </a:rPr>
              <a:t>better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to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always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to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encrypt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and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store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securely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10" dirty="0">
                <a:latin typeface="Times New Roman"/>
                <a:cs typeface="Times New Roman"/>
              </a:rPr>
              <a:t>a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highly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secured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place.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4563427"/>
            <a:ext cx="4160520" cy="5689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00505">
              <a:lnSpc>
                <a:spcPct val="100000"/>
              </a:lnSpc>
              <a:spcBef>
                <a:spcPts val="125"/>
              </a:spcBef>
            </a:pPr>
            <a:r>
              <a:rPr sz="1400" b="1" spc="40" dirty="0">
                <a:latin typeface="Times New Roman"/>
                <a:cs typeface="Times New Roman"/>
              </a:rPr>
              <a:t>7</a:t>
            </a:r>
            <a:r>
              <a:rPr sz="1400" b="1" spc="5" dirty="0">
                <a:latin typeface="Times New Roman"/>
                <a:cs typeface="Times New Roman"/>
              </a:rPr>
              <a:t>.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T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40" dirty="0">
                <a:latin typeface="Times New Roman"/>
                <a:cs typeface="Times New Roman"/>
              </a:rPr>
              <a:t>a</a:t>
            </a:r>
            <a:r>
              <a:rPr sz="1400" b="1" spc="20" dirty="0">
                <a:latin typeface="Times New Roman"/>
                <a:cs typeface="Times New Roman"/>
              </a:rPr>
              <a:t>m</a:t>
            </a:r>
            <a:r>
              <a:rPr sz="1400" b="1" spc="-114" dirty="0">
                <a:latin typeface="Times New Roman"/>
                <a:cs typeface="Times New Roman"/>
              </a:rPr>
              <a:t> </a:t>
            </a:r>
            <a:r>
              <a:rPr sz="1400" b="1" spc="25" dirty="0">
                <a:latin typeface="Times New Roman"/>
                <a:cs typeface="Times New Roman"/>
              </a:rPr>
              <a:t>M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30" dirty="0">
                <a:latin typeface="Times New Roman"/>
                <a:cs typeface="Times New Roman"/>
              </a:rPr>
              <a:t>m</a:t>
            </a:r>
            <a:r>
              <a:rPr sz="1400" b="1" spc="40" dirty="0">
                <a:latin typeface="Times New Roman"/>
                <a:cs typeface="Times New Roman"/>
              </a:rPr>
              <a:t>b</a:t>
            </a:r>
            <a:r>
              <a:rPr sz="1400" b="1" spc="-25" dirty="0">
                <a:latin typeface="Times New Roman"/>
                <a:cs typeface="Times New Roman"/>
              </a:rPr>
              <a:t>ers</a:t>
            </a:r>
            <a:r>
              <a:rPr sz="1400" b="1" spc="5" dirty="0">
                <a:latin typeface="Times New Roman"/>
                <a:cs typeface="Times New Roman"/>
              </a:rPr>
              <a:t>’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30" dirty="0">
                <a:latin typeface="Times New Roman"/>
                <a:cs typeface="Times New Roman"/>
              </a:rPr>
              <a:t>C</a:t>
            </a:r>
            <a:r>
              <a:rPr sz="1400" b="1" spc="40" dirty="0">
                <a:latin typeface="Times New Roman"/>
                <a:cs typeface="Times New Roman"/>
              </a:rPr>
              <a:t>on</a:t>
            </a:r>
            <a:r>
              <a:rPr sz="1400" b="1" spc="-25" dirty="0">
                <a:latin typeface="Times New Roman"/>
                <a:cs typeface="Times New Roman"/>
              </a:rPr>
              <a:t>tr</a:t>
            </a:r>
            <a:r>
              <a:rPr sz="1400" b="1" spc="-20" dirty="0">
                <a:latin typeface="Times New Roman"/>
                <a:cs typeface="Times New Roman"/>
              </a:rPr>
              <a:t>i</a:t>
            </a:r>
            <a:r>
              <a:rPr sz="1400" b="1" spc="40" dirty="0">
                <a:latin typeface="Times New Roman"/>
                <a:cs typeface="Times New Roman"/>
              </a:rPr>
              <a:t>bu</a:t>
            </a:r>
            <a:r>
              <a:rPr sz="1400" b="1" spc="-25" dirty="0">
                <a:latin typeface="Times New Roman"/>
                <a:cs typeface="Times New Roman"/>
              </a:rPr>
              <a:t>t</a:t>
            </a:r>
            <a:r>
              <a:rPr sz="1400" b="1" spc="-20" dirty="0">
                <a:latin typeface="Times New Roman"/>
                <a:cs typeface="Times New Roman"/>
              </a:rPr>
              <a:t>i</a:t>
            </a:r>
            <a:r>
              <a:rPr sz="1400" b="1" spc="40" dirty="0">
                <a:latin typeface="Times New Roman"/>
                <a:cs typeface="Times New Roman"/>
              </a:rPr>
              <a:t>o</a:t>
            </a:r>
            <a:r>
              <a:rPr sz="1400" b="1" spc="1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100" b="1" spc="15" dirty="0">
                <a:latin typeface="Times New Roman"/>
                <a:cs typeface="Times New Roman"/>
              </a:rPr>
              <a:t>T</a:t>
            </a:r>
            <a:r>
              <a:rPr sz="1100" b="1" spc="30" dirty="0">
                <a:latin typeface="Times New Roman"/>
                <a:cs typeface="Times New Roman"/>
              </a:rPr>
              <a:t>e</a:t>
            </a:r>
            <a:r>
              <a:rPr sz="1100" b="1" spc="45" dirty="0">
                <a:latin typeface="Times New Roman"/>
                <a:cs typeface="Times New Roman"/>
              </a:rPr>
              <a:t>a</a:t>
            </a:r>
            <a:r>
              <a:rPr sz="1100" b="1" spc="20" dirty="0">
                <a:latin typeface="Times New Roman"/>
                <a:cs typeface="Times New Roman"/>
              </a:rPr>
              <a:t>m</a:t>
            </a:r>
            <a:r>
              <a:rPr sz="1100" b="1" spc="-90" dirty="0">
                <a:latin typeface="Times New Roman"/>
                <a:cs typeface="Times New Roman"/>
              </a:rPr>
              <a:t> </a:t>
            </a:r>
            <a:r>
              <a:rPr sz="1100" b="1" spc="15" dirty="0">
                <a:latin typeface="Times New Roman"/>
                <a:cs typeface="Times New Roman"/>
              </a:rPr>
              <a:t>L</a:t>
            </a:r>
            <a:r>
              <a:rPr sz="1100" b="1" spc="30" dirty="0">
                <a:latin typeface="Times New Roman"/>
                <a:cs typeface="Times New Roman"/>
              </a:rPr>
              <a:t>e</a:t>
            </a:r>
            <a:r>
              <a:rPr sz="1100" b="1" spc="45" dirty="0">
                <a:latin typeface="Times New Roman"/>
                <a:cs typeface="Times New Roman"/>
              </a:rPr>
              <a:t>a</a:t>
            </a:r>
            <a:r>
              <a:rPr sz="1100" b="1" spc="-20" dirty="0">
                <a:latin typeface="Times New Roman"/>
                <a:cs typeface="Times New Roman"/>
              </a:rPr>
              <a:t>d</a:t>
            </a:r>
            <a:r>
              <a:rPr sz="1100" b="1" spc="30" dirty="0">
                <a:latin typeface="Times New Roman"/>
                <a:cs typeface="Times New Roman"/>
              </a:rPr>
              <a:t>e</a:t>
            </a:r>
            <a:r>
              <a:rPr sz="1100" b="1" spc="10" dirty="0">
                <a:latin typeface="Times New Roman"/>
                <a:cs typeface="Times New Roman"/>
              </a:rPr>
              <a:t>r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Times New Roman"/>
                <a:cs typeface="Times New Roman"/>
              </a:rPr>
              <a:t>(</a:t>
            </a:r>
            <a:r>
              <a:rPr sz="1100" b="1" spc="25" dirty="0">
                <a:latin typeface="Times New Roman"/>
                <a:cs typeface="Times New Roman"/>
              </a:rPr>
              <a:t>R</a:t>
            </a:r>
            <a:r>
              <a:rPr sz="1100" b="1" spc="30" dirty="0">
                <a:latin typeface="Times New Roman"/>
                <a:cs typeface="Times New Roman"/>
              </a:rPr>
              <a:t>e</a:t>
            </a:r>
            <a:r>
              <a:rPr sz="1100" b="1" spc="-30" dirty="0">
                <a:latin typeface="Times New Roman"/>
                <a:cs typeface="Times New Roman"/>
              </a:rPr>
              <a:t>g</a:t>
            </a:r>
            <a:r>
              <a:rPr sz="1100" b="1" spc="20" dirty="0">
                <a:latin typeface="Times New Roman"/>
                <a:cs typeface="Times New Roman"/>
              </a:rPr>
              <a:t>.</a:t>
            </a:r>
            <a:r>
              <a:rPr sz="1100" b="1" spc="25" dirty="0">
                <a:latin typeface="Times New Roman"/>
                <a:cs typeface="Times New Roman"/>
              </a:rPr>
              <a:t>N</a:t>
            </a:r>
            <a:r>
              <a:rPr sz="1100" b="1" spc="-30" dirty="0">
                <a:latin typeface="Times New Roman"/>
                <a:cs typeface="Times New Roman"/>
              </a:rPr>
              <a:t>o</a:t>
            </a:r>
            <a:r>
              <a:rPr sz="1100" b="1" spc="5" dirty="0">
                <a:latin typeface="Times New Roman"/>
                <a:cs typeface="Times New Roman"/>
              </a:rPr>
              <a:t>.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20" dirty="0">
                <a:latin typeface="Times New Roman"/>
                <a:cs typeface="Times New Roman"/>
              </a:rPr>
              <a:t>&amp;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25" dirty="0">
                <a:latin typeface="Times New Roman"/>
                <a:cs typeface="Times New Roman"/>
              </a:rPr>
              <a:t>N</a:t>
            </a:r>
            <a:r>
              <a:rPr sz="1100" b="1" spc="-25" dirty="0">
                <a:latin typeface="Times New Roman"/>
                <a:cs typeface="Times New Roman"/>
              </a:rPr>
              <a:t>am</a:t>
            </a:r>
            <a:r>
              <a:rPr sz="1100" b="1" spc="30" dirty="0">
                <a:latin typeface="Times New Roman"/>
                <a:cs typeface="Times New Roman"/>
              </a:rPr>
              <a:t>e</a:t>
            </a:r>
            <a:r>
              <a:rPr sz="1100" b="1" spc="15" dirty="0">
                <a:latin typeface="Times New Roman"/>
                <a:cs typeface="Times New Roman"/>
              </a:rPr>
              <a:t>)</a:t>
            </a:r>
            <a:r>
              <a:rPr sz="1100" b="1" spc="5" dirty="0">
                <a:latin typeface="Times New Roman"/>
                <a:cs typeface="Times New Roman"/>
              </a:rPr>
              <a:t>:</a:t>
            </a:r>
            <a:r>
              <a:rPr sz="1100" b="1" spc="-5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F</a:t>
            </a:r>
            <a:r>
              <a:rPr sz="1100" b="1" spc="25" dirty="0">
                <a:latin typeface="Times New Roman"/>
                <a:cs typeface="Times New Roman"/>
              </a:rPr>
              <a:t>A</a:t>
            </a:r>
            <a:r>
              <a:rPr sz="1100" b="1" spc="-50" dirty="0">
                <a:latin typeface="Times New Roman"/>
                <a:cs typeface="Times New Roman"/>
              </a:rPr>
              <a:t>N</a:t>
            </a:r>
            <a:r>
              <a:rPr sz="1100" b="1" spc="15" dirty="0">
                <a:latin typeface="Times New Roman"/>
                <a:cs typeface="Times New Roman"/>
              </a:rPr>
              <a:t>I</a:t>
            </a:r>
            <a:r>
              <a:rPr sz="1100" b="1" spc="25" dirty="0">
                <a:latin typeface="Times New Roman"/>
                <a:cs typeface="Times New Roman"/>
              </a:rPr>
              <a:t>N</a:t>
            </a:r>
            <a:r>
              <a:rPr sz="1100" b="1" spc="-50" dirty="0">
                <a:latin typeface="Times New Roman"/>
                <a:cs typeface="Times New Roman"/>
              </a:rPr>
              <a:t>D</a:t>
            </a:r>
            <a:r>
              <a:rPr sz="1100" b="1" spc="25" dirty="0">
                <a:latin typeface="Times New Roman"/>
                <a:cs typeface="Times New Roman"/>
              </a:rPr>
              <a:t>R</a:t>
            </a:r>
            <a:r>
              <a:rPr sz="1100" b="1" spc="15" dirty="0">
                <a:latin typeface="Times New Roman"/>
                <a:cs typeface="Times New Roman"/>
              </a:rPr>
              <a:t>A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25" dirty="0">
                <a:latin typeface="Times New Roman"/>
                <a:cs typeface="Times New Roman"/>
              </a:rPr>
              <a:t>N</a:t>
            </a:r>
            <a:r>
              <a:rPr sz="1100" b="1" spc="-50" dirty="0">
                <a:latin typeface="Times New Roman"/>
                <a:cs typeface="Times New Roman"/>
              </a:rPr>
              <a:t>A</a:t>
            </a:r>
            <a:r>
              <a:rPr sz="1100" b="1" spc="25" dirty="0">
                <a:latin typeface="Times New Roman"/>
                <a:cs typeface="Times New Roman"/>
              </a:rPr>
              <a:t>YA</a:t>
            </a:r>
            <a:r>
              <a:rPr sz="1100" b="1" spc="15" dirty="0">
                <a:latin typeface="Times New Roman"/>
                <a:cs typeface="Times New Roman"/>
              </a:rPr>
              <a:t>K</a:t>
            </a:r>
            <a:r>
              <a:rPr sz="1100" b="1" spc="-105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Times New Roman"/>
                <a:cs typeface="Times New Roman"/>
              </a:rPr>
              <a:t>(</a:t>
            </a:r>
            <a:r>
              <a:rPr sz="1100" b="1" spc="45" dirty="0">
                <a:latin typeface="Times New Roman"/>
                <a:cs typeface="Times New Roman"/>
              </a:rPr>
              <a:t>2</a:t>
            </a:r>
            <a:r>
              <a:rPr sz="1100" b="1" spc="-30" dirty="0">
                <a:latin typeface="Times New Roman"/>
                <a:cs typeface="Times New Roman"/>
              </a:rPr>
              <a:t>0</a:t>
            </a:r>
            <a:r>
              <a:rPr sz="1100" b="1" spc="15" dirty="0">
                <a:latin typeface="Times New Roman"/>
                <a:cs typeface="Times New Roman"/>
              </a:rPr>
              <a:t>BIT</a:t>
            </a:r>
            <a:r>
              <a:rPr sz="1100" b="1" spc="-30" dirty="0">
                <a:latin typeface="Times New Roman"/>
                <a:cs typeface="Times New Roman"/>
              </a:rPr>
              <a:t>03</a:t>
            </a:r>
            <a:r>
              <a:rPr sz="1100" b="1" spc="45" dirty="0">
                <a:latin typeface="Times New Roman"/>
                <a:cs typeface="Times New Roman"/>
              </a:rPr>
              <a:t>4</a:t>
            </a:r>
            <a:r>
              <a:rPr sz="1100" b="1" spc="-30" dirty="0">
                <a:latin typeface="Times New Roman"/>
                <a:cs typeface="Times New Roman"/>
              </a:rPr>
              <a:t>4</a:t>
            </a:r>
            <a:r>
              <a:rPr sz="1100" b="1" spc="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4744" y="5262879"/>
          <a:ext cx="5780404" cy="2755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756">
                <a:tc>
                  <a:txBody>
                    <a:bodyPr/>
                    <a:lstStyle/>
                    <a:p>
                      <a:pPr marL="300355" marR="268605" indent="-9525">
                        <a:lnSpc>
                          <a:spcPts val="1280"/>
                        </a:lnSpc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b="1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b="1" spc="3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b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b="1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b="1" spc="-3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b="1" spc="-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b="1" spc="-3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b="1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1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49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b="1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b="1" spc="-3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b="1" spc="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b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b="1" spc="-30" dirty="0">
                          <a:latin typeface="Times New Roman"/>
                          <a:cs typeface="Times New Roman"/>
                        </a:rPr>
                        <a:t>bu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b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b="1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1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b="1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b="1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b="1" spc="-2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b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b="1" spc="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b="1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100" b="1" spc="20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20BIT0344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ND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NAYA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100" spc="25" dirty="0">
                          <a:latin typeface="Times New Roman"/>
                          <a:cs typeface="Times New Roman"/>
                        </a:rPr>
                        <a:t>Coding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20BIT0025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marR="354330">
                        <a:lnSpc>
                          <a:spcPts val="1280"/>
                        </a:lnSpc>
                        <a:spcBef>
                          <a:spcPts val="66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NAD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ELL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NKA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GAGAN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ROHITH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od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20BIT0347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 marR="374015">
                        <a:lnSpc>
                          <a:spcPts val="1280"/>
                        </a:lnSpc>
                        <a:spcBef>
                          <a:spcPts val="66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DUDD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GU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RU 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VENAKTA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ARJUN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design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20BIT0027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IMMANI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SAI</a:t>
                      </a:r>
                      <a:r>
                        <a:rPr sz="11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BHARGAV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20BIT0063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TBS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VINEETH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Lit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31</a:t>
            </a:fld>
            <a:endParaRPr spc="1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8845" y="883348"/>
            <a:ext cx="8578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35" dirty="0">
                <a:latin typeface="Times New Roman"/>
                <a:cs typeface="Times New Roman"/>
              </a:rPr>
              <a:t>R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50" dirty="0">
                <a:latin typeface="Times New Roman"/>
                <a:cs typeface="Times New Roman"/>
              </a:rPr>
              <a:t>f</a:t>
            </a:r>
            <a:r>
              <a:rPr sz="1400" b="1" spc="-25" dirty="0">
                <a:latin typeface="Times New Roman"/>
                <a:cs typeface="Times New Roman"/>
              </a:rPr>
              <a:t>ere</a:t>
            </a:r>
            <a:r>
              <a:rPr sz="1400" b="1" spc="45" dirty="0">
                <a:latin typeface="Times New Roman"/>
                <a:cs typeface="Times New Roman"/>
              </a:rPr>
              <a:t>n</a:t>
            </a:r>
            <a:r>
              <a:rPr sz="1400" b="1" spc="-25" dirty="0">
                <a:latin typeface="Times New Roman"/>
                <a:cs typeface="Times New Roman"/>
              </a:rPr>
              <a:t>ce</a:t>
            </a:r>
            <a:r>
              <a:rPr sz="1400" b="1" spc="1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6162" y="1445831"/>
          <a:ext cx="5899785" cy="74801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6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539">
                <a:tc>
                  <a:txBody>
                    <a:bodyPr/>
                    <a:lstStyle/>
                    <a:p>
                      <a:pPr marL="127000">
                        <a:lnSpc>
                          <a:spcPts val="1225"/>
                        </a:lnSpc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225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J.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Mahavir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Agrawal,</a:t>
                      </a:r>
                      <a:r>
                        <a:rPr sz="11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“Implementation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hybrid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cryptography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algorithm,”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International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sz="1100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Core</a:t>
                      </a:r>
                      <a:r>
                        <a:rPr sz="11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Engineering</a:t>
                      </a:r>
                      <a:r>
                        <a:rPr sz="1100" i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5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1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Management,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pp.</a:t>
                      </a:r>
                      <a:r>
                        <a:rPr sz="11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126-142,</a:t>
                      </a:r>
                      <a:r>
                        <a:rPr sz="11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2014.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0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19050" marR="367030">
                        <a:lnSpc>
                          <a:spcPct val="113799"/>
                        </a:lnSpc>
                        <a:spcBef>
                          <a:spcPts val="56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L.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R.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L,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“Privacy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preserving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mining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hybrid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approach,”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International </a:t>
                      </a:r>
                      <a:r>
                        <a:rPr sz="1100" i="1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20" dirty="0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sz="11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3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100" i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Computational</a:t>
                      </a:r>
                      <a:r>
                        <a:rPr sz="1100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Intelligence</a:t>
                      </a:r>
                      <a:r>
                        <a:rPr sz="110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i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1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2012.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19050" marR="271780">
                        <a:lnSpc>
                          <a:spcPct val="113799"/>
                        </a:lnSpc>
                        <a:spcBef>
                          <a:spcPts val="56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R.</a:t>
                      </a:r>
                      <a:r>
                        <a:rPr sz="11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G.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V,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“A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computing,”</a:t>
                      </a:r>
                      <a:r>
                        <a:rPr sz="11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International </a:t>
                      </a:r>
                      <a:r>
                        <a:rPr sz="1100" i="1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20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i="1" spc="-6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i="1" spc="-4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i="1" spc="-5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i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i="1" spc="2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i="1" spc="-5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i="1" spc="-5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i="1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i="1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i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i="1" spc="-4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i="1" spc="-5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i="1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i="1" spc="-6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i="1" spc="-4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100" i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2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19050" marR="119380">
                        <a:lnSpc>
                          <a:spcPct val="113599"/>
                        </a:lnSpc>
                        <a:spcBef>
                          <a:spcPts val="565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Parmeshwar,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“A</a:t>
                      </a:r>
                      <a:r>
                        <a:rPr sz="11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Storage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Computing,”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sz="11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i="1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25" dirty="0">
                          <a:latin typeface="Times New Roman"/>
                          <a:cs typeface="Times New Roman"/>
                        </a:rPr>
                        <a:t>Gujarat</a:t>
                      </a:r>
                      <a:r>
                        <a:rPr sz="1100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sz="1100" i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Society,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2019.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3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[5]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/>
                </a:tc>
                <a:tc>
                  <a:txBody>
                    <a:bodyPr/>
                    <a:lstStyle/>
                    <a:p>
                      <a:pPr marL="19050" marR="140970">
                        <a:lnSpc>
                          <a:spcPct val="110900"/>
                        </a:lnSpc>
                        <a:spcBef>
                          <a:spcPts val="56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J. 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Gaurav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S.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Vikas, “Improving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security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various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cryptographic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techniques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100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computing,”</a:t>
                      </a:r>
                      <a:r>
                        <a:rPr sz="1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sz="1100" i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sz="11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3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100" i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Intelligent</a:t>
                      </a:r>
                      <a:r>
                        <a:rPr sz="1100" i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sz="1100" i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100" i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100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2017.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94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[6]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19050" marR="313055">
                        <a:lnSpc>
                          <a:spcPct val="108000"/>
                        </a:lnSpc>
                        <a:spcBef>
                          <a:spcPts val="75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F.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C.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Y.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M.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W.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&amp;.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W.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Q. Zhang,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“Hybrid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encryption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algorithms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medical data storage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database,”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sz="1100" i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sz="11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2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i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sz="1100" i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Systems,</a:t>
                      </a:r>
                      <a:r>
                        <a:rPr sz="1100" i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2019.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67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[7]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K.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V.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“A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cloud: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privacy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computing,”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i="1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i="1" spc="2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20" dirty="0"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i="1" spc="-4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i="1" spc="-4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100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i="1" spc="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i="1" spc="-5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i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i="1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100" i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ft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100" i="1" spc="-4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i="1" spc="-5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01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787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[8]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19050" marR="233679">
                        <a:lnSpc>
                          <a:spcPct val="110900"/>
                        </a:lnSpc>
                        <a:spcBef>
                          <a:spcPts val="635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J.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V,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“Hybrid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Cryptographic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Privacy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Preservation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Location- </a:t>
                      </a:r>
                      <a:r>
                        <a:rPr sz="1100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Services,”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International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Conference </a:t>
                      </a:r>
                      <a:r>
                        <a:rPr sz="1100" i="1" spc="3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Wireless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Intelligent 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Distributed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20" dirty="0">
                          <a:latin typeface="Times New Roman"/>
                          <a:cs typeface="Times New Roman"/>
                        </a:rPr>
                        <a:t>Environment</a:t>
                      </a:r>
                      <a:r>
                        <a:rPr sz="1100" i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i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2018.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737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20" dirty="0">
                          <a:latin typeface="Times New Roman"/>
                          <a:cs typeface="Times New Roman"/>
                        </a:rPr>
                        <a:t>[9]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19050" marR="234315">
                        <a:lnSpc>
                          <a:spcPct val="108100"/>
                        </a:lnSpc>
                        <a:spcBef>
                          <a:spcPts val="71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G.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K.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R,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“A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Computing,”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Imperial</a:t>
                      </a:r>
                      <a:r>
                        <a:rPr sz="11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sz="11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100" i="1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Interdisciplinary</a:t>
                      </a:r>
                      <a:r>
                        <a:rPr sz="110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Research,</a:t>
                      </a:r>
                      <a:r>
                        <a:rPr sz="11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2016.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229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00" spc="25" dirty="0">
                          <a:latin typeface="Times New Roman"/>
                          <a:cs typeface="Times New Roman"/>
                        </a:rPr>
                        <a:t>[10]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M,</a:t>
                      </a:r>
                      <a:r>
                        <a:rPr sz="11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V.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K.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P,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“Secure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computing: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Benefits,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risks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controls,”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i="1" spc="2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100" i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1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i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South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Africa,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2011.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2609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00" spc="25" dirty="0">
                          <a:latin typeface="Times New Roman"/>
                          <a:cs typeface="Times New Roman"/>
                        </a:rPr>
                        <a:t>[11]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19050" marR="565150">
                        <a:lnSpc>
                          <a:spcPct val="108200"/>
                        </a:lnSpc>
                        <a:spcBef>
                          <a:spcPts val="670"/>
                        </a:spcBef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1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F,</a:t>
                      </a:r>
                      <a:r>
                        <a:rPr sz="11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G.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J.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V,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F.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“Security</a:t>
                      </a:r>
                      <a:r>
                        <a:rPr sz="11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issues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environments: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survey,”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sz="1100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sz="1100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2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Security,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2014.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509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778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00" spc="25" dirty="0">
                          <a:latin typeface="Times New Roman"/>
                          <a:cs typeface="Times New Roman"/>
                        </a:rPr>
                        <a:t>[12]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19050" marR="162560">
                        <a:lnSpc>
                          <a:spcPct val="108100"/>
                        </a:lnSpc>
                        <a:spcBef>
                          <a:spcPts val="670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K.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“A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issues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computing,”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sz="11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2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10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computer </a:t>
                      </a:r>
                      <a:r>
                        <a:rPr sz="1100" i="1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5" dirty="0">
                          <a:latin typeface="Times New Roman"/>
                          <a:cs typeface="Times New Roman"/>
                        </a:rPr>
                        <a:t>applications,</a:t>
                      </a:r>
                      <a:r>
                        <a:rPr sz="1100" i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2016.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509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601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spc="25" dirty="0">
                          <a:latin typeface="Times New Roman"/>
                          <a:cs typeface="Times New Roman"/>
                        </a:rPr>
                        <a:t>[13]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19050" marR="194310">
                        <a:lnSpc>
                          <a:spcPct val="108000"/>
                        </a:lnSpc>
                        <a:spcBef>
                          <a:spcPts val="61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D,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S,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N.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“Secure</a:t>
                      </a:r>
                      <a:r>
                        <a:rPr sz="1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sharing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cloud,”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Security,</a:t>
                      </a:r>
                      <a:r>
                        <a:rPr sz="11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privacy</a:t>
                      </a:r>
                      <a:r>
                        <a:rPr sz="1100" i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i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trust</a:t>
                      </a:r>
                      <a:r>
                        <a:rPr sz="1100" i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100" i="1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25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1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systems,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2014.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32</a:t>
            </a:fld>
            <a:endParaRPr spc="1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6162" y="940498"/>
          <a:ext cx="5763260" cy="1092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9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967">
                <a:tc>
                  <a:txBody>
                    <a:bodyPr/>
                    <a:lstStyle/>
                    <a:p>
                      <a:pPr marR="11430" algn="r">
                        <a:lnSpc>
                          <a:spcPts val="1225"/>
                        </a:lnSpc>
                      </a:pPr>
                      <a:r>
                        <a:rPr sz="1100" spc="25" dirty="0">
                          <a:latin typeface="Times New Roman"/>
                          <a:cs typeface="Times New Roman"/>
                        </a:rPr>
                        <a:t>[14]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1225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C.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K,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“Cloud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issues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challenges: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survey,”</a:t>
                      </a:r>
                      <a:r>
                        <a:rPr sz="11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sz="11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2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100" i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100" i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pu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i="1" spc="2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i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i="1" spc="-4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sz="1100" i="1" spc="2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i="1" spc="-4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i="1" spc="-15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1100" i="1" spc="-4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i="1" spc="3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100" i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17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594"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00" spc="25" dirty="0">
                          <a:latin typeface="Times New Roman"/>
                          <a:cs typeface="Times New Roman"/>
                        </a:rPr>
                        <a:t>[15]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19050" marR="119380">
                        <a:lnSpc>
                          <a:spcPct val="110900"/>
                        </a:lnSpc>
                        <a:spcBef>
                          <a:spcPts val="615"/>
                        </a:spcBef>
                      </a:pPr>
                      <a:r>
                        <a:rPr sz="1100" spc="15" dirty="0">
                          <a:latin typeface="Times New Roman"/>
                          <a:cs typeface="Times New Roman"/>
                        </a:rPr>
                        <a:t>K.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S.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S 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T.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R. R, “Security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cloud computing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cryptographic 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algorithms,” 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International</a:t>
                      </a:r>
                      <a:r>
                        <a:rPr sz="11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sz="11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2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Innovative</a:t>
                      </a:r>
                      <a:r>
                        <a:rPr sz="1100" i="1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5" dirty="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1100" i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100" i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dirty="0">
                          <a:latin typeface="Times New Roman"/>
                          <a:cs typeface="Times New Roman"/>
                        </a:rPr>
                        <a:t>Engineering, </a:t>
                      </a:r>
                      <a:r>
                        <a:rPr sz="1100" i="1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2015.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33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1188402"/>
            <a:ext cx="5518150" cy="7473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25"/>
              </a:spcBef>
            </a:pPr>
            <a:r>
              <a:rPr sz="1400" b="1" spc="25" dirty="0">
                <a:latin typeface="Times New Roman"/>
                <a:cs typeface="Times New Roman"/>
              </a:rPr>
              <a:t>ABSTRACT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2500"/>
              </a:lnSpc>
            </a:pPr>
            <a:r>
              <a:rPr sz="1200" i="1" spc="-10" dirty="0">
                <a:latin typeface="Times New Roman"/>
                <a:cs typeface="Times New Roman"/>
              </a:rPr>
              <a:t>Cryptography </a:t>
            </a:r>
            <a:r>
              <a:rPr sz="1200" i="1" spc="-20" dirty="0">
                <a:latin typeface="Times New Roman"/>
                <a:cs typeface="Times New Roman"/>
              </a:rPr>
              <a:t>is </a:t>
            </a: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5" dirty="0">
                <a:latin typeface="Times New Roman"/>
                <a:cs typeface="Times New Roman"/>
              </a:rPr>
              <a:t>way </a:t>
            </a:r>
            <a:r>
              <a:rPr sz="1200" i="1" spc="-20" dirty="0">
                <a:latin typeface="Times New Roman"/>
                <a:cs typeface="Times New Roman"/>
              </a:rPr>
              <a:t>to </a:t>
            </a:r>
            <a:r>
              <a:rPr sz="1200" i="1" spc="-10" dirty="0">
                <a:latin typeface="Times New Roman"/>
                <a:cs typeface="Times New Roman"/>
              </a:rPr>
              <a:t>encipher data. Securing data across </a:t>
            </a:r>
            <a:r>
              <a:rPr sz="1200" i="1" spc="-5" dirty="0">
                <a:latin typeface="Times New Roman"/>
                <a:cs typeface="Times New Roman"/>
              </a:rPr>
              <a:t>communication </a:t>
            </a:r>
            <a:r>
              <a:rPr sz="1200" i="1" spc="-10" dirty="0">
                <a:latin typeface="Times New Roman"/>
                <a:cs typeface="Times New Roman"/>
              </a:rPr>
              <a:t>channels </a:t>
            </a:r>
            <a:r>
              <a:rPr sz="1200" i="1" spc="-20" dirty="0">
                <a:latin typeface="Times New Roman"/>
                <a:cs typeface="Times New Roman"/>
              </a:rPr>
              <a:t>is </a:t>
            </a:r>
            <a:r>
              <a:rPr sz="1200" i="1" spc="-15" dirty="0">
                <a:latin typeface="Times New Roman"/>
                <a:cs typeface="Times New Roman"/>
              </a:rPr>
              <a:t> highly </a:t>
            </a:r>
            <a:r>
              <a:rPr sz="1200" i="1" spc="-20" dirty="0">
                <a:latin typeface="Times New Roman"/>
                <a:cs typeface="Times New Roman"/>
              </a:rPr>
              <a:t>vital </a:t>
            </a:r>
            <a:r>
              <a:rPr sz="1200" i="1" dirty="0">
                <a:latin typeface="Times New Roman"/>
                <a:cs typeface="Times New Roman"/>
              </a:rPr>
              <a:t>and </a:t>
            </a:r>
            <a:r>
              <a:rPr sz="1200" i="1" spc="-20" dirty="0">
                <a:latin typeface="Times New Roman"/>
                <a:cs typeface="Times New Roman"/>
              </a:rPr>
              <a:t>it </a:t>
            </a:r>
            <a:r>
              <a:rPr sz="1200" i="1" spc="-5" dirty="0">
                <a:latin typeface="Times New Roman"/>
                <a:cs typeface="Times New Roman"/>
              </a:rPr>
              <a:t>has </a:t>
            </a:r>
            <a:r>
              <a:rPr sz="1200" i="1" spc="-20" dirty="0">
                <a:latin typeface="Times New Roman"/>
                <a:cs typeface="Times New Roman"/>
              </a:rPr>
              <a:t>to </a:t>
            </a:r>
            <a:r>
              <a:rPr sz="1200" i="1" dirty="0">
                <a:latin typeface="Times New Roman"/>
                <a:cs typeface="Times New Roman"/>
              </a:rPr>
              <a:t>be </a:t>
            </a:r>
            <a:r>
              <a:rPr sz="1200" i="1" spc="-10" dirty="0">
                <a:latin typeface="Times New Roman"/>
                <a:cs typeface="Times New Roman"/>
              </a:rPr>
              <a:t>safeguarded. </a:t>
            </a:r>
            <a:r>
              <a:rPr sz="1200" i="1" spc="5" dirty="0">
                <a:latin typeface="Times New Roman"/>
                <a:cs typeface="Times New Roman"/>
              </a:rPr>
              <a:t>At </a:t>
            </a:r>
            <a:r>
              <a:rPr sz="1200" i="1" spc="-15" dirty="0">
                <a:latin typeface="Times New Roman"/>
                <a:cs typeface="Times New Roman"/>
              </a:rPr>
              <a:t>present, the organizations </a:t>
            </a:r>
            <a:r>
              <a:rPr sz="1200" i="1" spc="-10" dirty="0">
                <a:latin typeface="Times New Roman"/>
                <a:cs typeface="Times New Roman"/>
              </a:rPr>
              <a:t>keep records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i="1" spc="-10" dirty="0">
                <a:latin typeface="Times New Roman"/>
                <a:cs typeface="Times New Roman"/>
              </a:rPr>
              <a:t>data </a:t>
            </a:r>
            <a:r>
              <a:rPr sz="1200" i="1" spc="-2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on a </a:t>
            </a:r>
            <a:r>
              <a:rPr sz="1200" i="1" spc="-10" dirty="0">
                <a:latin typeface="Times New Roman"/>
                <a:cs typeface="Times New Roman"/>
              </a:rPr>
              <a:t>cloud database. Although </a:t>
            </a:r>
            <a:r>
              <a:rPr sz="1200" i="1" spc="-15" dirty="0">
                <a:latin typeface="Times New Roman"/>
                <a:cs typeface="Times New Roman"/>
              </a:rPr>
              <a:t>the </a:t>
            </a:r>
            <a:r>
              <a:rPr sz="1200" i="1" spc="-10" dirty="0">
                <a:latin typeface="Times New Roman"/>
                <a:cs typeface="Times New Roman"/>
              </a:rPr>
              <a:t>cloud database </a:t>
            </a:r>
            <a:r>
              <a:rPr sz="1200" i="1" spc="-5" dirty="0">
                <a:latin typeface="Times New Roman"/>
                <a:cs typeface="Times New Roman"/>
              </a:rPr>
              <a:t>enhances </a:t>
            </a:r>
            <a:r>
              <a:rPr sz="1200" i="1" spc="-15" dirty="0">
                <a:latin typeface="Times New Roman"/>
                <a:cs typeface="Times New Roman"/>
              </a:rPr>
              <a:t>the </a:t>
            </a:r>
            <a:r>
              <a:rPr sz="1200" i="1" spc="-20" dirty="0">
                <a:latin typeface="Times New Roman"/>
                <a:cs typeface="Times New Roman"/>
              </a:rPr>
              <a:t>efficiency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i="1" spc="-5" dirty="0">
                <a:latin typeface="Times New Roman"/>
                <a:cs typeface="Times New Roman"/>
              </a:rPr>
              <a:t>usage, </a:t>
            </a:r>
            <a:r>
              <a:rPr sz="1200" i="1" spc="-20" dirty="0">
                <a:latin typeface="Times New Roman"/>
                <a:cs typeface="Times New Roman"/>
              </a:rPr>
              <a:t>it </a:t>
            </a:r>
            <a:r>
              <a:rPr sz="1200" i="1" spc="-15" dirty="0">
                <a:latin typeface="Times New Roman"/>
                <a:cs typeface="Times New Roman"/>
              </a:rPr>
              <a:t>also </a:t>
            </a:r>
            <a:r>
              <a:rPr sz="1200" i="1" spc="-10" dirty="0">
                <a:latin typeface="Times New Roman"/>
                <a:cs typeface="Times New Roman"/>
              </a:rPr>
              <a:t> poses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10" dirty="0">
                <a:latin typeface="Times New Roman"/>
                <a:cs typeface="Times New Roman"/>
              </a:rPr>
              <a:t>challenge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to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the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secure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storage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12700" marR="19050" algn="just">
              <a:lnSpc>
                <a:spcPct val="140800"/>
              </a:lnSpc>
              <a:spcBef>
                <a:spcPts val="1125"/>
              </a:spcBef>
            </a:pPr>
            <a:r>
              <a:rPr sz="1200" i="1" spc="-15" dirty="0">
                <a:latin typeface="Times New Roman"/>
                <a:cs typeface="Times New Roman"/>
              </a:rPr>
              <a:t>We </a:t>
            </a:r>
            <a:r>
              <a:rPr sz="1200" i="1" spc="-10" dirty="0">
                <a:latin typeface="Times New Roman"/>
                <a:cs typeface="Times New Roman"/>
              </a:rPr>
              <a:t>propose </a:t>
            </a: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15" dirty="0">
                <a:latin typeface="Times New Roman"/>
                <a:cs typeface="Times New Roman"/>
              </a:rPr>
              <a:t>hybrid algorithm using </a:t>
            </a:r>
            <a:r>
              <a:rPr sz="1200" i="1" spc="-10" dirty="0">
                <a:latin typeface="Times New Roman"/>
                <a:cs typeface="Times New Roman"/>
              </a:rPr>
              <a:t>various </a:t>
            </a:r>
            <a:r>
              <a:rPr sz="1200" i="1" spc="-5" dirty="0">
                <a:latin typeface="Times New Roman"/>
                <a:cs typeface="Times New Roman"/>
              </a:rPr>
              <a:t>modern </a:t>
            </a:r>
            <a:r>
              <a:rPr sz="1200" i="1" dirty="0">
                <a:latin typeface="Times New Roman"/>
                <a:cs typeface="Times New Roman"/>
              </a:rPr>
              <a:t>and </a:t>
            </a:r>
            <a:r>
              <a:rPr sz="1200" i="1" spc="-15" dirty="0">
                <a:latin typeface="Times New Roman"/>
                <a:cs typeface="Times New Roman"/>
              </a:rPr>
              <a:t>classical encryption </a:t>
            </a:r>
            <a:r>
              <a:rPr sz="1200" i="1" spc="-10" dirty="0">
                <a:latin typeface="Times New Roman"/>
                <a:cs typeface="Times New Roman"/>
              </a:rPr>
              <a:t>techniques </a:t>
            </a:r>
            <a:r>
              <a:rPr sz="1200" i="1" spc="-5" dirty="0">
                <a:latin typeface="Times New Roman"/>
                <a:cs typeface="Times New Roman"/>
              </a:rPr>
              <a:t> which </a:t>
            </a:r>
            <a:r>
              <a:rPr sz="1200" i="1" spc="-15" dirty="0">
                <a:latin typeface="Times New Roman"/>
                <a:cs typeface="Times New Roman"/>
              </a:rPr>
              <a:t>will </a:t>
            </a:r>
            <a:r>
              <a:rPr sz="1200" i="1" dirty="0">
                <a:latin typeface="Times New Roman"/>
                <a:cs typeface="Times New Roman"/>
              </a:rPr>
              <a:t>be </a:t>
            </a:r>
            <a:r>
              <a:rPr sz="1200" i="1" spc="-10" dirty="0">
                <a:latin typeface="Times New Roman"/>
                <a:cs typeface="Times New Roman"/>
              </a:rPr>
              <a:t>used </a:t>
            </a:r>
            <a:r>
              <a:rPr sz="1200" i="1" spc="-20" dirty="0">
                <a:latin typeface="Times New Roman"/>
                <a:cs typeface="Times New Roman"/>
              </a:rPr>
              <a:t>to </a:t>
            </a:r>
            <a:r>
              <a:rPr sz="1200" i="1" spc="-10" dirty="0">
                <a:latin typeface="Times New Roman"/>
                <a:cs typeface="Times New Roman"/>
              </a:rPr>
              <a:t>encrypt data </a:t>
            </a:r>
            <a:r>
              <a:rPr sz="1200" i="1" spc="-15" dirty="0">
                <a:latin typeface="Times New Roman"/>
                <a:cs typeface="Times New Roman"/>
              </a:rPr>
              <a:t>so </a:t>
            </a:r>
            <a:r>
              <a:rPr sz="1200" i="1" spc="10" dirty="0">
                <a:latin typeface="Times New Roman"/>
                <a:cs typeface="Times New Roman"/>
              </a:rPr>
              <a:t>we </a:t>
            </a:r>
            <a:r>
              <a:rPr sz="1200" i="1" spc="-5" dirty="0">
                <a:latin typeface="Times New Roman"/>
                <a:cs typeface="Times New Roman"/>
              </a:rPr>
              <a:t>can </a:t>
            </a:r>
            <a:r>
              <a:rPr sz="1200" i="1" spc="-20" dirty="0">
                <a:latin typeface="Times New Roman"/>
                <a:cs typeface="Times New Roman"/>
              </a:rPr>
              <a:t>safely store </a:t>
            </a:r>
            <a:r>
              <a:rPr sz="1200" i="1" spc="-15" dirty="0">
                <a:latin typeface="Times New Roman"/>
                <a:cs typeface="Times New Roman"/>
              </a:rPr>
              <a:t>the </a:t>
            </a:r>
            <a:r>
              <a:rPr sz="1200" i="1" spc="-10" dirty="0">
                <a:latin typeface="Times New Roman"/>
                <a:cs typeface="Times New Roman"/>
              </a:rPr>
              <a:t>data across various channels, 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the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symmetric keys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which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will</a:t>
            </a:r>
            <a:r>
              <a:rPr sz="1200" i="1" spc="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be</a:t>
            </a:r>
            <a:r>
              <a:rPr sz="1200" i="1" spc="-10" dirty="0">
                <a:latin typeface="Times New Roman"/>
                <a:cs typeface="Times New Roman"/>
              </a:rPr>
              <a:t> used</a:t>
            </a:r>
            <a:r>
              <a:rPr sz="1200" i="1" spc="70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to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decrypt</a:t>
            </a:r>
            <a:r>
              <a:rPr sz="1200" i="1" spc="4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the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encrypted</a:t>
            </a:r>
            <a:r>
              <a:rPr sz="1200" i="1" spc="70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text.</a:t>
            </a:r>
            <a:endParaRPr sz="1200">
              <a:latin typeface="Times New Roman"/>
              <a:cs typeface="Times New Roman"/>
            </a:endParaRPr>
          </a:p>
          <a:p>
            <a:pPr marL="12700" marR="12700" algn="just">
              <a:lnSpc>
                <a:spcPct val="142500"/>
              </a:lnSpc>
              <a:spcBef>
                <a:spcPts val="1100"/>
              </a:spcBef>
            </a:pP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-15" dirty="0">
                <a:latin typeface="Times New Roman"/>
                <a:cs typeface="Times New Roman"/>
              </a:rPr>
              <a:t>plaintext </a:t>
            </a:r>
            <a:r>
              <a:rPr sz="1200" i="1" spc="-20" dirty="0">
                <a:latin typeface="Times New Roman"/>
                <a:cs typeface="Times New Roman"/>
              </a:rPr>
              <a:t>is </a:t>
            </a:r>
            <a:r>
              <a:rPr sz="1200" i="1" spc="-15" dirty="0">
                <a:latin typeface="Times New Roman"/>
                <a:cs typeface="Times New Roman"/>
              </a:rPr>
              <a:t>converted </a:t>
            </a:r>
            <a:r>
              <a:rPr sz="1200" i="1" spc="-20" dirty="0">
                <a:latin typeface="Times New Roman"/>
                <a:cs typeface="Times New Roman"/>
              </a:rPr>
              <a:t>into </a:t>
            </a:r>
            <a:r>
              <a:rPr sz="1200" i="1" spc="-15" dirty="0">
                <a:latin typeface="Times New Roman"/>
                <a:cs typeface="Times New Roman"/>
              </a:rPr>
              <a:t>ciphertext,</a:t>
            </a:r>
            <a:r>
              <a:rPr sz="1200" i="1" spc="27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or </a:t>
            </a:r>
            <a:r>
              <a:rPr sz="1200" i="1" spc="-10" dirty="0">
                <a:latin typeface="Times New Roman"/>
                <a:cs typeface="Times New Roman"/>
              </a:rPr>
              <a:t>unreadable data, </a:t>
            </a:r>
            <a:r>
              <a:rPr sz="1200" i="1" spc="-15" dirty="0">
                <a:latin typeface="Times New Roman"/>
                <a:cs typeface="Times New Roman"/>
              </a:rPr>
              <a:t>using </a:t>
            </a:r>
            <a:r>
              <a:rPr sz="1200" i="1" dirty="0">
                <a:latin typeface="Times New Roman"/>
                <a:cs typeface="Times New Roman"/>
              </a:rPr>
              <a:t>an </a:t>
            </a:r>
            <a:r>
              <a:rPr sz="1200" i="1" spc="-15" dirty="0">
                <a:latin typeface="Times New Roman"/>
                <a:cs typeface="Times New Roman"/>
              </a:rPr>
              <a:t>encryption </a:t>
            </a:r>
            <a:r>
              <a:rPr sz="1200" i="1" spc="-10" dirty="0">
                <a:latin typeface="Times New Roman"/>
                <a:cs typeface="Times New Roman"/>
              </a:rPr>
              <a:t>key </a:t>
            </a:r>
            <a:r>
              <a:rPr sz="1200" i="1" dirty="0">
                <a:latin typeface="Times New Roman"/>
                <a:cs typeface="Times New Roman"/>
              </a:rPr>
              <a:t>and </a:t>
            </a:r>
            <a:r>
              <a:rPr sz="1200" i="1" spc="-2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20" dirty="0">
                <a:latin typeface="Times New Roman"/>
                <a:cs typeface="Times New Roman"/>
              </a:rPr>
              <a:t>specified </a:t>
            </a:r>
            <a:r>
              <a:rPr sz="1200" i="1" spc="-15" dirty="0">
                <a:latin typeface="Times New Roman"/>
                <a:cs typeface="Times New Roman"/>
              </a:rPr>
              <a:t>encryption </a:t>
            </a:r>
            <a:r>
              <a:rPr sz="1200" i="1" spc="-10" dirty="0">
                <a:latin typeface="Times New Roman"/>
                <a:cs typeface="Times New Roman"/>
              </a:rPr>
              <a:t>technique. </a:t>
            </a:r>
            <a:r>
              <a:rPr sz="1200" i="1" spc="-5" dirty="0">
                <a:latin typeface="Times New Roman"/>
                <a:cs typeface="Times New Roman"/>
              </a:rPr>
              <a:t>Even </a:t>
            </a:r>
            <a:r>
              <a:rPr sz="1200" i="1" spc="-20" dirty="0">
                <a:latin typeface="Times New Roman"/>
                <a:cs typeface="Times New Roman"/>
              </a:rPr>
              <a:t>if </a:t>
            </a:r>
            <a:r>
              <a:rPr sz="1200" i="1" spc="-10" dirty="0">
                <a:latin typeface="Times New Roman"/>
                <a:cs typeface="Times New Roman"/>
              </a:rPr>
              <a:t>hackers </a:t>
            </a:r>
            <a:r>
              <a:rPr sz="1200" i="1" spc="5" dirty="0">
                <a:latin typeface="Times New Roman"/>
                <a:cs typeface="Times New Roman"/>
              </a:rPr>
              <a:t>manage </a:t>
            </a:r>
            <a:r>
              <a:rPr sz="1200" i="1" spc="-20" dirty="0">
                <a:latin typeface="Times New Roman"/>
                <a:cs typeface="Times New Roman"/>
              </a:rPr>
              <a:t>to </a:t>
            </a:r>
            <a:r>
              <a:rPr sz="1200" i="1" spc="-10" dirty="0">
                <a:latin typeface="Times New Roman"/>
                <a:cs typeface="Times New Roman"/>
              </a:rPr>
              <a:t>circumvent </a:t>
            </a:r>
            <a:r>
              <a:rPr sz="1200" i="1" spc="-15" dirty="0">
                <a:latin typeface="Times New Roman"/>
                <a:cs typeface="Times New Roman"/>
              </a:rPr>
              <a:t>the </a:t>
            </a:r>
            <a:r>
              <a:rPr sz="1200" i="1" spc="-20" dirty="0">
                <a:latin typeface="Times New Roman"/>
                <a:cs typeface="Times New Roman"/>
              </a:rPr>
              <a:t>system security 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measures, </a:t>
            </a:r>
            <a:r>
              <a:rPr sz="1200" i="1" spc="-15" dirty="0">
                <a:latin typeface="Times New Roman"/>
                <a:cs typeface="Times New Roman"/>
              </a:rPr>
              <a:t>they </a:t>
            </a:r>
            <a:r>
              <a:rPr sz="1200" i="1" spc="-5" dirty="0">
                <a:latin typeface="Times New Roman"/>
                <a:cs typeface="Times New Roman"/>
              </a:rPr>
              <a:t>won't </a:t>
            </a:r>
            <a:r>
              <a:rPr sz="1200" i="1" dirty="0">
                <a:latin typeface="Times New Roman"/>
                <a:cs typeface="Times New Roman"/>
              </a:rPr>
              <a:t>be </a:t>
            </a:r>
            <a:r>
              <a:rPr sz="1200" i="1" spc="-10" dirty="0">
                <a:latin typeface="Times New Roman"/>
                <a:cs typeface="Times New Roman"/>
              </a:rPr>
              <a:t>able </a:t>
            </a:r>
            <a:r>
              <a:rPr sz="1200" i="1" spc="-20" dirty="0">
                <a:latin typeface="Times New Roman"/>
                <a:cs typeface="Times New Roman"/>
              </a:rPr>
              <a:t>to </a:t>
            </a:r>
            <a:r>
              <a:rPr sz="1200" i="1" spc="-10" dirty="0">
                <a:latin typeface="Times New Roman"/>
                <a:cs typeface="Times New Roman"/>
              </a:rPr>
              <a:t>access </a:t>
            </a:r>
            <a:r>
              <a:rPr sz="1200" i="1" spc="-15" dirty="0">
                <a:latin typeface="Times New Roman"/>
                <a:cs typeface="Times New Roman"/>
              </a:rPr>
              <a:t>the </a:t>
            </a:r>
            <a:r>
              <a:rPr sz="1200" i="1" spc="-10" dirty="0">
                <a:latin typeface="Times New Roman"/>
                <a:cs typeface="Times New Roman"/>
              </a:rPr>
              <a:t>data because </a:t>
            </a:r>
            <a:r>
              <a:rPr sz="1200" i="1" spc="-15" dirty="0">
                <a:latin typeface="Times New Roman"/>
                <a:cs typeface="Times New Roman"/>
              </a:rPr>
              <a:t>the </a:t>
            </a:r>
            <a:r>
              <a:rPr sz="1200" i="1" spc="-10" dirty="0">
                <a:latin typeface="Times New Roman"/>
                <a:cs typeface="Times New Roman"/>
              </a:rPr>
              <a:t>scrambled </a:t>
            </a:r>
            <a:r>
              <a:rPr sz="1200" i="1" spc="-15" dirty="0">
                <a:latin typeface="Times New Roman"/>
                <a:cs typeface="Times New Roman"/>
              </a:rPr>
              <a:t>information</a:t>
            </a:r>
            <a:r>
              <a:rPr sz="1200" i="1" spc="27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can 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only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be</a:t>
            </a:r>
            <a:r>
              <a:rPr sz="1200" i="1" spc="-10" dirty="0">
                <a:latin typeface="Times New Roman"/>
                <a:cs typeface="Times New Roman"/>
              </a:rPr>
              <a:t> unlocked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with</a:t>
            </a:r>
            <a:r>
              <a:rPr sz="1200" i="1" spc="7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the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associated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encryption</a:t>
            </a:r>
            <a:r>
              <a:rPr sz="1200" i="1" spc="14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key.</a:t>
            </a:r>
            <a:endParaRPr sz="1200">
              <a:latin typeface="Times New Roman"/>
              <a:cs typeface="Times New Roman"/>
            </a:endParaRPr>
          </a:p>
          <a:p>
            <a:pPr marL="12700" marR="13335" algn="just">
              <a:lnSpc>
                <a:spcPct val="142100"/>
              </a:lnSpc>
              <a:spcBef>
                <a:spcPts val="1105"/>
              </a:spcBef>
            </a:pPr>
            <a:r>
              <a:rPr sz="1200" i="1" spc="-15" dirty="0">
                <a:latin typeface="Times New Roman"/>
                <a:cs typeface="Times New Roman"/>
              </a:rPr>
              <a:t>In </a:t>
            </a:r>
            <a:r>
              <a:rPr sz="1200" i="1" spc="-10" dirty="0">
                <a:latin typeface="Times New Roman"/>
                <a:cs typeface="Times New Roman"/>
              </a:rPr>
              <a:t>order </a:t>
            </a:r>
            <a:r>
              <a:rPr sz="1200" i="1" spc="-20" dirty="0">
                <a:latin typeface="Times New Roman"/>
                <a:cs typeface="Times New Roman"/>
              </a:rPr>
              <a:t>to </a:t>
            </a:r>
            <a:r>
              <a:rPr sz="1200" i="1" spc="-15" dirty="0">
                <a:latin typeface="Times New Roman"/>
                <a:cs typeface="Times New Roman"/>
              </a:rPr>
              <a:t>secure </a:t>
            </a: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wide range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i="1" spc="-15" dirty="0">
                <a:latin typeface="Times New Roman"/>
                <a:cs typeface="Times New Roman"/>
              </a:rPr>
              <a:t>information </a:t>
            </a:r>
            <a:r>
              <a:rPr sz="1200" i="1" spc="-10" dirty="0">
                <a:latin typeface="Times New Roman"/>
                <a:cs typeface="Times New Roman"/>
              </a:rPr>
              <a:t>technology </a:t>
            </a:r>
            <a:r>
              <a:rPr sz="1200" i="1" spc="-15" dirty="0">
                <a:latin typeface="Times New Roman"/>
                <a:cs typeface="Times New Roman"/>
              </a:rPr>
              <a:t>(IT) </a:t>
            </a:r>
            <a:r>
              <a:rPr sz="1200" i="1" spc="-20" dirty="0">
                <a:latin typeface="Times New Roman"/>
                <a:cs typeface="Times New Roman"/>
              </a:rPr>
              <a:t>assets, </a:t>
            </a:r>
            <a:r>
              <a:rPr sz="1200" i="1" spc="-15" dirty="0">
                <a:latin typeface="Times New Roman"/>
                <a:cs typeface="Times New Roman"/>
              </a:rPr>
              <a:t>encryption </a:t>
            </a:r>
            <a:r>
              <a:rPr sz="1200" i="1" spc="-20" dirty="0">
                <a:latin typeface="Times New Roman"/>
                <a:cs typeface="Times New Roman"/>
              </a:rPr>
              <a:t>is </a:t>
            </a:r>
            <a:r>
              <a:rPr sz="1200" i="1" spc="-15" dirty="0">
                <a:latin typeface="Times New Roman"/>
                <a:cs typeface="Times New Roman"/>
              </a:rPr>
              <a:t>crucial. </a:t>
            </a:r>
            <a:r>
              <a:rPr sz="1200" i="1" spc="-28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It </a:t>
            </a:r>
            <a:r>
              <a:rPr sz="1200" i="1" dirty="0">
                <a:latin typeface="Times New Roman"/>
                <a:cs typeface="Times New Roman"/>
              </a:rPr>
              <a:t>makes </a:t>
            </a:r>
            <a:r>
              <a:rPr sz="1200" i="1" spc="-15" dirty="0">
                <a:latin typeface="Times New Roman"/>
                <a:cs typeface="Times New Roman"/>
              </a:rPr>
              <a:t>sure </a:t>
            </a:r>
            <a:r>
              <a:rPr sz="1200" i="1" spc="-10" dirty="0">
                <a:latin typeface="Times New Roman"/>
                <a:cs typeface="Times New Roman"/>
              </a:rPr>
              <a:t>that </a:t>
            </a:r>
            <a:r>
              <a:rPr sz="1200" i="1" spc="-15" dirty="0">
                <a:latin typeface="Times New Roman"/>
                <a:cs typeface="Times New Roman"/>
              </a:rPr>
              <a:t>the </a:t>
            </a:r>
            <a:r>
              <a:rPr sz="1200" i="1" spc="-10" dirty="0">
                <a:latin typeface="Times New Roman"/>
                <a:cs typeface="Times New Roman"/>
              </a:rPr>
              <a:t>message's contents are </a:t>
            </a:r>
            <a:r>
              <a:rPr sz="1200" i="1" spc="-5" dirty="0">
                <a:latin typeface="Times New Roman"/>
                <a:cs typeface="Times New Roman"/>
              </a:rPr>
              <a:t>encoded </a:t>
            </a:r>
            <a:r>
              <a:rPr sz="1200" i="1" spc="-15" dirty="0">
                <a:latin typeface="Times New Roman"/>
                <a:cs typeface="Times New Roman"/>
              </a:rPr>
              <a:t>for </a:t>
            </a:r>
            <a:r>
              <a:rPr sz="1200" i="1" spc="-20" dirty="0">
                <a:latin typeface="Times New Roman"/>
                <a:cs typeface="Times New Roman"/>
              </a:rPr>
              <a:t>confidentiality.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Authentication 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verifies </a:t>
            </a:r>
            <a:r>
              <a:rPr sz="1200" i="1" spc="-15" dirty="0">
                <a:latin typeface="Times New Roman"/>
                <a:cs typeface="Times New Roman"/>
              </a:rPr>
              <a:t>the </a:t>
            </a:r>
            <a:r>
              <a:rPr sz="1200" i="1" spc="-10" dirty="0">
                <a:latin typeface="Times New Roman"/>
                <a:cs typeface="Times New Roman"/>
              </a:rPr>
              <a:t>source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i="1" spc="-5" dirty="0">
                <a:latin typeface="Times New Roman"/>
                <a:cs typeface="Times New Roman"/>
              </a:rPr>
              <a:t>message. </a:t>
            </a:r>
            <a:r>
              <a:rPr sz="1200" i="1" spc="5" dirty="0">
                <a:latin typeface="Times New Roman"/>
                <a:cs typeface="Times New Roman"/>
              </a:rPr>
              <a:t>And </a:t>
            </a:r>
            <a:r>
              <a:rPr sz="1200" i="1" spc="-20" dirty="0">
                <a:latin typeface="Times New Roman"/>
                <a:cs typeface="Times New Roman"/>
              </a:rPr>
              <a:t>integrity </a:t>
            </a:r>
            <a:r>
              <a:rPr sz="1200" i="1" spc="-10" dirty="0">
                <a:latin typeface="Times New Roman"/>
                <a:cs typeface="Times New Roman"/>
              </a:rPr>
              <a:t>demonstrates that </a:t>
            </a: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10" dirty="0">
                <a:latin typeface="Times New Roman"/>
                <a:cs typeface="Times New Roman"/>
              </a:rPr>
              <a:t>message's </a:t>
            </a:r>
            <a:r>
              <a:rPr sz="1200" i="1" spc="-15" dirty="0">
                <a:latin typeface="Times New Roman"/>
                <a:cs typeface="Times New Roman"/>
              </a:rPr>
              <a:t>contents </a:t>
            </a:r>
            <a:r>
              <a:rPr sz="1200" i="1" spc="-5" dirty="0">
                <a:latin typeface="Times New Roman"/>
                <a:cs typeface="Times New Roman"/>
              </a:rPr>
              <a:t>have </a:t>
            </a:r>
            <a:r>
              <a:rPr sz="1200" i="1" dirty="0">
                <a:latin typeface="Times New Roman"/>
                <a:cs typeface="Times New Roman"/>
              </a:rPr>
              <a:t> not </a:t>
            </a:r>
            <a:r>
              <a:rPr sz="1200" i="1" spc="-5" dirty="0">
                <a:latin typeface="Times New Roman"/>
                <a:cs typeface="Times New Roman"/>
              </a:rPr>
              <a:t>been </a:t>
            </a:r>
            <a:r>
              <a:rPr sz="1200" i="1" spc="-20" dirty="0">
                <a:latin typeface="Times New Roman"/>
                <a:cs typeface="Times New Roman"/>
              </a:rPr>
              <a:t>altered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after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it </a:t>
            </a:r>
            <a:r>
              <a:rPr sz="1200" i="1" spc="5" dirty="0">
                <a:latin typeface="Times New Roman"/>
                <a:cs typeface="Times New Roman"/>
              </a:rPr>
              <a:t>was </a:t>
            </a:r>
            <a:r>
              <a:rPr sz="1200" i="1" spc="-15" dirty="0">
                <a:latin typeface="Times New Roman"/>
                <a:cs typeface="Times New Roman"/>
              </a:rPr>
              <a:t>transmitted.</a:t>
            </a:r>
            <a:r>
              <a:rPr sz="1200" i="1" spc="-10" dirty="0">
                <a:latin typeface="Times New Roman"/>
                <a:cs typeface="Times New Roman"/>
              </a:rPr>
              <a:t> Senders</a:t>
            </a:r>
            <a:r>
              <a:rPr sz="1200" i="1" spc="-5" dirty="0">
                <a:latin typeface="Times New Roman"/>
                <a:cs typeface="Times New Roman"/>
              </a:rPr>
              <a:t> cannot </a:t>
            </a:r>
            <a:r>
              <a:rPr sz="1200" i="1" spc="-20" dirty="0">
                <a:latin typeface="Times New Roman"/>
                <a:cs typeface="Times New Roman"/>
              </a:rPr>
              <a:t>claim</a:t>
            </a:r>
            <a:r>
              <a:rPr sz="1200" i="1" spc="-15" dirty="0">
                <a:latin typeface="Times New Roman"/>
                <a:cs typeface="Times New Roman"/>
              </a:rPr>
              <a:t> they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did </a:t>
            </a:r>
            <a:r>
              <a:rPr sz="1200" i="1" dirty="0">
                <a:latin typeface="Times New Roman"/>
                <a:cs typeface="Times New Roman"/>
              </a:rPr>
              <a:t>not </a:t>
            </a:r>
            <a:r>
              <a:rPr sz="1200" i="1" spc="-10" dirty="0">
                <a:latin typeface="Times New Roman"/>
                <a:cs typeface="Times New Roman"/>
              </a:rPr>
              <a:t>send </a:t>
            </a:r>
            <a:r>
              <a:rPr sz="1200" i="1" spc="-15" dirty="0">
                <a:latin typeface="Times New Roman"/>
                <a:cs typeface="Times New Roman"/>
              </a:rPr>
              <a:t>the 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encrypted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communication</a:t>
            </a:r>
            <a:r>
              <a:rPr sz="1200" i="1" spc="7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thanks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to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non-repudiation.</a:t>
            </a:r>
            <a:endParaRPr sz="12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142100"/>
              </a:lnSpc>
              <a:spcBef>
                <a:spcPts val="1105"/>
              </a:spcBef>
            </a:pPr>
            <a:r>
              <a:rPr sz="1200" i="1" spc="5" dirty="0">
                <a:latin typeface="Times New Roman"/>
                <a:cs typeface="Times New Roman"/>
              </a:rPr>
              <a:t>One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i="1" spc="-15" dirty="0">
                <a:latin typeface="Times New Roman"/>
                <a:cs typeface="Times New Roman"/>
              </a:rPr>
              <a:t>the </a:t>
            </a:r>
            <a:r>
              <a:rPr sz="1200" i="1" dirty="0">
                <a:latin typeface="Times New Roman"/>
                <a:cs typeface="Times New Roman"/>
              </a:rPr>
              <a:t>commonly </a:t>
            </a:r>
            <a:r>
              <a:rPr sz="1200" i="1" spc="-10" dirty="0">
                <a:latin typeface="Times New Roman"/>
                <a:cs typeface="Times New Roman"/>
              </a:rPr>
              <a:t>used data </a:t>
            </a:r>
            <a:r>
              <a:rPr sz="1200" i="1" spc="-15" dirty="0">
                <a:latin typeface="Times New Roman"/>
                <a:cs typeface="Times New Roman"/>
              </a:rPr>
              <a:t>encryptions </a:t>
            </a:r>
            <a:r>
              <a:rPr sz="1200" i="1" dirty="0">
                <a:latin typeface="Times New Roman"/>
                <a:cs typeface="Times New Roman"/>
              </a:rPr>
              <a:t>now a </a:t>
            </a:r>
            <a:r>
              <a:rPr sz="1200" i="1" spc="-5" dirty="0">
                <a:latin typeface="Times New Roman"/>
                <a:cs typeface="Times New Roman"/>
              </a:rPr>
              <a:t>days </a:t>
            </a:r>
            <a:r>
              <a:rPr sz="1200" i="1" spc="-20" dirty="0">
                <a:latin typeface="Times New Roman"/>
                <a:cs typeface="Times New Roman"/>
              </a:rPr>
              <a:t>is </a:t>
            </a:r>
            <a:r>
              <a:rPr sz="1200" i="1" spc="-10" dirty="0">
                <a:latin typeface="Times New Roman"/>
                <a:cs typeface="Times New Roman"/>
              </a:rPr>
              <a:t>Secure Sockets </a:t>
            </a:r>
            <a:r>
              <a:rPr sz="1200" i="1" spc="-5" dirty="0">
                <a:latin typeface="Times New Roman"/>
                <a:cs typeface="Times New Roman"/>
              </a:rPr>
              <a:t>Layer (SSL) 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which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is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used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by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websites,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kind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data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encryption,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to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safeguard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sensitive</a:t>
            </a:r>
            <a:r>
              <a:rPr sz="1200" i="1" spc="26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user 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information.</a:t>
            </a:r>
            <a:r>
              <a:rPr sz="1200" i="1" spc="15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It</a:t>
            </a:r>
            <a:r>
              <a:rPr sz="1200" i="1" spc="12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stops</a:t>
            </a:r>
            <a:r>
              <a:rPr sz="1200" i="1" spc="6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hackers</a:t>
            </a:r>
            <a:r>
              <a:rPr sz="1200" i="1" spc="14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from</a:t>
            </a:r>
            <a:r>
              <a:rPr sz="1200" i="1" spc="11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gaining</a:t>
            </a:r>
            <a:r>
              <a:rPr sz="1200" i="1" spc="7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access</a:t>
            </a:r>
            <a:r>
              <a:rPr sz="1200" i="1" spc="13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to</a:t>
            </a:r>
            <a:r>
              <a:rPr sz="1200" i="1" spc="7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private</a:t>
            </a:r>
            <a:r>
              <a:rPr sz="1200" i="1" spc="15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user</a:t>
            </a:r>
            <a:r>
              <a:rPr sz="1200" i="1" spc="6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information</a:t>
            </a:r>
            <a:r>
              <a:rPr sz="1200" i="1" spc="2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that</a:t>
            </a:r>
            <a:r>
              <a:rPr sz="1200" i="1" spc="4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is</a:t>
            </a:r>
            <a:r>
              <a:rPr sz="1200" i="1" spc="6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sent </a:t>
            </a:r>
            <a:r>
              <a:rPr sz="1200" i="1" spc="-28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to </a:t>
            </a:r>
            <a:r>
              <a:rPr sz="1200" i="1" dirty="0">
                <a:latin typeface="Times New Roman"/>
                <a:cs typeface="Times New Roman"/>
              </a:rPr>
              <a:t>and </a:t>
            </a:r>
            <a:r>
              <a:rPr sz="1200" i="1" spc="-15" dirty="0">
                <a:latin typeface="Times New Roman"/>
                <a:cs typeface="Times New Roman"/>
              </a:rPr>
              <a:t>from the website. </a:t>
            </a:r>
            <a:r>
              <a:rPr sz="1200" i="1" dirty="0">
                <a:latin typeface="Times New Roman"/>
                <a:cs typeface="Times New Roman"/>
              </a:rPr>
              <a:t>The </a:t>
            </a:r>
            <a:r>
              <a:rPr sz="1200" i="1" spc="10" dirty="0">
                <a:latin typeface="Times New Roman"/>
                <a:cs typeface="Times New Roman"/>
              </a:rPr>
              <a:t>URLs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i="1" spc="-15" dirty="0">
                <a:latin typeface="Times New Roman"/>
                <a:cs typeface="Times New Roman"/>
              </a:rPr>
              <a:t>websites </a:t>
            </a:r>
            <a:r>
              <a:rPr sz="1200" i="1" spc="-10" dirty="0">
                <a:latin typeface="Times New Roman"/>
                <a:cs typeface="Times New Roman"/>
              </a:rPr>
              <a:t>that </a:t>
            </a:r>
            <a:r>
              <a:rPr sz="1200" i="1" spc="-5" dirty="0">
                <a:latin typeface="Times New Roman"/>
                <a:cs typeface="Times New Roman"/>
              </a:rPr>
              <a:t>have </a:t>
            </a:r>
            <a:r>
              <a:rPr sz="1200" i="1" spc="-15" dirty="0">
                <a:latin typeface="Times New Roman"/>
                <a:cs typeface="Times New Roman"/>
              </a:rPr>
              <a:t>incorporated </a:t>
            </a:r>
            <a:r>
              <a:rPr sz="1200" i="1" dirty="0">
                <a:latin typeface="Times New Roman"/>
                <a:cs typeface="Times New Roman"/>
              </a:rPr>
              <a:t>SSL </a:t>
            </a:r>
            <a:r>
              <a:rPr sz="1200" i="1" spc="-10" dirty="0">
                <a:latin typeface="Times New Roman"/>
                <a:cs typeface="Times New Roman"/>
              </a:rPr>
              <a:t>certificates 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display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the</a:t>
            </a:r>
            <a:r>
              <a:rPr sz="1200" i="1" spc="7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padlock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sign</a:t>
            </a:r>
            <a:r>
              <a:rPr sz="1200" i="1" spc="7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and </a:t>
            </a:r>
            <a:r>
              <a:rPr sz="1200" i="1" spc="-10" dirty="0">
                <a:latin typeface="Times New Roman"/>
                <a:cs typeface="Times New Roman"/>
              </a:rPr>
              <a:t>use</a:t>
            </a:r>
            <a:r>
              <a:rPr sz="1200" i="1" spc="7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"https"</a:t>
            </a:r>
            <a:r>
              <a:rPr sz="1200" i="1" spc="2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rather</a:t>
            </a:r>
            <a:r>
              <a:rPr sz="1200" i="1" spc="6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than</a:t>
            </a:r>
            <a:r>
              <a:rPr sz="1200" i="1" spc="7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"http"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for</a:t>
            </a:r>
            <a:r>
              <a:rPr sz="1200" i="1" spc="60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their</a:t>
            </a:r>
            <a:r>
              <a:rPr sz="1200" i="1" spc="60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link</a:t>
            </a:r>
            <a:r>
              <a:rPr sz="1200" i="1" spc="7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addresses.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0700"/>
              </a:lnSpc>
              <a:spcBef>
                <a:spcPts val="1130"/>
              </a:spcBef>
            </a:pPr>
            <a:r>
              <a:rPr sz="1200" i="1" spc="-10" dirty="0">
                <a:latin typeface="Times New Roman"/>
                <a:cs typeface="Times New Roman"/>
              </a:rPr>
              <a:t>What </a:t>
            </a:r>
            <a:r>
              <a:rPr sz="1200" i="1" spc="10" dirty="0">
                <a:latin typeface="Times New Roman"/>
                <a:cs typeface="Times New Roman"/>
              </a:rPr>
              <a:t>we </a:t>
            </a:r>
            <a:r>
              <a:rPr sz="1200" i="1" spc="-10" dirty="0">
                <a:latin typeface="Times New Roman"/>
                <a:cs typeface="Times New Roman"/>
              </a:rPr>
              <a:t>are planning </a:t>
            </a:r>
            <a:r>
              <a:rPr sz="1200" i="1" spc="-20" dirty="0">
                <a:latin typeface="Times New Roman"/>
                <a:cs typeface="Times New Roman"/>
              </a:rPr>
              <a:t>to </a:t>
            </a:r>
            <a:r>
              <a:rPr sz="1200" i="1" spc="-10" dirty="0">
                <a:latin typeface="Times New Roman"/>
                <a:cs typeface="Times New Roman"/>
              </a:rPr>
              <a:t>develop </a:t>
            </a:r>
            <a:r>
              <a:rPr sz="1200" i="1" spc="-15" dirty="0">
                <a:latin typeface="Times New Roman"/>
                <a:cs typeface="Times New Roman"/>
              </a:rPr>
              <a:t>secures the </a:t>
            </a:r>
            <a:r>
              <a:rPr sz="1200" i="1" spc="-10" dirty="0">
                <a:latin typeface="Times New Roman"/>
                <a:cs typeface="Times New Roman"/>
              </a:rPr>
              <a:t>data </a:t>
            </a:r>
            <a:r>
              <a:rPr sz="1200" i="1" spc="-5" dirty="0">
                <a:latin typeface="Times New Roman"/>
                <a:cs typeface="Times New Roman"/>
              </a:rPr>
              <a:t>which </a:t>
            </a:r>
            <a:r>
              <a:rPr sz="1200" i="1" spc="-20" dirty="0">
                <a:latin typeface="Times New Roman"/>
                <a:cs typeface="Times New Roman"/>
              </a:rPr>
              <a:t>is </a:t>
            </a:r>
            <a:r>
              <a:rPr sz="1200" i="1" spc="-10" dirty="0">
                <a:latin typeface="Times New Roman"/>
                <a:cs typeface="Times New Roman"/>
              </a:rPr>
              <a:t>stored </a:t>
            </a:r>
            <a:r>
              <a:rPr sz="1200" i="1" dirty="0">
                <a:latin typeface="Times New Roman"/>
                <a:cs typeface="Times New Roman"/>
              </a:rPr>
              <a:t>at any </a:t>
            </a:r>
            <a:r>
              <a:rPr sz="1200" i="1" spc="-25" dirty="0">
                <a:latin typeface="Times New Roman"/>
                <a:cs typeface="Times New Roman"/>
              </a:rPr>
              <a:t>facilities </a:t>
            </a:r>
            <a:r>
              <a:rPr sz="1200" i="1" spc="-20" dirty="0">
                <a:latin typeface="Times New Roman"/>
                <a:cs typeface="Times New Roman"/>
              </a:rPr>
              <a:t>in </a:t>
            </a:r>
            <a:r>
              <a:rPr sz="1200" i="1" spc="-10" dirty="0">
                <a:latin typeface="Times New Roman"/>
                <a:cs typeface="Times New Roman"/>
              </a:rPr>
              <a:t>cases 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when </a:t>
            </a:r>
            <a:r>
              <a:rPr sz="1200" i="1" spc="-15" dirty="0">
                <a:latin typeface="Times New Roman"/>
                <a:cs typeface="Times New Roman"/>
              </a:rPr>
              <a:t>the</a:t>
            </a:r>
            <a:r>
              <a:rPr sz="1200" i="1" spc="-10" dirty="0">
                <a:latin typeface="Times New Roman"/>
                <a:cs typeface="Times New Roman"/>
              </a:rPr>
              <a:t> data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is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compromised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to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unauthorized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parties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encryption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makes </a:t>
            </a:r>
            <a:r>
              <a:rPr sz="1200" i="1" spc="-20" dirty="0">
                <a:latin typeface="Times New Roman"/>
                <a:cs typeface="Times New Roman"/>
              </a:rPr>
              <a:t>it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hard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for 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attackers</a:t>
            </a:r>
            <a:r>
              <a:rPr sz="1200" i="1" spc="12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to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understand</a:t>
            </a:r>
            <a:r>
              <a:rPr sz="1200" i="1" spc="7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or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spc="5" dirty="0">
                <a:latin typeface="Times New Roman"/>
                <a:cs typeface="Times New Roman"/>
              </a:rPr>
              <a:t>make</a:t>
            </a:r>
            <a:r>
              <a:rPr sz="1200" i="1" spc="-10" dirty="0">
                <a:latin typeface="Times New Roman"/>
                <a:cs typeface="Times New Roman"/>
              </a:rPr>
              <a:t> use</a:t>
            </a:r>
            <a:r>
              <a:rPr sz="1200" i="1" spc="6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any</a:t>
            </a:r>
            <a:r>
              <a:rPr sz="1200" i="1" spc="-10" dirty="0">
                <a:latin typeface="Times New Roman"/>
                <a:cs typeface="Times New Roman"/>
              </a:rPr>
              <a:t> data</a:t>
            </a:r>
            <a:r>
              <a:rPr sz="1200" i="1" spc="70" dirty="0">
                <a:latin typeface="Times New Roman"/>
                <a:cs typeface="Times New Roman"/>
              </a:rPr>
              <a:t> </a:t>
            </a:r>
            <a:r>
              <a:rPr sz="1200" i="1" spc="-15" dirty="0">
                <a:latin typeface="Times New Roman"/>
                <a:cs typeface="Times New Roman"/>
              </a:rPr>
              <a:t>they</a:t>
            </a:r>
            <a:r>
              <a:rPr sz="1200" i="1" spc="-10" dirty="0">
                <a:latin typeface="Times New Roman"/>
                <a:cs typeface="Times New Roman"/>
              </a:rPr>
              <a:t> obtain.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83348"/>
            <a:ext cx="5520055" cy="5500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34539">
              <a:lnSpc>
                <a:spcPct val="100000"/>
              </a:lnSpc>
              <a:spcBef>
                <a:spcPts val="125"/>
              </a:spcBef>
            </a:pPr>
            <a:r>
              <a:rPr sz="1400" b="1" spc="25" dirty="0">
                <a:latin typeface="Times New Roman"/>
                <a:cs typeface="Times New Roman"/>
              </a:rPr>
              <a:t>1.</a:t>
            </a:r>
            <a:r>
              <a:rPr sz="1400" b="1" spc="295" dirty="0">
                <a:latin typeface="Times New Roman"/>
                <a:cs typeface="Times New Roman"/>
              </a:rPr>
              <a:t> </a:t>
            </a:r>
            <a:r>
              <a:rPr sz="1400" b="1" spc="20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</a:pPr>
            <a:r>
              <a:rPr sz="1200" spc="-5" dirty="0">
                <a:latin typeface="Times New Roman"/>
                <a:cs typeface="Times New Roman"/>
              </a:rPr>
              <a:t>Encryption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spc="-10" dirty="0">
                <a:latin typeface="Times New Roman"/>
                <a:cs typeface="Times New Roman"/>
              </a:rPr>
              <a:t>ancient </a:t>
            </a:r>
            <a:r>
              <a:rPr sz="1200" dirty="0">
                <a:latin typeface="Times New Roman"/>
                <a:cs typeface="Times New Roman"/>
              </a:rPr>
              <a:t>tactic </a:t>
            </a:r>
            <a:r>
              <a:rPr sz="1200" spc="-10" dirty="0">
                <a:latin typeface="Times New Roman"/>
                <a:cs typeface="Times New Roman"/>
              </a:rPr>
              <a:t>used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wars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sending </a:t>
            </a:r>
            <a:r>
              <a:rPr sz="1200" spc="-15" dirty="0">
                <a:latin typeface="Times New Roman"/>
                <a:cs typeface="Times New Roman"/>
              </a:rPr>
              <a:t>secret message </a:t>
            </a:r>
            <a:r>
              <a:rPr sz="1200" dirty="0">
                <a:latin typeface="Times New Roman"/>
                <a:cs typeface="Times New Roman"/>
              </a:rPr>
              <a:t>from one </a:t>
            </a:r>
            <a:r>
              <a:rPr sz="1200" spc="-15" dirty="0">
                <a:latin typeface="Times New Roman"/>
                <a:cs typeface="Times New Roman"/>
              </a:rPr>
              <a:t>place </a:t>
            </a:r>
            <a:r>
              <a:rPr sz="1200" spc="-2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another, either </a:t>
            </a:r>
            <a:r>
              <a:rPr sz="1200" spc="-15" dirty="0">
                <a:latin typeface="Times New Roman"/>
                <a:cs typeface="Times New Roman"/>
              </a:rPr>
              <a:t>physically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through a </a:t>
            </a:r>
            <a:r>
              <a:rPr sz="1200" spc="-20" dirty="0">
                <a:latin typeface="Times New Roman"/>
                <a:cs typeface="Times New Roman"/>
              </a:rPr>
              <a:t>carrier.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oldest documented </a:t>
            </a:r>
            <a:r>
              <a:rPr sz="1200" spc="-5" dirty="0">
                <a:latin typeface="Times New Roman"/>
                <a:cs typeface="Times New Roman"/>
              </a:rPr>
              <a:t>encryptions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used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-15" dirty="0">
                <a:latin typeface="Times New Roman"/>
                <a:cs typeface="Times New Roman"/>
              </a:rPr>
              <a:t>Cira </a:t>
            </a:r>
            <a:r>
              <a:rPr sz="1200" dirty="0">
                <a:latin typeface="Times New Roman"/>
                <a:cs typeface="Times New Roman"/>
              </a:rPr>
              <a:t>600 </a:t>
            </a:r>
            <a:r>
              <a:rPr sz="1200" spc="10" dirty="0">
                <a:latin typeface="Times New Roman"/>
                <a:cs typeface="Times New Roman"/>
              </a:rPr>
              <a:t>BC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ancient </a:t>
            </a:r>
            <a:r>
              <a:rPr sz="1200" spc="-5" dirty="0">
                <a:latin typeface="Times New Roman"/>
                <a:cs typeface="Times New Roman"/>
              </a:rPr>
              <a:t>Spartans </a:t>
            </a:r>
            <a:r>
              <a:rPr sz="1200" spc="-10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a device </a:t>
            </a:r>
            <a:r>
              <a:rPr sz="1200" spc="-20" dirty="0">
                <a:latin typeface="Times New Roman"/>
                <a:cs typeface="Times New Roman"/>
              </a:rPr>
              <a:t>called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scytale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send </a:t>
            </a:r>
            <a:r>
              <a:rPr sz="1200" spc="-5" dirty="0">
                <a:latin typeface="Times New Roman"/>
                <a:cs typeface="Times New Roman"/>
              </a:rPr>
              <a:t>secret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messages </a:t>
            </a:r>
            <a:r>
              <a:rPr sz="1200" dirty="0">
                <a:latin typeface="Times New Roman"/>
                <a:cs typeface="Times New Roman"/>
              </a:rPr>
              <a:t>during battle. </a:t>
            </a:r>
            <a:r>
              <a:rPr sz="1200" spc="-25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device </a:t>
            </a:r>
            <a:r>
              <a:rPr sz="1200" spc="-10" dirty="0">
                <a:latin typeface="Times New Roman"/>
                <a:cs typeface="Times New Roman"/>
              </a:rPr>
              <a:t>consists </a:t>
            </a:r>
            <a:r>
              <a:rPr sz="1200" dirty="0">
                <a:latin typeface="Times New Roman"/>
                <a:cs typeface="Times New Roman"/>
              </a:rPr>
              <a:t>of a </a:t>
            </a:r>
            <a:r>
              <a:rPr sz="1200" spc="-5" dirty="0">
                <a:latin typeface="Times New Roman"/>
                <a:cs typeface="Times New Roman"/>
              </a:rPr>
              <a:t>leather strap wrapped </a:t>
            </a:r>
            <a:r>
              <a:rPr sz="1200" spc="-10" dirty="0">
                <a:latin typeface="Times New Roman"/>
                <a:cs typeface="Times New Roman"/>
              </a:rPr>
              <a:t>around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wooden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rod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letters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leather </a:t>
            </a:r>
            <a:r>
              <a:rPr sz="1200" spc="-10" dirty="0">
                <a:latin typeface="Times New Roman"/>
                <a:cs typeface="Times New Roman"/>
              </a:rPr>
              <a:t>strip </a:t>
            </a:r>
            <a:r>
              <a:rPr sz="1200" spc="-15" dirty="0">
                <a:latin typeface="Times New Roman"/>
                <a:cs typeface="Times New Roman"/>
              </a:rPr>
              <a:t>are meaningless </a:t>
            </a:r>
            <a:r>
              <a:rPr sz="1200" spc="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it's </a:t>
            </a:r>
            <a:r>
              <a:rPr sz="1200" spc="5" dirty="0">
                <a:latin typeface="Times New Roman"/>
                <a:cs typeface="Times New Roman"/>
              </a:rPr>
              <a:t>unwrapped,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only </a:t>
            </a:r>
            <a:r>
              <a:rPr sz="1200" spc="-20" dirty="0">
                <a:latin typeface="Times New Roman"/>
                <a:cs typeface="Times New Roman"/>
              </a:rPr>
              <a:t>if </a:t>
            </a:r>
            <a:r>
              <a:rPr sz="1200" spc="-1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recipient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correctly </a:t>
            </a:r>
            <a:r>
              <a:rPr sz="1200" spc="-15" dirty="0">
                <a:latin typeface="Times New Roman"/>
                <a:cs typeface="Times New Roman"/>
              </a:rPr>
              <a:t>sized </a:t>
            </a:r>
            <a:r>
              <a:rPr sz="1200" spc="-10" dirty="0">
                <a:latin typeface="Times New Roman"/>
                <a:cs typeface="Times New Roman"/>
              </a:rPr>
              <a:t>rod </a:t>
            </a:r>
            <a:r>
              <a:rPr sz="1200" spc="15" dirty="0">
                <a:latin typeface="Times New Roman"/>
                <a:cs typeface="Times New Roman"/>
              </a:rPr>
              <a:t>does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message make sense. </a:t>
            </a:r>
            <a:r>
              <a:rPr sz="1200" spc="5" dirty="0">
                <a:latin typeface="Times New Roman"/>
                <a:cs typeface="Times New Roman"/>
              </a:rPr>
              <a:t>But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information </a:t>
            </a:r>
            <a:r>
              <a:rPr sz="1200" spc="-5" dirty="0">
                <a:latin typeface="Times New Roman"/>
                <a:cs typeface="Times New Roman"/>
              </a:rPr>
              <a:t> encryption </a:t>
            </a:r>
            <a:r>
              <a:rPr sz="1200" spc="5" dirty="0">
                <a:latin typeface="Times New Roman"/>
                <a:cs typeface="Times New Roman"/>
              </a:rPr>
              <a:t>was </a:t>
            </a:r>
            <a:r>
              <a:rPr sz="1200" spc="-10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document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-15" dirty="0">
                <a:latin typeface="Times New Roman"/>
                <a:cs typeface="Times New Roman"/>
              </a:rPr>
              <a:t>Circa </a:t>
            </a:r>
            <a:r>
              <a:rPr sz="1200" dirty="0">
                <a:latin typeface="Times New Roman"/>
                <a:cs typeface="Times New Roman"/>
              </a:rPr>
              <a:t>60 </a:t>
            </a:r>
            <a:r>
              <a:rPr sz="1200" spc="10" dirty="0">
                <a:latin typeface="Times New Roman"/>
                <a:cs typeface="Times New Roman"/>
              </a:rPr>
              <a:t>BC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20" dirty="0">
                <a:latin typeface="Times New Roman"/>
                <a:cs typeface="Times New Roman"/>
              </a:rPr>
              <a:t>Julius </a:t>
            </a:r>
            <a:r>
              <a:rPr sz="1200" spc="-10" dirty="0">
                <a:latin typeface="Times New Roman"/>
                <a:cs typeface="Times New Roman"/>
              </a:rPr>
              <a:t>Caesarn, </a:t>
            </a:r>
            <a:r>
              <a:rPr sz="1200" dirty="0">
                <a:latin typeface="Times New Roman"/>
                <a:cs typeface="Times New Roman"/>
              </a:rPr>
              <a:t>he </a:t>
            </a:r>
            <a:r>
              <a:rPr sz="1200" spc="-5" dirty="0">
                <a:latin typeface="Times New Roman"/>
                <a:cs typeface="Times New Roman"/>
              </a:rPr>
              <a:t>invents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substitution </a:t>
            </a:r>
            <a:r>
              <a:rPr sz="1200" spc="-5" dirty="0">
                <a:latin typeface="Times New Roman"/>
                <a:cs typeface="Times New Roman"/>
              </a:rPr>
              <a:t> cypher </a:t>
            </a:r>
            <a:r>
              <a:rPr sz="1200" spc="5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shifts </a:t>
            </a:r>
            <a:r>
              <a:rPr sz="1200" spc="-10" dirty="0">
                <a:latin typeface="Times New Roman"/>
                <a:cs typeface="Times New Roman"/>
              </a:rPr>
              <a:t>characters </a:t>
            </a:r>
            <a:r>
              <a:rPr sz="1200" dirty="0">
                <a:latin typeface="Times New Roman"/>
                <a:cs typeface="Times New Roman"/>
              </a:rPr>
              <a:t>by three </a:t>
            </a:r>
            <a:r>
              <a:rPr sz="1200" spc="-15" dirty="0">
                <a:latin typeface="Times New Roman"/>
                <a:cs typeface="Times New Roman"/>
              </a:rPr>
              <a:t>places: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becomes </a:t>
            </a:r>
            <a:r>
              <a:rPr sz="1200" spc="10" dirty="0">
                <a:latin typeface="Times New Roman"/>
                <a:cs typeface="Times New Roman"/>
              </a:rPr>
              <a:t>D, </a:t>
            </a:r>
            <a:r>
              <a:rPr sz="1200" dirty="0">
                <a:latin typeface="Times New Roman"/>
                <a:cs typeface="Times New Roman"/>
              </a:rPr>
              <a:t>B </a:t>
            </a:r>
            <a:r>
              <a:rPr sz="1200" spc="-10" dirty="0">
                <a:latin typeface="Times New Roman"/>
                <a:cs typeface="Times New Roman"/>
              </a:rPr>
              <a:t>becomes </a:t>
            </a:r>
            <a:r>
              <a:rPr sz="1200" spc="5" dirty="0">
                <a:latin typeface="Times New Roman"/>
                <a:cs typeface="Times New Roman"/>
              </a:rPr>
              <a:t>E, etc.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spc="-25" dirty="0">
                <a:latin typeface="Times New Roman"/>
                <a:cs typeface="Times New Roman"/>
              </a:rPr>
              <a:t>simple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effective </a:t>
            </a:r>
            <a:r>
              <a:rPr sz="1200" dirty="0">
                <a:latin typeface="Times New Roman"/>
                <a:cs typeface="Times New Roman"/>
              </a:rPr>
              <a:t>encoding </a:t>
            </a:r>
            <a:r>
              <a:rPr sz="1200" spc="-5" dirty="0">
                <a:latin typeface="Times New Roman"/>
                <a:cs typeface="Times New Roman"/>
              </a:rPr>
              <a:t>method at </a:t>
            </a:r>
            <a:r>
              <a:rPr sz="1200" spc="5" dirty="0">
                <a:latin typeface="Times New Roman"/>
                <a:cs typeface="Times New Roman"/>
              </a:rPr>
              <a:t>that </a:t>
            </a:r>
            <a:r>
              <a:rPr sz="1200" spc="-10" dirty="0">
                <a:latin typeface="Times New Roman"/>
                <a:cs typeface="Times New Roman"/>
              </a:rPr>
              <a:t>time </a:t>
            </a:r>
            <a:r>
              <a:rPr sz="1200" spc="-20" dirty="0">
                <a:latin typeface="Times New Roman"/>
                <a:cs typeface="Times New Roman"/>
              </a:rPr>
              <a:t>also </a:t>
            </a:r>
            <a:r>
              <a:rPr sz="1200" spc="5" dirty="0">
                <a:latin typeface="Times New Roman"/>
                <a:cs typeface="Times New Roman"/>
              </a:rPr>
              <a:t>known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Ceaser </a:t>
            </a:r>
            <a:r>
              <a:rPr sz="1200" spc="-10" dirty="0">
                <a:latin typeface="Times New Roman"/>
                <a:cs typeface="Times New Roman"/>
              </a:rPr>
              <a:t>Cipher.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Similarly, </a:t>
            </a:r>
            <a:r>
              <a:rPr sz="1200" spc="-15" dirty="0">
                <a:latin typeface="Times New Roman"/>
                <a:cs typeface="Times New Roman"/>
              </a:rPr>
              <a:t>many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different </a:t>
            </a:r>
            <a:r>
              <a:rPr sz="1200" spc="-15" dirty="0">
                <a:latin typeface="Times New Roman"/>
                <a:cs typeface="Times New Roman"/>
              </a:rPr>
              <a:t>ciphering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deciphering </a:t>
            </a:r>
            <a:r>
              <a:rPr sz="1200" spc="-5" dirty="0">
                <a:latin typeface="Times New Roman"/>
                <a:cs typeface="Times New Roman"/>
              </a:rPr>
              <a:t>techniques were invented </a:t>
            </a:r>
            <a:r>
              <a:rPr sz="1200" spc="-10" dirty="0">
                <a:latin typeface="Times New Roman"/>
                <a:cs typeface="Times New Roman"/>
              </a:rPr>
              <a:t>till </a:t>
            </a:r>
            <a:r>
              <a:rPr sz="1200" spc="5" dirty="0">
                <a:latin typeface="Times New Roman"/>
                <a:cs typeface="Times New Roman"/>
              </a:rPr>
              <a:t>now. And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traditional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storage </a:t>
            </a:r>
            <a:r>
              <a:rPr sz="1200" dirty="0">
                <a:latin typeface="Times New Roman"/>
                <a:cs typeface="Times New Roman"/>
              </a:rPr>
              <a:t>devices </a:t>
            </a:r>
            <a:r>
              <a:rPr sz="1200" spc="-10" dirty="0">
                <a:latin typeface="Times New Roman"/>
                <a:cs typeface="Times New Roman"/>
              </a:rPr>
              <a:t>such as </a:t>
            </a:r>
            <a:r>
              <a:rPr sz="1200" spc="-5" dirty="0">
                <a:latin typeface="Times New Roman"/>
                <a:cs typeface="Times New Roman"/>
              </a:rPr>
              <a:t>flash drives, </a:t>
            </a:r>
            <a:r>
              <a:rPr sz="1200" spc="-10" dirty="0">
                <a:latin typeface="Times New Roman"/>
                <a:cs typeface="Times New Roman"/>
              </a:rPr>
              <a:t>hard </a:t>
            </a:r>
            <a:r>
              <a:rPr sz="1200" dirty="0">
                <a:latin typeface="Times New Roman"/>
                <a:cs typeface="Times New Roman"/>
              </a:rPr>
              <a:t>disks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5" dirty="0">
                <a:latin typeface="Times New Roman"/>
                <a:cs typeface="Times New Roman"/>
              </a:rPr>
              <a:t>other kinds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physical </a:t>
            </a:r>
            <a:r>
              <a:rPr sz="1200" spc="-5" dirty="0">
                <a:latin typeface="Times New Roman"/>
                <a:cs typeface="Times New Roman"/>
              </a:rPr>
              <a:t>storage </a:t>
            </a:r>
            <a:r>
              <a:rPr sz="1200" dirty="0">
                <a:latin typeface="Times New Roman"/>
                <a:cs typeface="Times New Roman"/>
              </a:rPr>
              <a:t>devices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are slowly becoming </a:t>
            </a:r>
            <a:r>
              <a:rPr sz="1200" spc="-5" dirty="0">
                <a:latin typeface="Times New Roman"/>
                <a:cs typeface="Times New Roman"/>
              </a:rPr>
              <a:t>obsolete.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reason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10" dirty="0">
                <a:latin typeface="Times New Roman"/>
                <a:cs typeface="Times New Roman"/>
              </a:rPr>
              <a:t>that,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business </a:t>
            </a:r>
            <a:r>
              <a:rPr sz="1200" spc="5" dirty="0">
                <a:latin typeface="Times New Roman"/>
                <a:cs typeface="Times New Roman"/>
              </a:rPr>
              <a:t>front, </a:t>
            </a:r>
            <a:r>
              <a:rPr sz="1200" spc="-10" dirty="0">
                <a:latin typeface="Times New Roman"/>
                <a:cs typeface="Times New Roman"/>
              </a:rPr>
              <a:t>global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expansion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5" dirty="0">
                <a:latin typeface="Times New Roman"/>
                <a:cs typeface="Times New Roman"/>
              </a:rPr>
              <a:t>companies require </a:t>
            </a:r>
            <a:r>
              <a:rPr sz="1200" spc="25" dirty="0">
                <a:latin typeface="Times New Roman"/>
                <a:cs typeface="Times New Roman"/>
              </a:rPr>
              <a:t>data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15" dirty="0">
                <a:latin typeface="Times New Roman"/>
                <a:cs typeface="Times New Roman"/>
              </a:rPr>
              <a:t>shared </a:t>
            </a:r>
            <a:r>
              <a:rPr sz="1200" spc="-10" dirty="0">
                <a:latin typeface="Times New Roman"/>
                <a:cs typeface="Times New Roman"/>
              </a:rPr>
              <a:t>amongst </a:t>
            </a:r>
            <a:r>
              <a:rPr sz="1200" spc="-15" dirty="0">
                <a:latin typeface="Times New Roman"/>
                <a:cs typeface="Times New Roman"/>
              </a:rPr>
              <a:t>employees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collaborative </a:t>
            </a:r>
            <a:r>
              <a:rPr sz="1200" spc="-5" dirty="0">
                <a:latin typeface="Times New Roman"/>
                <a:cs typeface="Times New Roman"/>
              </a:rPr>
              <a:t> working. </a:t>
            </a:r>
            <a:r>
              <a:rPr sz="1200" spc="10" dirty="0">
                <a:latin typeface="Times New Roman"/>
                <a:cs typeface="Times New Roman"/>
              </a:rPr>
              <a:t>On the </a:t>
            </a:r>
            <a:r>
              <a:rPr sz="1200" spc="-15" dirty="0">
                <a:latin typeface="Times New Roman"/>
                <a:cs typeface="Times New Roman"/>
              </a:rPr>
              <a:t>user’s </a:t>
            </a:r>
            <a:r>
              <a:rPr sz="1200" spc="-10" dirty="0">
                <a:latin typeface="Times New Roman"/>
                <a:cs typeface="Times New Roman"/>
              </a:rPr>
              <a:t>personal usage </a:t>
            </a:r>
            <a:r>
              <a:rPr sz="1200" spc="5" dirty="0">
                <a:latin typeface="Times New Roman"/>
                <a:cs typeface="Times New Roman"/>
              </a:rPr>
              <a:t>front, </a:t>
            </a:r>
            <a:r>
              <a:rPr sz="1200" spc="-15" dirty="0">
                <a:latin typeface="Times New Roman"/>
                <a:cs typeface="Times New Roman"/>
              </a:rPr>
              <a:t>many users </a:t>
            </a:r>
            <a:r>
              <a:rPr sz="1200" spc="10" dirty="0">
                <a:latin typeface="Times New Roman"/>
                <a:cs typeface="Times New Roman"/>
              </a:rPr>
              <a:t>nowadays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spc="-15" dirty="0">
                <a:latin typeface="Times New Roman"/>
                <a:cs typeface="Times New Roman"/>
              </a:rPr>
              <a:t>multiple </a:t>
            </a:r>
            <a:r>
              <a:rPr sz="1200" spc="-5" dirty="0">
                <a:latin typeface="Times New Roman"/>
                <a:cs typeface="Times New Roman"/>
              </a:rPr>
              <a:t>devices,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such as </a:t>
            </a:r>
            <a:r>
              <a:rPr sz="1200" dirty="0">
                <a:latin typeface="Times New Roman"/>
                <a:cs typeface="Times New Roman"/>
              </a:rPr>
              <a:t>one or </a:t>
            </a:r>
            <a:r>
              <a:rPr sz="1200" spc="-20" dirty="0">
                <a:latin typeface="Times New Roman"/>
                <a:cs typeface="Times New Roman"/>
              </a:rPr>
              <a:t>more mobile/cell </a:t>
            </a:r>
            <a:r>
              <a:rPr sz="1200" spc="-5" dirty="0">
                <a:latin typeface="Times New Roman"/>
                <a:cs typeface="Times New Roman"/>
              </a:rPr>
              <a:t>phones, </a:t>
            </a:r>
            <a:r>
              <a:rPr sz="1200" spc="10" dirty="0">
                <a:latin typeface="Times New Roman"/>
                <a:cs typeface="Times New Roman"/>
              </a:rPr>
              <a:t>tabs, </a:t>
            </a:r>
            <a:r>
              <a:rPr sz="1200" spc="-5" dirty="0">
                <a:latin typeface="Times New Roman"/>
                <a:cs typeface="Times New Roman"/>
              </a:rPr>
              <a:t>laptops, </a:t>
            </a:r>
            <a:r>
              <a:rPr sz="1200" spc="10" dirty="0">
                <a:latin typeface="Times New Roman"/>
                <a:cs typeface="Times New Roman"/>
              </a:rPr>
              <a:t>desktop </a:t>
            </a:r>
            <a:r>
              <a:rPr sz="1200" spc="5" dirty="0">
                <a:latin typeface="Times New Roman"/>
                <a:cs typeface="Times New Roman"/>
              </a:rPr>
              <a:t>PCs </a:t>
            </a:r>
            <a:r>
              <a:rPr sz="1200" spc="-5" dirty="0">
                <a:latin typeface="Times New Roman"/>
                <a:cs typeface="Times New Roman"/>
              </a:rPr>
              <a:t>et cetera. </a:t>
            </a:r>
            <a:r>
              <a:rPr sz="1200" dirty="0">
                <a:latin typeface="Times New Roman"/>
                <a:cs typeface="Times New Roman"/>
              </a:rPr>
              <a:t>Hence </a:t>
            </a:r>
            <a:r>
              <a:rPr sz="1200" spc="-25" dirty="0">
                <a:latin typeface="Times New Roman"/>
                <a:cs typeface="Times New Roman"/>
              </a:rPr>
              <a:t>cloud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storage provides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way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access </a:t>
            </a:r>
            <a:r>
              <a:rPr sz="1200" spc="-10" dirty="0">
                <a:latin typeface="Times New Roman"/>
                <a:cs typeface="Times New Roman"/>
              </a:rPr>
              <a:t>one’s personal </a:t>
            </a:r>
            <a:r>
              <a:rPr sz="1200" spc="25" dirty="0">
                <a:latin typeface="Times New Roman"/>
                <a:cs typeface="Times New Roman"/>
              </a:rPr>
              <a:t>data </a:t>
            </a:r>
            <a:r>
              <a:rPr sz="1200" spc="-15" dirty="0">
                <a:latin typeface="Times New Roman"/>
                <a:cs typeface="Times New Roman"/>
              </a:rPr>
              <a:t>across all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one’s personal </a:t>
            </a:r>
            <a:r>
              <a:rPr sz="1200" spc="-5" dirty="0">
                <a:latin typeface="Times New Roman"/>
                <a:cs typeface="Times New Roman"/>
              </a:rPr>
              <a:t>devices. </a:t>
            </a:r>
            <a:r>
              <a:rPr sz="1200" dirty="0">
                <a:latin typeface="Times New Roman"/>
                <a:cs typeface="Times New Roman"/>
              </a:rPr>
              <a:t> Hence </a:t>
            </a:r>
            <a:r>
              <a:rPr sz="1200" spc="-20" dirty="0">
                <a:latin typeface="Times New Roman"/>
                <a:cs typeface="Times New Roman"/>
              </a:rPr>
              <a:t>more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20" dirty="0">
                <a:latin typeface="Times New Roman"/>
                <a:cs typeface="Times New Roman"/>
              </a:rPr>
              <a:t>more </a:t>
            </a:r>
            <a:r>
              <a:rPr sz="1200" spc="-10" dirty="0">
                <a:latin typeface="Times New Roman"/>
                <a:cs typeface="Times New Roman"/>
              </a:rPr>
              <a:t>people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spc="-5" dirty="0">
                <a:latin typeface="Times New Roman"/>
                <a:cs typeface="Times New Roman"/>
              </a:rPr>
              <a:t>shifting </a:t>
            </a:r>
            <a:r>
              <a:rPr sz="1200" spc="10" dirty="0">
                <a:latin typeface="Times New Roman"/>
                <a:cs typeface="Times New Roman"/>
              </a:rPr>
              <a:t>towards the </a:t>
            </a:r>
            <a:r>
              <a:rPr sz="1200" spc="-20" dirty="0">
                <a:latin typeface="Times New Roman"/>
                <a:cs typeface="Times New Roman"/>
              </a:rPr>
              <a:t>more </a:t>
            </a:r>
            <a:r>
              <a:rPr sz="1200" spc="-10" dirty="0">
                <a:latin typeface="Times New Roman"/>
                <a:cs typeface="Times New Roman"/>
              </a:rPr>
              <a:t>convenient </a:t>
            </a:r>
            <a:r>
              <a:rPr sz="1200" dirty="0">
                <a:latin typeface="Times New Roman"/>
                <a:cs typeface="Times New Roman"/>
              </a:rPr>
              <a:t>option of </a:t>
            </a:r>
            <a:r>
              <a:rPr sz="1200" spc="-10" dirty="0">
                <a:latin typeface="Times New Roman"/>
                <a:cs typeface="Times New Roman"/>
              </a:rPr>
              <a:t>cloud </a:t>
            </a:r>
            <a:r>
              <a:rPr sz="1200" spc="-15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 storing </a:t>
            </a:r>
            <a:r>
              <a:rPr sz="1200" spc="-5" dirty="0">
                <a:latin typeface="Times New Roman"/>
                <a:cs typeface="Times New Roman"/>
              </a:rPr>
              <a:t>their </a:t>
            </a:r>
            <a:r>
              <a:rPr sz="1200" spc="15" dirty="0">
                <a:latin typeface="Times New Roman"/>
                <a:cs typeface="Times New Roman"/>
              </a:rPr>
              <a:t>data.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ability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access </a:t>
            </a:r>
            <a:r>
              <a:rPr sz="1200" spc="-10" dirty="0">
                <a:latin typeface="Times New Roman"/>
                <a:cs typeface="Times New Roman"/>
              </a:rPr>
              <a:t>files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10" dirty="0">
                <a:latin typeface="Times New Roman"/>
                <a:cs typeface="Times New Roman"/>
              </a:rPr>
              <a:t>remote locations </a:t>
            </a:r>
            <a:r>
              <a:rPr sz="1200" spc="-15" dirty="0">
                <a:latin typeface="Times New Roman"/>
                <a:cs typeface="Times New Roman"/>
              </a:rPr>
              <a:t>using just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stable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internet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gives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cloud</a:t>
            </a:r>
            <a:r>
              <a:rPr sz="1200" spc="-5" dirty="0">
                <a:latin typeface="Times New Roman"/>
                <a:cs typeface="Times New Roman"/>
              </a:rPr>
              <a:t> an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edge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over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storage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83348"/>
            <a:ext cx="5520690" cy="7988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67205">
              <a:lnSpc>
                <a:spcPct val="100000"/>
              </a:lnSpc>
              <a:spcBef>
                <a:spcPts val="125"/>
              </a:spcBef>
            </a:pPr>
            <a:r>
              <a:rPr sz="1400" b="1" spc="45" dirty="0">
                <a:latin typeface="Times New Roman"/>
                <a:cs typeface="Times New Roman"/>
              </a:rPr>
              <a:t>2</a:t>
            </a:r>
            <a:r>
              <a:rPr sz="1400" b="1" spc="5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L</a:t>
            </a:r>
            <a:r>
              <a:rPr sz="1400" b="1" spc="-20" dirty="0">
                <a:latin typeface="Times New Roman"/>
                <a:cs typeface="Times New Roman"/>
              </a:rPr>
              <a:t>I</a:t>
            </a:r>
            <a:r>
              <a:rPr sz="1400" b="1" spc="35" dirty="0">
                <a:latin typeface="Times New Roman"/>
                <a:cs typeface="Times New Roman"/>
              </a:rPr>
              <a:t>TERATU</a:t>
            </a:r>
            <a:r>
              <a:rPr sz="1400" b="1" spc="-40" dirty="0">
                <a:latin typeface="Times New Roman"/>
                <a:cs typeface="Times New Roman"/>
              </a:rPr>
              <a:t>R</a:t>
            </a:r>
            <a:r>
              <a:rPr sz="1400" b="1" spc="15" dirty="0">
                <a:latin typeface="Times New Roman"/>
                <a:cs typeface="Times New Roman"/>
              </a:rPr>
              <a:t>E</a:t>
            </a:r>
            <a:r>
              <a:rPr sz="1400" b="1" spc="-180" dirty="0">
                <a:latin typeface="Times New Roman"/>
                <a:cs typeface="Times New Roman"/>
              </a:rPr>
              <a:t> </a:t>
            </a:r>
            <a:r>
              <a:rPr sz="1400" b="1" spc="45" dirty="0">
                <a:latin typeface="Times New Roman"/>
                <a:cs typeface="Times New Roman"/>
              </a:rPr>
              <a:t>S</a:t>
            </a:r>
            <a:r>
              <a:rPr sz="1400" b="1" spc="35" dirty="0">
                <a:latin typeface="Times New Roman"/>
                <a:cs typeface="Times New Roman"/>
              </a:rPr>
              <a:t>URV</a:t>
            </a:r>
            <a:r>
              <a:rPr sz="1400" b="1" spc="-40" dirty="0">
                <a:latin typeface="Times New Roman"/>
                <a:cs typeface="Times New Roman"/>
              </a:rPr>
              <a:t>E</a:t>
            </a:r>
            <a:r>
              <a:rPr sz="1400" b="1" spc="15" dirty="0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425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Despite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usage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5" dirty="0">
                <a:latin typeface="Times New Roman"/>
                <a:cs typeface="Times New Roman"/>
              </a:rPr>
              <a:t>various </a:t>
            </a:r>
            <a:r>
              <a:rPr sz="1200" spc="5" dirty="0">
                <a:latin typeface="Times New Roman"/>
                <a:cs typeface="Times New Roman"/>
              </a:rPr>
              <a:t>types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cryptographic algorithms </a:t>
            </a:r>
            <a:r>
              <a:rPr sz="1200" dirty="0">
                <a:latin typeface="Times New Roman"/>
                <a:cs typeface="Times New Roman"/>
              </a:rPr>
              <a:t>provide </a:t>
            </a:r>
            <a:r>
              <a:rPr sz="1200" spc="-10" dirty="0">
                <a:latin typeface="Times New Roman"/>
                <a:cs typeface="Times New Roman"/>
              </a:rPr>
              <a:t>high security </a:t>
            </a:r>
            <a:r>
              <a:rPr sz="1200" spc="-2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networks, but </a:t>
            </a:r>
            <a:r>
              <a:rPr sz="1200" spc="5" dirty="0">
                <a:latin typeface="Times New Roman"/>
                <a:cs typeface="Times New Roman"/>
              </a:rPr>
              <a:t>they </a:t>
            </a:r>
            <a:r>
              <a:rPr sz="1200" spc="-1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having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some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drawbacks. </a:t>
            </a:r>
            <a:r>
              <a:rPr sz="1200" spc="-3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improve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strength of these </a:t>
            </a:r>
            <a:r>
              <a:rPr sz="1200" spc="-15" dirty="0">
                <a:latin typeface="Times New Roman"/>
                <a:cs typeface="Times New Roman"/>
              </a:rPr>
              <a:t>algorithms, </a:t>
            </a:r>
            <a:r>
              <a:rPr sz="1200" dirty="0">
                <a:latin typeface="Times New Roman"/>
                <a:cs typeface="Times New Roman"/>
              </a:rPr>
              <a:t>authors of </a:t>
            </a:r>
            <a:r>
              <a:rPr sz="1200" spc="-10" dirty="0">
                <a:latin typeface="Times New Roman"/>
                <a:cs typeface="Times New Roman"/>
              </a:rPr>
              <a:t>[1] propose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new </a:t>
            </a:r>
            <a:r>
              <a:rPr sz="1200" spc="-10" dirty="0">
                <a:latin typeface="Times New Roman"/>
                <a:cs typeface="Times New Roman"/>
              </a:rPr>
              <a:t>hybrid cryptographic algorithm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 this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paper.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paper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two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cryptography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 (DES,</a:t>
            </a:r>
            <a:r>
              <a:rPr sz="1200" spc="10" dirty="0">
                <a:latin typeface="Times New Roman"/>
                <a:cs typeface="Times New Roman"/>
              </a:rPr>
              <a:t> IDEA).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000"/>
              </a:lnSpc>
              <a:spcBef>
                <a:spcPts val="1090"/>
              </a:spcBef>
            </a:pPr>
            <a:r>
              <a:rPr sz="1200" spc="5" dirty="0">
                <a:latin typeface="Times New Roman"/>
                <a:cs typeface="Times New Roman"/>
              </a:rPr>
              <a:t>Authors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[2]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spc="-10" dirty="0">
                <a:latin typeface="Times New Roman"/>
                <a:cs typeface="Times New Roman"/>
              </a:rPr>
              <a:t>proposed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model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preserve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privacy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10" dirty="0">
                <a:latin typeface="Times New Roman"/>
                <a:cs typeface="Times New Roman"/>
              </a:rPr>
              <a:t>randomizing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original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data, </a:t>
            </a:r>
            <a:r>
              <a:rPr sz="1200" spc="5" dirty="0">
                <a:latin typeface="Times New Roman"/>
                <a:cs typeface="Times New Roman"/>
              </a:rPr>
              <a:t>then </a:t>
            </a:r>
            <a:r>
              <a:rPr sz="1200" spc="-10" dirty="0">
                <a:latin typeface="Times New Roman"/>
                <a:cs typeface="Times New Roman"/>
              </a:rPr>
              <a:t>apply generalization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10" dirty="0">
                <a:latin typeface="Times New Roman"/>
                <a:cs typeface="Times New Roman"/>
              </a:rPr>
              <a:t>randomized </a:t>
            </a:r>
            <a:r>
              <a:rPr sz="1200" dirty="0">
                <a:latin typeface="Times New Roman"/>
                <a:cs typeface="Times New Roman"/>
              </a:rPr>
              <a:t>or modified </a:t>
            </a:r>
            <a:r>
              <a:rPr sz="1200" spc="15" dirty="0">
                <a:latin typeface="Times New Roman"/>
                <a:cs typeface="Times New Roman"/>
              </a:rPr>
              <a:t>data. </a:t>
            </a:r>
            <a:r>
              <a:rPr sz="1200" spc="-25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technique </a:t>
            </a:r>
            <a:r>
              <a:rPr sz="1200" spc="-10" dirty="0">
                <a:latin typeface="Times New Roman"/>
                <a:cs typeface="Times New Roman"/>
              </a:rPr>
              <a:t>protects </a:t>
            </a:r>
            <a:r>
              <a:rPr sz="1200" spc="-5" dirty="0">
                <a:latin typeface="Times New Roman"/>
                <a:cs typeface="Times New Roman"/>
              </a:rPr>
              <a:t> private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data</a:t>
            </a:r>
            <a:r>
              <a:rPr sz="1200" spc="-1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with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better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accuracy,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also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reconstruct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original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data</a:t>
            </a:r>
            <a:r>
              <a:rPr sz="1200" spc="-1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data</a:t>
            </a:r>
            <a:r>
              <a:rPr sz="1200" spc="-1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10" dirty="0">
                <a:latin typeface="Times New Roman"/>
                <a:cs typeface="Times New Roman"/>
              </a:rPr>
              <a:t>information </a:t>
            </a:r>
            <a:r>
              <a:rPr sz="1200" spc="-20" dirty="0">
                <a:latin typeface="Times New Roman"/>
                <a:cs typeface="Times New Roman"/>
              </a:rPr>
              <a:t>loss, </a:t>
            </a:r>
            <a:r>
              <a:rPr sz="1200" spc="-15" dirty="0">
                <a:latin typeface="Times New Roman"/>
                <a:cs typeface="Times New Roman"/>
              </a:rPr>
              <a:t>makes usability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5" dirty="0">
                <a:latin typeface="Times New Roman"/>
                <a:cs typeface="Times New Roman"/>
              </a:rPr>
              <a:t>data. Data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not </a:t>
            </a:r>
            <a:r>
              <a:rPr sz="1200" spc="-15" dirty="0">
                <a:latin typeface="Times New Roman"/>
                <a:cs typeface="Times New Roman"/>
              </a:rPr>
              <a:t>secure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cloud because </a:t>
            </a:r>
            <a:r>
              <a:rPr sz="1200" spc="-1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unauthorized </a:t>
            </a:r>
            <a:r>
              <a:rPr sz="1200" spc="-10" dirty="0">
                <a:latin typeface="Times New Roman"/>
                <a:cs typeface="Times New Roman"/>
              </a:rPr>
              <a:t>user can </a:t>
            </a:r>
            <a:r>
              <a:rPr sz="1200" dirty="0">
                <a:latin typeface="Times New Roman"/>
                <a:cs typeface="Times New Roman"/>
              </a:rPr>
              <a:t>try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private </a:t>
            </a:r>
            <a:r>
              <a:rPr sz="1200" spc="15" dirty="0">
                <a:latin typeface="Times New Roman"/>
                <a:cs typeface="Times New Roman"/>
              </a:rPr>
              <a:t>data. </a:t>
            </a:r>
            <a:r>
              <a:rPr sz="1200" dirty="0">
                <a:latin typeface="Times New Roman"/>
                <a:cs typeface="Times New Roman"/>
              </a:rPr>
              <a:t>So, </a:t>
            </a:r>
            <a:r>
              <a:rPr sz="1200" spc="-5" dirty="0">
                <a:latin typeface="Times New Roman"/>
                <a:cs typeface="Times New Roman"/>
              </a:rPr>
              <a:t>providing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2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security </a:t>
            </a:r>
            <a:r>
              <a:rPr sz="1200" spc="-20" dirty="0">
                <a:latin typeface="Times New Roman"/>
                <a:cs typeface="Times New Roman"/>
              </a:rPr>
              <a:t>it </a:t>
            </a:r>
            <a:r>
              <a:rPr sz="1200" spc="-10" dirty="0">
                <a:latin typeface="Times New Roman"/>
                <a:cs typeface="Times New Roman"/>
              </a:rPr>
              <a:t>uses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different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method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data.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proposed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study </a:t>
            </a:r>
            <a:r>
              <a:rPr sz="1200" spc="-10" dirty="0">
                <a:latin typeface="Times New Roman"/>
                <a:cs typeface="Times New Roman"/>
              </a:rPr>
              <a:t>[3]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uses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multilevel </a:t>
            </a:r>
            <a:r>
              <a:rPr sz="1200" spc="-5" dirty="0">
                <a:latin typeface="Times New Roman"/>
                <a:cs typeface="Times New Roman"/>
              </a:rPr>
              <a:t>encryption </a:t>
            </a:r>
            <a:r>
              <a:rPr sz="1200" spc="-10" dirty="0">
                <a:latin typeface="Times New Roman"/>
                <a:cs typeface="Times New Roman"/>
              </a:rPr>
              <a:t>algorithm. </a:t>
            </a:r>
            <a:r>
              <a:rPr sz="1200" spc="20" dirty="0">
                <a:latin typeface="Times New Roman"/>
                <a:cs typeface="Times New Roman"/>
              </a:rPr>
              <a:t>In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multilevel </a:t>
            </a:r>
            <a:r>
              <a:rPr sz="1200" spc="-5" dirty="0">
                <a:latin typeface="Times New Roman"/>
                <a:cs typeface="Times New Roman"/>
              </a:rPr>
              <a:t>encryption </a:t>
            </a:r>
            <a:r>
              <a:rPr sz="1200" spc="-20" dirty="0">
                <a:latin typeface="Times New Roman"/>
                <a:cs typeface="Times New Roman"/>
              </a:rPr>
              <a:t>it </a:t>
            </a:r>
            <a:r>
              <a:rPr sz="1200" spc="-15" dirty="0">
                <a:latin typeface="Times New Roman"/>
                <a:cs typeface="Times New Roman"/>
              </a:rPr>
              <a:t>combines </a:t>
            </a:r>
            <a:r>
              <a:rPr sz="1200" spc="20" dirty="0">
                <a:latin typeface="Times New Roman"/>
                <a:cs typeface="Times New Roman"/>
              </a:rPr>
              <a:t>two </a:t>
            </a:r>
            <a:r>
              <a:rPr sz="1200" spc="-10" dirty="0">
                <a:latin typeface="Times New Roman"/>
                <a:cs typeface="Times New Roman"/>
              </a:rPr>
              <a:t>different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better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similar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approach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was</a:t>
            </a:r>
            <a:r>
              <a:rPr sz="1200" spc="-20" dirty="0">
                <a:latin typeface="Times New Roman"/>
                <a:cs typeface="Times New Roman"/>
              </a:rPr>
              <a:t> also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followed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[4].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400"/>
              </a:lnSpc>
              <a:spcBef>
                <a:spcPts val="1090"/>
              </a:spcBef>
            </a:pP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paper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[5]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describes</a:t>
            </a:r>
            <a:r>
              <a:rPr sz="1200" spc="-20" dirty="0">
                <a:latin typeface="Times New Roman"/>
                <a:cs typeface="Times New Roman"/>
              </a:rPr>
              <a:t> in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network,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complete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-15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secure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applications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15" dirty="0">
                <a:latin typeface="Times New Roman"/>
                <a:cs typeface="Times New Roman"/>
              </a:rPr>
              <a:t>services, </a:t>
            </a:r>
            <a:r>
              <a:rPr sz="1200" dirty="0">
                <a:latin typeface="Times New Roman"/>
                <a:cs typeface="Times New Roman"/>
              </a:rPr>
              <a:t>but </a:t>
            </a:r>
            <a:r>
              <a:rPr sz="1200" spc="-5" dirty="0">
                <a:latin typeface="Times New Roman"/>
                <a:cs typeface="Times New Roman"/>
              </a:rPr>
              <a:t>satisfactory </a:t>
            </a:r>
            <a:r>
              <a:rPr sz="1200" spc="-25" dirty="0">
                <a:latin typeface="Times New Roman"/>
                <a:cs typeface="Times New Roman"/>
              </a:rPr>
              <a:t>risk </a:t>
            </a:r>
            <a:r>
              <a:rPr sz="1200" spc="-15" dirty="0">
                <a:latin typeface="Times New Roman"/>
                <a:cs typeface="Times New Roman"/>
              </a:rPr>
              <a:t>management </a:t>
            </a:r>
            <a:r>
              <a:rPr sz="1200" spc="-10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reduce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stage </a:t>
            </a:r>
            <a:r>
              <a:rPr sz="1200" spc="-40" dirty="0">
                <a:latin typeface="Times New Roman"/>
                <a:cs typeface="Times New Roman"/>
              </a:rPr>
              <a:t>of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risks. </a:t>
            </a:r>
            <a:r>
              <a:rPr sz="1200" spc="2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our work, </a:t>
            </a:r>
            <a:r>
              <a:rPr sz="1200" spc="10" dirty="0">
                <a:latin typeface="Times New Roman"/>
                <a:cs typeface="Times New Roman"/>
              </a:rPr>
              <a:t>we </a:t>
            </a:r>
            <a:r>
              <a:rPr sz="1200" spc="-10" dirty="0">
                <a:latin typeface="Times New Roman"/>
                <a:cs typeface="Times New Roman"/>
              </a:rPr>
              <a:t>used </a:t>
            </a:r>
            <a:r>
              <a:rPr sz="1200" spc="-15" dirty="0">
                <a:latin typeface="Times New Roman"/>
                <a:cs typeface="Times New Roman"/>
              </a:rPr>
              <a:t>various </a:t>
            </a:r>
            <a:r>
              <a:rPr sz="1200" spc="-5" dirty="0">
                <a:latin typeface="Times New Roman"/>
                <a:cs typeface="Times New Roman"/>
              </a:rPr>
              <a:t>techniques </a:t>
            </a:r>
            <a:r>
              <a:rPr sz="1200" spc="-20" dirty="0">
                <a:latin typeface="Times New Roman"/>
                <a:cs typeface="Times New Roman"/>
              </a:rPr>
              <a:t>like </a:t>
            </a:r>
            <a:r>
              <a:rPr sz="1200" spc="10" dirty="0">
                <a:latin typeface="Times New Roman"/>
                <a:cs typeface="Times New Roman"/>
              </a:rPr>
              <a:t>AES, </a:t>
            </a:r>
            <a:r>
              <a:rPr sz="1200" spc="5" dirty="0">
                <a:latin typeface="Times New Roman"/>
                <a:cs typeface="Times New Roman"/>
              </a:rPr>
              <a:t>RSA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10" dirty="0">
                <a:latin typeface="Times New Roman"/>
                <a:cs typeface="Times New Roman"/>
              </a:rPr>
              <a:t>DES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-20" dirty="0">
                <a:latin typeface="Times New Roman"/>
                <a:cs typeface="Times New Roman"/>
              </a:rPr>
              <a:t>proposed </a:t>
            </a:r>
            <a:r>
              <a:rPr sz="1200" spc="-15" dirty="0">
                <a:latin typeface="Times New Roman"/>
                <a:cs typeface="Times New Roman"/>
              </a:rPr>
              <a:t> achieving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higher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cloud.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experimental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results show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that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hybrid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advantages </a:t>
            </a:r>
            <a:r>
              <a:rPr sz="1200" dirty="0">
                <a:latin typeface="Times New Roman"/>
                <a:cs typeface="Times New Roman"/>
              </a:rPr>
              <a:t>of fast </a:t>
            </a:r>
            <a:r>
              <a:rPr sz="1200" spc="-5" dirty="0">
                <a:latin typeface="Times New Roman"/>
                <a:cs typeface="Times New Roman"/>
              </a:rPr>
              <a:t>encryption and </a:t>
            </a:r>
            <a:r>
              <a:rPr sz="1200" dirty="0">
                <a:latin typeface="Times New Roman"/>
                <a:cs typeface="Times New Roman"/>
              </a:rPr>
              <a:t>decryption </a:t>
            </a:r>
            <a:r>
              <a:rPr sz="1200" spc="5" dirty="0">
                <a:latin typeface="Times New Roman"/>
                <a:cs typeface="Times New Roman"/>
              </a:rPr>
              <a:t>speed, </a:t>
            </a:r>
            <a:r>
              <a:rPr sz="1200" spc="-10" dirty="0">
                <a:latin typeface="Times New Roman"/>
                <a:cs typeface="Times New Roman"/>
              </a:rPr>
              <a:t>high security, </a:t>
            </a:r>
            <a:r>
              <a:rPr sz="1200" spc="-20" dirty="0">
                <a:latin typeface="Times New Roman"/>
                <a:cs typeface="Times New Roman"/>
              </a:rPr>
              <a:t>good </a:t>
            </a:r>
            <a:r>
              <a:rPr sz="1200" spc="-15" dirty="0">
                <a:latin typeface="Times New Roman"/>
                <a:cs typeface="Times New Roman"/>
              </a:rPr>
              <a:t> processing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ability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for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longer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data,</a:t>
            </a:r>
            <a:r>
              <a:rPr sz="1200" spc="-1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solve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data</a:t>
            </a:r>
            <a:r>
              <a:rPr sz="1200" spc="-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problem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cloud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database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certain</a:t>
            </a:r>
            <a:r>
              <a:rPr sz="1200" dirty="0">
                <a:latin typeface="Times New Roman"/>
                <a:cs typeface="Times New Roman"/>
              </a:rPr>
              <a:t> extent</a:t>
            </a:r>
            <a:r>
              <a:rPr sz="1200" spc="-15" dirty="0">
                <a:latin typeface="Times New Roman"/>
                <a:cs typeface="Times New Roman"/>
              </a:rPr>
              <a:t> [6].</a:t>
            </a:r>
            <a:endParaRPr sz="120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43000"/>
              </a:lnSpc>
              <a:spcBef>
                <a:spcPts val="1090"/>
              </a:spcBef>
            </a:pP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article </a:t>
            </a:r>
            <a:r>
              <a:rPr sz="1200" spc="5" dirty="0">
                <a:latin typeface="Times New Roman"/>
                <a:cs typeface="Times New Roman"/>
              </a:rPr>
              <a:t>written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10" dirty="0">
                <a:latin typeface="Times New Roman"/>
                <a:cs typeface="Times New Roman"/>
              </a:rPr>
              <a:t>[7] </a:t>
            </a:r>
            <a:r>
              <a:rPr sz="1200" dirty="0">
                <a:latin typeface="Times New Roman"/>
                <a:cs typeface="Times New Roman"/>
              </a:rPr>
              <a:t>introduces a detailed </a:t>
            </a:r>
            <a:r>
              <a:rPr sz="1200" spc="-1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cloud security </a:t>
            </a:r>
            <a:r>
              <a:rPr sz="1200" spc="-15" dirty="0">
                <a:latin typeface="Times New Roman"/>
                <a:cs typeface="Times New Roman"/>
              </a:rPr>
              <a:t>problem. In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paper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various</a:t>
            </a:r>
            <a:r>
              <a:rPr sz="1200" spc="-10" dirty="0">
                <a:latin typeface="Times New Roman"/>
                <a:cs typeface="Times New Roman"/>
              </a:rPr>
              <a:t> existing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approaches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data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message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authentications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discussed. </a:t>
            </a:r>
            <a:r>
              <a:rPr sz="1200" spc="20" dirty="0">
                <a:latin typeface="Times New Roman"/>
                <a:cs typeface="Times New Roman"/>
              </a:rPr>
              <a:t>After </a:t>
            </a:r>
            <a:r>
              <a:rPr sz="1200" spc="15" dirty="0">
                <a:latin typeface="Times New Roman"/>
                <a:cs typeface="Times New Roman"/>
              </a:rPr>
              <a:t>study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existing approaches, </a:t>
            </a:r>
            <a:r>
              <a:rPr sz="1200" spc="-15" dirty="0">
                <a:latin typeface="Times New Roman"/>
                <a:cs typeface="Times New Roman"/>
              </a:rPr>
              <a:t>issues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5" dirty="0">
                <a:latin typeface="Times New Roman"/>
                <a:cs typeface="Times New Roman"/>
              </a:rPr>
              <a:t>challenges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point </a:t>
            </a:r>
            <a:r>
              <a:rPr sz="1200" dirty="0">
                <a:latin typeface="Times New Roman"/>
                <a:cs typeface="Times New Roman"/>
              </a:rPr>
              <a:t>out during </a:t>
            </a:r>
            <a:r>
              <a:rPr sz="1200" spc="25" dirty="0">
                <a:latin typeface="Times New Roman"/>
                <a:cs typeface="Times New Roman"/>
              </a:rPr>
              <a:t>data </a:t>
            </a:r>
            <a:r>
              <a:rPr sz="1200" spc="-15" dirty="0">
                <a:latin typeface="Times New Roman"/>
                <a:cs typeface="Times New Roman"/>
              </a:rPr>
              <a:t>processing </a:t>
            </a:r>
            <a:r>
              <a:rPr sz="1200" spc="-5" dirty="0">
                <a:latin typeface="Times New Roman"/>
                <a:cs typeface="Times New Roman"/>
              </a:rPr>
              <a:t>over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cloud. </a:t>
            </a:r>
            <a:r>
              <a:rPr sz="1200" spc="-25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paper </a:t>
            </a:r>
            <a:r>
              <a:rPr sz="1200" spc="-10" dirty="0">
                <a:latin typeface="Times New Roman"/>
                <a:cs typeface="Times New Roman"/>
              </a:rPr>
              <a:t>[8] </a:t>
            </a:r>
            <a:r>
              <a:rPr sz="1200" spc="-15" dirty="0">
                <a:latin typeface="Times New Roman"/>
                <a:cs typeface="Times New Roman"/>
              </a:rPr>
              <a:t>explains </a:t>
            </a:r>
            <a:r>
              <a:rPr sz="1200" spc="-5" dirty="0">
                <a:latin typeface="Times New Roman"/>
                <a:cs typeface="Times New Roman"/>
              </a:rPr>
              <a:t>User </a:t>
            </a:r>
            <a:r>
              <a:rPr sz="1200" spc="-15" dirty="0">
                <a:latin typeface="Times New Roman"/>
                <a:cs typeface="Times New Roman"/>
              </a:rPr>
              <a:t>requires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many </a:t>
            </a:r>
            <a:r>
              <a:rPr sz="1200" spc="-10" dirty="0">
                <a:latin typeface="Times New Roman"/>
                <a:cs typeface="Times New Roman"/>
              </a:rPr>
              <a:t>important information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their </a:t>
            </a:r>
            <a:r>
              <a:rPr sz="1200" spc="-10" dirty="0">
                <a:latin typeface="Times New Roman"/>
                <a:cs typeface="Times New Roman"/>
              </a:rPr>
              <a:t>location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perform their </a:t>
            </a:r>
            <a:r>
              <a:rPr sz="1200" dirty="0">
                <a:latin typeface="Times New Roman"/>
                <a:cs typeface="Times New Roman"/>
              </a:rPr>
              <a:t>task </a:t>
            </a:r>
            <a:r>
              <a:rPr sz="1200" spc="-20" dirty="0">
                <a:latin typeface="Times New Roman"/>
                <a:cs typeface="Times New Roman"/>
              </a:rPr>
              <a:t>like </a:t>
            </a:r>
            <a:r>
              <a:rPr sz="1200" dirty="0">
                <a:latin typeface="Times New Roman"/>
                <a:cs typeface="Times New Roman"/>
              </a:rPr>
              <a:t>location-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based </a:t>
            </a:r>
            <a:r>
              <a:rPr sz="1200" spc="-5" dirty="0">
                <a:latin typeface="Times New Roman"/>
                <a:cs typeface="Times New Roman"/>
              </a:rPr>
              <a:t>navigation, </a:t>
            </a:r>
            <a:r>
              <a:rPr sz="1200" spc="-10" dirty="0">
                <a:latin typeface="Times New Roman"/>
                <a:cs typeface="Times New Roman"/>
              </a:rPr>
              <a:t>location-based </a:t>
            </a:r>
            <a:r>
              <a:rPr sz="1200" spc="-5" dirty="0">
                <a:latin typeface="Times New Roman"/>
                <a:cs typeface="Times New Roman"/>
              </a:rPr>
              <a:t>information, and </a:t>
            </a:r>
            <a:r>
              <a:rPr sz="1200" spc="-15" dirty="0">
                <a:latin typeface="Times New Roman"/>
                <a:cs typeface="Times New Roman"/>
              </a:rPr>
              <a:t>many more.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user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give </a:t>
            </a:r>
            <a:r>
              <a:rPr sz="1200" spc="-5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important information </a:t>
            </a:r>
            <a:r>
              <a:rPr sz="1200" spc="-20" dirty="0">
                <a:latin typeface="Times New Roman"/>
                <a:cs typeface="Times New Roman"/>
              </a:rPr>
              <a:t>like </a:t>
            </a:r>
            <a:r>
              <a:rPr sz="1200" spc="-10" dirty="0">
                <a:latin typeface="Times New Roman"/>
                <a:cs typeface="Times New Roman"/>
              </a:rPr>
              <a:t>user </a:t>
            </a:r>
            <a:r>
              <a:rPr sz="1200" spc="5" dirty="0">
                <a:latin typeface="Times New Roman"/>
                <a:cs typeface="Times New Roman"/>
              </a:rPr>
              <a:t>identity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location information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provider </a:t>
            </a:r>
            <a:r>
              <a:rPr sz="1200" spc="5" dirty="0">
                <a:latin typeface="Times New Roman"/>
                <a:cs typeface="Times New Roman"/>
              </a:rPr>
              <a:t>that </a:t>
            </a:r>
            <a:r>
              <a:rPr sz="1200" spc="-15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 personalized.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18642"/>
            <a:ext cx="5520055" cy="5269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6350" algn="just">
              <a:lnSpc>
                <a:spcPct val="143000"/>
              </a:lnSpc>
              <a:spcBef>
                <a:spcPts val="140"/>
              </a:spcBef>
            </a:pP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proposed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researchers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own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advantages </a:t>
            </a:r>
            <a:r>
              <a:rPr sz="1200" spc="-30" dirty="0">
                <a:latin typeface="Times New Roman"/>
                <a:cs typeface="Times New Roman"/>
              </a:rPr>
              <a:t>and 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disadvantages.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Purpose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paper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[9]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do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exhaustive </a:t>
            </a:r>
            <a:r>
              <a:rPr sz="1200" spc="-10" dirty="0">
                <a:latin typeface="Times New Roman"/>
                <a:cs typeface="Times New Roman"/>
              </a:rPr>
              <a:t>survey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research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gap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-15" dirty="0">
                <a:latin typeface="Times New Roman"/>
                <a:cs typeface="Times New Roman"/>
              </a:rPr>
              <a:t>challenges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suggesting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feasible solution </a:t>
            </a:r>
            <a:r>
              <a:rPr sz="1200" spc="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new </a:t>
            </a:r>
            <a:r>
              <a:rPr sz="1200" spc="-10" dirty="0">
                <a:latin typeface="Times New Roman"/>
                <a:cs typeface="Times New Roman"/>
              </a:rPr>
              <a:t>approach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set </a:t>
            </a:r>
            <a:r>
              <a:rPr sz="1200" spc="-5" dirty="0">
                <a:latin typeface="Times New Roman"/>
                <a:cs typeface="Times New Roman"/>
              </a:rPr>
              <a:t>future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research </a:t>
            </a:r>
            <a:r>
              <a:rPr sz="1200" spc="-5" dirty="0">
                <a:latin typeface="Times New Roman"/>
                <a:cs typeface="Times New Roman"/>
              </a:rPr>
              <a:t>direction.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focus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paper </a:t>
            </a:r>
            <a:r>
              <a:rPr sz="1200" spc="5" dirty="0">
                <a:latin typeface="Times New Roman"/>
                <a:cs typeface="Times New Roman"/>
              </a:rPr>
              <a:t>written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15" dirty="0">
                <a:latin typeface="Times New Roman"/>
                <a:cs typeface="Times New Roman"/>
              </a:rPr>
              <a:t>Carroll </a:t>
            </a:r>
            <a:r>
              <a:rPr sz="1200" spc="-5" dirty="0">
                <a:latin typeface="Times New Roman"/>
                <a:cs typeface="Times New Roman"/>
              </a:rPr>
              <a:t>M </a:t>
            </a:r>
            <a:r>
              <a:rPr sz="1200" spc="-10" dirty="0">
                <a:latin typeface="Times New Roman"/>
                <a:cs typeface="Times New Roman"/>
              </a:rPr>
              <a:t>[10]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10" dirty="0">
                <a:latin typeface="Times New Roman"/>
                <a:cs typeface="Times New Roman"/>
              </a:rPr>
              <a:t>mitigation </a:t>
            </a:r>
            <a:r>
              <a:rPr sz="1200" spc="15" dirty="0">
                <a:latin typeface="Times New Roman"/>
                <a:cs typeface="Times New Roman"/>
              </a:rPr>
              <a:t>for </a:t>
            </a:r>
            <a:r>
              <a:rPr sz="1200" spc="-25" dirty="0">
                <a:latin typeface="Times New Roman"/>
                <a:cs typeface="Times New Roman"/>
              </a:rPr>
              <a:t>cloud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computing </a:t>
            </a:r>
            <a:r>
              <a:rPr sz="1200" spc="-10" dirty="0">
                <a:latin typeface="Times New Roman"/>
                <a:cs typeface="Times New Roman"/>
              </a:rPr>
              <a:t>security </a:t>
            </a:r>
            <a:r>
              <a:rPr sz="1200" spc="-20" dirty="0">
                <a:latin typeface="Times New Roman"/>
                <a:cs typeface="Times New Roman"/>
              </a:rPr>
              <a:t>risks </a:t>
            </a:r>
            <a:r>
              <a:rPr sz="1200" spc="-10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fundamental </a:t>
            </a:r>
            <a:r>
              <a:rPr sz="1200" dirty="0">
                <a:latin typeface="Times New Roman"/>
                <a:cs typeface="Times New Roman"/>
              </a:rPr>
              <a:t>step </a:t>
            </a:r>
            <a:r>
              <a:rPr sz="1200" spc="10" dirty="0">
                <a:latin typeface="Times New Roman"/>
                <a:cs typeface="Times New Roman"/>
              </a:rPr>
              <a:t>towards </a:t>
            </a:r>
            <a:r>
              <a:rPr sz="1200" spc="-15" dirty="0">
                <a:latin typeface="Times New Roman"/>
                <a:cs typeface="Times New Roman"/>
              </a:rPr>
              <a:t>ensuring secure </a:t>
            </a:r>
            <a:r>
              <a:rPr sz="1200" spc="-10" dirty="0">
                <a:latin typeface="Times New Roman"/>
                <a:cs typeface="Times New Roman"/>
              </a:rPr>
              <a:t>cloud </a:t>
            </a:r>
            <a:r>
              <a:rPr sz="1200" spc="-5" dirty="0">
                <a:latin typeface="Times New Roman"/>
                <a:cs typeface="Times New Roman"/>
              </a:rPr>
              <a:t>computing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paper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[11]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surveys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works</a:t>
            </a:r>
            <a:r>
              <a:rPr sz="1200" dirty="0">
                <a:latin typeface="Times New Roman"/>
                <a:cs typeface="Times New Roman"/>
              </a:rPr>
              <a:t> on </a:t>
            </a:r>
            <a:r>
              <a:rPr sz="1200" spc="-10" dirty="0">
                <a:latin typeface="Times New Roman"/>
                <a:cs typeface="Times New Roman"/>
              </a:rPr>
              <a:t>cloud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issues,</a:t>
            </a:r>
            <a:r>
              <a:rPr sz="1200" spc="-15" dirty="0">
                <a:latin typeface="Times New Roman"/>
                <a:cs typeface="Times New Roman"/>
              </a:rPr>
              <a:t> making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comprehensive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review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literature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subject. </a:t>
            </a:r>
            <a:r>
              <a:rPr sz="1200" spc="20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addresses </a:t>
            </a:r>
            <a:r>
              <a:rPr sz="1200" spc="-15" dirty="0">
                <a:latin typeface="Times New Roman"/>
                <a:cs typeface="Times New Roman"/>
              </a:rPr>
              <a:t>several </a:t>
            </a:r>
            <a:r>
              <a:rPr sz="1200" spc="-5" dirty="0">
                <a:latin typeface="Times New Roman"/>
                <a:cs typeface="Times New Roman"/>
              </a:rPr>
              <a:t>key topics,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namely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vulnerabilities,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threats,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attacks,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proposing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taxonomy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classification.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000"/>
              </a:lnSpc>
              <a:spcBef>
                <a:spcPts val="1095"/>
              </a:spcBef>
            </a:pPr>
            <a:r>
              <a:rPr sz="1200" spc="2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paper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[12]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survey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security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issues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terms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security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remediations </a:t>
            </a:r>
            <a:r>
              <a:rPr sz="1200" spc="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presented.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contribution </a:t>
            </a:r>
            <a:r>
              <a:rPr sz="1200" spc="-20" dirty="0">
                <a:latin typeface="Times New Roman"/>
                <a:cs typeface="Times New Roman"/>
              </a:rPr>
              <a:t>aims </a:t>
            </a:r>
            <a:r>
              <a:rPr sz="1200" spc="-5" dirty="0">
                <a:latin typeface="Times New Roman"/>
                <a:cs typeface="Times New Roman"/>
              </a:rPr>
              <a:t>at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analysis </a:t>
            </a:r>
            <a:r>
              <a:rPr sz="1200" spc="-5" dirty="0">
                <a:latin typeface="Times New Roman"/>
                <a:cs typeface="Times New Roman"/>
              </a:rPr>
              <a:t>and categorization </a:t>
            </a:r>
            <a:r>
              <a:rPr sz="1200" spc="-40" dirty="0">
                <a:latin typeface="Times New Roman"/>
                <a:cs typeface="Times New Roman"/>
              </a:rPr>
              <a:t>of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working </a:t>
            </a:r>
            <a:r>
              <a:rPr sz="1200" spc="-15" dirty="0">
                <a:latin typeface="Times New Roman"/>
                <a:cs typeface="Times New Roman"/>
              </a:rPr>
              <a:t>mechanisms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main </a:t>
            </a:r>
            <a:r>
              <a:rPr sz="1200" spc="-10" dirty="0">
                <a:latin typeface="Times New Roman"/>
                <a:cs typeface="Times New Roman"/>
              </a:rPr>
              <a:t>security </a:t>
            </a:r>
            <a:r>
              <a:rPr sz="1200" spc="-15" dirty="0">
                <a:latin typeface="Times New Roman"/>
                <a:cs typeface="Times New Roman"/>
              </a:rPr>
              <a:t>issues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possible </a:t>
            </a:r>
            <a:r>
              <a:rPr sz="1200" spc="-10" dirty="0">
                <a:latin typeface="Times New Roman"/>
                <a:cs typeface="Times New Roman"/>
              </a:rPr>
              <a:t>solutions </a:t>
            </a:r>
            <a:r>
              <a:rPr sz="1200" spc="5" dirty="0">
                <a:latin typeface="Times New Roman"/>
                <a:cs typeface="Times New Roman"/>
              </a:rPr>
              <a:t>that </a:t>
            </a:r>
            <a:r>
              <a:rPr sz="1200" spc="-15" dirty="0">
                <a:latin typeface="Times New Roman"/>
                <a:cs typeface="Times New Roman"/>
              </a:rPr>
              <a:t>exist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-1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 literature. Enabling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25" dirty="0">
                <a:latin typeface="Times New Roman"/>
                <a:cs typeface="Times New Roman"/>
              </a:rPr>
              <a:t>data </a:t>
            </a:r>
            <a:r>
              <a:rPr sz="1200" spc="-15" dirty="0">
                <a:latin typeface="Times New Roman"/>
                <a:cs typeface="Times New Roman"/>
              </a:rPr>
              <a:t>sharing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capabilities </a:t>
            </a:r>
            <a:r>
              <a:rPr sz="1200" spc="5" dirty="0">
                <a:latin typeface="Times New Roman"/>
                <a:cs typeface="Times New Roman"/>
              </a:rPr>
              <a:t>was </a:t>
            </a:r>
            <a:r>
              <a:rPr sz="1200" spc="-10" dirty="0">
                <a:latin typeface="Times New Roman"/>
                <a:cs typeface="Times New Roman"/>
              </a:rPr>
              <a:t>discussed briefly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-15" dirty="0">
                <a:latin typeface="Times New Roman"/>
                <a:cs typeface="Times New Roman"/>
              </a:rPr>
              <a:t>[13]. </a:t>
            </a:r>
            <a:r>
              <a:rPr sz="1200" spc="-2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authors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[14] </a:t>
            </a:r>
            <a:r>
              <a:rPr sz="1200" spc="-5" dirty="0">
                <a:latin typeface="Times New Roman"/>
                <a:cs typeface="Times New Roman"/>
              </a:rPr>
              <a:t>have </a:t>
            </a:r>
            <a:r>
              <a:rPr sz="1200" spc="-10" dirty="0">
                <a:latin typeface="Times New Roman"/>
                <a:cs typeface="Times New Roman"/>
              </a:rPr>
              <a:t>discussed </a:t>
            </a:r>
            <a:r>
              <a:rPr sz="1200" dirty="0">
                <a:latin typeface="Times New Roman"/>
                <a:cs typeface="Times New Roman"/>
              </a:rPr>
              <a:t>about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basic </a:t>
            </a:r>
            <a:r>
              <a:rPr sz="1200" dirty="0">
                <a:latin typeface="Times New Roman"/>
                <a:cs typeface="Times New Roman"/>
              </a:rPr>
              <a:t>features of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cloud </a:t>
            </a:r>
            <a:r>
              <a:rPr sz="1200" spc="-5" dirty="0">
                <a:latin typeface="Times New Roman"/>
                <a:cs typeface="Times New Roman"/>
              </a:rPr>
              <a:t>computing, </a:t>
            </a:r>
            <a:r>
              <a:rPr sz="1200" spc="-10" dirty="0">
                <a:latin typeface="Times New Roman"/>
                <a:cs typeface="Times New Roman"/>
              </a:rPr>
              <a:t>security </a:t>
            </a:r>
            <a:r>
              <a:rPr sz="1200" spc="-20" dirty="0">
                <a:latin typeface="Times New Roman"/>
                <a:cs typeface="Times New Roman"/>
              </a:rPr>
              <a:t>issues,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threats </a:t>
            </a:r>
            <a:r>
              <a:rPr sz="1200" spc="-5" dirty="0">
                <a:latin typeface="Times New Roman"/>
                <a:cs typeface="Times New Roman"/>
              </a:rPr>
              <a:t>and their </a:t>
            </a:r>
            <a:r>
              <a:rPr sz="1200" spc="-10" dirty="0">
                <a:latin typeface="Times New Roman"/>
                <a:cs typeface="Times New Roman"/>
              </a:rPr>
              <a:t>solutions. </a:t>
            </a:r>
            <a:r>
              <a:rPr sz="1200" dirty="0">
                <a:latin typeface="Times New Roman"/>
                <a:cs typeface="Times New Roman"/>
              </a:rPr>
              <a:t>Additionally,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paper describes </a:t>
            </a:r>
            <a:r>
              <a:rPr sz="1200" spc="-15" dirty="0">
                <a:latin typeface="Times New Roman"/>
                <a:cs typeface="Times New Roman"/>
              </a:rPr>
              <a:t>several </a:t>
            </a:r>
            <a:r>
              <a:rPr sz="1200" spc="-5" dirty="0">
                <a:latin typeface="Times New Roman"/>
                <a:cs typeface="Times New Roman"/>
              </a:rPr>
              <a:t>key topics </a:t>
            </a:r>
            <a:r>
              <a:rPr sz="1200" spc="-10" dirty="0">
                <a:latin typeface="Times New Roman"/>
                <a:cs typeface="Times New Roman"/>
              </a:rPr>
              <a:t>related </a:t>
            </a:r>
            <a:r>
              <a:rPr sz="1200" spc="-2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cloud, </a:t>
            </a:r>
            <a:r>
              <a:rPr sz="1200" spc="-15" dirty="0">
                <a:latin typeface="Times New Roman"/>
                <a:cs typeface="Times New Roman"/>
              </a:rPr>
              <a:t>namely</a:t>
            </a:r>
            <a:r>
              <a:rPr sz="1200" spc="-10" dirty="0">
                <a:latin typeface="Times New Roman"/>
                <a:cs typeface="Times New Roman"/>
              </a:rPr>
              <a:t> cloud </a:t>
            </a:r>
            <a:r>
              <a:rPr sz="1200" spc="-5" dirty="0">
                <a:latin typeface="Times New Roman"/>
                <a:cs typeface="Times New Roman"/>
              </a:rPr>
              <a:t>architecture framework, </a:t>
            </a:r>
            <a:r>
              <a:rPr sz="1200" spc="-15" dirty="0">
                <a:latin typeface="Times New Roman"/>
                <a:cs typeface="Times New Roman"/>
              </a:rPr>
              <a:t>service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deployment model, </a:t>
            </a:r>
            <a:r>
              <a:rPr sz="1200" spc="-25" dirty="0">
                <a:latin typeface="Times New Roman"/>
                <a:cs typeface="Times New Roman"/>
              </a:rPr>
              <a:t>cloud 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technologies,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cloud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concepts,</a:t>
            </a:r>
            <a:r>
              <a:rPr sz="1200" dirty="0">
                <a:latin typeface="Times New Roman"/>
                <a:cs typeface="Times New Roman"/>
              </a:rPr>
              <a:t> threats,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attacks.</a:t>
            </a:r>
            <a:endParaRPr sz="1200">
              <a:latin typeface="Times New Roman"/>
              <a:cs typeface="Times New Roman"/>
            </a:endParaRPr>
          </a:p>
          <a:p>
            <a:pPr marL="12700" marR="13970" algn="just">
              <a:lnSpc>
                <a:spcPct val="140800"/>
              </a:lnSpc>
              <a:spcBef>
                <a:spcPts val="1125"/>
              </a:spcBef>
            </a:pPr>
            <a:r>
              <a:rPr sz="1200" dirty="0">
                <a:latin typeface="Times New Roman"/>
                <a:cs typeface="Times New Roman"/>
              </a:rPr>
              <a:t>Different </a:t>
            </a:r>
            <a:r>
              <a:rPr sz="1200" spc="-10" dirty="0">
                <a:latin typeface="Times New Roman"/>
                <a:cs typeface="Times New Roman"/>
              </a:rPr>
              <a:t>combinations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encryption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algorithms</a:t>
            </a:r>
            <a:r>
              <a:rPr sz="1200" spc="-5" dirty="0">
                <a:latin typeface="Times New Roman"/>
                <a:cs typeface="Times New Roman"/>
              </a:rPr>
              <a:t> were </a:t>
            </a:r>
            <a:r>
              <a:rPr sz="1200" spc="-15" dirty="0">
                <a:latin typeface="Times New Roman"/>
                <a:cs typeface="Times New Roman"/>
              </a:rPr>
              <a:t>analysed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[15],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basis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of 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different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parameters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deduce</a:t>
            </a:r>
            <a:r>
              <a:rPr sz="1200" spc="-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hybrid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secure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data</a:t>
            </a:r>
            <a:r>
              <a:rPr sz="1200" spc="-1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more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 cloud.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83348"/>
            <a:ext cx="5514340" cy="8054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86205">
              <a:lnSpc>
                <a:spcPct val="100000"/>
              </a:lnSpc>
              <a:spcBef>
                <a:spcPts val="125"/>
              </a:spcBef>
            </a:pPr>
            <a:r>
              <a:rPr sz="1400" b="1" spc="45" dirty="0">
                <a:latin typeface="Times New Roman"/>
                <a:cs typeface="Times New Roman"/>
              </a:rPr>
              <a:t>3</a:t>
            </a:r>
            <a:r>
              <a:rPr sz="1400" b="1" spc="5" dirty="0">
                <a:latin typeface="Times New Roman"/>
                <a:cs typeface="Times New Roman"/>
              </a:rPr>
              <a:t>.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25" dirty="0">
                <a:latin typeface="Times New Roman"/>
                <a:cs typeface="Times New Roman"/>
              </a:rPr>
              <a:t>M</a:t>
            </a:r>
            <a:r>
              <a:rPr sz="1400" b="1" spc="35" dirty="0">
                <a:latin typeface="Times New Roman"/>
                <a:cs typeface="Times New Roman"/>
              </a:rPr>
              <a:t>ODULE</a:t>
            </a:r>
            <a:r>
              <a:rPr sz="1400" b="1" spc="15" dirty="0">
                <a:latin typeface="Times New Roman"/>
                <a:cs typeface="Times New Roman"/>
              </a:rPr>
              <a:t>S</a:t>
            </a:r>
            <a:r>
              <a:rPr sz="1400" b="1" spc="-17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AN</a:t>
            </a:r>
            <a:r>
              <a:rPr sz="1400" b="1" spc="15" dirty="0">
                <a:latin typeface="Times New Roman"/>
                <a:cs typeface="Times New Roman"/>
              </a:rPr>
              <a:t>D</a:t>
            </a:r>
            <a:r>
              <a:rPr sz="1400" b="1" spc="-105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DE</a:t>
            </a:r>
            <a:r>
              <a:rPr sz="1400" b="1" spc="45" dirty="0">
                <a:latin typeface="Times New Roman"/>
                <a:cs typeface="Times New Roman"/>
              </a:rPr>
              <a:t>S</a:t>
            </a:r>
            <a:r>
              <a:rPr sz="1400" b="1" spc="35" dirty="0">
                <a:latin typeface="Times New Roman"/>
                <a:cs typeface="Times New Roman"/>
              </a:rPr>
              <a:t>CR</a:t>
            </a:r>
            <a:r>
              <a:rPr sz="1400" b="1" spc="-20" dirty="0">
                <a:latin typeface="Times New Roman"/>
                <a:cs typeface="Times New Roman"/>
              </a:rPr>
              <a:t>I</a:t>
            </a:r>
            <a:r>
              <a:rPr sz="1400" b="1" spc="-35" dirty="0">
                <a:latin typeface="Times New Roman"/>
                <a:cs typeface="Times New Roman"/>
              </a:rPr>
              <a:t>P</a:t>
            </a:r>
            <a:r>
              <a:rPr sz="1400" b="1" spc="35" dirty="0">
                <a:latin typeface="Times New Roman"/>
                <a:cs typeface="Times New Roman"/>
              </a:rPr>
              <a:t>T</a:t>
            </a:r>
            <a:r>
              <a:rPr sz="1400" b="1" spc="-20" dirty="0">
                <a:latin typeface="Times New Roman"/>
                <a:cs typeface="Times New Roman"/>
              </a:rPr>
              <a:t>I</a:t>
            </a:r>
            <a:r>
              <a:rPr sz="1400" b="1" spc="-40" dirty="0">
                <a:latin typeface="Times New Roman"/>
                <a:cs typeface="Times New Roman"/>
              </a:rPr>
              <a:t>O</a:t>
            </a:r>
            <a:r>
              <a:rPr sz="1400" b="1" spc="35" dirty="0">
                <a:latin typeface="Times New Roman"/>
                <a:cs typeface="Times New Roman"/>
              </a:rPr>
              <a:t>N</a:t>
            </a:r>
            <a:r>
              <a:rPr sz="1400" b="1" spc="1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latin typeface="Times New Roman"/>
                <a:cs typeface="Times New Roman"/>
              </a:rPr>
              <a:t>Modules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165100" algn="l"/>
              </a:tabLst>
            </a:pPr>
            <a:r>
              <a:rPr sz="1200" spc="-5" dirty="0">
                <a:latin typeface="Times New Roman"/>
                <a:cs typeface="Times New Roman"/>
              </a:rPr>
              <a:t>Ceaser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Cipher</a:t>
            </a:r>
            <a:endParaRPr sz="1200">
              <a:latin typeface="Times New Roman"/>
              <a:cs typeface="Times New Roman"/>
            </a:endParaRPr>
          </a:p>
          <a:p>
            <a:pPr marL="165100" indent="-15303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165735" algn="l"/>
              </a:tabLst>
            </a:pPr>
            <a:r>
              <a:rPr sz="1200" spc="-10" dirty="0">
                <a:latin typeface="Times New Roman"/>
                <a:cs typeface="Times New Roman"/>
              </a:rPr>
              <a:t>Vigenère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Cipher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165100" algn="l"/>
              </a:tabLst>
            </a:pPr>
            <a:r>
              <a:rPr sz="1200" spc="10" dirty="0">
                <a:latin typeface="Times New Roman"/>
                <a:cs typeface="Times New Roman"/>
              </a:rPr>
              <a:t>AES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165100" algn="l"/>
              </a:tabLst>
            </a:pPr>
            <a:r>
              <a:rPr sz="1200" spc="10" dirty="0">
                <a:latin typeface="Times New Roman"/>
                <a:cs typeface="Times New Roman"/>
              </a:rPr>
              <a:t>DES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165100" algn="l"/>
              </a:tabLst>
            </a:pPr>
            <a:r>
              <a:rPr sz="1200" spc="10" dirty="0">
                <a:latin typeface="Times New Roman"/>
                <a:cs typeface="Times New Roman"/>
              </a:rPr>
              <a:t>3DES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165100" algn="l"/>
              </a:tabLst>
            </a:pPr>
            <a:r>
              <a:rPr sz="1200" spc="10" dirty="0">
                <a:latin typeface="Times New Roman"/>
                <a:cs typeface="Times New Roman"/>
              </a:rPr>
              <a:t>SHA512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200" b="1" spc="-10" dirty="0">
                <a:latin typeface="Times New Roman"/>
                <a:cs typeface="Times New Roman"/>
              </a:rPr>
              <a:t>Module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Description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40" dirty="0">
                <a:latin typeface="Times New Roman"/>
                <a:cs typeface="Times New Roman"/>
              </a:rPr>
              <a:t>1</a:t>
            </a:r>
            <a:r>
              <a:rPr sz="1400" b="1" spc="5" dirty="0">
                <a:latin typeface="Times New Roman"/>
                <a:cs typeface="Times New Roman"/>
              </a:rPr>
              <a:t>.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C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40" dirty="0">
                <a:latin typeface="Times New Roman"/>
                <a:cs typeface="Times New Roman"/>
              </a:rPr>
              <a:t>a</a:t>
            </a:r>
            <a:r>
              <a:rPr sz="1400" b="1" spc="-20" dirty="0">
                <a:latin typeface="Times New Roman"/>
                <a:cs typeface="Times New Roman"/>
              </a:rPr>
              <a:t>s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10" dirty="0">
                <a:latin typeface="Times New Roman"/>
                <a:cs typeface="Times New Roman"/>
              </a:rPr>
              <a:t>r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C</a:t>
            </a:r>
            <a:r>
              <a:rPr sz="1400" b="1" spc="-20" dirty="0">
                <a:latin typeface="Times New Roman"/>
                <a:cs typeface="Times New Roman"/>
              </a:rPr>
              <a:t>i</a:t>
            </a:r>
            <a:r>
              <a:rPr sz="1400" b="1" spc="45" dirty="0">
                <a:latin typeface="Times New Roman"/>
                <a:cs typeface="Times New Roman"/>
              </a:rPr>
              <a:t>ph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1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  <a:p>
            <a:pPr marL="12700" marR="10795" algn="just">
              <a:lnSpc>
                <a:spcPct val="140700"/>
              </a:lnSpc>
              <a:spcBef>
                <a:spcPts val="1015"/>
              </a:spcBef>
            </a:pP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Caesar </a:t>
            </a:r>
            <a:r>
              <a:rPr sz="1200" spc="-10" dirty="0">
                <a:latin typeface="Times New Roman"/>
                <a:cs typeface="Times New Roman"/>
              </a:rPr>
              <a:t>cipher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15" dirty="0">
                <a:latin typeface="Times New Roman"/>
                <a:cs typeface="Times New Roman"/>
              </a:rPr>
              <a:t>named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after </a:t>
            </a:r>
            <a:r>
              <a:rPr sz="1200" spc="-20" dirty="0">
                <a:latin typeface="Times New Roman"/>
                <a:cs typeface="Times New Roman"/>
              </a:rPr>
              <a:t>Julius </a:t>
            </a:r>
            <a:r>
              <a:rPr sz="1200" spc="-10" dirty="0">
                <a:latin typeface="Times New Roman"/>
                <a:cs typeface="Times New Roman"/>
              </a:rPr>
              <a:t>Caesar, </a:t>
            </a:r>
            <a:r>
              <a:rPr sz="1200" spc="5" dirty="0">
                <a:latin typeface="Times New Roman"/>
                <a:cs typeface="Times New Roman"/>
              </a:rPr>
              <a:t>who, </a:t>
            </a:r>
            <a:r>
              <a:rPr sz="1200" spc="-5" dirty="0">
                <a:latin typeface="Times New Roman"/>
                <a:cs typeface="Times New Roman"/>
              </a:rPr>
              <a:t>according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Suetonius, </a:t>
            </a:r>
            <a:r>
              <a:rPr sz="1200" spc="-10" dirty="0">
                <a:latin typeface="Times New Roman"/>
                <a:cs typeface="Times New Roman"/>
              </a:rPr>
              <a:t>used </a:t>
            </a:r>
            <a:r>
              <a:rPr sz="1200" spc="-20" dirty="0">
                <a:latin typeface="Times New Roman"/>
                <a:cs typeface="Times New Roman"/>
              </a:rPr>
              <a:t>it </a:t>
            </a:r>
            <a:r>
              <a:rPr sz="1200" spc="-10" dirty="0">
                <a:latin typeface="Times New Roman"/>
                <a:cs typeface="Times New Roman"/>
              </a:rPr>
              <a:t>with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shift </a:t>
            </a:r>
            <a:r>
              <a:rPr sz="1200" dirty="0">
                <a:latin typeface="Times New Roman"/>
                <a:cs typeface="Times New Roman"/>
              </a:rPr>
              <a:t>of three </a:t>
            </a:r>
            <a:r>
              <a:rPr sz="1200" spc="-20" dirty="0">
                <a:latin typeface="Times New Roman"/>
                <a:cs typeface="Times New Roman"/>
              </a:rPr>
              <a:t>(A </a:t>
            </a:r>
            <a:r>
              <a:rPr sz="1200" spc="-15" dirty="0">
                <a:latin typeface="Times New Roman"/>
                <a:cs typeface="Times New Roman"/>
              </a:rPr>
              <a:t>becoming </a:t>
            </a:r>
            <a:r>
              <a:rPr sz="1200" spc="-5" dirty="0">
                <a:latin typeface="Times New Roman"/>
                <a:cs typeface="Times New Roman"/>
              </a:rPr>
              <a:t>D </a:t>
            </a:r>
            <a:r>
              <a:rPr sz="1200" spc="5" dirty="0">
                <a:latin typeface="Times New Roman"/>
                <a:cs typeface="Times New Roman"/>
              </a:rPr>
              <a:t>when </a:t>
            </a:r>
            <a:r>
              <a:rPr sz="1200" spc="-5" dirty="0">
                <a:latin typeface="Times New Roman"/>
                <a:cs typeface="Times New Roman"/>
              </a:rPr>
              <a:t>encrypting, and D </a:t>
            </a:r>
            <a:r>
              <a:rPr sz="1200" spc="-15" dirty="0">
                <a:latin typeface="Times New Roman"/>
                <a:cs typeface="Times New Roman"/>
              </a:rPr>
              <a:t>becoming </a:t>
            </a:r>
            <a:r>
              <a:rPr sz="1200" spc="-5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decrypting) </a:t>
            </a:r>
            <a:r>
              <a:rPr sz="1200" spc="-20" dirty="0">
                <a:latin typeface="Times New Roman"/>
                <a:cs typeface="Times New Roman"/>
              </a:rPr>
              <a:t>to 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messages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military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significance.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5" dirty="0">
                <a:latin typeface="Times New Roman"/>
                <a:cs typeface="Times New Roman"/>
              </a:rPr>
              <a:t>The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formula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encryption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is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10" dirty="0">
                <a:latin typeface="Times New Roman"/>
                <a:cs typeface="Times New Roman"/>
              </a:rPr>
              <a:t>n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</a:t>
            </a:r>
            <a:r>
              <a:rPr sz="1400" spc="40" dirty="0">
                <a:latin typeface="Times New Roman"/>
                <a:cs typeface="Times New Roman"/>
              </a:rPr>
              <a:t>x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=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</a:t>
            </a:r>
            <a:r>
              <a:rPr sz="1400" spc="10" dirty="0">
                <a:latin typeface="Times New Roman"/>
                <a:cs typeface="Times New Roman"/>
              </a:rPr>
              <a:t>x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+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10" dirty="0">
                <a:latin typeface="Times New Roman"/>
                <a:cs typeface="Times New Roman"/>
              </a:rPr>
              <a:t>d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2</a:t>
            </a:r>
            <a:r>
              <a:rPr sz="1400" spc="1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5" dirty="0">
                <a:latin typeface="Times New Roman"/>
                <a:cs typeface="Times New Roman"/>
              </a:rPr>
              <a:t>The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formula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decryption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is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35" dirty="0">
                <a:latin typeface="Times New Roman"/>
                <a:cs typeface="Times New Roman"/>
              </a:rPr>
              <a:t>D</a:t>
            </a:r>
            <a:r>
              <a:rPr sz="1400" spc="10" dirty="0">
                <a:latin typeface="Times New Roman"/>
                <a:cs typeface="Times New Roman"/>
              </a:rPr>
              <a:t>n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</a:t>
            </a:r>
            <a:r>
              <a:rPr sz="1400" spc="40" dirty="0">
                <a:latin typeface="Times New Roman"/>
                <a:cs typeface="Times New Roman"/>
              </a:rPr>
              <a:t>x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=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</a:t>
            </a:r>
            <a:r>
              <a:rPr sz="1400" spc="40" dirty="0">
                <a:latin typeface="Times New Roman"/>
                <a:cs typeface="Times New Roman"/>
              </a:rPr>
              <a:t>x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-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n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10" dirty="0">
                <a:latin typeface="Times New Roman"/>
                <a:cs typeface="Times New Roman"/>
              </a:rPr>
              <a:t>d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2</a:t>
            </a:r>
            <a:r>
              <a:rPr sz="1400" spc="1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0600"/>
              </a:lnSpc>
              <a:spcBef>
                <a:spcPts val="940"/>
              </a:spcBef>
            </a:pPr>
            <a:r>
              <a:rPr sz="1200" spc="20" dirty="0">
                <a:latin typeface="Times New Roman"/>
                <a:cs typeface="Times New Roman"/>
              </a:rPr>
              <a:t>If </a:t>
            </a:r>
            <a:r>
              <a:rPr sz="1200" spc="-5" dirty="0">
                <a:latin typeface="Times New Roman"/>
                <a:cs typeface="Times New Roman"/>
              </a:rPr>
              <a:t>any </a:t>
            </a:r>
            <a:r>
              <a:rPr sz="1200" spc="-15" dirty="0">
                <a:latin typeface="Times New Roman"/>
                <a:cs typeface="Times New Roman"/>
              </a:rPr>
              <a:t>case </a:t>
            </a:r>
            <a:r>
              <a:rPr sz="1200" spc="-5" dirty="0">
                <a:latin typeface="Times New Roman"/>
                <a:cs typeface="Times New Roman"/>
              </a:rPr>
              <a:t>(Dn) </a:t>
            </a:r>
            <a:r>
              <a:rPr sz="1200" spc="-10" dirty="0">
                <a:latin typeface="Times New Roman"/>
                <a:cs typeface="Times New Roman"/>
              </a:rPr>
              <a:t>value becomes </a:t>
            </a:r>
            <a:r>
              <a:rPr sz="1200" spc="-5" dirty="0">
                <a:latin typeface="Times New Roman"/>
                <a:cs typeface="Times New Roman"/>
              </a:rPr>
              <a:t>negative </a:t>
            </a:r>
            <a:r>
              <a:rPr sz="1200" spc="-15" dirty="0">
                <a:latin typeface="Times New Roman"/>
                <a:cs typeface="Times New Roman"/>
              </a:rPr>
              <a:t>(-ve),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10" dirty="0">
                <a:latin typeface="Times New Roman"/>
                <a:cs typeface="Times New Roman"/>
              </a:rPr>
              <a:t>case, </a:t>
            </a:r>
            <a:r>
              <a:rPr sz="1200" spc="10" dirty="0">
                <a:latin typeface="Times New Roman"/>
                <a:cs typeface="Times New Roman"/>
              </a:rPr>
              <a:t>we </a:t>
            </a:r>
            <a:r>
              <a:rPr sz="1200" spc="-10" dirty="0">
                <a:latin typeface="Times New Roman"/>
                <a:cs typeface="Times New Roman"/>
              </a:rPr>
              <a:t>will </a:t>
            </a:r>
            <a:r>
              <a:rPr sz="1200" spc="20" dirty="0">
                <a:latin typeface="Times New Roman"/>
                <a:cs typeface="Times New Roman"/>
              </a:rPr>
              <a:t>add </a:t>
            </a:r>
            <a:r>
              <a:rPr sz="1200" dirty="0">
                <a:latin typeface="Times New Roman"/>
                <a:cs typeface="Times New Roman"/>
              </a:rPr>
              <a:t>26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negative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200" spc="-10" dirty="0">
                <a:latin typeface="Times New Roman"/>
                <a:cs typeface="Times New Roman"/>
              </a:rPr>
              <a:t>Where,</a:t>
            </a:r>
            <a:endParaRPr sz="1200">
              <a:latin typeface="Times New Roman"/>
              <a:cs typeface="Times New Roman"/>
            </a:endParaRPr>
          </a:p>
          <a:p>
            <a:pPr marL="12700" marR="3912870" algn="just">
              <a:lnSpc>
                <a:spcPct val="19810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yp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  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ec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yp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  x 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tt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n 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(</a:t>
            </a:r>
            <a:r>
              <a:rPr sz="1200" spc="-25" dirty="0">
                <a:latin typeface="Times New Roman"/>
                <a:cs typeface="Times New Roman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h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spc="45" dirty="0">
                <a:latin typeface="Times New Roman"/>
                <a:cs typeface="Times New Roman"/>
              </a:rPr>
              <a:t>f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1197927"/>
            <a:ext cx="5509895" cy="3942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40" dirty="0">
                <a:latin typeface="Times New Roman"/>
                <a:cs typeface="Times New Roman"/>
              </a:rPr>
              <a:t>2</a:t>
            </a:r>
            <a:r>
              <a:rPr sz="1400" b="1" spc="5" dirty="0">
                <a:latin typeface="Times New Roman"/>
                <a:cs typeface="Times New Roman"/>
              </a:rPr>
              <a:t>.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V</a:t>
            </a:r>
            <a:r>
              <a:rPr sz="1400" b="1" spc="-20" dirty="0">
                <a:latin typeface="Times New Roman"/>
                <a:cs typeface="Times New Roman"/>
              </a:rPr>
              <a:t>i</a:t>
            </a:r>
            <a:r>
              <a:rPr sz="1400" b="1" spc="40" dirty="0">
                <a:latin typeface="Times New Roman"/>
                <a:cs typeface="Times New Roman"/>
              </a:rPr>
              <a:t>g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45" dirty="0">
                <a:latin typeface="Times New Roman"/>
                <a:cs typeface="Times New Roman"/>
              </a:rPr>
              <a:t>n</a:t>
            </a:r>
            <a:r>
              <a:rPr sz="1400" b="1" spc="-25" dirty="0">
                <a:latin typeface="Times New Roman"/>
                <a:cs typeface="Times New Roman"/>
              </a:rPr>
              <a:t>èr</a:t>
            </a:r>
            <a:r>
              <a:rPr sz="1400" b="1" spc="10" dirty="0">
                <a:latin typeface="Times New Roman"/>
                <a:cs typeface="Times New Roman"/>
              </a:rPr>
              <a:t>e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35" dirty="0">
                <a:latin typeface="Times New Roman"/>
                <a:cs typeface="Times New Roman"/>
              </a:rPr>
              <a:t>C</a:t>
            </a:r>
            <a:r>
              <a:rPr sz="1400" b="1" spc="-20" dirty="0">
                <a:latin typeface="Times New Roman"/>
                <a:cs typeface="Times New Roman"/>
              </a:rPr>
              <a:t>i</a:t>
            </a:r>
            <a:r>
              <a:rPr sz="1400" b="1" spc="45" dirty="0">
                <a:latin typeface="Times New Roman"/>
                <a:cs typeface="Times New Roman"/>
              </a:rPr>
              <a:t>ph</a:t>
            </a:r>
            <a:r>
              <a:rPr sz="1400" b="1" spc="-25" dirty="0">
                <a:latin typeface="Times New Roman"/>
                <a:cs typeface="Times New Roman"/>
              </a:rPr>
              <a:t>e</a:t>
            </a:r>
            <a:r>
              <a:rPr sz="1400" b="1" spc="1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2800"/>
              </a:lnSpc>
            </a:pPr>
            <a:r>
              <a:rPr sz="1200" spc="20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1586 </a:t>
            </a:r>
            <a:r>
              <a:rPr sz="1200" spc="-15" dirty="0">
                <a:latin typeface="Times New Roman"/>
                <a:cs typeface="Times New Roman"/>
              </a:rPr>
              <a:t>Blaise </a:t>
            </a:r>
            <a:r>
              <a:rPr sz="1200" spc="35" dirty="0">
                <a:latin typeface="Times New Roman"/>
                <a:cs typeface="Times New Roman"/>
              </a:rPr>
              <a:t>de </a:t>
            </a:r>
            <a:r>
              <a:rPr sz="1200" spc="-10" dirty="0">
                <a:latin typeface="Times New Roman"/>
                <a:cs typeface="Times New Roman"/>
              </a:rPr>
              <a:t>Vigenère </a:t>
            </a:r>
            <a:r>
              <a:rPr sz="1200" spc="-15" dirty="0">
                <a:latin typeface="Times New Roman"/>
                <a:cs typeface="Times New Roman"/>
              </a:rPr>
              <a:t>published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10" dirty="0">
                <a:latin typeface="Times New Roman"/>
                <a:cs typeface="Times New Roman"/>
              </a:rPr>
              <a:t>type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polyalphabetic cipher </a:t>
            </a:r>
            <a:r>
              <a:rPr sz="1200" spc="-20" dirty="0">
                <a:latin typeface="Times New Roman"/>
                <a:cs typeface="Times New Roman"/>
              </a:rPr>
              <a:t>called </a:t>
            </a:r>
            <a:r>
              <a:rPr sz="1200" spc="-5" dirty="0">
                <a:latin typeface="Times New Roman"/>
                <a:cs typeface="Times New Roman"/>
              </a:rPr>
              <a:t>an </a:t>
            </a:r>
            <a:r>
              <a:rPr sz="1200" spc="-10" dirty="0">
                <a:latin typeface="Times New Roman"/>
                <a:cs typeface="Times New Roman"/>
              </a:rPr>
              <a:t>autokey 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cipher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10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its </a:t>
            </a:r>
            <a:r>
              <a:rPr sz="1200" spc="-5" dirty="0">
                <a:latin typeface="Times New Roman"/>
                <a:cs typeface="Times New Roman"/>
              </a:rPr>
              <a:t>key </a:t>
            </a:r>
            <a:r>
              <a:rPr sz="1200" spc="-20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5" dirty="0">
                <a:latin typeface="Times New Roman"/>
                <a:cs typeface="Times New Roman"/>
              </a:rPr>
              <a:t>original </a:t>
            </a:r>
            <a:r>
              <a:rPr sz="1200" spc="-10" dirty="0">
                <a:latin typeface="Times New Roman"/>
                <a:cs typeface="Times New Roman"/>
              </a:rPr>
              <a:t>plaintext </a:t>
            </a:r>
            <a:r>
              <a:rPr sz="1200" dirty="0">
                <a:latin typeface="Times New Roman"/>
                <a:cs typeface="Times New Roman"/>
              </a:rPr>
              <a:t>– before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court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Henry </a:t>
            </a:r>
            <a:r>
              <a:rPr sz="1200" spc="5" dirty="0">
                <a:latin typeface="Times New Roman"/>
                <a:cs typeface="Times New Roman"/>
              </a:rPr>
              <a:t>III </a:t>
            </a:r>
            <a:r>
              <a:rPr sz="1200" spc="-40" dirty="0">
                <a:latin typeface="Times New Roman"/>
                <a:cs typeface="Times New Roman"/>
              </a:rPr>
              <a:t>of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France.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cipher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known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Vigenère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cipher,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however,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that</a:t>
            </a:r>
            <a:r>
              <a:rPr sz="1200" spc="-1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originally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described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</a:t>
            </a:r>
            <a:r>
              <a:rPr sz="1200" spc="-5" dirty="0">
                <a:latin typeface="Times New Roman"/>
                <a:cs typeface="Times New Roman"/>
              </a:rPr>
              <a:t>Giovan </a:t>
            </a:r>
            <a:r>
              <a:rPr sz="1200" spc="5" dirty="0">
                <a:latin typeface="Times New Roman"/>
                <a:cs typeface="Times New Roman"/>
              </a:rPr>
              <a:t>Battista </a:t>
            </a:r>
            <a:r>
              <a:rPr sz="1200" spc="-15" dirty="0">
                <a:latin typeface="Times New Roman"/>
                <a:cs typeface="Times New Roman"/>
              </a:rPr>
              <a:t>Bellaso </a:t>
            </a:r>
            <a:r>
              <a:rPr sz="1200" spc="-20" dirty="0">
                <a:latin typeface="Times New Roman"/>
                <a:cs typeface="Times New Roman"/>
              </a:rPr>
              <a:t>in </a:t>
            </a:r>
            <a:r>
              <a:rPr sz="1200" spc="-15" dirty="0">
                <a:latin typeface="Times New Roman"/>
                <a:cs typeface="Times New Roman"/>
              </a:rPr>
              <a:t>his </a:t>
            </a:r>
            <a:r>
              <a:rPr sz="1200" dirty="0">
                <a:latin typeface="Times New Roman"/>
                <a:cs typeface="Times New Roman"/>
              </a:rPr>
              <a:t>1553 book </a:t>
            </a:r>
            <a:r>
              <a:rPr sz="1200" spc="5" dirty="0">
                <a:latin typeface="Times New Roman"/>
                <a:cs typeface="Times New Roman"/>
              </a:rPr>
              <a:t>La </a:t>
            </a:r>
            <a:r>
              <a:rPr sz="1200" spc="-10" dirty="0">
                <a:latin typeface="Times New Roman"/>
                <a:cs typeface="Times New Roman"/>
              </a:rPr>
              <a:t>cifra </a:t>
            </a:r>
            <a:r>
              <a:rPr sz="1200" spc="20" dirty="0">
                <a:latin typeface="Times New Roman"/>
                <a:cs typeface="Times New Roman"/>
              </a:rPr>
              <a:t>del </a:t>
            </a:r>
            <a:r>
              <a:rPr sz="1200" spc="-10" dirty="0">
                <a:latin typeface="Times New Roman"/>
                <a:cs typeface="Times New Roman"/>
              </a:rPr>
              <a:t>Sig. </a:t>
            </a:r>
            <a:r>
              <a:rPr sz="1200" spc="-5" dirty="0">
                <a:latin typeface="Times New Roman"/>
                <a:cs typeface="Times New Roman"/>
              </a:rPr>
              <a:t>Giovan </a:t>
            </a:r>
            <a:r>
              <a:rPr sz="1200" spc="5" dirty="0">
                <a:latin typeface="Times New Roman"/>
                <a:cs typeface="Times New Roman"/>
              </a:rPr>
              <a:t>Battista </a:t>
            </a:r>
            <a:r>
              <a:rPr sz="1200" spc="-15" dirty="0">
                <a:latin typeface="Times New Roman"/>
                <a:cs typeface="Times New Roman"/>
              </a:rPr>
              <a:t>Bellaso. In </a:t>
            </a:r>
            <a:r>
              <a:rPr sz="1200" spc="-10" dirty="0">
                <a:latin typeface="Times New Roman"/>
                <a:cs typeface="Times New Roman"/>
              </a:rPr>
              <a:t> Vigenere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decryption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are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done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using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algebraic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formula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(convert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letters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(A-Z)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numbers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(0-25)).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5" dirty="0">
                <a:latin typeface="Times New Roman"/>
                <a:cs typeface="Times New Roman"/>
              </a:rPr>
              <a:t>The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formula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encryption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=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</a:t>
            </a:r>
            <a:r>
              <a:rPr sz="1400" spc="45" dirty="0">
                <a:latin typeface="Times New Roman"/>
                <a:cs typeface="Times New Roman"/>
              </a:rPr>
              <a:t>P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+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K</a:t>
            </a:r>
            <a:r>
              <a:rPr sz="1400" spc="-2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10" dirty="0">
                <a:latin typeface="Times New Roman"/>
                <a:cs typeface="Times New Roman"/>
              </a:rPr>
              <a:t>d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2</a:t>
            </a:r>
            <a:r>
              <a:rPr sz="1400" spc="1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5" dirty="0">
                <a:latin typeface="Times New Roman"/>
                <a:cs typeface="Times New Roman"/>
              </a:rPr>
              <a:t>The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formula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decryption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35" dirty="0">
                <a:latin typeface="Times New Roman"/>
                <a:cs typeface="Times New Roman"/>
              </a:rPr>
              <a:t>D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=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(</a:t>
            </a:r>
            <a:r>
              <a:rPr sz="1400" spc="4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-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K</a:t>
            </a:r>
            <a:r>
              <a:rPr sz="1400" spc="-20" dirty="0">
                <a:latin typeface="Times New Roman"/>
                <a:cs typeface="Times New Roman"/>
              </a:rPr>
              <a:t>i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35" dirty="0">
                <a:latin typeface="Times New Roman"/>
                <a:cs typeface="Times New Roman"/>
              </a:rPr>
              <a:t>m</a:t>
            </a:r>
            <a:r>
              <a:rPr sz="1400" spc="40" dirty="0">
                <a:latin typeface="Times New Roman"/>
                <a:cs typeface="Times New Roman"/>
              </a:rPr>
              <a:t>o</a:t>
            </a:r>
            <a:r>
              <a:rPr sz="1400" spc="10" dirty="0">
                <a:latin typeface="Times New Roman"/>
                <a:cs typeface="Times New Roman"/>
              </a:rPr>
              <a:t>d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40" dirty="0">
                <a:latin typeface="Times New Roman"/>
                <a:cs typeface="Times New Roman"/>
              </a:rPr>
              <a:t>2</a:t>
            </a:r>
            <a:r>
              <a:rPr sz="1400" spc="1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5642736"/>
            <a:ext cx="5514340" cy="253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800"/>
              </a:lnSpc>
              <a:spcBef>
                <a:spcPts val="100"/>
              </a:spcBef>
            </a:pPr>
            <a:r>
              <a:rPr sz="1200" spc="20" dirty="0">
                <a:latin typeface="Times New Roman"/>
                <a:cs typeface="Times New Roman"/>
              </a:rPr>
              <a:t>If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case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(Di)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becomes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negative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(-ve),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case,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will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add</a:t>
            </a:r>
            <a:r>
              <a:rPr sz="1200" dirty="0">
                <a:latin typeface="Times New Roman"/>
                <a:cs typeface="Times New Roman"/>
              </a:rPr>
              <a:t> 26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negative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Where,</a:t>
            </a:r>
            <a:endParaRPr sz="1200">
              <a:latin typeface="Times New Roman"/>
              <a:cs typeface="Times New Roman"/>
            </a:endParaRPr>
          </a:p>
          <a:p>
            <a:pPr marL="12700" marR="3923029">
              <a:lnSpc>
                <a:spcPct val="198100"/>
              </a:lnSpc>
            </a:pP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yp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on.  </a:t>
            </a:r>
            <a:r>
              <a:rPr sz="1200" spc="-5" dirty="0">
                <a:latin typeface="Times New Roman"/>
                <a:cs typeface="Times New Roman"/>
              </a:rPr>
              <a:t>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ec</a:t>
            </a:r>
            <a:r>
              <a:rPr sz="1200" spc="-3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yp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on.</a:t>
            </a:r>
            <a:endParaRPr sz="1200">
              <a:latin typeface="Times New Roman"/>
              <a:cs typeface="Times New Roman"/>
            </a:endParaRPr>
          </a:p>
          <a:p>
            <a:pPr marL="12700" marR="4074795">
              <a:lnSpc>
                <a:spcPct val="198100"/>
              </a:lnSpc>
              <a:spcBef>
                <a:spcPts val="75"/>
              </a:spcBef>
            </a:pP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45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</a:t>
            </a:r>
            <a:r>
              <a:rPr sz="1200" spc="-35" dirty="0">
                <a:latin typeface="Times New Roman"/>
                <a:cs typeface="Times New Roman"/>
              </a:rPr>
              <a:t>l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.  </a:t>
            </a:r>
            <a:r>
              <a:rPr sz="1200" spc="-5" dirty="0">
                <a:latin typeface="Times New Roman"/>
                <a:cs typeface="Times New Roman"/>
              </a:rPr>
              <a:t>K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he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117" y="305180"/>
            <a:ext cx="7172325" cy="9457690"/>
          </a:xfrm>
          <a:custGeom>
            <a:avLst/>
            <a:gdLst/>
            <a:ahLst/>
            <a:cxnLst/>
            <a:rect l="l" t="t" r="r" b="b"/>
            <a:pathLst>
              <a:path w="7172325" h="9457690">
                <a:moveTo>
                  <a:pt x="7143115" y="19050"/>
                </a:moveTo>
                <a:lnTo>
                  <a:pt x="28575" y="19050"/>
                </a:lnTo>
                <a:lnTo>
                  <a:pt x="19050" y="19050"/>
                </a:lnTo>
                <a:lnTo>
                  <a:pt x="19050" y="28511"/>
                </a:lnTo>
                <a:lnTo>
                  <a:pt x="19050" y="9429051"/>
                </a:lnTo>
                <a:lnTo>
                  <a:pt x="19050" y="9438576"/>
                </a:lnTo>
                <a:lnTo>
                  <a:pt x="28575" y="9438576"/>
                </a:lnTo>
                <a:lnTo>
                  <a:pt x="7143115" y="9438576"/>
                </a:lnTo>
                <a:lnTo>
                  <a:pt x="7143115" y="9429051"/>
                </a:lnTo>
                <a:lnTo>
                  <a:pt x="28575" y="9429051"/>
                </a:lnTo>
                <a:lnTo>
                  <a:pt x="28575" y="28575"/>
                </a:lnTo>
                <a:lnTo>
                  <a:pt x="7143115" y="28575"/>
                </a:lnTo>
                <a:lnTo>
                  <a:pt x="7143115" y="19050"/>
                </a:lnTo>
                <a:close/>
              </a:path>
              <a:path w="7172325" h="9457690">
                <a:moveTo>
                  <a:pt x="7143115" y="0"/>
                </a:moveTo>
                <a:lnTo>
                  <a:pt x="28575" y="0"/>
                </a:lnTo>
                <a:lnTo>
                  <a:pt x="9525" y="0"/>
                </a:lnTo>
                <a:lnTo>
                  <a:pt x="0" y="0"/>
                </a:lnTo>
                <a:lnTo>
                  <a:pt x="0" y="9525"/>
                </a:lnTo>
                <a:lnTo>
                  <a:pt x="0" y="9457626"/>
                </a:lnTo>
                <a:lnTo>
                  <a:pt x="9525" y="9457626"/>
                </a:lnTo>
                <a:lnTo>
                  <a:pt x="28575" y="9457626"/>
                </a:lnTo>
                <a:lnTo>
                  <a:pt x="7143115" y="9457626"/>
                </a:lnTo>
                <a:lnTo>
                  <a:pt x="7143115" y="9448101"/>
                </a:lnTo>
                <a:lnTo>
                  <a:pt x="28575" y="9448101"/>
                </a:lnTo>
                <a:lnTo>
                  <a:pt x="9525" y="9448101"/>
                </a:lnTo>
                <a:lnTo>
                  <a:pt x="9525" y="9429051"/>
                </a:lnTo>
                <a:lnTo>
                  <a:pt x="9525" y="28575"/>
                </a:lnTo>
                <a:lnTo>
                  <a:pt x="9525" y="9525"/>
                </a:lnTo>
                <a:lnTo>
                  <a:pt x="28575" y="9525"/>
                </a:lnTo>
                <a:lnTo>
                  <a:pt x="7143115" y="9525"/>
                </a:lnTo>
                <a:lnTo>
                  <a:pt x="7143115" y="0"/>
                </a:lnTo>
                <a:close/>
              </a:path>
              <a:path w="7172325" h="9457690">
                <a:moveTo>
                  <a:pt x="7152703" y="19050"/>
                </a:moveTo>
                <a:lnTo>
                  <a:pt x="7143178" y="19050"/>
                </a:lnTo>
                <a:lnTo>
                  <a:pt x="7143178" y="28511"/>
                </a:lnTo>
                <a:lnTo>
                  <a:pt x="7143178" y="9429051"/>
                </a:lnTo>
                <a:lnTo>
                  <a:pt x="7143178" y="9438576"/>
                </a:lnTo>
                <a:lnTo>
                  <a:pt x="7152703" y="9438576"/>
                </a:lnTo>
                <a:lnTo>
                  <a:pt x="7152703" y="9429051"/>
                </a:lnTo>
                <a:lnTo>
                  <a:pt x="7152703" y="28575"/>
                </a:lnTo>
                <a:lnTo>
                  <a:pt x="7152703" y="19050"/>
                </a:lnTo>
                <a:close/>
              </a:path>
              <a:path w="7172325" h="9457690">
                <a:moveTo>
                  <a:pt x="7171753" y="0"/>
                </a:moveTo>
                <a:lnTo>
                  <a:pt x="7162228" y="0"/>
                </a:lnTo>
                <a:lnTo>
                  <a:pt x="7143178" y="0"/>
                </a:lnTo>
                <a:lnTo>
                  <a:pt x="7143178" y="9525"/>
                </a:lnTo>
                <a:lnTo>
                  <a:pt x="7162228" y="9525"/>
                </a:lnTo>
                <a:lnTo>
                  <a:pt x="7162228" y="28511"/>
                </a:lnTo>
                <a:lnTo>
                  <a:pt x="7162228" y="9429051"/>
                </a:lnTo>
                <a:lnTo>
                  <a:pt x="7162228" y="9448101"/>
                </a:lnTo>
                <a:lnTo>
                  <a:pt x="7143178" y="9448101"/>
                </a:lnTo>
                <a:lnTo>
                  <a:pt x="7143178" y="9457626"/>
                </a:lnTo>
                <a:lnTo>
                  <a:pt x="7162228" y="9457626"/>
                </a:lnTo>
                <a:lnTo>
                  <a:pt x="7171753" y="9457626"/>
                </a:lnTo>
                <a:lnTo>
                  <a:pt x="7171753" y="9525"/>
                </a:lnTo>
                <a:lnTo>
                  <a:pt x="71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65"/>
              </a:lnSpc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5783</Words>
  <Application>Microsoft Office PowerPoint</Application>
  <PresentationFormat>Custom</PresentationFormat>
  <Paragraphs>358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Gagan Rohith</cp:lastModifiedBy>
  <cp:revision>3</cp:revision>
  <dcterms:created xsi:type="dcterms:W3CDTF">2022-11-17T16:58:49Z</dcterms:created>
  <dcterms:modified xsi:type="dcterms:W3CDTF">2022-11-17T17:06:15Z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2022-11-17T00:00:00Z</vt:filetime>
  </property>
  <property fmtid="{D5CDD505-2E9C-101B-9397-08002B2CF9AE}" pid="3" name="Creator">
    <vt:lpwstr>Microsoft® Word LTSC</vt:lpwstr>
  </property>
  <property fmtid="{D5CDD505-2E9C-101B-9397-08002B2CF9AE}" pid="4" name="LastSaved">
    <vt:filetime>2022-11-17T00:00:00Z</vt:filetime>
  </property>
</Properties>
</file>