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18"/>
  </p:notesMasterIdLst>
  <p:sldIdLst>
    <p:sldId id="256" r:id="rId2"/>
    <p:sldId id="714" r:id="rId3"/>
    <p:sldId id="674" r:id="rId4"/>
    <p:sldId id="712" r:id="rId5"/>
    <p:sldId id="713" r:id="rId6"/>
    <p:sldId id="717" r:id="rId7"/>
    <p:sldId id="716" r:id="rId8"/>
    <p:sldId id="676" r:id="rId9"/>
    <p:sldId id="720" r:id="rId10"/>
    <p:sldId id="719" r:id="rId11"/>
    <p:sldId id="715" r:id="rId12"/>
    <p:sldId id="721" r:id="rId13"/>
    <p:sldId id="722" r:id="rId14"/>
    <p:sldId id="724" r:id="rId15"/>
    <p:sldId id="711" r:id="rId16"/>
    <p:sldId id="30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8497B0"/>
    <a:srgbClr val="8FAADC"/>
    <a:srgbClr val="2F5597"/>
    <a:srgbClr val="626CC7"/>
    <a:srgbClr val="323B8D"/>
    <a:srgbClr val="21275D"/>
    <a:srgbClr val="161A3E"/>
    <a:srgbClr val="203864"/>
    <a:srgbClr val="8B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CA8346-09F0-4301-B585-28E9403048AB}" v="218" dt="2023-11-21T11:40:02.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71" autoAdjust="0"/>
    <p:restoredTop sz="93447" autoAdjust="0"/>
  </p:normalViewPr>
  <p:slideViewPr>
    <p:cSldViewPr snapToGrid="0">
      <p:cViewPr varScale="1">
        <p:scale>
          <a:sx n="82" d="100"/>
          <a:sy n="82" d="100"/>
        </p:scale>
        <p:origin x="372" y="54"/>
      </p:cViewPr>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19-04-2025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8</a:t>
            </a:fld>
            <a:endParaRPr lang="en-IN" dirty="0"/>
          </a:p>
        </p:txBody>
      </p:sp>
    </p:spTree>
    <p:extLst>
      <p:ext uri="{BB962C8B-B14F-4D97-AF65-F5344CB8AC3E}">
        <p14:creationId xmlns:p14="http://schemas.microsoft.com/office/powerpoint/2010/main" val="1797883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EE687C-7C12-938B-CB00-BA62CB7270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13CC28-CEB3-7739-09C7-67454066C1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785565-60B7-E378-AA5B-77D8C0B6F32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FC44948-1140-7B27-7372-C67F4951E58E}"/>
              </a:ext>
            </a:extLst>
          </p:cNvPr>
          <p:cNvSpPr>
            <a:spLocks noGrp="1"/>
          </p:cNvSpPr>
          <p:nvPr>
            <p:ph type="sldNum" sz="quarter" idx="5"/>
          </p:nvPr>
        </p:nvSpPr>
        <p:spPr/>
        <p:txBody>
          <a:bodyPr/>
          <a:lstStyle/>
          <a:p>
            <a:fld id="{47FFB008-8E38-46F5-BCB9-8CFEF233CF3A}" type="slidenum">
              <a:rPr lang="en-IN" smtClean="0"/>
              <a:t>10</a:t>
            </a:fld>
            <a:endParaRPr lang="en-IN" dirty="0"/>
          </a:p>
        </p:txBody>
      </p:sp>
    </p:spTree>
    <p:extLst>
      <p:ext uri="{BB962C8B-B14F-4D97-AF65-F5344CB8AC3E}">
        <p14:creationId xmlns:p14="http://schemas.microsoft.com/office/powerpoint/2010/main" val="3270527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9753A-B854-E3D6-1BA8-0B5BC93D7E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55DD2F-E28B-4296-6EBC-291E1880F2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57675D-96C5-A5A7-993F-08A01D2A7F0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CE634FB-EB22-CD3D-ED44-1656CEC59FDA}"/>
              </a:ext>
            </a:extLst>
          </p:cNvPr>
          <p:cNvSpPr>
            <a:spLocks noGrp="1"/>
          </p:cNvSpPr>
          <p:nvPr>
            <p:ph type="sldNum" sz="quarter" idx="5"/>
          </p:nvPr>
        </p:nvSpPr>
        <p:spPr/>
        <p:txBody>
          <a:bodyPr/>
          <a:lstStyle/>
          <a:p>
            <a:fld id="{47FFB008-8E38-46F5-BCB9-8CFEF233CF3A}" type="slidenum">
              <a:rPr lang="en-IN" smtClean="0"/>
              <a:t>11</a:t>
            </a:fld>
            <a:endParaRPr lang="en-IN" dirty="0"/>
          </a:p>
        </p:txBody>
      </p:sp>
    </p:spTree>
    <p:extLst>
      <p:ext uri="{BB962C8B-B14F-4D97-AF65-F5344CB8AC3E}">
        <p14:creationId xmlns:p14="http://schemas.microsoft.com/office/powerpoint/2010/main" val="21248123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1" y="2788290"/>
            <a:ext cx="12192000"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Calibri" panose="020F0502020204030204" pitchFamily="34" charset="0"/>
              </a:rPr>
              <a:t>Fraud Detection of Transactions.</a:t>
            </a:r>
          </a:p>
        </p:txBody>
      </p:sp>
      <p:sp>
        <p:nvSpPr>
          <p:cNvPr id="3" name="TextBox 2">
            <a:extLst>
              <a:ext uri="{FF2B5EF4-FFF2-40B4-BE49-F238E27FC236}">
                <a16:creationId xmlns:a16="http://schemas.microsoft.com/office/drawing/2014/main" id="{1D59C910-1D81-C0E5-8F9D-F109EB20B285}"/>
              </a:ext>
            </a:extLst>
          </p:cNvPr>
          <p:cNvSpPr txBox="1"/>
          <p:nvPr/>
        </p:nvSpPr>
        <p:spPr>
          <a:xfrm>
            <a:off x="8096250" y="5617029"/>
            <a:ext cx="4029076" cy="830997"/>
          </a:xfrm>
          <a:prstGeom prst="rect">
            <a:avLst/>
          </a:prstGeom>
          <a:noFill/>
        </p:spPr>
        <p:txBody>
          <a:bodyPr wrap="square" rtlCol="0">
            <a:spAutoFit/>
          </a:bodyPr>
          <a:lstStyle/>
          <a:p>
            <a:r>
              <a:rPr lang="en-IN" sz="2400" b="1" dirty="0">
                <a:solidFill>
                  <a:schemeClr val="bg1"/>
                </a:solidFill>
              </a:rPr>
              <a:t>                  Arjun Ghadi</a:t>
            </a:r>
          </a:p>
          <a:p>
            <a:r>
              <a:rPr lang="en-IN" sz="2400" b="1" dirty="0">
                <a:solidFill>
                  <a:schemeClr val="bg1"/>
                </a:solidFill>
              </a:rPr>
              <a:t>BIA – Virar Campus, Mumbai.</a:t>
            </a:r>
          </a:p>
        </p:txBody>
      </p:sp>
    </p:spTree>
    <p:extLst>
      <p:ext uri="{BB962C8B-B14F-4D97-AF65-F5344CB8AC3E}">
        <p14:creationId xmlns:p14="http://schemas.microsoft.com/office/powerpoint/2010/main" val="102433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B3CC5A-7003-50AB-02B6-9055AD5FDA0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DA2FB24-36CA-7966-8547-AE35E2805030}"/>
              </a:ext>
            </a:extLst>
          </p:cNvPr>
          <p:cNvSpPr>
            <a:spLocks noGrp="1"/>
          </p:cNvSpPr>
          <p:nvPr>
            <p:ph type="title"/>
          </p:nvPr>
        </p:nvSpPr>
        <p:spPr/>
        <p:txBody>
          <a:bodyPr>
            <a:normAutofit/>
          </a:bodyPr>
          <a:lstStyle/>
          <a:p>
            <a:r>
              <a:rPr lang="en-US" dirty="0"/>
              <a:t>Feature Engineering.</a:t>
            </a:r>
          </a:p>
        </p:txBody>
      </p:sp>
      <p:sp>
        <p:nvSpPr>
          <p:cNvPr id="5" name="TextBox 4">
            <a:extLst>
              <a:ext uri="{FF2B5EF4-FFF2-40B4-BE49-F238E27FC236}">
                <a16:creationId xmlns:a16="http://schemas.microsoft.com/office/drawing/2014/main" id="{1AD248B8-1CF4-2B43-A7BC-458746A45865}"/>
              </a:ext>
            </a:extLst>
          </p:cNvPr>
          <p:cNvSpPr txBox="1"/>
          <p:nvPr/>
        </p:nvSpPr>
        <p:spPr>
          <a:xfrm>
            <a:off x="603170" y="1292972"/>
            <a:ext cx="11513116" cy="4462760"/>
          </a:xfrm>
          <a:prstGeom prst="rect">
            <a:avLst/>
          </a:prstGeom>
          <a:noFill/>
        </p:spPr>
        <p:txBody>
          <a:bodyPr wrap="square" rtlCol="0">
            <a:spAutoFit/>
          </a:bodyPr>
          <a:lstStyle/>
          <a:p>
            <a:pPr marL="285750" indent="-285750">
              <a:buFont typeface="Arial" panose="020B0604020202020204" pitchFamily="34" charset="0"/>
              <a:buChar char="•"/>
            </a:pPr>
            <a:r>
              <a:rPr lang="en-IN" sz="2200" dirty="0"/>
              <a:t>Feature engineering is vital for enhancing the performance of our fraud detection model.</a:t>
            </a:r>
          </a:p>
          <a:p>
            <a:pPr marL="285750" indent="-285750">
              <a:buFont typeface="Arial" panose="020B0604020202020204" pitchFamily="34" charset="0"/>
              <a:buChar char="•"/>
            </a:pPr>
            <a:endParaRPr lang="en-IN" sz="2200" dirty="0"/>
          </a:p>
          <a:p>
            <a:pPr marL="285750" indent="-285750">
              <a:buFont typeface="Arial" panose="020B0604020202020204" pitchFamily="34" charset="0"/>
              <a:buChar char="•"/>
            </a:pPr>
            <a:r>
              <a:rPr lang="en-IN" sz="2200" dirty="0"/>
              <a:t>It involves identifying and dropping the features, such as '</a:t>
            </a:r>
            <a:r>
              <a:rPr lang="en-IN" sz="2200" dirty="0" err="1"/>
              <a:t>nameOrig</a:t>
            </a:r>
            <a:r>
              <a:rPr lang="en-IN" sz="2200" dirty="0"/>
              <a:t>’ and '</a:t>
            </a:r>
            <a:r>
              <a:rPr lang="en-IN" sz="2200" dirty="0" err="1"/>
              <a:t>nameDest</a:t>
            </a:r>
            <a:r>
              <a:rPr lang="en-IN" sz="2200" dirty="0"/>
              <a:t>’ which </a:t>
            </a:r>
          </a:p>
          <a:p>
            <a:r>
              <a:rPr lang="en-IN" sz="2200" dirty="0"/>
              <a:t>     are unnecessary for model building.</a:t>
            </a:r>
          </a:p>
          <a:p>
            <a:pPr marL="285750" indent="-285750">
              <a:buFont typeface="Arial" panose="020B0604020202020204" pitchFamily="34" charset="0"/>
              <a:buChar char="•"/>
            </a:pPr>
            <a:endParaRPr lang="en-IN" sz="2200" dirty="0"/>
          </a:p>
          <a:p>
            <a:pPr marL="285750" indent="-285750">
              <a:buFont typeface="Arial" panose="020B0604020202020204" pitchFamily="34" charset="0"/>
              <a:buChar char="•"/>
            </a:pPr>
            <a:r>
              <a:rPr lang="en-IN" sz="2200" dirty="0"/>
              <a:t>We also encode categorical variables for numerical analysis, and handle missing values to ensure data integrity.</a:t>
            </a:r>
          </a:p>
          <a:p>
            <a:pPr marL="342900" indent="-342900">
              <a:buFont typeface="Arial" panose="020B0604020202020204" pitchFamily="34" charset="0"/>
              <a:buChar char="•"/>
            </a:pPr>
            <a:endParaRPr lang="en-IN" sz="2200" dirty="0"/>
          </a:p>
          <a:p>
            <a:pPr marL="342900" indent="-342900">
              <a:buFont typeface="Arial" panose="020B0604020202020204" pitchFamily="34" charset="0"/>
              <a:buChar char="•"/>
            </a:pPr>
            <a:r>
              <a:rPr lang="en-IN" sz="2200" dirty="0"/>
              <a:t>By thoughtfully engineering features, we improve the model’s ability to accurately identify</a:t>
            </a:r>
          </a:p>
          <a:p>
            <a:r>
              <a:rPr lang="en-IN" sz="2200" dirty="0"/>
              <a:t>      fraudulent transactions and enhance overall predictive accuracy.</a:t>
            </a:r>
          </a:p>
          <a:p>
            <a:endParaRPr lang="en-IN" sz="2200" dirty="0"/>
          </a:p>
          <a:p>
            <a:pPr marL="342900" indent="-342900">
              <a:buFont typeface="Arial" panose="020B0604020202020204" pitchFamily="34" charset="0"/>
              <a:buChar char="•"/>
            </a:pPr>
            <a:r>
              <a:rPr lang="en-IN" sz="2200" dirty="0"/>
              <a:t>Data has also been split into </a:t>
            </a:r>
            <a:r>
              <a:rPr lang="en-IN" sz="2200" b="1" dirty="0"/>
              <a:t>Train </a:t>
            </a:r>
            <a:r>
              <a:rPr lang="en-IN" sz="2200" dirty="0"/>
              <a:t>and </a:t>
            </a:r>
            <a:r>
              <a:rPr lang="en-IN" sz="2200" b="1" dirty="0"/>
              <a:t> Test </a:t>
            </a:r>
            <a:r>
              <a:rPr lang="en-IN" sz="2200" dirty="0"/>
              <a:t>for the evaluation purpose.</a:t>
            </a:r>
          </a:p>
          <a:p>
            <a:pPr marL="285750" indent="-285750">
              <a:buFont typeface="Arial" panose="020B0604020202020204" pitchFamily="34" charset="0"/>
              <a:buChar char="•"/>
            </a:pPr>
            <a:endParaRPr lang="en-IN" sz="2000" dirty="0"/>
          </a:p>
        </p:txBody>
      </p:sp>
    </p:spTree>
    <p:extLst>
      <p:ext uri="{BB962C8B-B14F-4D97-AF65-F5344CB8AC3E}">
        <p14:creationId xmlns:p14="http://schemas.microsoft.com/office/powerpoint/2010/main" val="3687236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A89CF0-7183-34A4-BC94-2CA6790F3DA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E7AF8C7-185B-DB26-8A14-CEB89484AFE8}"/>
              </a:ext>
            </a:extLst>
          </p:cNvPr>
          <p:cNvSpPr>
            <a:spLocks noGrp="1"/>
          </p:cNvSpPr>
          <p:nvPr>
            <p:ph type="title"/>
          </p:nvPr>
        </p:nvSpPr>
        <p:spPr/>
        <p:txBody>
          <a:bodyPr>
            <a:normAutofit/>
          </a:bodyPr>
          <a:lstStyle/>
          <a:p>
            <a:r>
              <a:rPr lang="en-US" dirty="0"/>
              <a:t>Model Selection</a:t>
            </a:r>
          </a:p>
        </p:txBody>
      </p:sp>
      <p:sp>
        <p:nvSpPr>
          <p:cNvPr id="7" name="Content Placeholder 6">
            <a:extLst>
              <a:ext uri="{FF2B5EF4-FFF2-40B4-BE49-F238E27FC236}">
                <a16:creationId xmlns:a16="http://schemas.microsoft.com/office/drawing/2014/main" id="{27856971-3273-D49C-E504-85F6B5BEAE7C}"/>
              </a:ext>
            </a:extLst>
          </p:cNvPr>
          <p:cNvSpPr>
            <a:spLocks noGrp="1"/>
          </p:cNvSpPr>
          <p:nvPr>
            <p:ph idx="1"/>
          </p:nvPr>
        </p:nvSpPr>
        <p:spPr>
          <a:xfrm>
            <a:off x="678883" y="1273205"/>
            <a:ext cx="10834234" cy="4398066"/>
          </a:xfrm>
        </p:spPr>
        <p:txBody>
          <a:bodyPr>
            <a:normAutofit/>
          </a:bodyPr>
          <a:lstStyle/>
          <a:p>
            <a:pPr marL="0" indent="0">
              <a:buNone/>
            </a:pPr>
            <a:r>
              <a:rPr lang="en-IN" sz="2400" dirty="0"/>
              <a:t>We explored various classifiers, including Random Forest Classifier, Decision Tree Classifier, Support Vector Classifier, </a:t>
            </a:r>
            <a:r>
              <a:rPr lang="en-IN" sz="2400" dirty="0" err="1"/>
              <a:t>XGBoost</a:t>
            </a:r>
            <a:r>
              <a:rPr lang="en-IN" sz="2400" dirty="0"/>
              <a:t> and Logistic Regression. Each algorithm has its strengths; for instance, Logistic Regression is robust to overfitting, while </a:t>
            </a:r>
            <a:r>
              <a:rPr lang="en-IN" sz="2400" b="1" dirty="0"/>
              <a:t>Random Forest Classifier</a:t>
            </a:r>
            <a:r>
              <a:rPr lang="en-IN" sz="2400" dirty="0"/>
              <a:t> often delivers high accuracy through ensemble learning.</a:t>
            </a:r>
          </a:p>
          <a:p>
            <a:pPr marL="0" indent="0">
              <a:buNone/>
            </a:pPr>
            <a:r>
              <a:rPr lang="en-IN" sz="2400" b="1" i="1" u="sng" dirty="0"/>
              <a:t>To assess model performance, focused on several key metrics</a:t>
            </a:r>
            <a:r>
              <a:rPr lang="en-IN" sz="2400" u="sng" dirty="0"/>
              <a:t>.</a:t>
            </a:r>
          </a:p>
          <a:p>
            <a:pPr marL="0" indent="0">
              <a:buNone/>
            </a:pPr>
            <a:r>
              <a:rPr lang="en-IN" sz="2400" b="1" u="sng" dirty="0"/>
              <a:t>Precision</a:t>
            </a:r>
            <a:r>
              <a:rPr lang="en-IN" sz="2400" dirty="0"/>
              <a:t>: Measures the accuracy of positive predictions (fraudulent transactions).</a:t>
            </a:r>
          </a:p>
          <a:p>
            <a:pPr marL="0" indent="0">
              <a:buNone/>
            </a:pPr>
            <a:r>
              <a:rPr lang="en-IN" sz="2400" b="1" u="sng" dirty="0"/>
              <a:t>Recall</a:t>
            </a:r>
            <a:r>
              <a:rPr lang="en-IN" sz="2400" dirty="0"/>
              <a:t>: Indicates the model’s ability to identify all the actual fraudulent transactions.</a:t>
            </a:r>
            <a:endParaRPr lang="en-IN" sz="2400" b="1" dirty="0"/>
          </a:p>
          <a:p>
            <a:pPr marL="0" indent="0">
              <a:buNone/>
            </a:pPr>
            <a:r>
              <a:rPr lang="en-IN" sz="2400" b="1" u="sng" dirty="0"/>
              <a:t>F1-Score</a:t>
            </a:r>
            <a:r>
              <a:rPr lang="en-IN" sz="2400" b="1" dirty="0"/>
              <a:t>: </a:t>
            </a:r>
            <a:r>
              <a:rPr lang="en-IN" sz="2400" dirty="0"/>
              <a:t>The harmonic mean of precision and recall, providing a balance between      	     the two metrics.</a:t>
            </a:r>
          </a:p>
          <a:p>
            <a:pPr marL="0" indent="0">
              <a:buNone/>
            </a:pPr>
            <a:r>
              <a:rPr lang="en-IN" sz="2400" b="1" u="sng" dirty="0"/>
              <a:t>Confusion Matrix</a:t>
            </a:r>
            <a:r>
              <a:rPr lang="en-IN" sz="2400" b="1" dirty="0"/>
              <a:t>: </a:t>
            </a:r>
            <a:r>
              <a:rPr lang="en-IN" sz="2400" dirty="0"/>
              <a:t>We utilized a confusion matrix to visualize the model’s prediction.</a:t>
            </a:r>
            <a:endParaRPr lang="en-IN" sz="2400" b="1" dirty="0"/>
          </a:p>
        </p:txBody>
      </p:sp>
    </p:spTree>
    <p:extLst>
      <p:ext uri="{BB962C8B-B14F-4D97-AF65-F5344CB8AC3E}">
        <p14:creationId xmlns:p14="http://schemas.microsoft.com/office/powerpoint/2010/main" val="2257585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302DE-3E0E-7FEC-4FF1-49623ED62D7B}"/>
              </a:ext>
            </a:extLst>
          </p:cNvPr>
          <p:cNvSpPr>
            <a:spLocks noGrp="1"/>
          </p:cNvSpPr>
          <p:nvPr>
            <p:ph type="title"/>
          </p:nvPr>
        </p:nvSpPr>
        <p:spPr>
          <a:xfrm>
            <a:off x="535827" y="603666"/>
            <a:ext cx="10977291" cy="612775"/>
          </a:xfrm>
        </p:spPr>
        <p:txBody>
          <a:bodyPr/>
          <a:lstStyle/>
          <a:p>
            <a:r>
              <a:rPr lang="en-US" dirty="0"/>
              <a:t>Model Performance Evaluation</a:t>
            </a:r>
            <a:endParaRPr lang="en-IN" dirty="0"/>
          </a:p>
        </p:txBody>
      </p:sp>
      <p:pic>
        <p:nvPicPr>
          <p:cNvPr id="21" name="Picture 20">
            <a:extLst>
              <a:ext uri="{FF2B5EF4-FFF2-40B4-BE49-F238E27FC236}">
                <a16:creationId xmlns:a16="http://schemas.microsoft.com/office/drawing/2014/main" id="{3594C81B-62B6-0366-A919-62169DD3E3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640" y="1147368"/>
            <a:ext cx="11164998" cy="5027865"/>
          </a:xfrm>
          <a:prstGeom prst="rect">
            <a:avLst/>
          </a:prstGeom>
        </p:spPr>
      </p:pic>
    </p:spTree>
    <p:extLst>
      <p:ext uri="{BB962C8B-B14F-4D97-AF65-F5344CB8AC3E}">
        <p14:creationId xmlns:p14="http://schemas.microsoft.com/office/powerpoint/2010/main" val="2533668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638D138-08E0-3F2C-46E2-C84B349E3DC3}"/>
              </a:ext>
            </a:extLst>
          </p:cNvPr>
          <p:cNvSpPr>
            <a:spLocks noGrp="1"/>
          </p:cNvSpPr>
          <p:nvPr>
            <p:ph type="title"/>
          </p:nvPr>
        </p:nvSpPr>
        <p:spPr/>
        <p:txBody>
          <a:bodyPr/>
          <a:lstStyle/>
          <a:p>
            <a:r>
              <a:rPr lang="en-IN" dirty="0"/>
              <a:t>Model Interpretations and Insights.</a:t>
            </a:r>
          </a:p>
        </p:txBody>
      </p:sp>
      <p:pic>
        <p:nvPicPr>
          <p:cNvPr id="11" name="Content Placeholder 10">
            <a:extLst>
              <a:ext uri="{FF2B5EF4-FFF2-40B4-BE49-F238E27FC236}">
                <a16:creationId xmlns:a16="http://schemas.microsoft.com/office/drawing/2014/main" id="{09C7095D-C865-7B67-2183-C7CB508761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1008" y="1229518"/>
            <a:ext cx="10648826" cy="4903991"/>
          </a:xfrm>
        </p:spPr>
      </p:pic>
    </p:spTree>
    <p:extLst>
      <p:ext uri="{BB962C8B-B14F-4D97-AF65-F5344CB8AC3E}">
        <p14:creationId xmlns:p14="http://schemas.microsoft.com/office/powerpoint/2010/main" val="3365913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220B4-FF21-DC92-F7A5-A49042B26932}"/>
              </a:ext>
            </a:extLst>
          </p:cNvPr>
          <p:cNvSpPr>
            <a:spLocks noGrp="1"/>
          </p:cNvSpPr>
          <p:nvPr>
            <p:ph type="title"/>
          </p:nvPr>
        </p:nvSpPr>
        <p:spPr/>
        <p:txBody>
          <a:bodyPr/>
          <a:lstStyle/>
          <a:p>
            <a:r>
              <a:rPr lang="en-IN" dirty="0"/>
              <a:t>Final Conclusion.</a:t>
            </a:r>
          </a:p>
        </p:txBody>
      </p:sp>
      <p:sp>
        <p:nvSpPr>
          <p:cNvPr id="3" name="Content Placeholder 2">
            <a:extLst>
              <a:ext uri="{FF2B5EF4-FFF2-40B4-BE49-F238E27FC236}">
                <a16:creationId xmlns:a16="http://schemas.microsoft.com/office/drawing/2014/main" id="{D157225A-F542-4072-E94F-210A242AC2EF}"/>
              </a:ext>
            </a:extLst>
          </p:cNvPr>
          <p:cNvSpPr>
            <a:spLocks noGrp="1"/>
          </p:cNvSpPr>
          <p:nvPr>
            <p:ph idx="1"/>
          </p:nvPr>
        </p:nvSpPr>
        <p:spPr/>
        <p:txBody>
          <a:bodyPr/>
          <a:lstStyle/>
          <a:p>
            <a:r>
              <a:rPr lang="en-US" dirty="0"/>
              <a:t>✅ </a:t>
            </a:r>
            <a:r>
              <a:rPr lang="en-US" b="1" dirty="0"/>
              <a:t>The Random Forest Classifier is the best model </a:t>
            </a:r>
            <a:r>
              <a:rPr lang="en-US" dirty="0"/>
              <a:t>with the highest </a:t>
            </a:r>
          </a:p>
          <a:p>
            <a:pPr marL="0" indent="0">
              <a:buNone/>
            </a:pPr>
            <a:r>
              <a:rPr lang="en-US" b="1" dirty="0"/>
              <a:t>F1-score (0.95), recall (0.90), and precision (1.00). </a:t>
            </a:r>
          </a:p>
          <a:p>
            <a:pPr marL="0" indent="0">
              <a:buNone/>
            </a:pPr>
            <a:r>
              <a:rPr lang="en-US" b="1" dirty="0"/>
              <a:t> </a:t>
            </a:r>
          </a:p>
          <a:p>
            <a:r>
              <a:rPr lang="en-US" dirty="0"/>
              <a:t>🚀 </a:t>
            </a:r>
            <a:r>
              <a:rPr lang="en-US" b="1" dirty="0"/>
              <a:t>Decision Tree </a:t>
            </a:r>
            <a:r>
              <a:rPr lang="en-US" dirty="0"/>
              <a:t>is also a good alternative but may </a:t>
            </a:r>
            <a:r>
              <a:rPr lang="en-US" b="1" dirty="0"/>
              <a:t>overfit</a:t>
            </a:r>
            <a:r>
              <a:rPr lang="en-US" dirty="0"/>
              <a:t>.  </a:t>
            </a:r>
          </a:p>
          <a:p>
            <a:pPr marL="0" indent="0">
              <a:buNone/>
            </a:pPr>
            <a:endParaRPr lang="en-US" dirty="0"/>
          </a:p>
          <a:p>
            <a:r>
              <a:rPr lang="en-US" dirty="0"/>
              <a:t>❌</a:t>
            </a:r>
            <a:r>
              <a:rPr lang="en-US" b="1" dirty="0"/>
              <a:t>Avoid Logistic Regression </a:t>
            </a:r>
            <a:r>
              <a:rPr lang="en-US" dirty="0"/>
              <a:t>and </a:t>
            </a:r>
            <a:r>
              <a:rPr lang="en-US" b="1" dirty="0"/>
              <a:t>Support Vector Classifier </a:t>
            </a:r>
            <a:r>
              <a:rPr lang="en-US" dirty="0"/>
              <a:t>due to poor recall scores.</a:t>
            </a:r>
            <a:endParaRPr lang="en-IN" dirty="0"/>
          </a:p>
        </p:txBody>
      </p:sp>
    </p:spTree>
    <p:extLst>
      <p:ext uri="{BB962C8B-B14F-4D97-AF65-F5344CB8AC3E}">
        <p14:creationId xmlns:p14="http://schemas.microsoft.com/office/powerpoint/2010/main" val="3656782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80C857-4384-387E-D3B0-A675AA2C932C}"/>
              </a:ext>
            </a:extLst>
          </p:cNvPr>
          <p:cNvSpPr>
            <a:spLocks noGrp="1"/>
          </p:cNvSpPr>
          <p:nvPr>
            <p:ph type="title"/>
          </p:nvPr>
        </p:nvSpPr>
        <p:spPr/>
        <p:txBody>
          <a:bodyPr>
            <a:normAutofit/>
          </a:bodyPr>
          <a:lstStyle/>
          <a:p>
            <a:br>
              <a:rPr lang="en-IN" dirty="0"/>
            </a:br>
            <a:r>
              <a:rPr lang="en-IN" dirty="0"/>
              <a:t>Questions ?</a:t>
            </a:r>
          </a:p>
        </p:txBody>
      </p:sp>
    </p:spTree>
    <p:extLst>
      <p:ext uri="{BB962C8B-B14F-4D97-AF65-F5344CB8AC3E}">
        <p14:creationId xmlns:p14="http://schemas.microsoft.com/office/powerpoint/2010/main" val="1173862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Tree>
    <p:extLst>
      <p:ext uri="{BB962C8B-B14F-4D97-AF65-F5344CB8AC3E}">
        <p14:creationId xmlns:p14="http://schemas.microsoft.com/office/powerpoint/2010/main" val="243837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B360-A630-EE21-210D-844E85048949}"/>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67B003C9-103A-47E6-D7EB-87D0A8CB5431}"/>
              </a:ext>
            </a:extLst>
          </p:cNvPr>
          <p:cNvSpPr>
            <a:spLocks noGrp="1"/>
          </p:cNvSpPr>
          <p:nvPr>
            <p:ph idx="1"/>
          </p:nvPr>
        </p:nvSpPr>
        <p:spPr>
          <a:xfrm>
            <a:off x="678882" y="1086630"/>
            <a:ext cx="10834234" cy="5178535"/>
          </a:xfrm>
        </p:spPr>
        <p:txBody>
          <a:bodyPr/>
          <a:lstStyle/>
          <a:p>
            <a:pPr marL="514350" indent="-514350">
              <a:buFont typeface="+mj-lt"/>
              <a:buAutoNum type="arabicPeriod"/>
            </a:pPr>
            <a:r>
              <a:rPr lang="en-IN" dirty="0"/>
              <a:t>Introduction				</a:t>
            </a:r>
          </a:p>
          <a:p>
            <a:pPr marL="514350" indent="-514350">
              <a:buAutoNum type="arabicPeriod"/>
            </a:pPr>
            <a:r>
              <a:rPr lang="en-IN" dirty="0"/>
              <a:t>Problem Statement</a:t>
            </a:r>
          </a:p>
          <a:p>
            <a:pPr marL="514350" indent="-514350">
              <a:buAutoNum type="arabicPeriod"/>
            </a:pPr>
            <a:r>
              <a:rPr lang="en-IN" dirty="0"/>
              <a:t>Goal</a:t>
            </a:r>
          </a:p>
          <a:p>
            <a:pPr marL="514350" indent="-514350">
              <a:buAutoNum type="arabicPeriod"/>
            </a:pPr>
            <a:r>
              <a:rPr lang="en-IN" dirty="0"/>
              <a:t>Understanding the Dataset</a:t>
            </a:r>
          </a:p>
          <a:p>
            <a:pPr marL="514350" indent="-514350">
              <a:buAutoNum type="arabicPeriod"/>
            </a:pPr>
            <a:r>
              <a:rPr lang="en-IN" dirty="0"/>
              <a:t>Exploratory Data Analysis</a:t>
            </a:r>
          </a:p>
          <a:p>
            <a:pPr marL="514350" indent="-514350">
              <a:buAutoNum type="arabicPeriod"/>
            </a:pPr>
            <a:r>
              <a:rPr lang="en-IN" dirty="0"/>
              <a:t>Feature Engineering</a:t>
            </a:r>
          </a:p>
          <a:p>
            <a:pPr marL="514350" indent="-514350">
              <a:buAutoNum type="arabicPeriod"/>
            </a:pPr>
            <a:r>
              <a:rPr lang="en-IN" dirty="0"/>
              <a:t>Model Selection</a:t>
            </a:r>
          </a:p>
          <a:p>
            <a:pPr marL="514350" indent="-514350">
              <a:buAutoNum type="arabicPeriod"/>
            </a:pPr>
            <a:r>
              <a:rPr lang="en-IN" dirty="0"/>
              <a:t>Model Performance Evaluation</a:t>
            </a:r>
          </a:p>
          <a:p>
            <a:pPr marL="514350" indent="-514350">
              <a:buAutoNum type="arabicPeriod"/>
            </a:pPr>
            <a:r>
              <a:rPr lang="en-IN" dirty="0"/>
              <a:t>Model Interpretation and Insights</a:t>
            </a:r>
          </a:p>
          <a:p>
            <a:pPr marL="514350" indent="-514350">
              <a:buAutoNum type="arabicPeriod"/>
            </a:pPr>
            <a:r>
              <a:rPr lang="en-IN" dirty="0"/>
              <a:t>Final Conclusion</a:t>
            </a:r>
          </a:p>
        </p:txBody>
      </p:sp>
    </p:spTree>
    <p:extLst>
      <p:ext uri="{BB962C8B-B14F-4D97-AF65-F5344CB8AC3E}">
        <p14:creationId xmlns:p14="http://schemas.microsoft.com/office/powerpoint/2010/main" val="1953804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53F5-3FF5-F820-B593-B4F4AF27A2B6}"/>
              </a:ext>
            </a:extLst>
          </p:cNvPr>
          <p:cNvSpPr>
            <a:spLocks noGrp="1"/>
          </p:cNvSpPr>
          <p:nvPr>
            <p:ph type="title"/>
          </p:nvPr>
        </p:nvSpPr>
        <p:spPr/>
        <p:txBody>
          <a:bodyPr>
            <a:normAutofit/>
          </a:bodyPr>
          <a:lstStyle/>
          <a:p>
            <a:r>
              <a:rPr lang="en-US" dirty="0"/>
              <a:t>Introduction</a:t>
            </a:r>
            <a:endParaRPr lang="en-IN" dirty="0"/>
          </a:p>
        </p:txBody>
      </p:sp>
      <p:sp>
        <p:nvSpPr>
          <p:cNvPr id="3" name="Content Placeholder 2">
            <a:extLst>
              <a:ext uri="{FF2B5EF4-FFF2-40B4-BE49-F238E27FC236}">
                <a16:creationId xmlns:a16="http://schemas.microsoft.com/office/drawing/2014/main" id="{5498D2CD-3F24-F46B-D0FD-F213BDB36EC1}"/>
              </a:ext>
            </a:extLst>
          </p:cNvPr>
          <p:cNvSpPr>
            <a:spLocks noGrp="1"/>
          </p:cNvSpPr>
          <p:nvPr>
            <p:ph idx="1"/>
          </p:nvPr>
        </p:nvSpPr>
        <p:spPr>
          <a:xfrm>
            <a:off x="521630" y="1229967"/>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marL="0" lvl="0" indent="0">
              <a:buNone/>
            </a:pPr>
            <a:r>
              <a:rPr lang="en-US" dirty="0"/>
              <a:t>Online payments have transformed financial transactions but have also led to an increase in fraudulent activities. Early detection of fraud can prevent significant financial and reputational activities. Early detection of Fraudulent transactions promptly is critical to safeguard users and businesses. Machine Learning(ML) offers a </a:t>
            </a:r>
          </a:p>
          <a:p>
            <a:pPr marL="0" lvl="0" indent="0">
              <a:buNone/>
            </a:pPr>
            <a:r>
              <a:rPr lang="en-US" dirty="0"/>
              <a:t>data-driven approach to identify fraudulent </a:t>
            </a:r>
          </a:p>
          <a:p>
            <a:pPr marL="0" lvl="0" indent="0">
              <a:buNone/>
            </a:pPr>
            <a:r>
              <a:rPr lang="en-US" dirty="0"/>
              <a:t>patterns effectively.</a:t>
            </a:r>
          </a:p>
          <a:p>
            <a:pPr marL="0" lvl="0" indent="0">
              <a:buNone/>
            </a:pPr>
            <a:r>
              <a:rPr lang="en-US" dirty="0"/>
              <a:t>This project leverages machine learning to</a:t>
            </a:r>
          </a:p>
          <a:p>
            <a:pPr marL="0" lvl="0" indent="0">
              <a:buNone/>
            </a:pPr>
            <a:r>
              <a:rPr lang="en-US" dirty="0"/>
              <a:t> build a model for fraud detection.</a:t>
            </a:r>
          </a:p>
        </p:txBody>
      </p:sp>
      <p:pic>
        <p:nvPicPr>
          <p:cNvPr id="5" name="Picture 4">
            <a:extLst>
              <a:ext uri="{FF2B5EF4-FFF2-40B4-BE49-F238E27FC236}">
                <a16:creationId xmlns:a16="http://schemas.microsoft.com/office/drawing/2014/main" id="{63B9E2E3-EDBD-FB77-5017-E9CDF09F0D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7376" y="2946570"/>
            <a:ext cx="4720246" cy="2964136"/>
          </a:xfrm>
          <a:prstGeom prst="rect">
            <a:avLst/>
          </a:prstGeom>
        </p:spPr>
      </p:pic>
    </p:spTree>
    <p:extLst>
      <p:ext uri="{BB962C8B-B14F-4D97-AF65-F5344CB8AC3E}">
        <p14:creationId xmlns:p14="http://schemas.microsoft.com/office/powerpoint/2010/main" val="2272459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A923FD-EE06-48F2-482E-88F38D200251}"/>
              </a:ext>
            </a:extLst>
          </p:cNvPr>
          <p:cNvSpPr>
            <a:spLocks noGrp="1"/>
          </p:cNvSpPr>
          <p:nvPr>
            <p:ph type="title"/>
          </p:nvPr>
        </p:nvSpPr>
        <p:spPr/>
        <p:txBody>
          <a:bodyPr>
            <a:normAutofit/>
          </a:bodyPr>
          <a:lstStyle/>
          <a:p>
            <a:r>
              <a:rPr lang="en-IN" dirty="0"/>
              <a:t>Problem Statement</a:t>
            </a:r>
          </a:p>
        </p:txBody>
      </p:sp>
      <p:pic>
        <p:nvPicPr>
          <p:cNvPr id="3" name="Content Placeholder 2">
            <a:extLst>
              <a:ext uri="{FF2B5EF4-FFF2-40B4-BE49-F238E27FC236}">
                <a16:creationId xmlns:a16="http://schemas.microsoft.com/office/drawing/2014/main" id="{BF74B1C7-FF37-69A1-AAD4-E0283F4184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71548"/>
            <a:ext cx="4216724" cy="3274436"/>
          </a:xfrm>
        </p:spPr>
      </p:pic>
      <p:sp>
        <p:nvSpPr>
          <p:cNvPr id="9" name="TextBox 8">
            <a:extLst>
              <a:ext uri="{FF2B5EF4-FFF2-40B4-BE49-F238E27FC236}">
                <a16:creationId xmlns:a16="http://schemas.microsoft.com/office/drawing/2014/main" id="{07085415-AE1D-4B69-76BE-23482CEC2AA2}"/>
              </a:ext>
            </a:extLst>
          </p:cNvPr>
          <p:cNvSpPr txBox="1"/>
          <p:nvPr/>
        </p:nvSpPr>
        <p:spPr>
          <a:xfrm>
            <a:off x="4455269" y="1374512"/>
            <a:ext cx="7629954" cy="4524315"/>
          </a:xfrm>
          <a:prstGeom prst="rect">
            <a:avLst/>
          </a:prstGeom>
          <a:noFill/>
        </p:spPr>
        <p:txBody>
          <a:bodyPr wrap="square" rtlCol="0">
            <a:spAutoFit/>
          </a:bodyPr>
          <a:lstStyle/>
          <a:p>
            <a:pPr marL="342900" indent="-342900">
              <a:buFont typeface="Arial" panose="020B0604020202020204" pitchFamily="34" charset="0"/>
              <a:buChar char="•"/>
            </a:pPr>
            <a:r>
              <a:rPr lang="en-IN" sz="2400" dirty="0"/>
              <a:t>Fraudulent transactions are rare but impactful requiring high sensitivity in detection.</a:t>
            </a:r>
          </a:p>
          <a:p>
            <a:pPr marL="342900" indent="-342900">
              <a:buFont typeface="Arial" panose="020B0604020202020204" pitchFamily="34" charset="0"/>
              <a:buChar char="•"/>
            </a:pPr>
            <a:r>
              <a:rPr lang="en-IN" sz="2400" dirty="0"/>
              <a:t>Manual review is infeasible due to the volume of transactions</a:t>
            </a:r>
          </a:p>
          <a:p>
            <a:pPr marL="342900" indent="-342900">
              <a:buFont typeface="Arial" panose="020B0604020202020204" pitchFamily="34" charset="0"/>
              <a:buChar char="•"/>
            </a:pPr>
            <a:r>
              <a:rPr lang="en-IN" sz="2400" dirty="0"/>
              <a:t>In the banking industry, fraud detection is not only a trend but a necessity for them to put proactive monitoring and fraud prevention mechanisms in place</a:t>
            </a:r>
          </a:p>
          <a:p>
            <a:pPr marL="342900" indent="-342900">
              <a:buFont typeface="Arial" panose="020B0604020202020204" pitchFamily="34" charset="0"/>
              <a:buChar char="•"/>
            </a:pPr>
            <a:r>
              <a:rPr lang="en-IN" sz="2400" dirty="0"/>
              <a:t>In this project we will detect fraud transactions with the help of Machine Learning models. </a:t>
            </a:r>
          </a:p>
          <a:p>
            <a:r>
              <a:rPr lang="en-IN" sz="2400" dirty="0"/>
              <a:t>     We will </a:t>
            </a:r>
            <a:r>
              <a:rPr lang="en-IN" sz="2400" dirty="0" err="1"/>
              <a:t>analyze</a:t>
            </a:r>
            <a:r>
              <a:rPr lang="en-IN" sz="2400" dirty="0"/>
              <a:t> customer level data that has been </a:t>
            </a:r>
          </a:p>
          <a:p>
            <a:r>
              <a:rPr lang="en-IN" sz="2400" dirty="0"/>
              <a:t>     collected and </a:t>
            </a:r>
            <a:r>
              <a:rPr lang="en-IN" sz="2400" dirty="0" err="1"/>
              <a:t>analyze</a:t>
            </a:r>
            <a:r>
              <a:rPr lang="en-IN" sz="2400" dirty="0"/>
              <a:t>.</a:t>
            </a:r>
          </a:p>
          <a:p>
            <a:pPr marL="342900" indent="-342900">
              <a:buFont typeface="Arial" panose="020B0604020202020204" pitchFamily="34" charset="0"/>
              <a:buChar char="•"/>
            </a:pPr>
            <a:endParaRPr lang="en-IN" sz="2400" dirty="0"/>
          </a:p>
        </p:txBody>
      </p:sp>
    </p:spTree>
    <p:extLst>
      <p:ext uri="{BB962C8B-B14F-4D97-AF65-F5344CB8AC3E}">
        <p14:creationId xmlns:p14="http://schemas.microsoft.com/office/powerpoint/2010/main" val="1594365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9DB3DB-2D6A-4800-21E5-71369CC117F1}"/>
              </a:ext>
            </a:extLst>
          </p:cNvPr>
          <p:cNvSpPr>
            <a:spLocks noGrp="1"/>
          </p:cNvSpPr>
          <p:nvPr>
            <p:ph type="title"/>
          </p:nvPr>
        </p:nvSpPr>
        <p:spPr/>
        <p:txBody>
          <a:bodyPr/>
          <a:lstStyle/>
          <a:p>
            <a:r>
              <a:rPr lang="en-IN" dirty="0"/>
              <a:t>Goal </a:t>
            </a:r>
          </a:p>
        </p:txBody>
      </p:sp>
      <p:sp>
        <p:nvSpPr>
          <p:cNvPr id="5" name="Content Placeholder 4">
            <a:extLst>
              <a:ext uri="{FF2B5EF4-FFF2-40B4-BE49-F238E27FC236}">
                <a16:creationId xmlns:a16="http://schemas.microsoft.com/office/drawing/2014/main" id="{911E276C-DF85-3591-E888-F5B1B9B1522C}"/>
              </a:ext>
            </a:extLst>
          </p:cNvPr>
          <p:cNvSpPr>
            <a:spLocks noGrp="1"/>
          </p:cNvSpPr>
          <p:nvPr>
            <p:ph idx="1"/>
          </p:nvPr>
        </p:nvSpPr>
        <p:spPr>
          <a:xfrm>
            <a:off x="678881" y="1147305"/>
            <a:ext cx="5107239" cy="5107029"/>
          </a:xfrm>
        </p:spPr>
        <p:txBody>
          <a:bodyPr>
            <a:normAutofit fontScale="92500" lnSpcReduction="10000"/>
          </a:bodyPr>
          <a:lstStyle/>
          <a:p>
            <a:r>
              <a:rPr lang="en-IN" dirty="0"/>
              <a:t>Build and evaluate multiple ML models to classify transactions as </a:t>
            </a:r>
            <a:r>
              <a:rPr lang="en-IN" b="1" dirty="0"/>
              <a:t>Fraud</a:t>
            </a:r>
            <a:r>
              <a:rPr lang="en-IN" dirty="0"/>
              <a:t> or </a:t>
            </a:r>
            <a:r>
              <a:rPr lang="en-IN" b="1" dirty="0"/>
              <a:t>not Fraud</a:t>
            </a:r>
            <a:r>
              <a:rPr lang="en-IN" dirty="0"/>
              <a:t>.</a:t>
            </a:r>
          </a:p>
          <a:p>
            <a:r>
              <a:rPr lang="en-IN" dirty="0"/>
              <a:t>Compare models using metrics like </a:t>
            </a:r>
            <a:r>
              <a:rPr lang="en-IN" b="1" dirty="0"/>
              <a:t>accuracy, precision, recall and f1-score.</a:t>
            </a:r>
          </a:p>
          <a:p>
            <a:r>
              <a:rPr lang="en-IN" dirty="0"/>
              <a:t>Compare the performance of 4 algorithm: </a:t>
            </a:r>
            <a:r>
              <a:rPr lang="en-IN" b="1" dirty="0"/>
              <a:t>Random Forest Classifier, Decision Tree Classifier, Logistic Regression and Support Vector Classifier. </a:t>
            </a:r>
          </a:p>
          <a:p>
            <a:r>
              <a:rPr lang="en-IN" dirty="0"/>
              <a:t>Select the best-performing model for Deployment and real world use case.</a:t>
            </a:r>
          </a:p>
        </p:txBody>
      </p:sp>
      <p:pic>
        <p:nvPicPr>
          <p:cNvPr id="7" name="Picture 6">
            <a:extLst>
              <a:ext uri="{FF2B5EF4-FFF2-40B4-BE49-F238E27FC236}">
                <a16:creationId xmlns:a16="http://schemas.microsoft.com/office/drawing/2014/main" id="{3FA50161-38F5-A346-E1EE-F64C930CD7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0523" y="1590008"/>
            <a:ext cx="5617304" cy="3162542"/>
          </a:xfrm>
          <a:prstGeom prst="rect">
            <a:avLst/>
          </a:prstGeom>
        </p:spPr>
      </p:pic>
    </p:spTree>
    <p:extLst>
      <p:ext uri="{BB962C8B-B14F-4D97-AF65-F5344CB8AC3E}">
        <p14:creationId xmlns:p14="http://schemas.microsoft.com/office/powerpoint/2010/main" val="1344420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312801-18BC-4DC3-6245-69F4D36E46C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2C65F18-57F9-5C64-6A6D-EB575B42C097}"/>
              </a:ext>
            </a:extLst>
          </p:cNvPr>
          <p:cNvSpPr>
            <a:spLocks noGrp="1"/>
          </p:cNvSpPr>
          <p:nvPr>
            <p:ph type="title"/>
          </p:nvPr>
        </p:nvSpPr>
        <p:spPr>
          <a:xfrm>
            <a:off x="678881" y="-40769"/>
            <a:ext cx="5107239" cy="1257209"/>
          </a:xfrm>
        </p:spPr>
        <p:txBody>
          <a:bodyPr/>
          <a:lstStyle/>
          <a:p>
            <a:r>
              <a:rPr lang="en-IN" dirty="0"/>
              <a:t>Understanding the Dataset</a:t>
            </a:r>
          </a:p>
        </p:txBody>
      </p:sp>
      <p:sp>
        <p:nvSpPr>
          <p:cNvPr id="5" name="Content Placeholder 4">
            <a:extLst>
              <a:ext uri="{FF2B5EF4-FFF2-40B4-BE49-F238E27FC236}">
                <a16:creationId xmlns:a16="http://schemas.microsoft.com/office/drawing/2014/main" id="{27EA02FE-B627-9794-2871-598DE8C96B8D}"/>
              </a:ext>
            </a:extLst>
          </p:cNvPr>
          <p:cNvSpPr>
            <a:spLocks noGrp="1"/>
          </p:cNvSpPr>
          <p:nvPr>
            <p:ph idx="1"/>
          </p:nvPr>
        </p:nvSpPr>
        <p:spPr>
          <a:xfrm>
            <a:off x="1" y="1135721"/>
            <a:ext cx="5786120" cy="5118614"/>
          </a:xfrm>
        </p:spPr>
        <p:txBody>
          <a:bodyPr>
            <a:normAutofit fontScale="92500"/>
          </a:bodyPr>
          <a:lstStyle/>
          <a:p>
            <a:pPr marL="0" indent="0">
              <a:buNone/>
            </a:pPr>
            <a:r>
              <a:rPr lang="en-IN" sz="2400" u="sng" dirty="0"/>
              <a:t>Fraud Analysis Datasets.</a:t>
            </a:r>
          </a:p>
          <a:p>
            <a:pPr marL="0" indent="0">
              <a:buNone/>
            </a:pPr>
            <a:r>
              <a:rPr lang="en-IN" sz="2400" b="1" dirty="0"/>
              <a:t>Key Features:</a:t>
            </a:r>
          </a:p>
          <a:p>
            <a:r>
              <a:rPr lang="en-IN" sz="2400" b="1" dirty="0"/>
              <a:t>Type: </a:t>
            </a:r>
            <a:r>
              <a:rPr lang="en-IN" sz="2400" dirty="0"/>
              <a:t>Type of Transactions (</a:t>
            </a:r>
            <a:r>
              <a:rPr lang="en-IN" sz="2400" dirty="0" err="1"/>
              <a:t>eg</a:t>
            </a:r>
            <a:r>
              <a:rPr lang="en-IN" sz="2400" dirty="0"/>
              <a:t>: Debit, CASH_OUT, PAYMENT, TRANSFER).</a:t>
            </a:r>
          </a:p>
          <a:p>
            <a:r>
              <a:rPr lang="en-IN" sz="2400" b="1" dirty="0"/>
              <a:t>Amount: </a:t>
            </a:r>
            <a:r>
              <a:rPr lang="en-IN" sz="2400" dirty="0"/>
              <a:t>Transaction amount.</a:t>
            </a:r>
          </a:p>
          <a:p>
            <a:r>
              <a:rPr lang="en-IN" sz="2400" b="1" dirty="0"/>
              <a:t>Balances before </a:t>
            </a:r>
            <a:r>
              <a:rPr lang="en-IN" sz="2400" dirty="0"/>
              <a:t>and</a:t>
            </a:r>
            <a:r>
              <a:rPr lang="en-IN" sz="2400" b="1" dirty="0"/>
              <a:t> after the transactions </a:t>
            </a:r>
            <a:r>
              <a:rPr lang="en-IN" sz="2400" dirty="0" err="1"/>
              <a:t>i.e</a:t>
            </a:r>
            <a:r>
              <a:rPr lang="en-IN" sz="2400" dirty="0"/>
              <a:t> </a:t>
            </a:r>
            <a:r>
              <a:rPr lang="en-IN" sz="2400" b="1" dirty="0" err="1"/>
              <a:t>oldbananceOrg</a:t>
            </a:r>
            <a:r>
              <a:rPr lang="en-IN" sz="2400" dirty="0"/>
              <a:t> and </a:t>
            </a:r>
            <a:r>
              <a:rPr lang="en-IN" sz="2400" b="1" dirty="0" err="1"/>
              <a:t>newbalanceOrig</a:t>
            </a:r>
            <a:r>
              <a:rPr lang="en-IN" sz="2400" dirty="0"/>
              <a:t>.</a:t>
            </a:r>
          </a:p>
          <a:p>
            <a:r>
              <a:rPr lang="en-IN" sz="2600" b="1" dirty="0" err="1"/>
              <a:t>oldbalanceDest</a:t>
            </a:r>
            <a:r>
              <a:rPr lang="en-IN" sz="2600" b="1" dirty="0"/>
              <a:t> </a:t>
            </a:r>
            <a:r>
              <a:rPr lang="en-IN" sz="2600" dirty="0"/>
              <a:t>and</a:t>
            </a:r>
            <a:r>
              <a:rPr lang="en-IN" sz="2600" b="1" dirty="0"/>
              <a:t> </a:t>
            </a:r>
            <a:r>
              <a:rPr lang="en-IN" sz="2600" b="1" dirty="0" err="1"/>
              <a:t>newbalanceDest</a:t>
            </a:r>
            <a:r>
              <a:rPr lang="en-IN" sz="2600" dirty="0"/>
              <a:t>:</a:t>
            </a:r>
          </a:p>
          <a:p>
            <a:pPr marL="0" indent="0">
              <a:buNone/>
            </a:pPr>
            <a:r>
              <a:rPr lang="en-IN" sz="2600" dirty="0"/>
              <a:t>   balances before and after the  </a:t>
            </a:r>
          </a:p>
          <a:p>
            <a:pPr marL="0" indent="0">
              <a:buNone/>
            </a:pPr>
            <a:r>
              <a:rPr lang="en-IN" sz="2600" dirty="0"/>
              <a:t>   transaction for the destination account.</a:t>
            </a:r>
          </a:p>
          <a:p>
            <a:r>
              <a:rPr lang="en-IN" sz="2600" b="1" dirty="0"/>
              <a:t>Dataset Shape</a:t>
            </a:r>
            <a:r>
              <a:rPr lang="en-IN" sz="2600" dirty="0"/>
              <a:t>: Rows: </a:t>
            </a:r>
            <a:r>
              <a:rPr lang="en-IN" sz="2600" u="sng" dirty="0"/>
              <a:t>11142</a:t>
            </a:r>
            <a:r>
              <a:rPr lang="en-IN" sz="2600" dirty="0"/>
              <a:t>, Columns: </a:t>
            </a:r>
            <a:r>
              <a:rPr lang="en-IN" sz="2600" u="sng" dirty="0"/>
              <a:t>10</a:t>
            </a:r>
            <a:r>
              <a:rPr lang="en-IN" sz="2600" dirty="0"/>
              <a:t>.</a:t>
            </a:r>
          </a:p>
          <a:p>
            <a:pPr marL="0" indent="0">
              <a:buNone/>
            </a:pPr>
            <a:r>
              <a:rPr lang="en-IN" sz="2600" dirty="0"/>
              <a:t>  </a:t>
            </a:r>
          </a:p>
        </p:txBody>
      </p:sp>
      <p:pic>
        <p:nvPicPr>
          <p:cNvPr id="6" name="Picture 5">
            <a:extLst>
              <a:ext uri="{FF2B5EF4-FFF2-40B4-BE49-F238E27FC236}">
                <a16:creationId xmlns:a16="http://schemas.microsoft.com/office/drawing/2014/main" id="{2EAE9483-313E-7F04-739C-482B1D2303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140009"/>
            <a:ext cx="6096000" cy="2577981"/>
          </a:xfrm>
          <a:prstGeom prst="rect">
            <a:avLst/>
          </a:prstGeom>
        </p:spPr>
      </p:pic>
    </p:spTree>
    <p:extLst>
      <p:ext uri="{BB962C8B-B14F-4D97-AF65-F5344CB8AC3E}">
        <p14:creationId xmlns:p14="http://schemas.microsoft.com/office/powerpoint/2010/main" val="668630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79E068-54A1-2287-BE85-6BBB6BE98AF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12154C1-3FF0-8343-E4D9-25C9C944BFDD}"/>
              </a:ext>
            </a:extLst>
          </p:cNvPr>
          <p:cNvSpPr>
            <a:spLocks noGrp="1"/>
          </p:cNvSpPr>
          <p:nvPr>
            <p:ph type="title"/>
          </p:nvPr>
        </p:nvSpPr>
        <p:spPr/>
        <p:txBody>
          <a:bodyPr/>
          <a:lstStyle/>
          <a:p>
            <a:r>
              <a:rPr lang="en-IN" dirty="0"/>
              <a:t>Exploratory Data Analysis.</a:t>
            </a:r>
          </a:p>
        </p:txBody>
      </p:sp>
      <p:pic>
        <p:nvPicPr>
          <p:cNvPr id="6" name="Content Placeholder 5">
            <a:extLst>
              <a:ext uri="{FF2B5EF4-FFF2-40B4-BE49-F238E27FC236}">
                <a16:creationId xmlns:a16="http://schemas.microsoft.com/office/drawing/2014/main" id="{AEE69A66-FC71-594C-4CC9-CDB140CBF73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162008" y="1351214"/>
            <a:ext cx="6029992" cy="3517819"/>
          </a:xfrm>
        </p:spPr>
      </p:pic>
      <p:sp>
        <p:nvSpPr>
          <p:cNvPr id="9" name="TextBox 8">
            <a:extLst>
              <a:ext uri="{FF2B5EF4-FFF2-40B4-BE49-F238E27FC236}">
                <a16:creationId xmlns:a16="http://schemas.microsoft.com/office/drawing/2014/main" id="{9DEDFF39-C838-5756-D50D-F9EDE7D9964F}"/>
              </a:ext>
            </a:extLst>
          </p:cNvPr>
          <p:cNvSpPr txBox="1"/>
          <p:nvPr/>
        </p:nvSpPr>
        <p:spPr>
          <a:xfrm>
            <a:off x="372749" y="1216440"/>
            <a:ext cx="5715526" cy="5078313"/>
          </a:xfrm>
          <a:prstGeom prst="rect">
            <a:avLst/>
          </a:prstGeom>
          <a:noFill/>
        </p:spPr>
        <p:txBody>
          <a:bodyPr wrap="square" rtlCol="0">
            <a:spAutoFit/>
          </a:bodyPr>
          <a:lstStyle/>
          <a:p>
            <a:r>
              <a:rPr lang="en-IN" sz="2400" b="1" u="sng" dirty="0"/>
              <a:t>In this pie chart identifying the Distribution of Transaction Type</a:t>
            </a:r>
          </a:p>
          <a:p>
            <a:endParaRPr lang="en-IN" sz="2400" b="1" dirty="0"/>
          </a:p>
          <a:p>
            <a:pPr marL="285750" indent="-285750">
              <a:buFontTx/>
              <a:buChar char="-"/>
            </a:pPr>
            <a:r>
              <a:rPr lang="en-IN" sz="2400" dirty="0"/>
              <a:t>In this figure we see that most of the transactions are done through </a:t>
            </a:r>
            <a:r>
              <a:rPr lang="en-IN" sz="2400" b="1" u="sng" dirty="0"/>
              <a:t>PAYMENT</a:t>
            </a:r>
            <a:r>
              <a:rPr lang="en-IN" sz="2400" dirty="0"/>
              <a:t> mode.</a:t>
            </a:r>
          </a:p>
          <a:p>
            <a:pPr marL="285750" indent="-285750">
              <a:buFontTx/>
              <a:buChar char="-"/>
            </a:pPr>
            <a:endParaRPr lang="en-IN" sz="2400" dirty="0"/>
          </a:p>
          <a:p>
            <a:pPr marL="285750" indent="-285750">
              <a:buFontTx/>
              <a:buChar char="-"/>
            </a:pPr>
            <a:r>
              <a:rPr lang="en-IN" sz="2400" dirty="0"/>
              <a:t>Followed by the </a:t>
            </a:r>
            <a:r>
              <a:rPr lang="en-IN" sz="2400" b="1" dirty="0"/>
              <a:t>CASH_IN</a:t>
            </a:r>
          </a:p>
          <a:p>
            <a:pPr marL="285750" indent="-285750">
              <a:buFontTx/>
              <a:buChar char="-"/>
            </a:pPr>
            <a:endParaRPr lang="en-IN" sz="2400" dirty="0"/>
          </a:p>
          <a:p>
            <a:pPr marL="285750" indent="-285750">
              <a:buFontTx/>
              <a:buChar char="-"/>
            </a:pPr>
            <a:r>
              <a:rPr lang="en-IN" sz="2400" dirty="0"/>
              <a:t>It means that, there are more transactions taken place by </a:t>
            </a:r>
            <a:r>
              <a:rPr lang="en-IN" sz="2400" b="1" u="sng" dirty="0"/>
              <a:t>PAYMENT</a:t>
            </a:r>
            <a:r>
              <a:rPr lang="en-IN" sz="2400" dirty="0"/>
              <a:t> Type are high chance of Fraud</a:t>
            </a:r>
            <a:r>
              <a:rPr lang="en-IN" dirty="0"/>
              <a:t>.</a:t>
            </a:r>
          </a:p>
          <a:p>
            <a:pPr marL="285750" indent="-285750">
              <a:buFontTx/>
              <a:buChar char="-"/>
            </a:pPr>
            <a:endParaRPr lang="en-IN" dirty="0"/>
          </a:p>
          <a:p>
            <a:pPr marL="285750" indent="-285750">
              <a:buFontTx/>
              <a:buChar char="-"/>
            </a:pPr>
            <a:endParaRPr lang="en-IN" dirty="0"/>
          </a:p>
        </p:txBody>
      </p:sp>
    </p:spTree>
    <p:extLst>
      <p:ext uri="{BB962C8B-B14F-4D97-AF65-F5344CB8AC3E}">
        <p14:creationId xmlns:p14="http://schemas.microsoft.com/office/powerpoint/2010/main" val="789406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BA2E58-FEC9-D54D-ACC0-E7CEEF5F42E4}"/>
              </a:ext>
            </a:extLst>
          </p:cNvPr>
          <p:cNvSpPr>
            <a:spLocks noGrp="1"/>
          </p:cNvSpPr>
          <p:nvPr>
            <p:ph type="title"/>
          </p:nvPr>
        </p:nvSpPr>
        <p:spPr/>
        <p:txBody>
          <a:bodyPr>
            <a:normAutofit/>
          </a:bodyPr>
          <a:lstStyle/>
          <a:p>
            <a:r>
              <a:rPr lang="en-US" dirty="0"/>
              <a:t>Exploratory data Analysis</a:t>
            </a:r>
          </a:p>
        </p:txBody>
      </p:sp>
      <p:sp>
        <p:nvSpPr>
          <p:cNvPr id="2" name="Content Placeholder 1">
            <a:extLst>
              <a:ext uri="{FF2B5EF4-FFF2-40B4-BE49-F238E27FC236}">
                <a16:creationId xmlns:a16="http://schemas.microsoft.com/office/drawing/2014/main" id="{C9565BAE-48A9-8300-4E79-87D77968413B}"/>
              </a:ext>
            </a:extLst>
          </p:cNvPr>
          <p:cNvSpPr>
            <a:spLocks noGrp="1"/>
          </p:cNvSpPr>
          <p:nvPr>
            <p:ph idx="1"/>
          </p:nvPr>
        </p:nvSpPr>
        <p:spPr>
          <a:xfrm>
            <a:off x="331979" y="1164841"/>
            <a:ext cx="12772479" cy="4908300"/>
          </a:xfrm>
        </p:spPr>
        <p:txBody>
          <a:bodyPr lIns="0" tIns="0" rIns="0" bIns="0" numCol="2">
            <a:normAutofit/>
          </a:bodyPr>
          <a:lstStyle/>
          <a:p>
            <a:pPr marL="0" indent="0">
              <a:buNone/>
            </a:pPr>
            <a:r>
              <a:rPr lang="en-US" sz="2200" dirty="0"/>
              <a:t>This Chart Helps in Highlighting which type of transactions</a:t>
            </a:r>
          </a:p>
          <a:p>
            <a:pPr marL="0" indent="0">
              <a:buNone/>
            </a:pPr>
            <a:r>
              <a:rPr lang="en-US" sz="2200" dirty="0"/>
              <a:t>are more prone to Fraud, helping to identify </a:t>
            </a:r>
          </a:p>
          <a:p>
            <a:pPr marL="0" indent="0">
              <a:buNone/>
            </a:pPr>
            <a:r>
              <a:rPr lang="en-US" sz="2200" dirty="0"/>
              <a:t>patterns and focus areas for the Fraud Detection</a:t>
            </a:r>
          </a:p>
          <a:p>
            <a:pPr marL="0" indent="0">
              <a:buNone/>
            </a:pPr>
            <a:r>
              <a:rPr lang="en-US" sz="2200" dirty="0"/>
              <a:t>Model.</a:t>
            </a:r>
          </a:p>
        </p:txBody>
      </p:sp>
      <p:pic>
        <p:nvPicPr>
          <p:cNvPr id="9" name="Picture 8">
            <a:extLst>
              <a:ext uri="{FF2B5EF4-FFF2-40B4-BE49-F238E27FC236}">
                <a16:creationId xmlns:a16="http://schemas.microsoft.com/office/drawing/2014/main" id="{48AA0C24-FCA4-9BE9-10A1-3039CEC1B0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8802" y="737623"/>
            <a:ext cx="6143198" cy="4865261"/>
          </a:xfrm>
          <a:prstGeom prst="rect">
            <a:avLst/>
          </a:prstGeom>
        </p:spPr>
      </p:pic>
    </p:spTree>
    <p:extLst>
      <p:ext uri="{BB962C8B-B14F-4D97-AF65-F5344CB8AC3E}">
        <p14:creationId xmlns:p14="http://schemas.microsoft.com/office/powerpoint/2010/main" val="2845992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BC26D3-7CDF-3800-DBED-9DB7245374B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BA08969-051B-B088-2231-759676F3AB22}"/>
              </a:ext>
            </a:extLst>
          </p:cNvPr>
          <p:cNvSpPr>
            <a:spLocks noGrp="1"/>
          </p:cNvSpPr>
          <p:nvPr>
            <p:ph type="title"/>
          </p:nvPr>
        </p:nvSpPr>
        <p:spPr/>
        <p:txBody>
          <a:bodyPr/>
          <a:lstStyle/>
          <a:p>
            <a:r>
              <a:rPr lang="en-IN" dirty="0"/>
              <a:t>Exploratory Data Analysis.</a:t>
            </a:r>
          </a:p>
        </p:txBody>
      </p:sp>
      <p:sp>
        <p:nvSpPr>
          <p:cNvPr id="9" name="TextBox 8">
            <a:extLst>
              <a:ext uri="{FF2B5EF4-FFF2-40B4-BE49-F238E27FC236}">
                <a16:creationId xmlns:a16="http://schemas.microsoft.com/office/drawing/2014/main" id="{4876E8C4-F10A-A056-F56C-025A2A0E1DB7}"/>
              </a:ext>
            </a:extLst>
          </p:cNvPr>
          <p:cNvSpPr txBox="1"/>
          <p:nvPr/>
        </p:nvSpPr>
        <p:spPr>
          <a:xfrm>
            <a:off x="372749" y="1216440"/>
            <a:ext cx="5715526" cy="1785104"/>
          </a:xfrm>
          <a:prstGeom prst="rect">
            <a:avLst/>
          </a:prstGeom>
          <a:noFill/>
        </p:spPr>
        <p:txBody>
          <a:bodyPr wrap="square" rtlCol="0">
            <a:spAutoFit/>
          </a:bodyPr>
          <a:lstStyle/>
          <a:p>
            <a:r>
              <a:rPr lang="en-IN" sz="2200" dirty="0"/>
              <a:t>Correlation heatmap will visually highlight the relationships Between different numeric features, helping to identify strong correlations that could inform feature selection and engineering</a:t>
            </a:r>
          </a:p>
        </p:txBody>
      </p:sp>
      <p:pic>
        <p:nvPicPr>
          <p:cNvPr id="3" name="Picture 2">
            <a:extLst>
              <a:ext uri="{FF2B5EF4-FFF2-40B4-BE49-F238E27FC236}">
                <a16:creationId xmlns:a16="http://schemas.microsoft.com/office/drawing/2014/main" id="{6FFCFC09-CE83-B827-AA3A-6A4941119D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31899" y="736612"/>
            <a:ext cx="5960102" cy="4889748"/>
          </a:xfrm>
          <a:prstGeom prst="rect">
            <a:avLst/>
          </a:prstGeom>
        </p:spPr>
      </p:pic>
    </p:spTree>
    <p:extLst>
      <p:ext uri="{BB962C8B-B14F-4D97-AF65-F5344CB8AC3E}">
        <p14:creationId xmlns:p14="http://schemas.microsoft.com/office/powerpoint/2010/main" val="1884040197"/>
      </p:ext>
    </p:extLst>
  </p:cSld>
  <p:clrMapOvr>
    <a:masterClrMapping/>
  </p:clrMapOvr>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7305</TotalTime>
  <Words>740</Words>
  <Application>Microsoft Office PowerPoint</Application>
  <PresentationFormat>Widescreen</PresentationFormat>
  <Paragraphs>91</Paragraphs>
  <Slides>16</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BIA Template</vt:lpstr>
      <vt:lpstr>PowerPoint Presentation</vt:lpstr>
      <vt:lpstr>Agenda</vt:lpstr>
      <vt:lpstr>Introduction</vt:lpstr>
      <vt:lpstr>Problem Statement</vt:lpstr>
      <vt:lpstr>Goal </vt:lpstr>
      <vt:lpstr>Understanding the Dataset</vt:lpstr>
      <vt:lpstr>Exploratory Data Analysis.</vt:lpstr>
      <vt:lpstr>Exploratory data Analysis</vt:lpstr>
      <vt:lpstr>Exploratory Data Analysis.</vt:lpstr>
      <vt:lpstr>Feature Engineering.</vt:lpstr>
      <vt:lpstr>Model Selection</vt:lpstr>
      <vt:lpstr>Model Performance Evaluation</vt:lpstr>
      <vt:lpstr>Model Interpretations and Insights.</vt:lpstr>
      <vt:lpstr>Final Conclusion.</vt:lpstr>
      <vt:lpstr> Questions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Arjun Ghadi</cp:lastModifiedBy>
  <cp:revision>2297</cp:revision>
  <dcterms:created xsi:type="dcterms:W3CDTF">2020-12-23T13:36:00Z</dcterms:created>
  <dcterms:modified xsi:type="dcterms:W3CDTF">2025-04-19T09:23:32Z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