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know Java (and perhaps C++). If you want a job programming these devices, will Java help?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10" Type="http://schemas.openxmlformats.org/officeDocument/2006/relationships/image" Target="../media/image13.jpg"/><Relationship Id="rId9" Type="http://schemas.openxmlformats.org/officeDocument/2006/relationships/image" Target="../media/image11.jpg"/><Relationship Id="rId5" Type="http://schemas.openxmlformats.org/officeDocument/2006/relationships/image" Target="../media/image08.jpg"/><Relationship Id="rId6" Type="http://schemas.openxmlformats.org/officeDocument/2006/relationships/image" Target="../media/image00.jpg"/><Relationship Id="rId7" Type="http://schemas.openxmlformats.org/officeDocument/2006/relationships/image" Target="../media/image12.png"/><Relationship Id="rId8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COMPSCI220:</a:t>
            </a:r>
            <a:br>
              <a:rPr lang="en"/>
            </a:br>
            <a:r>
              <a:rPr lang="en"/>
              <a:t>Programming Methodology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Doesn’t Really Matter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970625" y="224750"/>
            <a:ext cx="7046100" cy="18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“A language that doesn't affect the way you think about programming, is not worth knowing.”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-- Alan Perlis. First Turing Award winner.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1075" y="1787500"/>
            <a:ext cx="5640300" cy="27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Type Inference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Algebraic Data Types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First-class functions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Real-eval-print loop (REPL)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and more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in the first month of 220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Read the course website</a:t>
            </a:r>
            <a:br>
              <a:rPr lang="en" sz="2400"/>
            </a:br>
            <a:r>
              <a:rPr lang="en" sz="1800"/>
              <a:t>More rules on website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Work on your own</a:t>
            </a:r>
            <a:br>
              <a:rPr lang="en" sz="2400"/>
            </a:br>
            <a:r>
              <a:rPr lang="en" sz="1800"/>
              <a:t>Cheating = automatic F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Your code has to compile</a:t>
            </a:r>
            <a:br>
              <a:rPr lang="en" sz="2400"/>
            </a:br>
            <a:r>
              <a:rPr lang="en" sz="1800"/>
              <a:t>Does not compile = 0 on assignment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No email, only Piazza</a:t>
            </a:r>
            <a:br>
              <a:rPr lang="en" sz="2400"/>
            </a:br>
            <a:r>
              <a:rPr lang="en" sz="1800"/>
              <a:t>Piazza Q&amp;A is part of your grade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37" y="109650"/>
            <a:ext cx="5298924" cy="49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Grading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37" y="1160712"/>
            <a:ext cx="3646124" cy="28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bash$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Coding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1598387"/>
            <a:ext cx="3181600" cy="194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hape 34"/>
          <p:cNvCxnSpPr/>
          <p:nvPr/>
        </p:nvCxnSpPr>
        <p:spPr>
          <a:xfrm>
            <a:off x="3508150" y="0"/>
            <a:ext cx="0" cy="51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5" name="Shape 35"/>
          <p:cNvGrpSpPr/>
          <p:nvPr/>
        </p:nvGrpSpPr>
        <p:grpSpPr>
          <a:xfrm>
            <a:off x="3536674" y="88049"/>
            <a:ext cx="5607325" cy="5066450"/>
            <a:chOff x="3536674" y="88049"/>
            <a:chExt cx="5607325" cy="5066450"/>
          </a:xfrm>
        </p:grpSpPr>
        <p:pic>
          <p:nvPicPr>
            <p:cNvPr id="36" name="Shape 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13600" y="174425"/>
              <a:ext cx="1092824" cy="142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6674" y="88049"/>
              <a:ext cx="1972190" cy="1510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11147" y="252562"/>
              <a:ext cx="1794443" cy="134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71000" y="1935737"/>
              <a:ext cx="2533350" cy="127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53125" y="1783802"/>
              <a:ext cx="2428907" cy="142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5100" y="3567455"/>
              <a:ext cx="2428899" cy="1587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Shape 42"/>
            <p:cNvPicPr preferRelativeResize="0"/>
            <p:nvPr/>
          </p:nvPicPr>
          <p:blipFill rotWithShape="1">
            <a:blip r:embed="rId10">
              <a:alphaModFix/>
            </a:blip>
            <a:srcRect b="15476" l="0" r="0" t="30219"/>
            <a:stretch/>
          </p:blipFill>
          <p:spPr>
            <a:xfrm>
              <a:off x="3634400" y="4062599"/>
              <a:ext cx="3019224" cy="1080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48" y="99374"/>
            <a:ext cx="3712325" cy="235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250" y="75225"/>
            <a:ext cx="3788526" cy="240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250" y="2639850"/>
            <a:ext cx="3712325" cy="235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200" y="2639848"/>
            <a:ext cx="3712325" cy="23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672750" y="1717500"/>
            <a:ext cx="7798499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“C++ is a horrible language. It's made more horrible by the fact that a lot of substandard programmers use it.”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r">
              <a:spcBef>
                <a:spcPts val="0"/>
              </a:spcBef>
              <a:buNone/>
            </a:pPr>
            <a:r>
              <a:rPr lang="en" sz="2400"/>
              <a:t>-- Linus Torvalds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048950" y="1385550"/>
            <a:ext cx="7046100" cy="23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“Java's not worth building in. Nobody uses Java anymore. It's this big heavyweight ball and chain.”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-- Steve Jobs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048950" y="1146525"/>
            <a:ext cx="7046100" cy="15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“Java's not worth building in. Nobody uses Java anymore. It's this big heavyweight ball and chain.”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-- Steve Jobs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Reality Distortion Field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048950" y="2545150"/>
            <a:ext cx="7046100" cy="23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“If I were to pick a language to use today other than Java, it would be Scala.”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r">
              <a:spcBef>
                <a:spcPts val="0"/>
              </a:spcBef>
              <a:buNone/>
            </a:pPr>
            <a:r>
              <a:rPr lang="en" sz="2400"/>
              <a:t>-- James Gosling (Java creator)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640175" y="170950"/>
            <a:ext cx="3385499" cy="21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println("Hello, world!")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shorter Java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13950" y="170950"/>
            <a:ext cx="4913699" cy="21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HelloJava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System.out.println("Hello, world!");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5512025" y="-97575"/>
            <a:ext cx="0" cy="45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4956525" y="235050"/>
            <a:ext cx="4052100" cy="21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Person(var first: String,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var last: String)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shorter Java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13950" y="170950"/>
            <a:ext cx="4913699" cy="30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String first;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String last;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public Person(String first, String last)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this.first = first;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this.last = last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4871100" y="-69100"/>
            <a:ext cx="0" cy="45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70900" y="2257400"/>
            <a:ext cx="6281099" cy="131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 lst = List(“Typing”, “this”, “is”, “tedious”)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shorter Java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70900" y="92600"/>
            <a:ext cx="5754299" cy="21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LinkedList&lt;String&gt; lst = new LinkedList&lt;String&gt;();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lst.add(“Typing”);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lst.add(“this”);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lst.add(“is”);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lst.add(“tedious”);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170900" y="2031675"/>
            <a:ext cx="885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