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213049-431D-4E92-93E7-C1BDE313FAEE}">
  <a:tblStyle styleId="{F6213049-431D-4E92-93E7-C1BDE313FAE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deb27588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deb27588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f50abaee6_7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f50abaee6_7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deb2758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deb2758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deb2758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deb2758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deb2758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deb2758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deb27588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deb27588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deb27588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deb27588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deb27588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deb27588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deb27588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deb27588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f50abaee6_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f50abaee6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6239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7200"/>
              <a:t>Group 2 : Maize</a:t>
            </a:r>
            <a:endParaRPr sz="72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en" sz="2020"/>
              <a:t>Arjun Gupta 2021134</a:t>
            </a:r>
            <a:endParaRPr sz="2020"/>
          </a:p>
          <a:p>
            <a:pPr indent="0" lvl="0" marL="0" rtl="0" algn="ctr">
              <a:lnSpc>
                <a:spcPct val="80000"/>
              </a:lnSpc>
              <a:spcBef>
                <a:spcPts val="0"/>
              </a:spcBef>
              <a:spcAft>
                <a:spcPts val="0"/>
              </a:spcAft>
              <a:buClr>
                <a:schemeClr val="dk1"/>
              </a:buClr>
              <a:buSzPts val="440"/>
              <a:buFont typeface="Arial"/>
              <a:buNone/>
            </a:pPr>
            <a:r>
              <a:rPr lang="en" sz="2020"/>
              <a:t>Anya Hooda 2022088</a:t>
            </a:r>
            <a:endParaRPr sz="2020"/>
          </a:p>
          <a:p>
            <a:pPr indent="0" lvl="0" marL="0" rtl="0" algn="ctr">
              <a:lnSpc>
                <a:spcPct val="80000"/>
              </a:lnSpc>
              <a:spcBef>
                <a:spcPts val="0"/>
              </a:spcBef>
              <a:spcAft>
                <a:spcPts val="0"/>
              </a:spcAft>
              <a:buSzPts val="440"/>
              <a:buNone/>
            </a:pPr>
            <a:r>
              <a:rPr lang="en" sz="2020"/>
              <a:t>Tanishq Jain 2021294</a:t>
            </a:r>
            <a:endParaRPr sz="2020"/>
          </a:p>
          <a:p>
            <a:pPr indent="0" lvl="0" marL="0" rtl="0" algn="ctr">
              <a:lnSpc>
                <a:spcPct val="80000"/>
              </a:lnSpc>
              <a:spcBef>
                <a:spcPts val="0"/>
              </a:spcBef>
              <a:spcAft>
                <a:spcPts val="0"/>
              </a:spcAft>
              <a:buSzPts val="440"/>
              <a:buNone/>
            </a:pPr>
            <a:r>
              <a:rPr lang="en" sz="2020"/>
              <a:t>Kunal Dangi 2022261</a:t>
            </a:r>
            <a:endParaRPr sz="20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119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500"/>
              <a:t>Rationale for Chosen Model</a:t>
            </a:r>
            <a:endParaRPr b="1" sz="2500"/>
          </a:p>
          <a:p>
            <a:pPr indent="0" lvl="0" marL="0" rtl="0" algn="l">
              <a:spcBef>
                <a:spcPts val="1200"/>
              </a:spcBef>
              <a:spcAft>
                <a:spcPts val="0"/>
              </a:spcAft>
              <a:buNone/>
            </a:pPr>
            <a:r>
              <a:t/>
            </a:r>
            <a:endParaRPr sz="2500"/>
          </a:p>
        </p:txBody>
      </p:sp>
      <p:sp>
        <p:nvSpPr>
          <p:cNvPr id="125" name="Google Shape;125;p22"/>
          <p:cNvSpPr txBox="1"/>
          <p:nvPr>
            <p:ph idx="1" type="body"/>
          </p:nvPr>
        </p:nvSpPr>
        <p:spPr>
          <a:xfrm>
            <a:off x="237475" y="1017725"/>
            <a:ext cx="8520600" cy="4266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sz="5317"/>
          </a:p>
          <a:p>
            <a:pPr indent="0" lvl="0" marL="0" rtl="0" algn="l">
              <a:spcBef>
                <a:spcPts val="1200"/>
              </a:spcBef>
              <a:spcAft>
                <a:spcPts val="0"/>
              </a:spcAft>
              <a:buNone/>
            </a:pPr>
            <a:r>
              <a:t/>
            </a:r>
            <a:endParaRPr sz="5317"/>
          </a:p>
          <a:p>
            <a:pPr indent="0" lvl="0" marL="0" rtl="0" algn="l">
              <a:spcBef>
                <a:spcPts val="1200"/>
              </a:spcBef>
              <a:spcAft>
                <a:spcPts val="0"/>
              </a:spcAft>
              <a:buNone/>
            </a:pPr>
            <a:r>
              <a:t/>
            </a:r>
            <a:endParaRPr sz="5317"/>
          </a:p>
          <a:p>
            <a:pPr indent="0" lvl="0" marL="0" rtl="0" algn="l">
              <a:spcBef>
                <a:spcPts val="1200"/>
              </a:spcBef>
              <a:spcAft>
                <a:spcPts val="1200"/>
              </a:spcAft>
              <a:buNone/>
            </a:pPr>
            <a:r>
              <a:t/>
            </a:r>
            <a:endParaRPr/>
          </a:p>
        </p:txBody>
      </p:sp>
      <p:sp>
        <p:nvSpPr>
          <p:cNvPr id="126" name="Google Shape;126;p22"/>
          <p:cNvSpPr txBox="1"/>
          <p:nvPr/>
        </p:nvSpPr>
        <p:spPr>
          <a:xfrm>
            <a:off x="229500" y="776600"/>
            <a:ext cx="8685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Between the Cobb-Douglas and Quadratic production models, I would prefer the Quadratic model. This</a:t>
            </a:r>
            <a:endParaRPr sz="1200"/>
          </a:p>
          <a:p>
            <a:pPr indent="0" lvl="0" marL="0" rtl="0" algn="l">
              <a:spcBef>
                <a:spcPts val="0"/>
              </a:spcBef>
              <a:spcAft>
                <a:spcPts val="0"/>
              </a:spcAft>
              <a:buNone/>
            </a:pPr>
            <a:r>
              <a:rPr lang="en" sz="1200"/>
              <a:t>preference is based on the following reasons: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1. Captures Diminishing Returns: The Quadratic model explicitly includes squared terms, allowing it to test</a:t>
            </a:r>
            <a:endParaRPr sz="1200"/>
          </a:p>
          <a:p>
            <a:pPr indent="0" lvl="0" marL="0" rtl="0" algn="l">
              <a:spcBef>
                <a:spcPts val="0"/>
              </a:spcBef>
              <a:spcAft>
                <a:spcPts val="0"/>
              </a:spcAft>
              <a:buNone/>
            </a:pPr>
            <a:r>
              <a:rPr lang="en" sz="1200"/>
              <a:t>and capture diminishing marginal productivity, which is a realistic feature of agricultural production.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 Better Fit The Quadratic model yielded a higher R-squared value (0.915), indicating a better in-sample</a:t>
            </a:r>
            <a:endParaRPr sz="1200"/>
          </a:p>
          <a:p>
            <a:pPr indent="0" lvl="0" marL="0" rtl="0" algn="l">
              <a:spcBef>
                <a:spcPts val="0"/>
              </a:spcBef>
              <a:spcAft>
                <a:spcPts val="0"/>
              </a:spcAft>
              <a:buNone/>
            </a:pPr>
            <a:r>
              <a:rPr lang="en" sz="1200"/>
              <a:t>fit compared to the Cobb-Douglas model.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3. Greater Flexibility: While Cobb-Douglas assumes constant elasticities and smooth returns to scale, the</a:t>
            </a:r>
            <a:endParaRPr sz="1200"/>
          </a:p>
          <a:p>
            <a:pPr indent="0" lvl="0" marL="0" rtl="0" algn="l">
              <a:spcBef>
                <a:spcPts val="0"/>
              </a:spcBef>
              <a:spcAft>
                <a:spcPts val="0"/>
              </a:spcAft>
              <a:buNone/>
            </a:pPr>
            <a:r>
              <a:rPr lang="en" sz="1200"/>
              <a:t>Quadratic model can accommodate nonlinear relationships and turning points (e.g, peak productivity</a:t>
            </a:r>
            <a:endParaRPr sz="1200"/>
          </a:p>
          <a:p>
            <a:pPr indent="0" lvl="0" marL="0" rtl="0" algn="l">
              <a:spcBef>
                <a:spcPts val="0"/>
              </a:spcBef>
              <a:spcAft>
                <a:spcPts val="0"/>
              </a:spcAft>
              <a:buNone/>
            </a:pPr>
            <a:r>
              <a:rPr lang="en" sz="1200"/>
              <a:t>thresholds), making it more adaptable to real-world data.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However, Cobb-Douglas is more parsimonious and interpretable, especially useful when data is limited or</a:t>
            </a:r>
            <a:endParaRPr sz="1200"/>
          </a:p>
          <a:p>
            <a:pPr indent="0" lvl="0" marL="0" rtl="0" algn="l">
              <a:spcBef>
                <a:spcPts val="0"/>
              </a:spcBef>
              <a:spcAft>
                <a:spcPts val="0"/>
              </a:spcAft>
              <a:buNone/>
            </a:pPr>
            <a:r>
              <a:rPr lang="en" sz="1200"/>
              <a:t>multicollinearity is high. But given our dataset size and the clear presence of diminishing returns in inputs</a:t>
            </a:r>
            <a:endParaRPr sz="1200"/>
          </a:p>
          <a:p>
            <a:pPr indent="0" lvl="0" marL="0" rtl="0" algn="l">
              <a:spcBef>
                <a:spcPts val="0"/>
              </a:spcBef>
              <a:spcAft>
                <a:spcPts val="0"/>
              </a:spcAft>
              <a:buNone/>
            </a:pPr>
            <a:r>
              <a:rPr lang="en" sz="1200"/>
              <a:t>like land, the Quadratic model offers superior explanatory power.</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214225" y="1217750"/>
            <a:ext cx="8715551" cy="212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03325" y="72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Statistics</a:t>
            </a:r>
            <a:endParaRPr/>
          </a:p>
        </p:txBody>
      </p:sp>
      <p:sp>
        <p:nvSpPr>
          <p:cNvPr id="61" name="Google Shape;61;p14"/>
          <p:cNvSpPr txBox="1"/>
          <p:nvPr>
            <p:ph idx="1" type="body"/>
          </p:nvPr>
        </p:nvSpPr>
        <p:spPr>
          <a:xfrm>
            <a:off x="380700" y="524375"/>
            <a:ext cx="8382600" cy="2574300"/>
          </a:xfrm>
          <a:prstGeom prst="rect">
            <a:avLst/>
          </a:prstGeom>
        </p:spPr>
        <p:txBody>
          <a:bodyPr anchorCtr="0" anchor="t" bIns="91425" lIns="91425" spcFirstLastPara="1" rIns="91425" wrap="square" tIns="91425">
            <a:noAutofit/>
          </a:bodyPr>
          <a:lstStyle/>
          <a:p>
            <a:pPr indent="0" lvl="0" marL="0" marR="76200" rtl="0" algn="l">
              <a:lnSpc>
                <a:spcPct val="100000"/>
              </a:lnSpc>
              <a:spcBef>
                <a:spcPts val="600"/>
              </a:spcBef>
              <a:spcAft>
                <a:spcPts val="0"/>
              </a:spcAft>
              <a:buNone/>
            </a:pPr>
            <a:r>
              <a:rPr lang="en" sz="900">
                <a:solidFill>
                  <a:schemeClr val="dk1"/>
                </a:solidFill>
                <a:highlight>
                  <a:srgbClr val="FFFFFF"/>
                </a:highlight>
                <a:latin typeface="Times New Roman"/>
                <a:ea typeface="Times New Roman"/>
                <a:cs typeface="Times New Roman"/>
                <a:sym typeface="Times New Roman"/>
              </a:rPr>
              <a:t>The dataset contains information about maize production across various districts in India for the year 2017.</a:t>
            </a:r>
            <a:endParaRPr sz="900">
              <a:solidFill>
                <a:schemeClr val="dk1"/>
              </a:solidFill>
              <a:highlight>
                <a:srgbClr val="FFFFFF"/>
              </a:highlight>
              <a:latin typeface="Times New Roman"/>
              <a:ea typeface="Times New Roman"/>
              <a:cs typeface="Times New Roman"/>
              <a:sym typeface="Times New Roman"/>
            </a:endParaRPr>
          </a:p>
          <a:p>
            <a:pPr indent="-285750" lvl="0" marL="457200" marR="76200" rtl="0" algn="l">
              <a:lnSpc>
                <a:spcPct val="100000"/>
              </a:lnSpc>
              <a:spcBef>
                <a:spcPts val="600"/>
              </a:spcBef>
              <a:spcAft>
                <a:spcPts val="0"/>
              </a:spcAft>
              <a:buClr>
                <a:schemeClr val="dk1"/>
              </a:buClr>
              <a:buSzPts val="900"/>
              <a:buFont typeface="Times New Roman"/>
              <a:buChar char="●"/>
            </a:pPr>
            <a:r>
              <a:rPr lang="en" sz="900">
                <a:solidFill>
                  <a:schemeClr val="dk1"/>
                </a:solidFill>
                <a:highlight>
                  <a:schemeClr val="lt1"/>
                </a:highlight>
                <a:latin typeface="Times New Roman"/>
                <a:ea typeface="Times New Roman"/>
                <a:cs typeface="Times New Roman"/>
                <a:sym typeface="Times New Roman"/>
              </a:rPr>
              <a:t>crop</a:t>
            </a:r>
            <a:r>
              <a:rPr lang="en" sz="900">
                <a:solidFill>
                  <a:schemeClr val="dk1"/>
                </a:solidFill>
                <a:highlight>
                  <a:schemeClr val="lt1"/>
                </a:highlight>
                <a:latin typeface="Times New Roman"/>
                <a:ea typeface="Times New Roman"/>
                <a:cs typeface="Times New Roman"/>
                <a:sym typeface="Times New Roman"/>
              </a:rPr>
              <a:t>: Single value "Maize" for all entries</a:t>
            </a:r>
            <a:endParaRPr sz="900">
              <a:solidFill>
                <a:schemeClr val="dk1"/>
              </a:solidFill>
              <a:highlight>
                <a:srgbClr val="FFFFFF"/>
              </a:highlight>
              <a:latin typeface="Times New Roman"/>
              <a:ea typeface="Times New Roman"/>
              <a:cs typeface="Times New Roman"/>
              <a:sym typeface="Times New Roman"/>
            </a:endParaRPr>
          </a:p>
          <a:p>
            <a:pPr indent="-285750" lvl="0" marL="457200" marR="76200" rtl="0" algn="l">
              <a:lnSpc>
                <a:spcPct val="100000"/>
              </a:lnSpc>
              <a:spcBef>
                <a:spcPts val="0"/>
              </a:spcBef>
              <a:spcAft>
                <a:spcPts val="0"/>
              </a:spcAft>
              <a:buClr>
                <a:schemeClr val="dk1"/>
              </a:buClr>
              <a:buSzPts val="900"/>
              <a:buFont typeface="Times New Roman"/>
              <a:buChar char="●"/>
            </a:pPr>
            <a:r>
              <a:rPr lang="en" sz="900">
                <a:solidFill>
                  <a:schemeClr val="dk1"/>
                </a:solidFill>
                <a:highlight>
                  <a:srgbClr val="FFFFFF"/>
                </a:highlight>
                <a:latin typeface="Times New Roman"/>
                <a:ea typeface="Times New Roman"/>
                <a:cs typeface="Times New Roman"/>
                <a:sym typeface="Times New Roman"/>
              </a:rPr>
              <a:t>area1000hectares: Area used for maize cultivation in thousands of hectares</a:t>
            </a:r>
            <a:endParaRPr sz="900">
              <a:solidFill>
                <a:schemeClr val="dk1"/>
              </a:solidFill>
              <a:highlight>
                <a:srgbClr val="FFFFFF"/>
              </a:highlight>
              <a:latin typeface="Times New Roman"/>
              <a:ea typeface="Times New Roman"/>
              <a:cs typeface="Times New Roman"/>
              <a:sym typeface="Times New Roman"/>
            </a:endParaRPr>
          </a:p>
          <a:p>
            <a:pPr indent="-285750" lvl="0" marL="457200" marR="76200" rtl="0" algn="l">
              <a:lnSpc>
                <a:spcPct val="100000"/>
              </a:lnSpc>
              <a:spcBef>
                <a:spcPts val="0"/>
              </a:spcBef>
              <a:spcAft>
                <a:spcPts val="0"/>
              </a:spcAft>
              <a:buClr>
                <a:schemeClr val="dk1"/>
              </a:buClr>
              <a:buSzPts val="900"/>
              <a:buFont typeface="Times New Roman"/>
              <a:buChar char="●"/>
            </a:pPr>
            <a:r>
              <a:rPr lang="en" sz="900">
                <a:solidFill>
                  <a:schemeClr val="dk1"/>
                </a:solidFill>
                <a:highlight>
                  <a:srgbClr val="FFFFFF"/>
                </a:highlight>
                <a:latin typeface="Times New Roman"/>
                <a:ea typeface="Times New Roman"/>
                <a:cs typeface="Times New Roman"/>
                <a:sym typeface="Times New Roman"/>
              </a:rPr>
              <a:t>production1000tonnes: Maize produced in thousands of tonnes</a:t>
            </a:r>
            <a:endParaRPr sz="900">
              <a:solidFill>
                <a:schemeClr val="dk1"/>
              </a:solidFill>
              <a:highlight>
                <a:srgbClr val="FFFFFF"/>
              </a:highlight>
              <a:latin typeface="Times New Roman"/>
              <a:ea typeface="Times New Roman"/>
              <a:cs typeface="Times New Roman"/>
              <a:sym typeface="Times New Roman"/>
            </a:endParaRPr>
          </a:p>
          <a:p>
            <a:pPr indent="-285750" lvl="0" marL="457200" marR="76200" rtl="0" algn="l">
              <a:lnSpc>
                <a:spcPct val="100000"/>
              </a:lnSpc>
              <a:spcBef>
                <a:spcPts val="0"/>
              </a:spcBef>
              <a:spcAft>
                <a:spcPts val="0"/>
              </a:spcAft>
              <a:buClr>
                <a:schemeClr val="dk1"/>
              </a:buClr>
              <a:buSzPts val="900"/>
              <a:buFont typeface="Times New Roman"/>
              <a:buChar char="●"/>
            </a:pPr>
            <a:r>
              <a:rPr lang="en" sz="900">
                <a:solidFill>
                  <a:schemeClr val="dk1"/>
                </a:solidFill>
                <a:highlight>
                  <a:srgbClr val="FFFFFF"/>
                </a:highlight>
                <a:latin typeface="Times New Roman"/>
                <a:ea typeface="Times New Roman"/>
                <a:cs typeface="Times New Roman"/>
                <a:sym typeface="Times New Roman"/>
              </a:rPr>
              <a:t>irrigatedarea1000hectares: Irrigated area for maize in thousands of hectares</a:t>
            </a:r>
            <a:endParaRPr sz="900">
              <a:solidFill>
                <a:schemeClr val="dk1"/>
              </a:solidFill>
              <a:highlight>
                <a:srgbClr val="FFFFFF"/>
              </a:highlight>
              <a:latin typeface="Times New Roman"/>
              <a:ea typeface="Times New Roman"/>
              <a:cs typeface="Times New Roman"/>
              <a:sym typeface="Times New Roman"/>
            </a:endParaRPr>
          </a:p>
          <a:p>
            <a:pPr indent="-285750" lvl="0" marL="457200" marR="76200" rtl="0" algn="l">
              <a:lnSpc>
                <a:spcPct val="100000"/>
              </a:lnSpc>
              <a:spcBef>
                <a:spcPts val="0"/>
              </a:spcBef>
              <a:spcAft>
                <a:spcPts val="0"/>
              </a:spcAft>
              <a:buClr>
                <a:schemeClr val="dk1"/>
              </a:buClr>
              <a:buSzPts val="900"/>
              <a:buFont typeface="Times New Roman"/>
              <a:buChar char="●"/>
            </a:pPr>
            <a:r>
              <a:rPr lang="en" sz="900">
                <a:solidFill>
                  <a:schemeClr val="dk1"/>
                </a:solidFill>
                <a:highlight>
                  <a:srgbClr val="FFFFFF"/>
                </a:highlight>
                <a:latin typeface="Times New Roman"/>
                <a:ea typeface="Times New Roman"/>
                <a:cs typeface="Times New Roman"/>
                <a:sym typeface="Times New Roman"/>
              </a:rPr>
              <a:t>districtcode: Numerical identifier for districts</a:t>
            </a:r>
            <a:endParaRPr sz="900">
              <a:solidFill>
                <a:schemeClr val="dk1"/>
              </a:solidFill>
              <a:highlight>
                <a:srgbClr val="FFFFFF"/>
              </a:highlight>
              <a:latin typeface="Times New Roman"/>
              <a:ea typeface="Times New Roman"/>
              <a:cs typeface="Times New Roman"/>
              <a:sym typeface="Times New Roman"/>
            </a:endParaRPr>
          </a:p>
          <a:p>
            <a:pPr indent="-285750" lvl="0" marL="457200" marR="76200" rtl="0" algn="l">
              <a:lnSpc>
                <a:spcPct val="100000"/>
              </a:lnSpc>
              <a:spcBef>
                <a:spcPts val="0"/>
              </a:spcBef>
              <a:spcAft>
                <a:spcPts val="0"/>
              </a:spcAft>
              <a:buClr>
                <a:schemeClr val="dk1"/>
              </a:buClr>
              <a:buSzPts val="900"/>
              <a:buFont typeface="Times New Roman"/>
              <a:buChar char="●"/>
            </a:pPr>
            <a:r>
              <a:rPr lang="en" sz="900">
                <a:solidFill>
                  <a:schemeClr val="dk1"/>
                </a:solidFill>
                <a:highlight>
                  <a:srgbClr val="FFFFFF"/>
                </a:highlight>
                <a:latin typeface="Times New Roman"/>
                <a:ea typeface="Times New Roman"/>
                <a:cs typeface="Times New Roman"/>
                <a:sym typeface="Times New Roman"/>
              </a:rPr>
              <a:t>statename/state: Names of Indian states where cultivation occurred</a:t>
            </a:r>
            <a:endParaRPr sz="900">
              <a:solidFill>
                <a:schemeClr val="dk1"/>
              </a:solidFill>
              <a:highlight>
                <a:srgbClr val="FFFFFF"/>
              </a:highlight>
              <a:latin typeface="Times New Roman"/>
              <a:ea typeface="Times New Roman"/>
              <a:cs typeface="Times New Roman"/>
              <a:sym typeface="Times New Roman"/>
            </a:endParaRPr>
          </a:p>
          <a:p>
            <a:pPr indent="-285750" lvl="0" marL="457200" marR="76200" rtl="0" algn="l">
              <a:lnSpc>
                <a:spcPct val="100000"/>
              </a:lnSpc>
              <a:spcBef>
                <a:spcPts val="0"/>
              </a:spcBef>
              <a:spcAft>
                <a:spcPts val="0"/>
              </a:spcAft>
              <a:buClr>
                <a:schemeClr val="dk1"/>
              </a:buClr>
              <a:buSzPts val="900"/>
              <a:buFont typeface="Times New Roman"/>
              <a:buChar char="●"/>
            </a:pPr>
            <a:r>
              <a:rPr lang="en" sz="900">
                <a:solidFill>
                  <a:schemeClr val="dk1"/>
                </a:solidFill>
                <a:highlight>
                  <a:srgbClr val="FFFFFF"/>
                </a:highlight>
                <a:latin typeface="Times New Roman"/>
                <a:ea typeface="Times New Roman"/>
                <a:cs typeface="Times New Roman"/>
                <a:sym typeface="Times New Roman"/>
              </a:rPr>
              <a:t>nitrogenconsumptiontonnes: Consumption of Nitrogen in tonnes</a:t>
            </a:r>
            <a:endParaRPr sz="900">
              <a:solidFill>
                <a:schemeClr val="dk1"/>
              </a:solidFill>
              <a:highlight>
                <a:srgbClr val="FFFFFF"/>
              </a:highlight>
              <a:latin typeface="Times New Roman"/>
              <a:ea typeface="Times New Roman"/>
              <a:cs typeface="Times New Roman"/>
              <a:sym typeface="Times New Roman"/>
            </a:endParaRPr>
          </a:p>
          <a:p>
            <a:pPr indent="-285750" lvl="0" marL="457200" marR="76200" rtl="0" algn="l">
              <a:lnSpc>
                <a:spcPct val="100000"/>
              </a:lnSpc>
              <a:spcBef>
                <a:spcPts val="0"/>
              </a:spcBef>
              <a:spcAft>
                <a:spcPts val="0"/>
              </a:spcAft>
              <a:buClr>
                <a:schemeClr val="dk1"/>
              </a:buClr>
              <a:buSzPts val="900"/>
              <a:buFont typeface="Times New Roman"/>
              <a:buChar char="●"/>
            </a:pPr>
            <a:r>
              <a:rPr lang="en" sz="900">
                <a:solidFill>
                  <a:schemeClr val="dk1"/>
                </a:solidFill>
                <a:highlight>
                  <a:srgbClr val="FFFFFF"/>
                </a:highlight>
                <a:latin typeface="Times New Roman"/>
                <a:ea typeface="Times New Roman"/>
                <a:cs typeface="Times New Roman"/>
                <a:sym typeface="Times New Roman"/>
              </a:rPr>
              <a:t>phosphateconsumptiontonnes: </a:t>
            </a:r>
            <a:r>
              <a:rPr lang="en" sz="900">
                <a:solidFill>
                  <a:schemeClr val="dk1"/>
                </a:solidFill>
                <a:highlight>
                  <a:schemeClr val="lt1"/>
                </a:highlight>
                <a:latin typeface="Times New Roman"/>
                <a:ea typeface="Times New Roman"/>
                <a:cs typeface="Times New Roman"/>
                <a:sym typeface="Times New Roman"/>
              </a:rPr>
              <a:t>Consumption of Phosphate in tonnes</a:t>
            </a:r>
            <a:endParaRPr sz="900">
              <a:solidFill>
                <a:schemeClr val="dk1"/>
              </a:solidFill>
              <a:highlight>
                <a:srgbClr val="FFFFFF"/>
              </a:highlight>
              <a:latin typeface="Times New Roman"/>
              <a:ea typeface="Times New Roman"/>
              <a:cs typeface="Times New Roman"/>
              <a:sym typeface="Times New Roman"/>
            </a:endParaRPr>
          </a:p>
          <a:p>
            <a:pPr indent="-285750" lvl="0" marL="457200" marR="76200" rtl="0" algn="l">
              <a:lnSpc>
                <a:spcPct val="100000"/>
              </a:lnSpc>
              <a:spcBef>
                <a:spcPts val="0"/>
              </a:spcBef>
              <a:spcAft>
                <a:spcPts val="0"/>
              </a:spcAft>
              <a:buClr>
                <a:schemeClr val="dk1"/>
              </a:buClr>
              <a:buSzPts val="900"/>
              <a:buFont typeface="Times New Roman"/>
              <a:buChar char="●"/>
            </a:pPr>
            <a:r>
              <a:rPr lang="en" sz="900">
                <a:solidFill>
                  <a:schemeClr val="dk1"/>
                </a:solidFill>
                <a:highlight>
                  <a:srgbClr val="FFFFFF"/>
                </a:highlight>
                <a:latin typeface="Times New Roman"/>
                <a:ea typeface="Times New Roman"/>
                <a:cs typeface="Times New Roman"/>
                <a:sym typeface="Times New Roman"/>
              </a:rPr>
              <a:t>potashconsumptiontonnes: </a:t>
            </a:r>
            <a:r>
              <a:rPr lang="en" sz="900">
                <a:solidFill>
                  <a:schemeClr val="dk1"/>
                </a:solidFill>
                <a:highlight>
                  <a:schemeClr val="lt1"/>
                </a:highlight>
                <a:latin typeface="Times New Roman"/>
                <a:ea typeface="Times New Roman"/>
                <a:cs typeface="Times New Roman"/>
                <a:sym typeface="Times New Roman"/>
              </a:rPr>
              <a:t>Consumption of Potash in tonnes</a:t>
            </a:r>
            <a:endParaRPr sz="900">
              <a:solidFill>
                <a:schemeClr val="dk1"/>
              </a:solidFill>
              <a:highlight>
                <a:srgbClr val="FFFFFF"/>
              </a:highlight>
              <a:latin typeface="Times New Roman"/>
              <a:ea typeface="Times New Roman"/>
              <a:cs typeface="Times New Roman"/>
              <a:sym typeface="Times New Roman"/>
            </a:endParaRPr>
          </a:p>
          <a:p>
            <a:pPr indent="-285750" lvl="0" marL="457200" marR="76200" rtl="0" algn="l">
              <a:lnSpc>
                <a:spcPct val="100000"/>
              </a:lnSpc>
              <a:spcBef>
                <a:spcPts val="0"/>
              </a:spcBef>
              <a:spcAft>
                <a:spcPts val="0"/>
              </a:spcAft>
              <a:buClr>
                <a:schemeClr val="dk1"/>
              </a:buClr>
              <a:buSzPts val="900"/>
              <a:buFont typeface="Times New Roman"/>
              <a:buChar char="●"/>
            </a:pPr>
            <a:r>
              <a:rPr lang="en" sz="900">
                <a:solidFill>
                  <a:schemeClr val="dk1"/>
                </a:solidFill>
                <a:highlight>
                  <a:srgbClr val="FFFFFF"/>
                </a:highlight>
                <a:latin typeface="Times New Roman"/>
                <a:ea typeface="Times New Roman"/>
                <a:cs typeface="Times New Roman"/>
                <a:sym typeface="Times New Roman"/>
              </a:rPr>
              <a:t>totalRainfall: Total rainfall during Kharif season in the district</a:t>
            </a:r>
            <a:endParaRPr sz="900">
              <a:solidFill>
                <a:schemeClr val="dk1"/>
              </a:solidFill>
              <a:highlight>
                <a:srgbClr val="FFFFFF"/>
              </a:highlight>
              <a:latin typeface="Times New Roman"/>
              <a:ea typeface="Times New Roman"/>
              <a:cs typeface="Times New Roman"/>
              <a:sym typeface="Times New Roman"/>
            </a:endParaRPr>
          </a:p>
          <a:p>
            <a:pPr indent="-285750" lvl="0" marL="457200" marR="76200" rtl="0" algn="l">
              <a:lnSpc>
                <a:spcPct val="100000"/>
              </a:lnSpc>
              <a:spcBef>
                <a:spcPts val="0"/>
              </a:spcBef>
              <a:spcAft>
                <a:spcPts val="0"/>
              </a:spcAft>
              <a:buClr>
                <a:schemeClr val="dk1"/>
              </a:buClr>
              <a:buSzPts val="900"/>
              <a:buFont typeface="Times New Roman"/>
              <a:buChar char="●"/>
            </a:pPr>
            <a:r>
              <a:rPr lang="en" sz="900">
                <a:solidFill>
                  <a:schemeClr val="dk1"/>
                </a:solidFill>
                <a:highlight>
                  <a:srgbClr val="FFFFFF"/>
                </a:highlight>
                <a:latin typeface="Times New Roman"/>
                <a:ea typeface="Times New Roman"/>
                <a:cs typeface="Times New Roman"/>
                <a:sym typeface="Times New Roman"/>
              </a:rPr>
              <a:t>Average Salinity/Alkalinity (Percentage): Soil condition measure</a:t>
            </a:r>
            <a:endParaRPr sz="900">
              <a:solidFill>
                <a:schemeClr val="dk1"/>
              </a:solidFill>
              <a:highlight>
                <a:srgbClr val="FFFFFF"/>
              </a:highlight>
              <a:latin typeface="Times New Roman"/>
              <a:ea typeface="Times New Roman"/>
              <a:cs typeface="Times New Roman"/>
              <a:sym typeface="Times New Roman"/>
            </a:endParaRPr>
          </a:p>
          <a:p>
            <a:pPr indent="0" lvl="0" marL="0" marR="76200" rtl="0" algn="l">
              <a:lnSpc>
                <a:spcPct val="100000"/>
              </a:lnSpc>
              <a:spcBef>
                <a:spcPts val="600"/>
              </a:spcBef>
              <a:spcAft>
                <a:spcPts val="0"/>
              </a:spcAft>
              <a:buNone/>
            </a:pPr>
            <a:r>
              <a:rPr lang="en" sz="900">
                <a:solidFill>
                  <a:schemeClr val="dk1"/>
                </a:solidFill>
                <a:highlight>
                  <a:srgbClr val="FFFFFF"/>
                </a:highlight>
                <a:latin typeface="Times New Roman"/>
                <a:ea typeface="Times New Roman"/>
                <a:cs typeface="Times New Roman"/>
                <a:sym typeface="Times New Roman"/>
              </a:rPr>
              <a:t>The dataset contains 266 entries representing different districts where Maize is grown. Out of that, 26 rows had missing values for production, irrigated area and total area. Hence, those rows were removed. The values for irrigated area were capped to total area. Moreover, new columns “totalAreaNew” and “irrigatedAreaNew” were introduced by incrementing the original values by 1. This was done to handle the undefined values while taking logs. Finally, a column “unirrigatedArea” was introduced as difference between “totalAreaNew” and “irrigatedAreaNew”.</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1200"/>
              </a:spcAft>
              <a:buNone/>
            </a:pPr>
            <a:r>
              <a:t/>
            </a:r>
            <a:endParaRPr sz="900">
              <a:solidFill>
                <a:schemeClr val="dk1"/>
              </a:solidFill>
              <a:latin typeface="Times New Roman"/>
              <a:ea typeface="Times New Roman"/>
              <a:cs typeface="Times New Roman"/>
              <a:sym typeface="Times New Roman"/>
            </a:endParaRPr>
          </a:p>
        </p:txBody>
      </p:sp>
      <p:pic>
        <p:nvPicPr>
          <p:cNvPr id="62" name="Google Shape;62;p14" title="Screenshot 2025-04-22 141935.png"/>
          <p:cNvPicPr preferRelativeResize="0"/>
          <p:nvPr/>
        </p:nvPicPr>
        <p:blipFill>
          <a:blip r:embed="rId3">
            <a:alphaModFix/>
          </a:blip>
          <a:stretch>
            <a:fillRect/>
          </a:stretch>
        </p:blipFill>
        <p:spPr>
          <a:xfrm>
            <a:off x="1259650" y="3098675"/>
            <a:ext cx="6732379" cy="174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60550" y="1641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500"/>
              <a:t>Empirical Model (Cobb-Douglas and Quadratic)</a:t>
            </a:r>
            <a:endParaRPr b="1" sz="2500"/>
          </a:p>
          <a:p>
            <a:pPr indent="0" lvl="0" marL="0" rtl="0" algn="l">
              <a:spcBef>
                <a:spcPts val="1200"/>
              </a:spcBef>
              <a:spcAft>
                <a:spcPts val="0"/>
              </a:spcAft>
              <a:buNone/>
            </a:pPr>
            <a:r>
              <a:t/>
            </a:r>
            <a:endParaRPr sz="2500"/>
          </a:p>
        </p:txBody>
      </p:sp>
      <p:sp>
        <p:nvSpPr>
          <p:cNvPr id="68" name="Google Shape;68;p15"/>
          <p:cNvSpPr txBox="1"/>
          <p:nvPr>
            <p:ph idx="1" type="body"/>
          </p:nvPr>
        </p:nvSpPr>
        <p:spPr>
          <a:xfrm>
            <a:off x="311700" y="786125"/>
            <a:ext cx="8520600" cy="41301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200">
                <a:solidFill>
                  <a:schemeClr val="dk1"/>
                </a:solidFill>
                <a:latin typeface="Times New Roman"/>
                <a:ea typeface="Times New Roman"/>
                <a:cs typeface="Times New Roman"/>
                <a:sym typeface="Times New Roman"/>
              </a:rPr>
              <a:t>Cobb Douglas</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900">
                <a:solidFill>
                  <a:schemeClr val="dk1"/>
                </a:solidFill>
                <a:latin typeface="Times New Roman"/>
                <a:ea typeface="Times New Roman"/>
                <a:cs typeface="Times New Roman"/>
                <a:sym typeface="Times New Roman"/>
              </a:rPr>
              <a:t>Estimated Equation</a:t>
            </a:r>
            <a:r>
              <a:rPr lang="en" sz="900">
                <a:solidFill>
                  <a:schemeClr val="dk1"/>
                </a:solidFill>
                <a:latin typeface="Times New Roman"/>
                <a:ea typeface="Times New Roman"/>
                <a:cs typeface="Times New Roman"/>
                <a:sym typeface="Times New Roman"/>
              </a:rPr>
              <a:t>: log⁡(Production)=α+β1log⁡(Area)+β2log⁡(IrrigatedArea + </a:t>
            </a:r>
            <a:r>
              <a:rPr lang="en" sz="900">
                <a:solidFill>
                  <a:schemeClr val="dk1"/>
                </a:solidFill>
                <a:latin typeface="Times New Roman"/>
                <a:ea typeface="Times New Roman"/>
                <a:cs typeface="Times New Roman"/>
                <a:sym typeface="Times New Roman"/>
              </a:rPr>
              <a:t>1</a:t>
            </a:r>
            <a:r>
              <a:rPr lang="en" sz="900">
                <a:solidFill>
                  <a:schemeClr val="dk1"/>
                </a:solidFill>
                <a:latin typeface="Times New Roman"/>
                <a:ea typeface="Times New Roman"/>
                <a:cs typeface="Times New Roman"/>
                <a:sym typeface="Times New Roman"/>
              </a:rPr>
              <a:t>) + β3log⁡(UnirrigatedArea) + β4log⁡(Nitrogen) +⋯+ γ1Rainfall + γ2Salinity + ϵ </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900">
                <a:solidFill>
                  <a:schemeClr val="dk1"/>
                </a:solidFill>
                <a:latin typeface="Times New Roman"/>
                <a:ea typeface="Times New Roman"/>
                <a:cs typeface="Times New Roman"/>
                <a:sym typeface="Times New Roman"/>
              </a:rPr>
              <a:t>The log-linear (Cobb-Douglas) specification transforms a multiplicative production function into a linear additive form:  Y= A⋅(X1^β1)⋅(X2^β2) ⋯ (Xk^βk) ⇒ log⁡Y = log⁡A+ β1log⁡X1+ ⋯ +βklog⁡Xk </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900">
                <a:solidFill>
                  <a:schemeClr val="dk1"/>
                </a:solidFill>
                <a:latin typeface="Times New Roman"/>
                <a:ea typeface="Times New Roman"/>
                <a:cs typeface="Times New Roman"/>
                <a:sym typeface="Times New Roman"/>
              </a:rPr>
              <a:t>Coefficients βi​ can be interpreted as </a:t>
            </a:r>
            <a:r>
              <a:rPr b="1" lang="en" sz="900">
                <a:solidFill>
                  <a:schemeClr val="dk1"/>
                </a:solidFill>
                <a:latin typeface="Times New Roman"/>
                <a:ea typeface="Times New Roman"/>
                <a:cs typeface="Times New Roman"/>
                <a:sym typeface="Times New Roman"/>
              </a:rPr>
              <a:t>elasticities</a:t>
            </a:r>
            <a:r>
              <a:rPr lang="en" sz="900">
                <a:solidFill>
                  <a:schemeClr val="dk1"/>
                </a:solidFill>
                <a:latin typeface="Times New Roman"/>
                <a:ea typeface="Times New Roman"/>
                <a:cs typeface="Times New Roman"/>
                <a:sym typeface="Times New Roman"/>
              </a:rPr>
              <a:t> (i.e., % change in output due to a 1% change in input). </a:t>
            </a:r>
            <a:r>
              <a:rPr b="1" lang="en" sz="900">
                <a:solidFill>
                  <a:schemeClr val="dk1"/>
                </a:solidFill>
                <a:latin typeface="Times New Roman"/>
                <a:ea typeface="Times New Roman"/>
                <a:cs typeface="Times New Roman"/>
                <a:sym typeface="Times New Roman"/>
              </a:rPr>
              <a:t>Stabilizes variance</a:t>
            </a:r>
            <a:r>
              <a:rPr lang="en" sz="900">
                <a:solidFill>
                  <a:schemeClr val="dk1"/>
                </a:solidFill>
                <a:latin typeface="Times New Roman"/>
                <a:ea typeface="Times New Roman"/>
                <a:cs typeface="Times New Roman"/>
                <a:sym typeface="Times New Roman"/>
              </a:rPr>
              <a:t>: Helps manage heteroskedasticity by compressing large ranges of values. </a:t>
            </a:r>
            <a:r>
              <a:rPr b="1" lang="en" sz="900">
                <a:solidFill>
                  <a:schemeClr val="dk1"/>
                </a:solidFill>
                <a:latin typeface="Times New Roman"/>
                <a:ea typeface="Times New Roman"/>
                <a:cs typeface="Times New Roman"/>
                <a:sym typeface="Times New Roman"/>
              </a:rPr>
              <a:t>Linear estimation</a:t>
            </a:r>
            <a:r>
              <a:rPr lang="en" sz="900">
                <a:solidFill>
                  <a:schemeClr val="dk1"/>
                </a:solidFill>
                <a:latin typeface="Times New Roman"/>
                <a:ea typeface="Times New Roman"/>
                <a:cs typeface="Times New Roman"/>
                <a:sym typeface="Times New Roman"/>
              </a:rPr>
              <a:t>: Allows OLS to be used effectively, Enables simple, well-understood </a:t>
            </a:r>
            <a:r>
              <a:rPr b="1" lang="en" sz="900">
                <a:solidFill>
                  <a:schemeClr val="dk1"/>
                </a:solidFill>
                <a:latin typeface="Times New Roman"/>
                <a:ea typeface="Times New Roman"/>
                <a:cs typeface="Times New Roman"/>
                <a:sym typeface="Times New Roman"/>
              </a:rPr>
              <a:t>inference tools</a:t>
            </a:r>
            <a:r>
              <a:rPr lang="en" sz="900">
                <a:solidFill>
                  <a:schemeClr val="dk1"/>
                </a:solidFill>
                <a:latin typeface="Times New Roman"/>
                <a:ea typeface="Times New Roman"/>
                <a:cs typeface="Times New Roman"/>
                <a:sym typeface="Times New Roman"/>
              </a:rPr>
              <a:t> (like t-tests, R², F-tests).</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900">
                <a:solidFill>
                  <a:schemeClr val="dk1"/>
                </a:solidFill>
                <a:latin typeface="Times New Roman"/>
                <a:ea typeface="Times New Roman"/>
                <a:cs typeface="Times New Roman"/>
                <a:sym typeface="Times New Roman"/>
              </a:rPr>
              <a:t>Issue</a:t>
            </a:r>
            <a:r>
              <a:rPr lang="en" sz="900">
                <a:solidFill>
                  <a:schemeClr val="dk1"/>
                </a:solidFill>
                <a:latin typeface="Times New Roman"/>
                <a:ea typeface="Times New Roman"/>
                <a:cs typeface="Times New Roman"/>
                <a:sym typeface="Times New Roman"/>
              </a:rPr>
              <a:t>: Log of 0 is undefined. </a:t>
            </a:r>
            <a:r>
              <a:rPr b="1" lang="en" sz="900">
                <a:solidFill>
                  <a:schemeClr val="dk1"/>
                </a:solidFill>
                <a:latin typeface="Times New Roman"/>
                <a:ea typeface="Times New Roman"/>
                <a:cs typeface="Times New Roman"/>
                <a:sym typeface="Times New Roman"/>
              </a:rPr>
              <a:t>Solution for </a:t>
            </a:r>
            <a:r>
              <a:rPr b="1" lang="en" sz="900">
                <a:solidFill>
                  <a:srgbClr val="188038"/>
                </a:solidFill>
                <a:latin typeface="Times New Roman"/>
                <a:ea typeface="Times New Roman"/>
                <a:cs typeface="Times New Roman"/>
                <a:sym typeface="Times New Roman"/>
              </a:rPr>
              <a:t>Irrigated Area</a:t>
            </a:r>
            <a:r>
              <a:rPr lang="en" sz="900">
                <a:solidFill>
                  <a:schemeClr val="dk1"/>
                </a:solidFill>
                <a:latin typeface="Times New Roman"/>
                <a:ea typeface="Times New Roman"/>
                <a:cs typeface="Times New Roman"/>
                <a:sym typeface="Times New Roman"/>
              </a:rPr>
              <a:t>:  log⁡(Irrigated Area+1) —------&gt;   This avoids undefined values while keeping the variable interpretable.</a:t>
            </a:r>
            <a:br>
              <a:rPr lang="en" sz="900">
                <a:solidFill>
                  <a:schemeClr val="dk1"/>
                </a:solidFill>
                <a:latin typeface="Times New Roman"/>
                <a:ea typeface="Times New Roman"/>
                <a:cs typeface="Times New Roman"/>
                <a:sym typeface="Times New Roman"/>
              </a:rPr>
            </a:br>
            <a:br>
              <a:rPr lang="en" sz="900">
                <a:solidFill>
                  <a:schemeClr val="dk1"/>
                </a:solidFill>
                <a:latin typeface="Times New Roman"/>
                <a:ea typeface="Times New Roman"/>
                <a:cs typeface="Times New Roman"/>
                <a:sym typeface="Times New Roman"/>
              </a:rPr>
            </a:br>
            <a:r>
              <a:rPr b="1" lang="en" sz="900">
                <a:solidFill>
                  <a:schemeClr val="dk1"/>
                </a:solidFill>
                <a:latin typeface="Times New Roman"/>
                <a:ea typeface="Times New Roman"/>
                <a:cs typeface="Times New Roman"/>
                <a:sym typeface="Times New Roman"/>
              </a:rPr>
              <a:t>Derived Variable – Unirrigated Area</a:t>
            </a:r>
            <a:r>
              <a:rPr lang="en" sz="900">
                <a:solidFill>
                  <a:schemeClr val="dk1"/>
                </a:solidFill>
                <a:latin typeface="Times New Roman"/>
                <a:ea typeface="Times New Roman"/>
                <a:cs typeface="Times New Roman"/>
                <a:sym typeface="Times New Roman"/>
              </a:rPr>
              <a:t>: Unirrigated Area=Total Area−(Irrigated Area+1). Both Irrigated and Unirrigated areas are included to fully capture land use. </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900">
                <a:solidFill>
                  <a:schemeClr val="dk1"/>
                </a:solidFill>
                <a:latin typeface="Times New Roman"/>
                <a:ea typeface="Times New Roman"/>
                <a:cs typeface="Times New Roman"/>
                <a:sym typeface="Times New Roman"/>
              </a:rPr>
              <a:t>Farmer-Controlled Inputs</a:t>
            </a:r>
            <a:r>
              <a:rPr lang="en" sz="900">
                <a:solidFill>
                  <a:schemeClr val="dk1"/>
                </a:solidFill>
                <a:latin typeface="Times New Roman"/>
                <a:ea typeface="Times New Roman"/>
                <a:cs typeface="Times New Roman"/>
                <a:sym typeface="Times New Roman"/>
              </a:rPr>
              <a:t>: Chosen, managed, or influenced by the farmer directly. log(Area), log(Irrigated Area + 1), log(Unirrigated Area), log(Nitrogen), log(Phosphate), log(Potash). </a:t>
            </a:r>
            <a:r>
              <a:rPr b="1" lang="en" sz="900">
                <a:solidFill>
                  <a:schemeClr val="dk1"/>
                </a:solidFill>
                <a:latin typeface="Times New Roman"/>
                <a:ea typeface="Times New Roman"/>
                <a:cs typeface="Times New Roman"/>
                <a:sym typeface="Times New Roman"/>
              </a:rPr>
              <a:t>Environmental Controls</a:t>
            </a:r>
            <a:r>
              <a:rPr lang="en" sz="900">
                <a:solidFill>
                  <a:schemeClr val="dk1"/>
                </a:solidFill>
                <a:latin typeface="Times New Roman"/>
                <a:ea typeface="Times New Roman"/>
                <a:cs typeface="Times New Roman"/>
                <a:sym typeface="Times New Roman"/>
              </a:rPr>
              <a:t>: External conditions outside the farmer’s control but affecting productivity; included in levels (not logs). Rainfall (annual or seasonal average), Salinity Index (soil degradation %). </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100">
                <a:solidFill>
                  <a:schemeClr val="dk1"/>
                </a:solidFill>
                <a:latin typeface="Times New Roman"/>
                <a:ea typeface="Times New Roman"/>
                <a:cs typeface="Times New Roman"/>
                <a:sym typeface="Times New Roman"/>
              </a:rPr>
              <a:t>Quadratic</a:t>
            </a:r>
            <a:endParaRPr b="1" sz="11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We estimate a quadratic production function to test for </a:t>
            </a:r>
            <a:r>
              <a:rPr b="1" lang="en" sz="900">
                <a:solidFill>
                  <a:schemeClr val="dk1"/>
                </a:solidFill>
                <a:latin typeface="Times New Roman"/>
                <a:ea typeface="Times New Roman"/>
                <a:cs typeface="Times New Roman"/>
                <a:sym typeface="Times New Roman"/>
              </a:rPr>
              <a:t>diminishing marginal returns</a:t>
            </a:r>
            <a:r>
              <a:rPr lang="en" sz="900">
                <a:solidFill>
                  <a:schemeClr val="dk1"/>
                </a:solidFill>
                <a:latin typeface="Times New Roman"/>
                <a:ea typeface="Times New Roman"/>
                <a:cs typeface="Times New Roman"/>
                <a:sym typeface="Times New Roman"/>
              </a:rPr>
              <a:t> to inputs.</a:t>
            </a:r>
            <a:br>
              <a:rPr b="1" lang="en" sz="900">
                <a:solidFill>
                  <a:schemeClr val="dk1"/>
                </a:solidFill>
                <a:latin typeface="Times New Roman"/>
                <a:ea typeface="Times New Roman"/>
                <a:cs typeface="Times New Roman"/>
                <a:sym typeface="Times New Roman"/>
              </a:rPr>
            </a:br>
            <a:r>
              <a:rPr lang="en" sz="900">
                <a:solidFill>
                  <a:schemeClr val="dk1"/>
                </a:solidFill>
                <a:latin typeface="Times New Roman"/>
                <a:ea typeface="Times New Roman"/>
                <a:cs typeface="Times New Roman"/>
                <a:sym typeface="Times New Roman"/>
              </a:rPr>
              <a:t>Test for </a:t>
            </a:r>
            <a:r>
              <a:rPr b="1" lang="en" sz="900">
                <a:solidFill>
                  <a:schemeClr val="dk1"/>
                </a:solidFill>
                <a:latin typeface="Times New Roman"/>
                <a:ea typeface="Times New Roman"/>
                <a:cs typeface="Times New Roman"/>
                <a:sym typeface="Times New Roman"/>
              </a:rPr>
              <a:t>diminishing marginal product</a:t>
            </a:r>
            <a:r>
              <a:rPr lang="en" sz="900">
                <a:solidFill>
                  <a:schemeClr val="dk1"/>
                </a:solidFill>
                <a:latin typeface="Times New Roman"/>
                <a:ea typeface="Times New Roman"/>
                <a:cs typeface="Times New Roman"/>
                <a:sym typeface="Times New Roman"/>
              </a:rPr>
              <a:t>: β(k+K)&lt;0 implies diminishing returns for input Xk. </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Allows </a:t>
            </a:r>
            <a:r>
              <a:rPr b="1" lang="en" sz="900">
                <a:solidFill>
                  <a:schemeClr val="dk1"/>
                </a:solidFill>
                <a:latin typeface="Times New Roman"/>
                <a:ea typeface="Times New Roman"/>
                <a:cs typeface="Times New Roman"/>
                <a:sym typeface="Times New Roman"/>
              </a:rPr>
              <a:t>nonlinear relationships</a:t>
            </a:r>
            <a:r>
              <a:rPr lang="en" sz="900">
                <a:solidFill>
                  <a:schemeClr val="dk1"/>
                </a:solidFill>
                <a:latin typeface="Times New Roman"/>
                <a:ea typeface="Times New Roman"/>
                <a:cs typeface="Times New Roman"/>
                <a:sym typeface="Times New Roman"/>
              </a:rPr>
              <a:t> between inputs and output</a:t>
            </a:r>
            <a:endParaRPr sz="9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t/>
            </a:r>
            <a:endParaRPr sz="900">
              <a:latin typeface="Times New Roman"/>
              <a:ea typeface="Times New Roman"/>
              <a:cs typeface="Times New Roman"/>
              <a:sym typeface="Times New Roman"/>
            </a:endParaRPr>
          </a:p>
        </p:txBody>
      </p:sp>
      <p:pic>
        <p:nvPicPr>
          <p:cNvPr id="69" name="Google Shape;69;p15"/>
          <p:cNvPicPr preferRelativeResize="0"/>
          <p:nvPr/>
        </p:nvPicPr>
        <p:blipFill>
          <a:blip r:embed="rId3">
            <a:alphaModFix/>
          </a:blip>
          <a:stretch>
            <a:fillRect/>
          </a:stretch>
        </p:blipFill>
        <p:spPr>
          <a:xfrm>
            <a:off x="5026119" y="3572169"/>
            <a:ext cx="2767065" cy="66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159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500"/>
              <a:t>Estimation Results - Cobb-Douglas</a:t>
            </a:r>
            <a:endParaRPr b="1" sz="2500"/>
          </a:p>
          <a:p>
            <a:pPr indent="0" lvl="0" marL="0" rtl="0" algn="l">
              <a:spcBef>
                <a:spcPts val="1200"/>
              </a:spcBef>
              <a:spcAft>
                <a:spcPts val="0"/>
              </a:spcAft>
              <a:buNone/>
            </a:pPr>
            <a:r>
              <a:t/>
            </a:r>
            <a:endParaRPr sz="2500"/>
          </a:p>
        </p:txBody>
      </p:sp>
      <p:sp>
        <p:nvSpPr>
          <p:cNvPr id="75" name="Google Shape;75;p16"/>
          <p:cNvSpPr txBox="1"/>
          <p:nvPr>
            <p:ph idx="1" type="body"/>
          </p:nvPr>
        </p:nvSpPr>
        <p:spPr>
          <a:xfrm>
            <a:off x="7889250" y="2335350"/>
            <a:ext cx="1830600" cy="472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900">
                <a:solidFill>
                  <a:schemeClr val="dk1"/>
                </a:solidFill>
              </a:rPr>
              <a:t>Elasticities of Input</a:t>
            </a:r>
            <a:endParaRPr b="1" sz="900">
              <a:solidFill>
                <a:schemeClr val="dk1"/>
              </a:solidFill>
            </a:endParaRPr>
          </a:p>
        </p:txBody>
      </p:sp>
      <p:graphicFrame>
        <p:nvGraphicFramePr>
          <p:cNvPr id="76" name="Google Shape;76;p16"/>
          <p:cNvGraphicFramePr/>
          <p:nvPr/>
        </p:nvGraphicFramePr>
        <p:xfrm>
          <a:off x="104225" y="938938"/>
          <a:ext cx="3000000" cy="3000000"/>
        </p:xfrm>
        <a:graphic>
          <a:graphicData uri="http://schemas.openxmlformats.org/drawingml/2006/table">
            <a:tbl>
              <a:tblPr>
                <a:noFill/>
                <a:tableStyleId>{F6213049-431D-4E92-93E7-C1BDE313FAEE}</a:tableStyleId>
              </a:tblPr>
              <a:tblGrid>
                <a:gridCol w="447425"/>
                <a:gridCol w="382850"/>
                <a:gridCol w="382850"/>
                <a:gridCol w="382850"/>
                <a:gridCol w="382850"/>
                <a:gridCol w="382850"/>
                <a:gridCol w="382850"/>
              </a:tblGrid>
              <a:tr h="208150">
                <a:tc>
                  <a:txBody>
                    <a:bodyPr/>
                    <a:lstStyle/>
                    <a:p>
                      <a:pPr indent="0" lvl="0" marL="0" rtl="0" algn="l">
                        <a:spcBef>
                          <a:spcPts val="0"/>
                        </a:spcBef>
                        <a:spcAft>
                          <a:spcPts val="0"/>
                        </a:spcAft>
                        <a:buNone/>
                      </a:pPr>
                      <a:r>
                        <a:rPr lang="en" sz="400"/>
                        <a:t>Variable</a:t>
                      </a:r>
                      <a:endParaRPr sz="400"/>
                    </a:p>
                  </a:txBody>
                  <a:tcPr marT="91425" marB="91425" marR="91425" marL="91425"/>
                </a:tc>
                <a:tc>
                  <a:txBody>
                    <a:bodyPr/>
                    <a:lstStyle/>
                    <a:p>
                      <a:pPr indent="0" lvl="0" marL="0" rtl="0" algn="l">
                        <a:spcBef>
                          <a:spcPts val="0"/>
                        </a:spcBef>
                        <a:spcAft>
                          <a:spcPts val="0"/>
                        </a:spcAft>
                        <a:buNone/>
                      </a:pPr>
                      <a:r>
                        <a:rPr lang="en" sz="400"/>
                        <a:t>Coefficient</a:t>
                      </a:r>
                      <a:endParaRPr sz="400"/>
                    </a:p>
                  </a:txBody>
                  <a:tcPr marT="91425" marB="91425" marR="91425" marL="91425"/>
                </a:tc>
                <a:tc>
                  <a:txBody>
                    <a:bodyPr/>
                    <a:lstStyle/>
                    <a:p>
                      <a:pPr indent="0" lvl="0" marL="0" rtl="0" algn="l">
                        <a:spcBef>
                          <a:spcPts val="0"/>
                        </a:spcBef>
                        <a:spcAft>
                          <a:spcPts val="0"/>
                        </a:spcAft>
                        <a:buNone/>
                      </a:pPr>
                      <a:r>
                        <a:rPr lang="en" sz="400"/>
                        <a:t>Std. Error</a:t>
                      </a:r>
                      <a:endParaRPr sz="400"/>
                    </a:p>
                  </a:txBody>
                  <a:tcPr marT="91425" marB="91425" marR="91425" marL="91425"/>
                </a:tc>
                <a:tc>
                  <a:txBody>
                    <a:bodyPr/>
                    <a:lstStyle/>
                    <a:p>
                      <a:pPr indent="0" lvl="0" marL="0" rtl="0" algn="l">
                        <a:spcBef>
                          <a:spcPts val="0"/>
                        </a:spcBef>
                        <a:spcAft>
                          <a:spcPts val="0"/>
                        </a:spcAft>
                        <a:buNone/>
                      </a:pPr>
                      <a:r>
                        <a:rPr lang="en" sz="400"/>
                        <a:t>t-Statistic</a:t>
                      </a:r>
                      <a:endParaRPr sz="400"/>
                    </a:p>
                  </a:txBody>
                  <a:tcPr marT="91425" marB="91425" marR="91425" marL="91425"/>
                </a:tc>
                <a:tc>
                  <a:txBody>
                    <a:bodyPr/>
                    <a:lstStyle/>
                    <a:p>
                      <a:pPr indent="0" lvl="0" marL="0" rtl="0" algn="l">
                        <a:spcBef>
                          <a:spcPts val="0"/>
                        </a:spcBef>
                        <a:spcAft>
                          <a:spcPts val="0"/>
                        </a:spcAft>
                        <a:buNone/>
                      </a:pPr>
                      <a:r>
                        <a:rPr lang="en" sz="400"/>
                        <a:t>P-value</a:t>
                      </a:r>
                      <a:endParaRPr sz="400"/>
                    </a:p>
                  </a:txBody>
                  <a:tcPr marT="91425" marB="91425" marR="91425" marL="91425"/>
                </a:tc>
                <a:tc>
                  <a:txBody>
                    <a:bodyPr/>
                    <a:lstStyle/>
                    <a:p>
                      <a:pPr indent="0" lvl="0" marL="0" rtl="0" algn="l">
                        <a:spcBef>
                          <a:spcPts val="0"/>
                        </a:spcBef>
                        <a:spcAft>
                          <a:spcPts val="0"/>
                        </a:spcAft>
                        <a:buNone/>
                      </a:pPr>
                      <a:r>
                        <a:rPr lang="en" sz="400"/>
                        <a:t>CI 2.5%</a:t>
                      </a:r>
                      <a:endParaRPr sz="400"/>
                    </a:p>
                  </a:txBody>
                  <a:tcPr marT="91425" marB="91425" marR="91425" marL="91425"/>
                </a:tc>
                <a:tc>
                  <a:txBody>
                    <a:bodyPr/>
                    <a:lstStyle/>
                    <a:p>
                      <a:pPr indent="0" lvl="0" marL="0" rtl="0" algn="l">
                        <a:spcBef>
                          <a:spcPts val="0"/>
                        </a:spcBef>
                        <a:spcAft>
                          <a:spcPts val="0"/>
                        </a:spcAft>
                        <a:buNone/>
                      </a:pPr>
                      <a:r>
                        <a:rPr lang="en" sz="400"/>
                        <a:t>CI 97.5%</a:t>
                      </a:r>
                      <a:endParaRPr sz="400"/>
                    </a:p>
                  </a:txBody>
                  <a:tcPr marT="91425" marB="91425" marR="91425" marL="91425"/>
                </a:tc>
              </a:tr>
              <a:tr h="215800">
                <a:tc>
                  <a:txBody>
                    <a:bodyPr/>
                    <a:lstStyle/>
                    <a:p>
                      <a:pPr indent="0" lvl="0" marL="0" rtl="0" algn="l">
                        <a:spcBef>
                          <a:spcPts val="0"/>
                        </a:spcBef>
                        <a:spcAft>
                          <a:spcPts val="0"/>
                        </a:spcAft>
                        <a:buNone/>
                      </a:pPr>
                      <a:r>
                        <a:rPr lang="en" sz="400"/>
                        <a:t>Intercept</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-0.9145</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0.537</a:t>
                      </a:r>
                      <a:endParaRPr sz="400"/>
                    </a:p>
                  </a:txBody>
                  <a:tcPr marT="91425" marB="91425" marR="91425" marL="91425"/>
                </a:tc>
                <a:tc>
                  <a:txBody>
                    <a:bodyPr/>
                    <a:lstStyle/>
                    <a:p>
                      <a:pPr indent="0" lvl="0" marL="0" rtl="0" algn="r">
                        <a:lnSpc>
                          <a:spcPct val="115000"/>
                        </a:lnSpc>
                        <a:spcBef>
                          <a:spcPts val="0"/>
                        </a:spcBef>
                        <a:spcAft>
                          <a:spcPts val="0"/>
                        </a:spcAft>
                        <a:buNone/>
                      </a:pPr>
                      <a:r>
                        <a:rPr lang="en" sz="400"/>
                        <a:t>-1.702</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0.09</a:t>
                      </a:r>
                      <a:endParaRPr sz="400"/>
                    </a:p>
                  </a:txBody>
                  <a:tcPr marT="91425" marB="91425" marR="91425" marL="91425"/>
                </a:tc>
                <a:tc>
                  <a:txBody>
                    <a:bodyPr/>
                    <a:lstStyle/>
                    <a:p>
                      <a:pPr indent="0" lvl="0" marL="0" rtl="0" algn="r">
                        <a:lnSpc>
                          <a:spcPct val="115000"/>
                        </a:lnSpc>
                        <a:spcBef>
                          <a:spcPts val="0"/>
                        </a:spcBef>
                        <a:spcAft>
                          <a:spcPts val="0"/>
                        </a:spcAft>
                        <a:buNone/>
                      </a:pPr>
                      <a:r>
                        <a:rPr lang="en" sz="400"/>
                        <a:t>-1.973</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0.144</a:t>
                      </a:r>
                      <a:endParaRPr sz="400"/>
                    </a:p>
                  </a:txBody>
                  <a:tcPr marT="91425" marB="91425" marR="91425" marL="91425"/>
                </a:tc>
              </a:tr>
              <a:tr h="215800">
                <a:tc>
                  <a:txBody>
                    <a:bodyPr/>
                    <a:lstStyle/>
                    <a:p>
                      <a:pPr indent="0" lvl="0" marL="0" rtl="0" algn="l">
                        <a:spcBef>
                          <a:spcPts val="0"/>
                        </a:spcBef>
                        <a:spcAft>
                          <a:spcPts val="0"/>
                        </a:spcAft>
                        <a:buNone/>
                      </a:pPr>
                      <a:r>
                        <a:rPr lang="en" sz="400"/>
                        <a:t>log_area</a:t>
                      </a:r>
                      <a:endParaRPr sz="400"/>
                    </a:p>
                  </a:txBody>
                  <a:tcPr marT="91425" marB="91425" marR="91425" marL="91425"/>
                </a:tc>
                <a:tc>
                  <a:txBody>
                    <a:bodyPr/>
                    <a:lstStyle/>
                    <a:p>
                      <a:pPr indent="0" lvl="0" marL="0" rtl="0" algn="r">
                        <a:lnSpc>
                          <a:spcPct val="115000"/>
                        </a:lnSpc>
                        <a:spcBef>
                          <a:spcPts val="0"/>
                        </a:spcBef>
                        <a:spcAft>
                          <a:spcPts val="0"/>
                        </a:spcAft>
                        <a:buNone/>
                      </a:pPr>
                      <a:r>
                        <a:rPr lang="en" sz="400"/>
                        <a:t>1.3558</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0.055</a:t>
                      </a:r>
                      <a:endParaRPr sz="400"/>
                    </a:p>
                  </a:txBody>
                  <a:tcPr marT="91425" marB="91425" marR="91425" marL="91425"/>
                </a:tc>
                <a:tc>
                  <a:txBody>
                    <a:bodyPr/>
                    <a:lstStyle/>
                    <a:p>
                      <a:pPr indent="0" lvl="0" marL="0" rtl="0" algn="r">
                        <a:lnSpc>
                          <a:spcPct val="115000"/>
                        </a:lnSpc>
                        <a:spcBef>
                          <a:spcPts val="0"/>
                        </a:spcBef>
                        <a:spcAft>
                          <a:spcPts val="0"/>
                        </a:spcAft>
                        <a:buNone/>
                      </a:pPr>
                      <a:r>
                        <a:rPr lang="en" sz="400"/>
                        <a:t>24.563</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a:t>
                      </a:r>
                      <a:endParaRPr sz="400"/>
                    </a:p>
                  </a:txBody>
                  <a:tcPr marT="91425" marB="91425" marR="91425" marL="91425"/>
                </a:tc>
                <a:tc>
                  <a:txBody>
                    <a:bodyPr/>
                    <a:lstStyle/>
                    <a:p>
                      <a:pPr indent="0" lvl="0" marL="0" rtl="0" algn="r">
                        <a:lnSpc>
                          <a:spcPct val="115000"/>
                        </a:lnSpc>
                        <a:spcBef>
                          <a:spcPts val="0"/>
                        </a:spcBef>
                        <a:spcAft>
                          <a:spcPts val="0"/>
                        </a:spcAft>
                        <a:buNone/>
                      </a:pPr>
                      <a:r>
                        <a:rPr lang="en" sz="400"/>
                        <a:t>1.247</a:t>
                      </a:r>
                      <a:endParaRPr sz="400"/>
                    </a:p>
                  </a:txBody>
                  <a:tcPr marT="91425" marB="91425" marR="91425" marL="91425"/>
                </a:tc>
                <a:tc>
                  <a:txBody>
                    <a:bodyPr/>
                    <a:lstStyle/>
                    <a:p>
                      <a:pPr indent="0" lvl="0" marL="0" rtl="0" algn="r">
                        <a:lnSpc>
                          <a:spcPct val="115000"/>
                        </a:lnSpc>
                        <a:spcBef>
                          <a:spcPts val="0"/>
                        </a:spcBef>
                        <a:spcAft>
                          <a:spcPts val="0"/>
                        </a:spcAft>
                        <a:buNone/>
                      </a:pPr>
                      <a:r>
                        <a:rPr lang="en" sz="400"/>
                        <a:t>1.465</a:t>
                      </a:r>
                      <a:endParaRPr sz="400"/>
                    </a:p>
                  </a:txBody>
                  <a:tcPr marT="91425" marB="91425" marR="91425" marL="91425"/>
                </a:tc>
              </a:tr>
              <a:tr h="215800">
                <a:tc>
                  <a:txBody>
                    <a:bodyPr/>
                    <a:lstStyle/>
                    <a:p>
                      <a:pPr indent="0" lvl="0" marL="0" rtl="0" algn="l">
                        <a:spcBef>
                          <a:spcPts val="0"/>
                        </a:spcBef>
                        <a:spcAft>
                          <a:spcPts val="0"/>
                        </a:spcAft>
                        <a:buNone/>
                      </a:pPr>
                      <a:r>
                        <a:rPr lang="en" sz="400"/>
                        <a:t>log_nitrogen</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0.1828</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0.147</a:t>
                      </a:r>
                      <a:endParaRPr sz="400"/>
                    </a:p>
                  </a:txBody>
                  <a:tcPr marT="91425" marB="91425" marR="91425" marL="91425"/>
                </a:tc>
                <a:tc>
                  <a:txBody>
                    <a:bodyPr/>
                    <a:lstStyle/>
                    <a:p>
                      <a:pPr indent="0" lvl="0" marL="0" rtl="0" algn="r">
                        <a:lnSpc>
                          <a:spcPct val="115000"/>
                        </a:lnSpc>
                        <a:spcBef>
                          <a:spcPts val="0"/>
                        </a:spcBef>
                        <a:spcAft>
                          <a:spcPts val="0"/>
                        </a:spcAft>
                        <a:buNone/>
                      </a:pPr>
                      <a:r>
                        <a:rPr lang="en" sz="400"/>
                        <a:t>1.244</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0.215</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-0.107</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0.472</a:t>
                      </a:r>
                      <a:endParaRPr sz="400"/>
                    </a:p>
                  </a:txBody>
                  <a:tcPr marT="91425" marB="91425" marR="91425" marL="91425"/>
                </a:tc>
              </a:tr>
              <a:tr h="215800">
                <a:tc>
                  <a:txBody>
                    <a:bodyPr/>
                    <a:lstStyle/>
                    <a:p>
                      <a:pPr indent="0" lvl="0" marL="0" rtl="0" algn="l">
                        <a:spcBef>
                          <a:spcPts val="0"/>
                        </a:spcBef>
                        <a:spcAft>
                          <a:spcPts val="0"/>
                        </a:spcAft>
                        <a:buNone/>
                      </a:pPr>
                      <a:r>
                        <a:rPr lang="en" sz="400"/>
                        <a:t>log_phosphate</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-0.2216</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0.142</a:t>
                      </a:r>
                      <a:endParaRPr sz="400"/>
                    </a:p>
                  </a:txBody>
                  <a:tcPr marT="91425" marB="91425" marR="91425" marL="91425"/>
                </a:tc>
                <a:tc>
                  <a:txBody>
                    <a:bodyPr/>
                    <a:lstStyle/>
                    <a:p>
                      <a:pPr indent="0" lvl="0" marL="0" rtl="0" algn="r">
                        <a:lnSpc>
                          <a:spcPct val="115000"/>
                        </a:lnSpc>
                        <a:spcBef>
                          <a:spcPts val="0"/>
                        </a:spcBef>
                        <a:spcAft>
                          <a:spcPts val="0"/>
                        </a:spcAft>
                        <a:buNone/>
                      </a:pPr>
                      <a:r>
                        <a:rPr lang="en" sz="400"/>
                        <a:t>-1.557</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0.121</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-0.502</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0.059</a:t>
                      </a:r>
                      <a:endParaRPr sz="400"/>
                    </a:p>
                  </a:txBody>
                  <a:tcPr marT="91425" marB="91425" marR="91425" marL="91425"/>
                </a:tc>
              </a:tr>
              <a:tr h="215800">
                <a:tc>
                  <a:txBody>
                    <a:bodyPr/>
                    <a:lstStyle/>
                    <a:p>
                      <a:pPr indent="0" lvl="0" marL="0" rtl="0" algn="l">
                        <a:spcBef>
                          <a:spcPts val="0"/>
                        </a:spcBef>
                        <a:spcAft>
                          <a:spcPts val="0"/>
                        </a:spcAft>
                        <a:buNone/>
                      </a:pPr>
                      <a:r>
                        <a:rPr lang="en" sz="400"/>
                        <a:t>log_potash</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0.0841</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0.059</a:t>
                      </a:r>
                      <a:endParaRPr sz="400"/>
                    </a:p>
                  </a:txBody>
                  <a:tcPr marT="91425" marB="91425" marR="91425" marL="91425"/>
                </a:tc>
                <a:tc>
                  <a:txBody>
                    <a:bodyPr/>
                    <a:lstStyle/>
                    <a:p>
                      <a:pPr indent="0" lvl="0" marL="0" rtl="0" algn="r">
                        <a:lnSpc>
                          <a:spcPct val="115000"/>
                        </a:lnSpc>
                        <a:spcBef>
                          <a:spcPts val="0"/>
                        </a:spcBef>
                        <a:spcAft>
                          <a:spcPts val="0"/>
                        </a:spcAft>
                        <a:buNone/>
                      </a:pPr>
                      <a:r>
                        <a:rPr lang="en" sz="400"/>
                        <a:t>1.433</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0.153</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-0.032</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0.2</a:t>
                      </a:r>
                      <a:endParaRPr sz="400"/>
                    </a:p>
                  </a:txBody>
                  <a:tcPr marT="91425" marB="91425" marR="91425" marL="91425"/>
                </a:tc>
              </a:tr>
              <a:tr h="215800">
                <a:tc>
                  <a:txBody>
                    <a:bodyPr/>
                    <a:lstStyle/>
                    <a:p>
                      <a:pPr indent="0" lvl="0" marL="0" rtl="0" algn="l">
                        <a:spcBef>
                          <a:spcPts val="0"/>
                        </a:spcBef>
                        <a:spcAft>
                          <a:spcPts val="0"/>
                        </a:spcAft>
                        <a:buNone/>
                      </a:pPr>
                      <a:r>
                        <a:rPr lang="en" sz="400"/>
                        <a:t>log_irrigated_area</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0.1774</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0.061</a:t>
                      </a:r>
                      <a:endParaRPr sz="400"/>
                    </a:p>
                  </a:txBody>
                  <a:tcPr marT="91425" marB="91425" marR="91425" marL="91425"/>
                </a:tc>
                <a:tc>
                  <a:txBody>
                    <a:bodyPr/>
                    <a:lstStyle/>
                    <a:p>
                      <a:pPr indent="0" lvl="0" marL="0" rtl="0" algn="r">
                        <a:lnSpc>
                          <a:spcPct val="115000"/>
                        </a:lnSpc>
                        <a:spcBef>
                          <a:spcPts val="0"/>
                        </a:spcBef>
                        <a:spcAft>
                          <a:spcPts val="0"/>
                        </a:spcAft>
                        <a:buNone/>
                      </a:pPr>
                      <a:r>
                        <a:rPr lang="en" sz="400"/>
                        <a:t>2.891</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0.004</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0.057</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0.298</a:t>
                      </a:r>
                      <a:endParaRPr sz="400"/>
                    </a:p>
                  </a:txBody>
                  <a:tcPr marT="91425" marB="91425" marR="91425" marL="91425"/>
                </a:tc>
              </a:tr>
              <a:tr h="248400">
                <a:tc>
                  <a:txBody>
                    <a:bodyPr/>
                    <a:lstStyle/>
                    <a:p>
                      <a:pPr indent="0" lvl="0" marL="0" rtl="0" algn="l">
                        <a:spcBef>
                          <a:spcPts val="0"/>
                        </a:spcBef>
                        <a:spcAft>
                          <a:spcPts val="0"/>
                        </a:spcAft>
                        <a:buNone/>
                      </a:pPr>
                      <a:r>
                        <a:rPr lang="en" sz="400"/>
                        <a:t>log_unirrigated_area</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0.0349</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0.009</a:t>
                      </a:r>
                      <a:endParaRPr sz="400"/>
                    </a:p>
                  </a:txBody>
                  <a:tcPr marT="91425" marB="91425" marR="91425" marL="91425"/>
                </a:tc>
                <a:tc>
                  <a:txBody>
                    <a:bodyPr/>
                    <a:lstStyle/>
                    <a:p>
                      <a:pPr indent="0" lvl="0" marL="0" rtl="0" algn="r">
                        <a:lnSpc>
                          <a:spcPct val="115000"/>
                        </a:lnSpc>
                        <a:spcBef>
                          <a:spcPts val="0"/>
                        </a:spcBef>
                        <a:spcAft>
                          <a:spcPts val="0"/>
                        </a:spcAft>
                        <a:buNone/>
                      </a:pPr>
                      <a:r>
                        <a:rPr lang="en" sz="400"/>
                        <a:t>3.767</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0.017</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0.053</a:t>
                      </a:r>
                      <a:endParaRPr sz="400"/>
                    </a:p>
                  </a:txBody>
                  <a:tcPr marT="91425" marB="91425" marR="91425" marL="91425"/>
                </a:tc>
              </a:tr>
              <a:tr h="215800">
                <a:tc>
                  <a:txBody>
                    <a:bodyPr/>
                    <a:lstStyle/>
                    <a:p>
                      <a:pPr indent="0" lvl="0" marL="0" rtl="0" algn="l">
                        <a:spcBef>
                          <a:spcPts val="0"/>
                        </a:spcBef>
                        <a:spcAft>
                          <a:spcPts val="0"/>
                        </a:spcAft>
                        <a:buNone/>
                      </a:pPr>
                      <a:r>
                        <a:rPr lang="en" sz="400"/>
                        <a:t>totalRainfall</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-0.0001</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a:t>
                      </a:r>
                      <a:endParaRPr sz="400"/>
                    </a:p>
                  </a:txBody>
                  <a:tcPr marT="91425" marB="91425" marR="91425" marL="91425"/>
                </a:tc>
                <a:tc>
                  <a:txBody>
                    <a:bodyPr/>
                    <a:lstStyle/>
                    <a:p>
                      <a:pPr indent="0" lvl="0" marL="0" rtl="0" algn="r">
                        <a:lnSpc>
                          <a:spcPct val="115000"/>
                        </a:lnSpc>
                        <a:spcBef>
                          <a:spcPts val="0"/>
                        </a:spcBef>
                        <a:spcAft>
                          <a:spcPts val="0"/>
                        </a:spcAft>
                        <a:buNone/>
                      </a:pPr>
                      <a:r>
                        <a:rPr lang="en" sz="400"/>
                        <a:t>-1.139</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0.256</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a:t>
                      </a:r>
                      <a:endParaRPr sz="400"/>
                    </a:p>
                  </a:txBody>
                  <a:tcPr marT="91425" marB="91425" marR="91425" marL="91425"/>
                </a:tc>
              </a:tr>
              <a:tr h="215800">
                <a:tc>
                  <a:txBody>
                    <a:bodyPr/>
                    <a:lstStyle/>
                    <a:p>
                      <a:pPr indent="0" lvl="0" marL="0" rtl="0" algn="l">
                        <a:spcBef>
                          <a:spcPts val="0"/>
                        </a:spcBef>
                        <a:spcAft>
                          <a:spcPts val="0"/>
                        </a:spcAft>
                        <a:buNone/>
                      </a:pPr>
                      <a:r>
                        <a:rPr lang="en" sz="400"/>
                        <a:t>soilCondition</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-0.0029</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0.003</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-0.903</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0.368</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-0.009</a:t>
                      </a:r>
                      <a:endParaRPr sz="400"/>
                    </a:p>
                  </a:txBody>
                  <a:tcPr marT="91425" marB="91425" marR="91425" marL="91425"/>
                </a:tc>
                <a:tc>
                  <a:txBody>
                    <a:bodyPr/>
                    <a:lstStyle/>
                    <a:p>
                      <a:pPr indent="0" lvl="0" marL="0" rtl="0" algn="r">
                        <a:lnSpc>
                          <a:spcPct val="115000"/>
                        </a:lnSpc>
                        <a:spcBef>
                          <a:spcPts val="0"/>
                        </a:spcBef>
                        <a:spcAft>
                          <a:spcPts val="0"/>
                        </a:spcAft>
                        <a:buNone/>
                      </a:pPr>
                      <a:r>
                        <a:rPr lang="en" sz="400"/>
                        <a:t>0.003</a:t>
                      </a:r>
                      <a:endParaRPr sz="400"/>
                    </a:p>
                  </a:txBody>
                  <a:tcPr marT="91425" marB="91425" marR="91425" marL="91425"/>
                </a:tc>
              </a:tr>
            </a:tbl>
          </a:graphicData>
        </a:graphic>
      </p:graphicFrame>
      <p:graphicFrame>
        <p:nvGraphicFramePr>
          <p:cNvPr id="77" name="Google Shape;77;p16"/>
          <p:cNvGraphicFramePr/>
          <p:nvPr/>
        </p:nvGraphicFramePr>
        <p:xfrm>
          <a:off x="6434550" y="2735838"/>
          <a:ext cx="3000000" cy="3000000"/>
        </p:xfrm>
        <a:graphic>
          <a:graphicData uri="http://schemas.openxmlformats.org/drawingml/2006/table">
            <a:tbl>
              <a:tblPr>
                <a:noFill/>
                <a:tableStyleId>{F6213049-431D-4E92-93E7-C1BDE313FAEE}</a:tableStyleId>
              </a:tblPr>
              <a:tblGrid>
                <a:gridCol w="872650"/>
                <a:gridCol w="550275"/>
              </a:tblGrid>
              <a:tr h="236700">
                <a:tc>
                  <a:txBody>
                    <a:bodyPr/>
                    <a:lstStyle/>
                    <a:p>
                      <a:pPr indent="0" lvl="0" marL="0" rtl="0" algn="l">
                        <a:spcBef>
                          <a:spcPts val="0"/>
                        </a:spcBef>
                        <a:spcAft>
                          <a:spcPts val="0"/>
                        </a:spcAft>
                        <a:buNone/>
                      </a:pPr>
                      <a:r>
                        <a:rPr lang="en" sz="500"/>
                        <a:t>Metric</a:t>
                      </a:r>
                      <a:endParaRPr sz="500"/>
                    </a:p>
                  </a:txBody>
                  <a:tcPr marT="91425" marB="91425" marR="91425" marL="91425"/>
                </a:tc>
                <a:tc>
                  <a:txBody>
                    <a:bodyPr/>
                    <a:lstStyle/>
                    <a:p>
                      <a:pPr indent="0" lvl="0" marL="0" rtl="0" algn="l">
                        <a:spcBef>
                          <a:spcPts val="0"/>
                        </a:spcBef>
                        <a:spcAft>
                          <a:spcPts val="0"/>
                        </a:spcAft>
                        <a:buNone/>
                      </a:pPr>
                      <a:r>
                        <a:rPr lang="en" sz="500"/>
                        <a:t>Value</a:t>
                      </a:r>
                      <a:endParaRPr sz="500"/>
                    </a:p>
                  </a:txBody>
                  <a:tcPr marT="91425" marB="91425" marR="91425" marL="91425"/>
                </a:tc>
              </a:tr>
              <a:tr h="245400">
                <a:tc>
                  <a:txBody>
                    <a:bodyPr/>
                    <a:lstStyle/>
                    <a:p>
                      <a:pPr indent="0" lvl="0" marL="0" rtl="0" algn="l">
                        <a:spcBef>
                          <a:spcPts val="0"/>
                        </a:spcBef>
                        <a:spcAft>
                          <a:spcPts val="0"/>
                        </a:spcAft>
                        <a:buNone/>
                      </a:pPr>
                      <a:r>
                        <a:rPr lang="en" sz="500"/>
                        <a:t>R-squared</a:t>
                      </a:r>
                      <a:endParaRPr sz="500"/>
                    </a:p>
                  </a:txBody>
                  <a:tcPr marT="91425" marB="91425" marR="91425" marL="91425"/>
                </a:tc>
                <a:tc>
                  <a:txBody>
                    <a:bodyPr/>
                    <a:lstStyle/>
                    <a:p>
                      <a:pPr indent="0" lvl="0" marL="0" rtl="0" algn="r">
                        <a:lnSpc>
                          <a:spcPct val="115000"/>
                        </a:lnSpc>
                        <a:spcBef>
                          <a:spcPts val="0"/>
                        </a:spcBef>
                        <a:spcAft>
                          <a:spcPts val="0"/>
                        </a:spcAft>
                        <a:buNone/>
                      </a:pPr>
                      <a:r>
                        <a:rPr lang="en" sz="500"/>
                        <a:t>0.875</a:t>
                      </a:r>
                      <a:endParaRPr sz="500"/>
                    </a:p>
                  </a:txBody>
                  <a:tcPr marT="91425" marB="91425" marR="91425" marL="91425"/>
                </a:tc>
              </a:tr>
              <a:tr h="245400">
                <a:tc>
                  <a:txBody>
                    <a:bodyPr/>
                    <a:lstStyle/>
                    <a:p>
                      <a:pPr indent="0" lvl="0" marL="0" rtl="0" algn="l">
                        <a:spcBef>
                          <a:spcPts val="0"/>
                        </a:spcBef>
                        <a:spcAft>
                          <a:spcPts val="0"/>
                        </a:spcAft>
                        <a:buNone/>
                      </a:pPr>
                      <a:r>
                        <a:rPr lang="en" sz="500"/>
                        <a:t>Adjusted R-squared</a:t>
                      </a:r>
                      <a:endParaRPr sz="500"/>
                    </a:p>
                  </a:txBody>
                  <a:tcPr marT="91425" marB="91425" marR="91425" marL="91425"/>
                </a:tc>
                <a:tc>
                  <a:txBody>
                    <a:bodyPr/>
                    <a:lstStyle/>
                    <a:p>
                      <a:pPr indent="0" lvl="0" marL="0" rtl="0" algn="r">
                        <a:lnSpc>
                          <a:spcPct val="115000"/>
                        </a:lnSpc>
                        <a:spcBef>
                          <a:spcPts val="0"/>
                        </a:spcBef>
                        <a:spcAft>
                          <a:spcPts val="0"/>
                        </a:spcAft>
                        <a:buNone/>
                      </a:pPr>
                      <a:r>
                        <a:rPr lang="en" sz="500"/>
                        <a:t>0.871</a:t>
                      </a:r>
                      <a:endParaRPr sz="500"/>
                    </a:p>
                  </a:txBody>
                  <a:tcPr marT="91425" marB="91425" marR="91425" marL="91425"/>
                </a:tc>
              </a:tr>
              <a:tr h="245400">
                <a:tc>
                  <a:txBody>
                    <a:bodyPr/>
                    <a:lstStyle/>
                    <a:p>
                      <a:pPr indent="0" lvl="0" marL="0" rtl="0" algn="l">
                        <a:spcBef>
                          <a:spcPts val="0"/>
                        </a:spcBef>
                        <a:spcAft>
                          <a:spcPts val="0"/>
                        </a:spcAft>
                        <a:buNone/>
                      </a:pPr>
                      <a:r>
                        <a:rPr lang="en" sz="500"/>
                        <a:t>F-statistic</a:t>
                      </a:r>
                      <a:endParaRPr sz="500"/>
                    </a:p>
                  </a:txBody>
                  <a:tcPr marT="91425" marB="91425" marR="91425" marL="91425"/>
                </a:tc>
                <a:tc>
                  <a:txBody>
                    <a:bodyPr/>
                    <a:lstStyle/>
                    <a:p>
                      <a:pPr indent="0" lvl="0" marL="0" rtl="0" algn="r">
                        <a:lnSpc>
                          <a:spcPct val="115000"/>
                        </a:lnSpc>
                        <a:spcBef>
                          <a:spcPts val="0"/>
                        </a:spcBef>
                        <a:spcAft>
                          <a:spcPts val="0"/>
                        </a:spcAft>
                        <a:buNone/>
                      </a:pPr>
                      <a:r>
                        <a:rPr lang="en" sz="500"/>
                        <a:t>202.4</a:t>
                      </a:r>
                      <a:endParaRPr sz="500"/>
                    </a:p>
                  </a:txBody>
                  <a:tcPr marT="91425" marB="91425" marR="91425" marL="91425"/>
                </a:tc>
              </a:tr>
              <a:tr h="245400">
                <a:tc>
                  <a:txBody>
                    <a:bodyPr/>
                    <a:lstStyle/>
                    <a:p>
                      <a:pPr indent="0" lvl="0" marL="0" rtl="0" algn="l">
                        <a:spcBef>
                          <a:spcPts val="0"/>
                        </a:spcBef>
                        <a:spcAft>
                          <a:spcPts val="0"/>
                        </a:spcAft>
                        <a:buNone/>
                      </a:pPr>
                      <a:r>
                        <a:rPr lang="en" sz="500"/>
                        <a:t>Prob (F-statistic)</a:t>
                      </a:r>
                      <a:endParaRPr sz="500"/>
                    </a:p>
                  </a:txBody>
                  <a:tcPr marT="91425" marB="91425" marR="91425" marL="91425"/>
                </a:tc>
                <a:tc>
                  <a:txBody>
                    <a:bodyPr/>
                    <a:lstStyle/>
                    <a:p>
                      <a:pPr indent="0" lvl="0" marL="0" rtl="0" algn="r">
                        <a:lnSpc>
                          <a:spcPct val="115000"/>
                        </a:lnSpc>
                        <a:spcBef>
                          <a:spcPts val="0"/>
                        </a:spcBef>
                        <a:spcAft>
                          <a:spcPts val="0"/>
                        </a:spcAft>
                        <a:buNone/>
                      </a:pPr>
                      <a:r>
                        <a:rPr lang="en" sz="500"/>
                        <a:t>7.68E-100</a:t>
                      </a:r>
                      <a:endParaRPr sz="500"/>
                    </a:p>
                  </a:txBody>
                  <a:tcPr marT="91425" marB="91425" marR="91425" marL="91425"/>
                </a:tc>
              </a:tr>
              <a:tr h="245400">
                <a:tc>
                  <a:txBody>
                    <a:bodyPr/>
                    <a:lstStyle/>
                    <a:p>
                      <a:pPr indent="0" lvl="0" marL="0" rtl="0" algn="l">
                        <a:spcBef>
                          <a:spcPts val="0"/>
                        </a:spcBef>
                        <a:spcAft>
                          <a:spcPts val="0"/>
                        </a:spcAft>
                        <a:buNone/>
                      </a:pPr>
                      <a:r>
                        <a:rPr lang="en" sz="500"/>
                        <a:t>Log-Likelihood</a:t>
                      </a:r>
                      <a:endParaRPr sz="500"/>
                    </a:p>
                  </a:txBody>
                  <a:tcPr marT="91425" marB="91425" marR="91425" marL="91425"/>
                </a:tc>
                <a:tc>
                  <a:txBody>
                    <a:bodyPr/>
                    <a:lstStyle/>
                    <a:p>
                      <a:pPr indent="0" lvl="0" marL="0" rtl="0" algn="r">
                        <a:lnSpc>
                          <a:spcPct val="115000"/>
                        </a:lnSpc>
                        <a:spcBef>
                          <a:spcPts val="0"/>
                        </a:spcBef>
                        <a:spcAft>
                          <a:spcPts val="0"/>
                        </a:spcAft>
                        <a:buNone/>
                      </a:pPr>
                      <a:r>
                        <a:rPr lang="en" sz="500"/>
                        <a:t>-318.82</a:t>
                      </a:r>
                      <a:endParaRPr sz="500"/>
                    </a:p>
                  </a:txBody>
                  <a:tcPr marT="91425" marB="91425" marR="91425" marL="91425"/>
                </a:tc>
              </a:tr>
              <a:tr h="245400">
                <a:tc>
                  <a:txBody>
                    <a:bodyPr/>
                    <a:lstStyle/>
                    <a:p>
                      <a:pPr indent="0" lvl="0" marL="0" rtl="0" algn="l">
                        <a:spcBef>
                          <a:spcPts val="0"/>
                        </a:spcBef>
                        <a:spcAft>
                          <a:spcPts val="0"/>
                        </a:spcAft>
                        <a:buNone/>
                      </a:pPr>
                      <a:r>
                        <a:rPr lang="en" sz="500"/>
                        <a:t>AIC</a:t>
                      </a:r>
                      <a:endParaRPr sz="500"/>
                    </a:p>
                  </a:txBody>
                  <a:tcPr marT="91425" marB="91425" marR="91425" marL="91425"/>
                </a:tc>
                <a:tc>
                  <a:txBody>
                    <a:bodyPr/>
                    <a:lstStyle/>
                    <a:p>
                      <a:pPr indent="0" lvl="0" marL="0" rtl="0" algn="r">
                        <a:lnSpc>
                          <a:spcPct val="115000"/>
                        </a:lnSpc>
                        <a:spcBef>
                          <a:spcPts val="0"/>
                        </a:spcBef>
                        <a:spcAft>
                          <a:spcPts val="0"/>
                        </a:spcAft>
                        <a:buNone/>
                      </a:pPr>
                      <a:r>
                        <a:rPr lang="en" sz="500"/>
                        <a:t>655.6</a:t>
                      </a:r>
                      <a:endParaRPr sz="500"/>
                    </a:p>
                  </a:txBody>
                  <a:tcPr marT="91425" marB="91425" marR="91425" marL="91425"/>
                </a:tc>
              </a:tr>
              <a:tr h="245400">
                <a:tc>
                  <a:txBody>
                    <a:bodyPr/>
                    <a:lstStyle/>
                    <a:p>
                      <a:pPr indent="0" lvl="0" marL="0" rtl="0" algn="l">
                        <a:spcBef>
                          <a:spcPts val="0"/>
                        </a:spcBef>
                        <a:spcAft>
                          <a:spcPts val="0"/>
                        </a:spcAft>
                        <a:buNone/>
                      </a:pPr>
                      <a:r>
                        <a:rPr lang="en" sz="500"/>
                        <a:t>BIC</a:t>
                      </a:r>
                      <a:endParaRPr sz="500"/>
                    </a:p>
                  </a:txBody>
                  <a:tcPr marT="91425" marB="91425" marR="91425" marL="91425"/>
                </a:tc>
                <a:tc>
                  <a:txBody>
                    <a:bodyPr/>
                    <a:lstStyle/>
                    <a:p>
                      <a:pPr indent="0" lvl="0" marL="0" rtl="0" algn="r">
                        <a:lnSpc>
                          <a:spcPct val="115000"/>
                        </a:lnSpc>
                        <a:spcBef>
                          <a:spcPts val="0"/>
                        </a:spcBef>
                        <a:spcAft>
                          <a:spcPts val="0"/>
                        </a:spcAft>
                        <a:buNone/>
                      </a:pPr>
                      <a:r>
                        <a:rPr lang="en" sz="500"/>
                        <a:t>687</a:t>
                      </a:r>
                      <a:endParaRPr sz="500"/>
                    </a:p>
                  </a:txBody>
                  <a:tcPr marT="91425" marB="91425" marR="91425" marL="91425"/>
                </a:tc>
              </a:tr>
              <a:tr h="245400">
                <a:tc>
                  <a:txBody>
                    <a:bodyPr/>
                    <a:lstStyle/>
                    <a:p>
                      <a:pPr indent="0" lvl="0" marL="0" rtl="0" algn="l">
                        <a:spcBef>
                          <a:spcPts val="0"/>
                        </a:spcBef>
                        <a:spcAft>
                          <a:spcPts val="0"/>
                        </a:spcAft>
                        <a:buNone/>
                      </a:pPr>
                      <a:r>
                        <a:rPr lang="en" sz="500"/>
                        <a:t>No. of Observations</a:t>
                      </a:r>
                      <a:endParaRPr sz="500"/>
                    </a:p>
                  </a:txBody>
                  <a:tcPr marT="91425" marB="91425" marR="91425" marL="91425"/>
                </a:tc>
                <a:tc>
                  <a:txBody>
                    <a:bodyPr/>
                    <a:lstStyle/>
                    <a:p>
                      <a:pPr indent="0" lvl="0" marL="0" rtl="0" algn="r">
                        <a:lnSpc>
                          <a:spcPct val="115000"/>
                        </a:lnSpc>
                        <a:spcBef>
                          <a:spcPts val="0"/>
                        </a:spcBef>
                        <a:spcAft>
                          <a:spcPts val="0"/>
                        </a:spcAft>
                        <a:buNone/>
                      </a:pPr>
                      <a:r>
                        <a:rPr lang="en" sz="500"/>
                        <a:t>240</a:t>
                      </a:r>
                      <a:endParaRPr sz="500"/>
                    </a:p>
                  </a:txBody>
                  <a:tcPr marT="91425" marB="91425" marR="91425" marL="91425"/>
                </a:tc>
              </a:tr>
            </a:tbl>
          </a:graphicData>
        </a:graphic>
      </p:graphicFrame>
      <p:sp>
        <p:nvSpPr>
          <p:cNvPr id="78" name="Google Shape;78;p16"/>
          <p:cNvSpPr txBox="1"/>
          <p:nvPr/>
        </p:nvSpPr>
        <p:spPr>
          <a:xfrm>
            <a:off x="5958888" y="2347550"/>
            <a:ext cx="3000000" cy="323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rPr b="1" lang="en" sz="900">
                <a:solidFill>
                  <a:schemeClr val="dk1"/>
                </a:solidFill>
              </a:rPr>
              <a:t>R-squared and model fit</a:t>
            </a:r>
            <a:endParaRPr b="1" sz="900">
              <a:solidFill>
                <a:schemeClr val="dk1"/>
              </a:solidFill>
            </a:endParaRPr>
          </a:p>
        </p:txBody>
      </p:sp>
      <p:sp>
        <p:nvSpPr>
          <p:cNvPr id="79" name="Google Shape;79;p16"/>
          <p:cNvSpPr txBox="1"/>
          <p:nvPr/>
        </p:nvSpPr>
        <p:spPr>
          <a:xfrm>
            <a:off x="0" y="648375"/>
            <a:ext cx="620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Coefficient estimates with standard errors and significance                             Farmer Controlled Inputs</a:t>
            </a:r>
            <a:endParaRPr b="1" sz="800"/>
          </a:p>
        </p:txBody>
      </p:sp>
      <p:graphicFrame>
        <p:nvGraphicFramePr>
          <p:cNvPr id="80" name="Google Shape;80;p16"/>
          <p:cNvGraphicFramePr/>
          <p:nvPr/>
        </p:nvGraphicFramePr>
        <p:xfrm>
          <a:off x="7981500" y="2670638"/>
          <a:ext cx="3000000" cy="3000000"/>
        </p:xfrm>
        <a:graphic>
          <a:graphicData uri="http://schemas.openxmlformats.org/drawingml/2006/table">
            <a:tbl>
              <a:tblPr>
                <a:noFill/>
                <a:tableStyleId>{F6213049-431D-4E92-93E7-C1BDE313FAEE}</a:tableStyleId>
              </a:tblPr>
              <a:tblGrid>
                <a:gridCol w="638050"/>
                <a:gridCol w="439800"/>
              </a:tblGrid>
              <a:tr h="210475">
                <a:tc>
                  <a:txBody>
                    <a:bodyPr/>
                    <a:lstStyle/>
                    <a:p>
                      <a:pPr indent="0" lvl="0" marL="0" rtl="0" algn="l">
                        <a:spcBef>
                          <a:spcPts val="0"/>
                        </a:spcBef>
                        <a:spcAft>
                          <a:spcPts val="0"/>
                        </a:spcAft>
                        <a:buNone/>
                      </a:pPr>
                      <a:r>
                        <a:rPr lang="en" sz="500"/>
                        <a:t>log_area</a:t>
                      </a:r>
                      <a:endParaRPr sz="500"/>
                    </a:p>
                  </a:txBody>
                  <a:tcPr marT="91425" marB="91425" marR="91425" marL="91425"/>
                </a:tc>
                <a:tc>
                  <a:txBody>
                    <a:bodyPr/>
                    <a:lstStyle/>
                    <a:p>
                      <a:pPr indent="0" lvl="0" marL="0" rtl="0" algn="r">
                        <a:lnSpc>
                          <a:spcPct val="115000"/>
                        </a:lnSpc>
                        <a:spcBef>
                          <a:spcPts val="0"/>
                        </a:spcBef>
                        <a:spcAft>
                          <a:spcPts val="0"/>
                        </a:spcAft>
                        <a:buNone/>
                      </a:pPr>
                      <a:r>
                        <a:rPr lang="en" sz="500"/>
                        <a:t>1.3558</a:t>
                      </a:r>
                      <a:endParaRPr sz="500"/>
                    </a:p>
                  </a:txBody>
                  <a:tcPr marT="91425" marB="91425" marR="91425" marL="91425"/>
                </a:tc>
              </a:tr>
              <a:tr h="210475">
                <a:tc>
                  <a:txBody>
                    <a:bodyPr/>
                    <a:lstStyle/>
                    <a:p>
                      <a:pPr indent="0" lvl="0" marL="0" rtl="0" algn="l">
                        <a:spcBef>
                          <a:spcPts val="0"/>
                        </a:spcBef>
                        <a:spcAft>
                          <a:spcPts val="0"/>
                        </a:spcAft>
                        <a:buNone/>
                      </a:pPr>
                      <a:r>
                        <a:rPr lang="en" sz="500"/>
                        <a:t>log_nitrogen</a:t>
                      </a:r>
                      <a:endParaRPr sz="500"/>
                    </a:p>
                  </a:txBody>
                  <a:tcPr marT="91425" marB="91425" marR="91425" marL="91425"/>
                </a:tc>
                <a:tc>
                  <a:txBody>
                    <a:bodyPr/>
                    <a:lstStyle/>
                    <a:p>
                      <a:pPr indent="0" lvl="0" marL="0" rtl="0" algn="r">
                        <a:lnSpc>
                          <a:spcPct val="115000"/>
                        </a:lnSpc>
                        <a:spcBef>
                          <a:spcPts val="0"/>
                        </a:spcBef>
                        <a:spcAft>
                          <a:spcPts val="0"/>
                        </a:spcAft>
                        <a:buNone/>
                      </a:pPr>
                      <a:r>
                        <a:rPr lang="en" sz="500"/>
                        <a:t>0.1828</a:t>
                      </a:r>
                      <a:endParaRPr sz="500"/>
                    </a:p>
                  </a:txBody>
                  <a:tcPr marT="91425" marB="91425" marR="91425" marL="91425"/>
                </a:tc>
              </a:tr>
              <a:tr h="210475">
                <a:tc>
                  <a:txBody>
                    <a:bodyPr/>
                    <a:lstStyle/>
                    <a:p>
                      <a:pPr indent="0" lvl="0" marL="0" rtl="0" algn="l">
                        <a:spcBef>
                          <a:spcPts val="0"/>
                        </a:spcBef>
                        <a:spcAft>
                          <a:spcPts val="0"/>
                        </a:spcAft>
                        <a:buNone/>
                      </a:pPr>
                      <a:r>
                        <a:rPr lang="en" sz="500"/>
                        <a:t>log_phosphate</a:t>
                      </a:r>
                      <a:endParaRPr sz="500"/>
                    </a:p>
                  </a:txBody>
                  <a:tcPr marT="91425" marB="91425" marR="91425" marL="91425"/>
                </a:tc>
                <a:tc>
                  <a:txBody>
                    <a:bodyPr/>
                    <a:lstStyle/>
                    <a:p>
                      <a:pPr indent="0" lvl="0" marL="0" rtl="0" algn="r">
                        <a:lnSpc>
                          <a:spcPct val="115000"/>
                        </a:lnSpc>
                        <a:spcBef>
                          <a:spcPts val="0"/>
                        </a:spcBef>
                        <a:spcAft>
                          <a:spcPts val="0"/>
                        </a:spcAft>
                        <a:buNone/>
                      </a:pPr>
                      <a:r>
                        <a:rPr lang="en" sz="500"/>
                        <a:t>-0.2216</a:t>
                      </a:r>
                      <a:endParaRPr sz="500"/>
                    </a:p>
                  </a:txBody>
                  <a:tcPr marT="91425" marB="91425" marR="91425" marL="91425"/>
                </a:tc>
              </a:tr>
              <a:tr h="210475">
                <a:tc>
                  <a:txBody>
                    <a:bodyPr/>
                    <a:lstStyle/>
                    <a:p>
                      <a:pPr indent="0" lvl="0" marL="0" rtl="0" algn="l">
                        <a:spcBef>
                          <a:spcPts val="0"/>
                        </a:spcBef>
                        <a:spcAft>
                          <a:spcPts val="0"/>
                        </a:spcAft>
                        <a:buNone/>
                      </a:pPr>
                      <a:r>
                        <a:rPr lang="en" sz="500"/>
                        <a:t>log_potash</a:t>
                      </a:r>
                      <a:endParaRPr sz="500"/>
                    </a:p>
                  </a:txBody>
                  <a:tcPr marT="91425" marB="91425" marR="91425" marL="91425"/>
                </a:tc>
                <a:tc>
                  <a:txBody>
                    <a:bodyPr/>
                    <a:lstStyle/>
                    <a:p>
                      <a:pPr indent="0" lvl="0" marL="0" rtl="0" algn="r">
                        <a:lnSpc>
                          <a:spcPct val="115000"/>
                        </a:lnSpc>
                        <a:spcBef>
                          <a:spcPts val="0"/>
                        </a:spcBef>
                        <a:spcAft>
                          <a:spcPts val="0"/>
                        </a:spcAft>
                        <a:buNone/>
                      </a:pPr>
                      <a:r>
                        <a:rPr lang="en" sz="500"/>
                        <a:t>0.0841</a:t>
                      </a:r>
                      <a:endParaRPr sz="500"/>
                    </a:p>
                  </a:txBody>
                  <a:tcPr marT="91425" marB="91425" marR="91425" marL="91425"/>
                </a:tc>
              </a:tr>
              <a:tr h="262725">
                <a:tc>
                  <a:txBody>
                    <a:bodyPr/>
                    <a:lstStyle/>
                    <a:p>
                      <a:pPr indent="0" lvl="0" marL="0" rtl="0" algn="l">
                        <a:spcBef>
                          <a:spcPts val="0"/>
                        </a:spcBef>
                        <a:spcAft>
                          <a:spcPts val="0"/>
                        </a:spcAft>
                        <a:buNone/>
                      </a:pPr>
                      <a:r>
                        <a:rPr lang="en" sz="500"/>
                        <a:t>log_irrigated_area</a:t>
                      </a:r>
                      <a:endParaRPr sz="500"/>
                    </a:p>
                  </a:txBody>
                  <a:tcPr marT="91425" marB="91425" marR="91425" marL="91425"/>
                </a:tc>
                <a:tc>
                  <a:txBody>
                    <a:bodyPr/>
                    <a:lstStyle/>
                    <a:p>
                      <a:pPr indent="0" lvl="0" marL="0" rtl="0" algn="r">
                        <a:lnSpc>
                          <a:spcPct val="115000"/>
                        </a:lnSpc>
                        <a:spcBef>
                          <a:spcPts val="0"/>
                        </a:spcBef>
                        <a:spcAft>
                          <a:spcPts val="0"/>
                        </a:spcAft>
                        <a:buNone/>
                      </a:pPr>
                      <a:r>
                        <a:rPr lang="en" sz="500"/>
                        <a:t>0.1774</a:t>
                      </a:r>
                      <a:endParaRPr sz="500"/>
                    </a:p>
                  </a:txBody>
                  <a:tcPr marT="91425" marB="91425" marR="91425" marL="91425"/>
                </a:tc>
              </a:tr>
              <a:tr h="262725">
                <a:tc>
                  <a:txBody>
                    <a:bodyPr/>
                    <a:lstStyle/>
                    <a:p>
                      <a:pPr indent="0" lvl="0" marL="0" rtl="0" algn="l">
                        <a:spcBef>
                          <a:spcPts val="0"/>
                        </a:spcBef>
                        <a:spcAft>
                          <a:spcPts val="0"/>
                        </a:spcAft>
                        <a:buNone/>
                      </a:pPr>
                      <a:r>
                        <a:rPr lang="en" sz="500"/>
                        <a:t>log_unirrigated_area</a:t>
                      </a:r>
                      <a:endParaRPr sz="500"/>
                    </a:p>
                  </a:txBody>
                  <a:tcPr marT="91425" marB="91425" marR="91425" marL="91425"/>
                </a:tc>
                <a:tc>
                  <a:txBody>
                    <a:bodyPr/>
                    <a:lstStyle/>
                    <a:p>
                      <a:pPr indent="0" lvl="0" marL="0" rtl="0" algn="r">
                        <a:lnSpc>
                          <a:spcPct val="115000"/>
                        </a:lnSpc>
                        <a:spcBef>
                          <a:spcPts val="0"/>
                        </a:spcBef>
                        <a:spcAft>
                          <a:spcPts val="0"/>
                        </a:spcAft>
                        <a:buNone/>
                      </a:pPr>
                      <a:r>
                        <a:rPr lang="en" sz="500"/>
                        <a:t>0.0349</a:t>
                      </a:r>
                      <a:endParaRPr sz="500"/>
                    </a:p>
                  </a:txBody>
                  <a:tcPr marT="91425" marB="91425" marR="91425" marL="91425"/>
                </a:tc>
              </a:tr>
              <a:tr h="210475">
                <a:tc>
                  <a:txBody>
                    <a:bodyPr/>
                    <a:lstStyle/>
                    <a:p>
                      <a:pPr indent="0" lvl="0" marL="0" rtl="0" algn="l">
                        <a:spcBef>
                          <a:spcPts val="0"/>
                        </a:spcBef>
                        <a:spcAft>
                          <a:spcPts val="0"/>
                        </a:spcAft>
                        <a:buNone/>
                      </a:pPr>
                      <a:r>
                        <a:rPr lang="en" sz="500"/>
                        <a:t>totalRainfall</a:t>
                      </a:r>
                      <a:endParaRPr sz="500"/>
                    </a:p>
                  </a:txBody>
                  <a:tcPr marT="91425" marB="91425" marR="91425" marL="91425"/>
                </a:tc>
                <a:tc>
                  <a:txBody>
                    <a:bodyPr/>
                    <a:lstStyle/>
                    <a:p>
                      <a:pPr indent="0" lvl="0" marL="0" rtl="0" algn="r">
                        <a:lnSpc>
                          <a:spcPct val="115000"/>
                        </a:lnSpc>
                        <a:spcBef>
                          <a:spcPts val="0"/>
                        </a:spcBef>
                        <a:spcAft>
                          <a:spcPts val="0"/>
                        </a:spcAft>
                        <a:buNone/>
                      </a:pPr>
                      <a:r>
                        <a:rPr lang="en" sz="500"/>
                        <a:t>-0.0001</a:t>
                      </a:r>
                      <a:endParaRPr sz="500"/>
                    </a:p>
                  </a:txBody>
                  <a:tcPr marT="91425" marB="91425" marR="91425" marL="91425"/>
                </a:tc>
              </a:tr>
              <a:tr h="210475">
                <a:tc>
                  <a:txBody>
                    <a:bodyPr/>
                    <a:lstStyle/>
                    <a:p>
                      <a:pPr indent="0" lvl="0" marL="0" rtl="0" algn="l">
                        <a:spcBef>
                          <a:spcPts val="0"/>
                        </a:spcBef>
                        <a:spcAft>
                          <a:spcPts val="0"/>
                        </a:spcAft>
                        <a:buNone/>
                      </a:pPr>
                      <a:r>
                        <a:rPr lang="en" sz="500"/>
                        <a:t>soilCondition</a:t>
                      </a:r>
                      <a:endParaRPr sz="500"/>
                    </a:p>
                  </a:txBody>
                  <a:tcPr marT="91425" marB="91425" marR="91425" marL="91425"/>
                </a:tc>
                <a:tc>
                  <a:txBody>
                    <a:bodyPr/>
                    <a:lstStyle/>
                    <a:p>
                      <a:pPr indent="0" lvl="0" marL="0" rtl="0" algn="r">
                        <a:lnSpc>
                          <a:spcPct val="115000"/>
                        </a:lnSpc>
                        <a:spcBef>
                          <a:spcPts val="0"/>
                        </a:spcBef>
                        <a:spcAft>
                          <a:spcPts val="0"/>
                        </a:spcAft>
                        <a:buNone/>
                      </a:pPr>
                      <a:r>
                        <a:rPr lang="en" sz="500"/>
                        <a:t>-0.0029</a:t>
                      </a:r>
                      <a:endParaRPr sz="500"/>
                    </a:p>
                  </a:txBody>
                  <a:tcPr marT="91425" marB="91425" marR="91425" marL="91425"/>
                </a:tc>
              </a:tr>
            </a:tbl>
          </a:graphicData>
        </a:graphic>
      </p:graphicFrame>
      <p:sp>
        <p:nvSpPr>
          <p:cNvPr id="81" name="Google Shape;81;p16"/>
          <p:cNvSpPr txBox="1"/>
          <p:nvPr/>
        </p:nvSpPr>
        <p:spPr>
          <a:xfrm>
            <a:off x="360000" y="4017825"/>
            <a:ext cx="609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highlight>
                  <a:schemeClr val="lt1"/>
                </a:highlight>
                <a:latin typeface="Times New Roman"/>
                <a:ea typeface="Times New Roman"/>
                <a:cs typeface="Times New Roman"/>
                <a:sym typeface="Times New Roman"/>
              </a:rPr>
              <a:t>Estimated Cobb-Douglas Production Function:</a:t>
            </a:r>
            <a:endParaRPr b="1" sz="12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1"/>
                </a:solidFill>
                <a:highlight>
                  <a:schemeClr val="lt1"/>
                </a:highlight>
                <a:latin typeface="Times New Roman"/>
                <a:ea typeface="Times New Roman"/>
                <a:cs typeface="Times New Roman"/>
                <a:sym typeface="Times New Roman"/>
              </a:rPr>
              <a:t>Y = 0.4007 × Area^1.3558 × Irrigated^0.1774 × Unirrigated^0.0349</a:t>
            </a:r>
            <a:endParaRPr b="1" sz="12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1"/>
                </a:solidFill>
                <a:highlight>
                  <a:schemeClr val="lt1"/>
                </a:highlight>
                <a:latin typeface="Times New Roman"/>
                <a:ea typeface="Times New Roman"/>
                <a:cs typeface="Times New Roman"/>
                <a:sym typeface="Times New Roman"/>
              </a:rPr>
              <a:t>The variables not in this equation are not significant, hence excluded.</a:t>
            </a:r>
            <a:endParaRPr b="1" sz="12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1"/>
                </a:solidFill>
                <a:highlight>
                  <a:schemeClr val="lt1"/>
                </a:highlight>
                <a:latin typeface="Times New Roman"/>
                <a:ea typeface="Times New Roman"/>
                <a:cs typeface="Times New Roman"/>
                <a:sym typeface="Times New Roman"/>
              </a:rPr>
              <a:t>Technology Factor 0.4007.</a:t>
            </a:r>
            <a:endParaRPr b="1" sz="1200">
              <a:solidFill>
                <a:schemeClr val="dk1"/>
              </a:solidFill>
              <a:highlight>
                <a:schemeClr val="lt1"/>
              </a:highlight>
              <a:latin typeface="Times New Roman"/>
              <a:ea typeface="Times New Roman"/>
              <a:cs typeface="Times New Roman"/>
              <a:sym typeface="Times New Roman"/>
            </a:endParaRPr>
          </a:p>
        </p:txBody>
      </p:sp>
      <p:pic>
        <p:nvPicPr>
          <p:cNvPr id="82" name="Google Shape;82;p16"/>
          <p:cNvPicPr preferRelativeResize="0"/>
          <p:nvPr/>
        </p:nvPicPr>
        <p:blipFill>
          <a:blip r:embed="rId3">
            <a:alphaModFix/>
          </a:blip>
          <a:stretch>
            <a:fillRect/>
          </a:stretch>
        </p:blipFill>
        <p:spPr>
          <a:xfrm>
            <a:off x="6249625" y="0"/>
            <a:ext cx="2894373" cy="1874675"/>
          </a:xfrm>
          <a:prstGeom prst="rect">
            <a:avLst/>
          </a:prstGeom>
          <a:noFill/>
          <a:ln>
            <a:noFill/>
          </a:ln>
        </p:spPr>
      </p:pic>
      <p:graphicFrame>
        <p:nvGraphicFramePr>
          <p:cNvPr id="83" name="Google Shape;83;p16"/>
          <p:cNvGraphicFramePr/>
          <p:nvPr/>
        </p:nvGraphicFramePr>
        <p:xfrm>
          <a:off x="3216625" y="956175"/>
          <a:ext cx="3000000" cy="3000000"/>
        </p:xfrm>
        <a:graphic>
          <a:graphicData uri="http://schemas.openxmlformats.org/drawingml/2006/table">
            <a:tbl>
              <a:tblPr>
                <a:noFill/>
                <a:tableStyleId>{F6213049-431D-4E92-93E7-C1BDE313FAEE}</a:tableStyleId>
              </a:tblPr>
              <a:tblGrid>
                <a:gridCol w="600250"/>
                <a:gridCol w="415600"/>
                <a:gridCol w="415600"/>
                <a:gridCol w="415600"/>
                <a:gridCol w="415600"/>
                <a:gridCol w="415600"/>
                <a:gridCol w="415600"/>
              </a:tblGrid>
              <a:tr h="374225">
                <a:tc>
                  <a:txBody>
                    <a:bodyPr/>
                    <a:lstStyle/>
                    <a:p>
                      <a:pPr indent="0" lvl="0" marL="0" rtl="0" algn="l">
                        <a:spcBef>
                          <a:spcPts val="0"/>
                        </a:spcBef>
                        <a:spcAft>
                          <a:spcPts val="0"/>
                        </a:spcAft>
                        <a:buNone/>
                      </a:pPr>
                      <a:r>
                        <a:rPr lang="en" sz="400">
                          <a:solidFill>
                            <a:schemeClr val="dk1"/>
                          </a:solidFill>
                        </a:rPr>
                        <a:t>Variable</a:t>
                      </a:r>
                      <a:endParaRPr sz="400">
                        <a:solidFill>
                          <a:schemeClr val="dk1"/>
                        </a:solidFill>
                      </a:endParaRPr>
                    </a:p>
                  </a:txBody>
                  <a:tcPr marT="91425" marB="91425" marR="91425" marL="91425"/>
                </a:tc>
                <a:tc>
                  <a:txBody>
                    <a:bodyPr/>
                    <a:lstStyle/>
                    <a:p>
                      <a:pPr indent="0" lvl="0" marL="0" rtl="0" algn="l">
                        <a:spcBef>
                          <a:spcPts val="0"/>
                        </a:spcBef>
                        <a:spcAft>
                          <a:spcPts val="0"/>
                        </a:spcAft>
                        <a:buNone/>
                      </a:pPr>
                      <a:r>
                        <a:rPr lang="en" sz="400">
                          <a:solidFill>
                            <a:schemeClr val="dk1"/>
                          </a:solidFill>
                        </a:rPr>
                        <a:t>Coefficient</a:t>
                      </a:r>
                      <a:endParaRPr sz="400">
                        <a:solidFill>
                          <a:schemeClr val="dk1"/>
                        </a:solidFill>
                      </a:endParaRPr>
                    </a:p>
                  </a:txBody>
                  <a:tcPr marT="91425" marB="91425" marR="91425" marL="91425"/>
                </a:tc>
                <a:tc>
                  <a:txBody>
                    <a:bodyPr/>
                    <a:lstStyle/>
                    <a:p>
                      <a:pPr indent="0" lvl="0" marL="0" rtl="0" algn="l">
                        <a:spcBef>
                          <a:spcPts val="0"/>
                        </a:spcBef>
                        <a:spcAft>
                          <a:spcPts val="0"/>
                        </a:spcAft>
                        <a:buNone/>
                      </a:pPr>
                      <a:r>
                        <a:rPr lang="en" sz="400">
                          <a:solidFill>
                            <a:schemeClr val="dk1"/>
                          </a:solidFill>
                        </a:rPr>
                        <a:t>Std. Error</a:t>
                      </a:r>
                      <a:endParaRPr sz="400">
                        <a:solidFill>
                          <a:schemeClr val="dk1"/>
                        </a:solidFill>
                      </a:endParaRPr>
                    </a:p>
                  </a:txBody>
                  <a:tcPr marT="91425" marB="91425" marR="91425" marL="91425"/>
                </a:tc>
                <a:tc>
                  <a:txBody>
                    <a:bodyPr/>
                    <a:lstStyle/>
                    <a:p>
                      <a:pPr indent="0" lvl="0" marL="0" rtl="0" algn="l">
                        <a:spcBef>
                          <a:spcPts val="0"/>
                        </a:spcBef>
                        <a:spcAft>
                          <a:spcPts val="0"/>
                        </a:spcAft>
                        <a:buNone/>
                      </a:pPr>
                      <a:r>
                        <a:rPr lang="en" sz="400">
                          <a:solidFill>
                            <a:schemeClr val="dk1"/>
                          </a:solidFill>
                        </a:rPr>
                        <a:t>t-Statistic</a:t>
                      </a:r>
                      <a:endParaRPr sz="400">
                        <a:solidFill>
                          <a:schemeClr val="dk1"/>
                        </a:solidFill>
                      </a:endParaRPr>
                    </a:p>
                  </a:txBody>
                  <a:tcPr marT="91425" marB="91425" marR="91425" marL="91425"/>
                </a:tc>
                <a:tc>
                  <a:txBody>
                    <a:bodyPr/>
                    <a:lstStyle/>
                    <a:p>
                      <a:pPr indent="0" lvl="0" marL="0" rtl="0" algn="l">
                        <a:spcBef>
                          <a:spcPts val="0"/>
                        </a:spcBef>
                        <a:spcAft>
                          <a:spcPts val="0"/>
                        </a:spcAft>
                        <a:buNone/>
                      </a:pPr>
                      <a:r>
                        <a:rPr lang="en" sz="400">
                          <a:solidFill>
                            <a:schemeClr val="dk1"/>
                          </a:solidFill>
                        </a:rPr>
                        <a:t>P-value</a:t>
                      </a:r>
                      <a:endParaRPr sz="400">
                        <a:solidFill>
                          <a:schemeClr val="dk1"/>
                        </a:solidFill>
                      </a:endParaRPr>
                    </a:p>
                  </a:txBody>
                  <a:tcPr marT="91425" marB="91425" marR="91425" marL="91425"/>
                </a:tc>
                <a:tc>
                  <a:txBody>
                    <a:bodyPr/>
                    <a:lstStyle/>
                    <a:p>
                      <a:pPr indent="0" lvl="0" marL="0" rtl="0" algn="l">
                        <a:spcBef>
                          <a:spcPts val="0"/>
                        </a:spcBef>
                        <a:spcAft>
                          <a:spcPts val="0"/>
                        </a:spcAft>
                        <a:buNone/>
                      </a:pPr>
                      <a:r>
                        <a:rPr lang="en" sz="400">
                          <a:solidFill>
                            <a:schemeClr val="dk1"/>
                          </a:solidFill>
                        </a:rPr>
                        <a:t>CI 2.5%</a:t>
                      </a:r>
                      <a:endParaRPr sz="400">
                        <a:solidFill>
                          <a:schemeClr val="dk1"/>
                        </a:solidFill>
                      </a:endParaRPr>
                    </a:p>
                  </a:txBody>
                  <a:tcPr marT="91425" marB="91425" marR="91425" marL="91425"/>
                </a:tc>
                <a:tc>
                  <a:txBody>
                    <a:bodyPr/>
                    <a:lstStyle/>
                    <a:p>
                      <a:pPr indent="0" lvl="0" marL="0" rtl="0" algn="l">
                        <a:spcBef>
                          <a:spcPts val="0"/>
                        </a:spcBef>
                        <a:spcAft>
                          <a:spcPts val="0"/>
                        </a:spcAft>
                        <a:buNone/>
                      </a:pPr>
                      <a:r>
                        <a:rPr lang="en" sz="400">
                          <a:solidFill>
                            <a:schemeClr val="dk1"/>
                          </a:solidFill>
                        </a:rPr>
                        <a:t>CI 97.5%</a:t>
                      </a:r>
                      <a:endParaRPr sz="400">
                        <a:solidFill>
                          <a:schemeClr val="dk1"/>
                        </a:solidFill>
                      </a:endParaRPr>
                    </a:p>
                  </a:txBody>
                  <a:tcPr marT="91425" marB="91425" marR="91425" marL="91425"/>
                </a:tc>
              </a:tr>
              <a:tr h="314250">
                <a:tc>
                  <a:txBody>
                    <a:bodyPr/>
                    <a:lstStyle/>
                    <a:p>
                      <a:pPr indent="0" lvl="0" marL="0" rtl="0" algn="l">
                        <a:spcBef>
                          <a:spcPts val="0"/>
                        </a:spcBef>
                        <a:spcAft>
                          <a:spcPts val="0"/>
                        </a:spcAft>
                        <a:buNone/>
                      </a:pPr>
                      <a:r>
                        <a:rPr lang="en" sz="400">
                          <a:solidFill>
                            <a:schemeClr val="dk1"/>
                          </a:solidFill>
                        </a:rPr>
                        <a:t>Intercept</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-1.0223</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0.51</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-2.005</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0.046</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-2.027</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-0.018</a:t>
                      </a:r>
                      <a:endParaRPr sz="400">
                        <a:solidFill>
                          <a:schemeClr val="dk1"/>
                        </a:solidFill>
                      </a:endParaRPr>
                    </a:p>
                  </a:txBody>
                  <a:tcPr marT="91425" marB="91425" marR="91425" marL="91425"/>
                </a:tc>
              </a:tr>
              <a:tr h="314250">
                <a:tc>
                  <a:txBody>
                    <a:bodyPr/>
                    <a:lstStyle/>
                    <a:p>
                      <a:pPr indent="0" lvl="0" marL="0" rtl="0" algn="l">
                        <a:spcBef>
                          <a:spcPts val="0"/>
                        </a:spcBef>
                        <a:spcAft>
                          <a:spcPts val="0"/>
                        </a:spcAft>
                        <a:buNone/>
                      </a:pPr>
                      <a:r>
                        <a:rPr lang="en" sz="400">
                          <a:solidFill>
                            <a:schemeClr val="dk1"/>
                          </a:solidFill>
                        </a:rPr>
                        <a:t>log_area</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1.357</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0.055</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24.657</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1.249</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1.465</a:t>
                      </a:r>
                      <a:endParaRPr sz="400">
                        <a:solidFill>
                          <a:schemeClr val="dk1"/>
                        </a:solidFill>
                      </a:endParaRPr>
                    </a:p>
                  </a:txBody>
                  <a:tcPr marT="91425" marB="91425" marR="91425" marL="91425"/>
                </a:tc>
              </a:tr>
              <a:tr h="314250">
                <a:tc>
                  <a:txBody>
                    <a:bodyPr/>
                    <a:lstStyle/>
                    <a:p>
                      <a:pPr indent="0" lvl="0" marL="0" rtl="0" algn="l">
                        <a:spcBef>
                          <a:spcPts val="0"/>
                        </a:spcBef>
                        <a:spcAft>
                          <a:spcPts val="0"/>
                        </a:spcAft>
                        <a:buNone/>
                      </a:pPr>
                      <a:r>
                        <a:rPr lang="en" sz="400">
                          <a:solidFill>
                            <a:schemeClr val="dk1"/>
                          </a:solidFill>
                        </a:rPr>
                        <a:t>log_nitrogen</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0.1869</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0.145</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1.292</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0.198</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-0.098</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0.472</a:t>
                      </a:r>
                      <a:endParaRPr sz="400">
                        <a:solidFill>
                          <a:schemeClr val="dk1"/>
                        </a:solidFill>
                      </a:endParaRPr>
                    </a:p>
                  </a:txBody>
                  <a:tcPr marT="91425" marB="91425" marR="91425" marL="91425"/>
                </a:tc>
              </a:tr>
              <a:tr h="314250">
                <a:tc>
                  <a:txBody>
                    <a:bodyPr/>
                    <a:lstStyle/>
                    <a:p>
                      <a:pPr indent="0" lvl="0" marL="0" rtl="0" algn="l">
                        <a:spcBef>
                          <a:spcPts val="0"/>
                        </a:spcBef>
                        <a:spcAft>
                          <a:spcPts val="0"/>
                        </a:spcAft>
                        <a:buNone/>
                      </a:pPr>
                      <a:r>
                        <a:rPr lang="en" sz="400">
                          <a:solidFill>
                            <a:schemeClr val="dk1"/>
                          </a:solidFill>
                        </a:rPr>
                        <a:t>log_phosphate</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-0.2193</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0.142</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-1.541</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0.125</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-0.5</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0.061</a:t>
                      </a:r>
                      <a:endParaRPr sz="400">
                        <a:solidFill>
                          <a:schemeClr val="dk1"/>
                        </a:solidFill>
                      </a:endParaRPr>
                    </a:p>
                  </a:txBody>
                  <a:tcPr marT="91425" marB="91425" marR="91425" marL="91425"/>
                </a:tc>
              </a:tr>
              <a:tr h="314250">
                <a:tc>
                  <a:txBody>
                    <a:bodyPr/>
                    <a:lstStyle/>
                    <a:p>
                      <a:pPr indent="0" lvl="0" marL="0" rtl="0" algn="l">
                        <a:spcBef>
                          <a:spcPts val="0"/>
                        </a:spcBef>
                        <a:spcAft>
                          <a:spcPts val="0"/>
                        </a:spcAft>
                        <a:buNone/>
                      </a:pPr>
                      <a:r>
                        <a:rPr lang="en" sz="400">
                          <a:solidFill>
                            <a:schemeClr val="dk1"/>
                          </a:solidFill>
                        </a:rPr>
                        <a:t>log_potash</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0.0709</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0.056</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1.27</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0.205</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-0.039</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0.181</a:t>
                      </a:r>
                      <a:endParaRPr sz="400">
                        <a:solidFill>
                          <a:schemeClr val="dk1"/>
                        </a:solidFill>
                      </a:endParaRPr>
                    </a:p>
                  </a:txBody>
                  <a:tcPr marT="91425" marB="91425" marR="91425" marL="91425"/>
                </a:tc>
              </a:tr>
              <a:tr h="374225">
                <a:tc>
                  <a:txBody>
                    <a:bodyPr/>
                    <a:lstStyle/>
                    <a:p>
                      <a:pPr indent="0" lvl="0" marL="0" rtl="0" algn="l">
                        <a:spcBef>
                          <a:spcPts val="0"/>
                        </a:spcBef>
                        <a:spcAft>
                          <a:spcPts val="0"/>
                        </a:spcAft>
                        <a:buNone/>
                      </a:pPr>
                      <a:r>
                        <a:rPr lang="en" sz="400">
                          <a:solidFill>
                            <a:schemeClr val="dk1"/>
                          </a:solidFill>
                        </a:rPr>
                        <a:t>log_irrigated_area</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0.1817</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0.059</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3.058</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0.002</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0.065</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0.299</a:t>
                      </a:r>
                      <a:endParaRPr sz="400">
                        <a:solidFill>
                          <a:schemeClr val="dk1"/>
                        </a:solidFill>
                      </a:endParaRPr>
                    </a:p>
                  </a:txBody>
                  <a:tcPr marT="91425" marB="91425" marR="91425" marL="91425"/>
                </a:tc>
              </a:tr>
              <a:tr h="374225">
                <a:tc>
                  <a:txBody>
                    <a:bodyPr/>
                    <a:lstStyle/>
                    <a:p>
                      <a:pPr indent="0" lvl="0" marL="0" rtl="0" algn="l">
                        <a:spcBef>
                          <a:spcPts val="0"/>
                        </a:spcBef>
                        <a:spcAft>
                          <a:spcPts val="0"/>
                        </a:spcAft>
                        <a:buNone/>
                      </a:pPr>
                      <a:r>
                        <a:rPr lang="en" sz="400">
                          <a:solidFill>
                            <a:schemeClr val="dk1"/>
                          </a:solidFill>
                        </a:rPr>
                        <a:t>log_unirrigated_area</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0.0348</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0.009</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3.769</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0.017</a:t>
                      </a:r>
                      <a:endParaRPr sz="400">
                        <a:solidFill>
                          <a:schemeClr val="dk1"/>
                        </a:solidFill>
                      </a:endParaRPr>
                    </a:p>
                  </a:txBody>
                  <a:tcPr marT="91425" marB="91425" marR="91425" marL="91425"/>
                </a:tc>
                <a:tc>
                  <a:txBody>
                    <a:bodyPr/>
                    <a:lstStyle/>
                    <a:p>
                      <a:pPr indent="0" lvl="0" marL="0" rtl="0" algn="r">
                        <a:lnSpc>
                          <a:spcPct val="115000"/>
                        </a:lnSpc>
                        <a:spcBef>
                          <a:spcPts val="0"/>
                        </a:spcBef>
                        <a:spcAft>
                          <a:spcPts val="0"/>
                        </a:spcAft>
                        <a:buNone/>
                      </a:pPr>
                      <a:r>
                        <a:rPr lang="en" sz="400">
                          <a:solidFill>
                            <a:schemeClr val="dk1"/>
                          </a:solidFill>
                        </a:rPr>
                        <a:t>0.053</a:t>
                      </a:r>
                      <a:endParaRPr sz="400">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164400" y="1209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500"/>
              <a:t>Estimation Results - Quadratic Model</a:t>
            </a:r>
            <a:endParaRPr b="1" sz="2500"/>
          </a:p>
          <a:p>
            <a:pPr indent="0" lvl="0" marL="0" rtl="0" algn="l">
              <a:spcBef>
                <a:spcPts val="1200"/>
              </a:spcBef>
              <a:spcAft>
                <a:spcPts val="0"/>
              </a:spcAft>
              <a:buNone/>
            </a:pPr>
            <a:r>
              <a:t/>
            </a:r>
            <a:endParaRPr sz="2500"/>
          </a:p>
        </p:txBody>
      </p:sp>
      <p:graphicFrame>
        <p:nvGraphicFramePr>
          <p:cNvPr id="89" name="Google Shape;89;p17"/>
          <p:cNvGraphicFramePr/>
          <p:nvPr/>
        </p:nvGraphicFramePr>
        <p:xfrm>
          <a:off x="0" y="857050"/>
          <a:ext cx="3000000" cy="3000000"/>
        </p:xfrm>
        <a:graphic>
          <a:graphicData uri="http://schemas.openxmlformats.org/drawingml/2006/table">
            <a:tbl>
              <a:tblPr>
                <a:noFill/>
                <a:tableStyleId>{F6213049-431D-4E92-93E7-C1BDE313FAEE}</a:tableStyleId>
              </a:tblPr>
              <a:tblGrid>
                <a:gridCol w="1428800"/>
                <a:gridCol w="447275"/>
                <a:gridCol w="424550"/>
                <a:gridCol w="424550"/>
                <a:gridCol w="424550"/>
                <a:gridCol w="424550"/>
                <a:gridCol w="424550"/>
              </a:tblGrid>
              <a:tr h="388300">
                <a:tc>
                  <a:txBody>
                    <a:bodyPr/>
                    <a:lstStyle/>
                    <a:p>
                      <a:pPr indent="0" lvl="0" marL="0" rtl="0" algn="l">
                        <a:spcBef>
                          <a:spcPts val="0"/>
                        </a:spcBef>
                        <a:spcAft>
                          <a:spcPts val="0"/>
                        </a:spcAft>
                        <a:buNone/>
                      </a:pPr>
                      <a:r>
                        <a:rPr lang="en" sz="600"/>
                        <a:t>Variable</a:t>
                      </a:r>
                      <a:endParaRPr sz="600"/>
                    </a:p>
                  </a:txBody>
                  <a:tcPr marT="91425" marB="91425" marR="91425" marL="91425"/>
                </a:tc>
                <a:tc>
                  <a:txBody>
                    <a:bodyPr/>
                    <a:lstStyle/>
                    <a:p>
                      <a:pPr indent="0" lvl="0" marL="0" rtl="0" algn="l">
                        <a:spcBef>
                          <a:spcPts val="0"/>
                        </a:spcBef>
                        <a:spcAft>
                          <a:spcPts val="0"/>
                        </a:spcAft>
                        <a:buNone/>
                      </a:pPr>
                      <a:r>
                        <a:rPr lang="en" sz="600"/>
                        <a:t>Coefficient</a:t>
                      </a:r>
                      <a:endParaRPr sz="600"/>
                    </a:p>
                  </a:txBody>
                  <a:tcPr marT="91425" marB="91425" marR="91425" marL="91425"/>
                </a:tc>
                <a:tc>
                  <a:txBody>
                    <a:bodyPr/>
                    <a:lstStyle/>
                    <a:p>
                      <a:pPr indent="0" lvl="0" marL="0" rtl="0" algn="l">
                        <a:spcBef>
                          <a:spcPts val="0"/>
                        </a:spcBef>
                        <a:spcAft>
                          <a:spcPts val="0"/>
                        </a:spcAft>
                        <a:buNone/>
                      </a:pPr>
                      <a:r>
                        <a:rPr lang="en" sz="600"/>
                        <a:t>Std. Error</a:t>
                      </a:r>
                      <a:endParaRPr sz="600"/>
                    </a:p>
                  </a:txBody>
                  <a:tcPr marT="91425" marB="91425" marR="91425" marL="91425"/>
                </a:tc>
                <a:tc>
                  <a:txBody>
                    <a:bodyPr/>
                    <a:lstStyle/>
                    <a:p>
                      <a:pPr indent="0" lvl="0" marL="0" rtl="0" algn="l">
                        <a:spcBef>
                          <a:spcPts val="0"/>
                        </a:spcBef>
                        <a:spcAft>
                          <a:spcPts val="0"/>
                        </a:spcAft>
                        <a:buNone/>
                      </a:pPr>
                      <a:r>
                        <a:rPr lang="en" sz="600"/>
                        <a:t>t-Statistic</a:t>
                      </a:r>
                      <a:endParaRPr sz="600"/>
                    </a:p>
                  </a:txBody>
                  <a:tcPr marT="91425" marB="91425" marR="91425" marL="91425"/>
                </a:tc>
                <a:tc>
                  <a:txBody>
                    <a:bodyPr/>
                    <a:lstStyle/>
                    <a:p>
                      <a:pPr indent="0" lvl="0" marL="0" rtl="0" algn="l">
                        <a:spcBef>
                          <a:spcPts val="0"/>
                        </a:spcBef>
                        <a:spcAft>
                          <a:spcPts val="0"/>
                        </a:spcAft>
                        <a:buNone/>
                      </a:pPr>
                      <a:r>
                        <a:rPr lang="en" sz="600"/>
                        <a:t>P-value</a:t>
                      </a:r>
                      <a:endParaRPr sz="600"/>
                    </a:p>
                  </a:txBody>
                  <a:tcPr marT="91425" marB="91425" marR="91425" marL="91425"/>
                </a:tc>
                <a:tc>
                  <a:txBody>
                    <a:bodyPr/>
                    <a:lstStyle/>
                    <a:p>
                      <a:pPr indent="0" lvl="0" marL="0" rtl="0" algn="l">
                        <a:spcBef>
                          <a:spcPts val="0"/>
                        </a:spcBef>
                        <a:spcAft>
                          <a:spcPts val="0"/>
                        </a:spcAft>
                        <a:buNone/>
                      </a:pPr>
                      <a:r>
                        <a:rPr lang="en" sz="600"/>
                        <a:t>CI 2.5%</a:t>
                      </a:r>
                      <a:endParaRPr sz="600"/>
                    </a:p>
                  </a:txBody>
                  <a:tcPr marT="91425" marB="91425" marR="91425" marL="91425"/>
                </a:tc>
                <a:tc>
                  <a:txBody>
                    <a:bodyPr/>
                    <a:lstStyle/>
                    <a:p>
                      <a:pPr indent="0" lvl="0" marL="0" rtl="0" algn="l">
                        <a:spcBef>
                          <a:spcPts val="0"/>
                        </a:spcBef>
                        <a:spcAft>
                          <a:spcPts val="0"/>
                        </a:spcAft>
                        <a:buNone/>
                      </a:pPr>
                      <a:r>
                        <a:rPr lang="en" sz="600"/>
                        <a:t>CI 97.5%</a:t>
                      </a:r>
                      <a:endParaRPr sz="600"/>
                    </a:p>
                  </a:txBody>
                  <a:tcPr marT="91425" marB="91425" marR="91425" marL="91425"/>
                </a:tc>
              </a:tr>
              <a:tr h="325150">
                <a:tc>
                  <a:txBody>
                    <a:bodyPr/>
                    <a:lstStyle/>
                    <a:p>
                      <a:pPr indent="0" lvl="0" marL="0" rtl="0" algn="l">
                        <a:spcBef>
                          <a:spcPts val="0"/>
                        </a:spcBef>
                        <a:spcAft>
                          <a:spcPts val="0"/>
                        </a:spcAft>
                        <a:buNone/>
                      </a:pPr>
                      <a:r>
                        <a:rPr lang="en" sz="600"/>
                        <a:t>Intercept</a:t>
                      </a:r>
                      <a:endParaRPr sz="600"/>
                    </a:p>
                  </a:txBody>
                  <a:tcPr marT="91425" marB="91425" marR="91425" marL="91425"/>
                </a:tc>
                <a:tc>
                  <a:txBody>
                    <a:bodyPr/>
                    <a:lstStyle/>
                    <a:p>
                      <a:pPr indent="0" lvl="0" marL="0" rtl="0" algn="r">
                        <a:lnSpc>
                          <a:spcPct val="115000"/>
                        </a:lnSpc>
                        <a:spcBef>
                          <a:spcPts val="0"/>
                        </a:spcBef>
                        <a:spcAft>
                          <a:spcPts val="0"/>
                        </a:spcAft>
                        <a:buNone/>
                      </a:pPr>
                      <a:r>
                        <a:rPr lang="en" sz="600"/>
                        <a:t>-2.5775</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13.38</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-0.193</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0.847</a:t>
                      </a:r>
                      <a:endParaRPr sz="600"/>
                    </a:p>
                  </a:txBody>
                  <a:tcPr marT="91425" marB="91425" marR="91425" marL="91425"/>
                </a:tc>
                <a:tc>
                  <a:txBody>
                    <a:bodyPr/>
                    <a:lstStyle/>
                    <a:p>
                      <a:pPr indent="0" lvl="0" marL="0" rtl="0" algn="r">
                        <a:lnSpc>
                          <a:spcPct val="115000"/>
                        </a:lnSpc>
                        <a:spcBef>
                          <a:spcPts val="0"/>
                        </a:spcBef>
                        <a:spcAft>
                          <a:spcPts val="0"/>
                        </a:spcAft>
                        <a:buNone/>
                      </a:pPr>
                      <a:r>
                        <a:rPr lang="en" sz="600"/>
                        <a:t>-28.941</a:t>
                      </a:r>
                      <a:endParaRPr sz="600"/>
                    </a:p>
                  </a:txBody>
                  <a:tcPr marT="91425" marB="91425" marR="91425" marL="91425"/>
                </a:tc>
                <a:tc>
                  <a:txBody>
                    <a:bodyPr/>
                    <a:lstStyle/>
                    <a:p>
                      <a:pPr indent="0" lvl="0" marL="0" rtl="0" algn="r">
                        <a:lnSpc>
                          <a:spcPct val="115000"/>
                        </a:lnSpc>
                        <a:spcBef>
                          <a:spcPts val="0"/>
                        </a:spcBef>
                        <a:spcAft>
                          <a:spcPts val="0"/>
                        </a:spcAft>
                        <a:buNone/>
                      </a:pPr>
                      <a:r>
                        <a:rPr lang="en" sz="600"/>
                        <a:t>23.786</a:t>
                      </a:r>
                      <a:endParaRPr sz="600"/>
                    </a:p>
                  </a:txBody>
                  <a:tcPr marT="91425" marB="91425" marR="91425" marL="91425"/>
                </a:tc>
              </a:tr>
              <a:tr h="238325">
                <a:tc>
                  <a:txBody>
                    <a:bodyPr/>
                    <a:lstStyle/>
                    <a:p>
                      <a:pPr indent="0" lvl="0" marL="0" rtl="0" algn="l">
                        <a:spcBef>
                          <a:spcPts val="0"/>
                        </a:spcBef>
                        <a:spcAft>
                          <a:spcPts val="0"/>
                        </a:spcAft>
                        <a:buNone/>
                      </a:pPr>
                      <a:r>
                        <a:rPr lang="en" sz="600"/>
                        <a:t>totalAreaNew</a:t>
                      </a:r>
                      <a:endParaRPr sz="600"/>
                    </a:p>
                  </a:txBody>
                  <a:tcPr marT="91425" marB="91425" marR="91425" marL="91425"/>
                </a:tc>
                <a:tc>
                  <a:txBody>
                    <a:bodyPr/>
                    <a:lstStyle/>
                    <a:p>
                      <a:pPr indent="0" lvl="0" marL="0" rtl="0" algn="r">
                        <a:lnSpc>
                          <a:spcPct val="115000"/>
                        </a:lnSpc>
                        <a:spcBef>
                          <a:spcPts val="0"/>
                        </a:spcBef>
                        <a:spcAft>
                          <a:spcPts val="0"/>
                        </a:spcAft>
                        <a:buNone/>
                      </a:pPr>
                      <a:r>
                        <a:rPr lang="en" sz="600"/>
                        <a:t>2.7013</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0.346</a:t>
                      </a:r>
                      <a:endParaRPr sz="600"/>
                    </a:p>
                  </a:txBody>
                  <a:tcPr marT="91425" marB="91425" marR="91425" marL="91425"/>
                </a:tc>
                <a:tc>
                  <a:txBody>
                    <a:bodyPr/>
                    <a:lstStyle/>
                    <a:p>
                      <a:pPr indent="0" lvl="0" marL="0" rtl="0" algn="r">
                        <a:lnSpc>
                          <a:spcPct val="115000"/>
                        </a:lnSpc>
                        <a:spcBef>
                          <a:spcPts val="0"/>
                        </a:spcBef>
                        <a:spcAft>
                          <a:spcPts val="0"/>
                        </a:spcAft>
                        <a:buNone/>
                      </a:pPr>
                      <a:r>
                        <a:rPr lang="en" sz="600"/>
                        <a:t>7.817</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a:t>
                      </a:r>
                      <a:endParaRPr sz="600"/>
                    </a:p>
                  </a:txBody>
                  <a:tcPr marT="91425" marB="91425" marR="91425" marL="91425"/>
                </a:tc>
                <a:tc>
                  <a:txBody>
                    <a:bodyPr/>
                    <a:lstStyle/>
                    <a:p>
                      <a:pPr indent="0" lvl="0" marL="0" rtl="0" algn="r">
                        <a:lnSpc>
                          <a:spcPct val="115000"/>
                        </a:lnSpc>
                        <a:spcBef>
                          <a:spcPts val="0"/>
                        </a:spcBef>
                        <a:spcAft>
                          <a:spcPts val="0"/>
                        </a:spcAft>
                        <a:buNone/>
                      </a:pPr>
                      <a:r>
                        <a:rPr lang="en" sz="600"/>
                        <a:t>2.02</a:t>
                      </a:r>
                      <a:endParaRPr sz="600"/>
                    </a:p>
                  </a:txBody>
                  <a:tcPr marT="91425" marB="91425" marR="91425" marL="91425"/>
                </a:tc>
                <a:tc>
                  <a:txBody>
                    <a:bodyPr/>
                    <a:lstStyle/>
                    <a:p>
                      <a:pPr indent="0" lvl="0" marL="0" rtl="0" algn="r">
                        <a:lnSpc>
                          <a:spcPct val="115000"/>
                        </a:lnSpc>
                        <a:spcBef>
                          <a:spcPts val="0"/>
                        </a:spcBef>
                        <a:spcAft>
                          <a:spcPts val="0"/>
                        </a:spcAft>
                        <a:buNone/>
                      </a:pPr>
                      <a:r>
                        <a:rPr lang="en" sz="600"/>
                        <a:t>3.382</a:t>
                      </a:r>
                      <a:endParaRPr sz="600"/>
                    </a:p>
                  </a:txBody>
                  <a:tcPr marT="91425" marB="91425" marR="91425" marL="91425"/>
                </a:tc>
              </a:tr>
              <a:tr h="325150">
                <a:tc>
                  <a:txBody>
                    <a:bodyPr/>
                    <a:lstStyle/>
                    <a:p>
                      <a:pPr indent="0" lvl="0" marL="0" rtl="0" algn="l">
                        <a:spcBef>
                          <a:spcPts val="0"/>
                        </a:spcBef>
                        <a:spcAft>
                          <a:spcPts val="0"/>
                        </a:spcAft>
                        <a:buNone/>
                      </a:pPr>
                      <a:r>
                        <a:rPr lang="en" sz="600"/>
                        <a:t>totalAreaNewSquared</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0.0049</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1.281</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0.201</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-0.003</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0.013</a:t>
                      </a:r>
                      <a:endParaRPr sz="600"/>
                    </a:p>
                  </a:txBody>
                  <a:tcPr marT="91425" marB="91425" marR="91425" marL="91425"/>
                </a:tc>
              </a:tr>
              <a:tr h="238325">
                <a:tc>
                  <a:txBody>
                    <a:bodyPr/>
                    <a:lstStyle/>
                    <a:p>
                      <a:pPr indent="0" lvl="0" marL="0" rtl="0" algn="l">
                        <a:spcBef>
                          <a:spcPts val="0"/>
                        </a:spcBef>
                        <a:spcAft>
                          <a:spcPts val="0"/>
                        </a:spcAft>
                        <a:buNone/>
                      </a:pPr>
                      <a:r>
                        <a:rPr lang="en" sz="600"/>
                        <a:t>irrigatedAreaNew</a:t>
                      </a:r>
                      <a:endParaRPr sz="600"/>
                    </a:p>
                  </a:txBody>
                  <a:tcPr marT="91425" marB="91425" marR="91425" marL="91425"/>
                </a:tc>
                <a:tc>
                  <a:txBody>
                    <a:bodyPr/>
                    <a:lstStyle/>
                    <a:p>
                      <a:pPr indent="0" lvl="0" marL="0" rtl="0" algn="r">
                        <a:lnSpc>
                          <a:spcPct val="115000"/>
                        </a:lnSpc>
                        <a:spcBef>
                          <a:spcPts val="0"/>
                        </a:spcBef>
                        <a:spcAft>
                          <a:spcPts val="0"/>
                        </a:spcAft>
                        <a:buNone/>
                      </a:pPr>
                      <a:r>
                        <a:rPr lang="en" sz="600"/>
                        <a:t>2.9826</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0.684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4.359</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1.634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4.331</a:t>
                      </a:r>
                      <a:endParaRPr sz="600"/>
                    </a:p>
                  </a:txBody>
                  <a:tcPr marT="91425" marB="91425" marR="91425" marL="91425"/>
                </a:tc>
              </a:tr>
              <a:tr h="325150">
                <a:tc>
                  <a:txBody>
                    <a:bodyPr/>
                    <a:lstStyle/>
                    <a:p>
                      <a:pPr indent="0" lvl="0" marL="0" rtl="0" algn="l">
                        <a:spcBef>
                          <a:spcPts val="0"/>
                        </a:spcBef>
                        <a:spcAft>
                          <a:spcPts val="0"/>
                        </a:spcAft>
                        <a:buNone/>
                      </a:pPr>
                      <a:r>
                        <a:rPr lang="en" sz="600"/>
                        <a:t>irrigatedAreaNewSquared</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-0.0237</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0.012</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-1.938</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0.054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-0.048</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a:t>
                      </a:r>
                      <a:endParaRPr sz="600"/>
                    </a:p>
                  </a:txBody>
                  <a:tcPr marT="91425" marB="91425" marR="91425" marL="91425"/>
                </a:tc>
              </a:tr>
              <a:tr h="325150">
                <a:tc>
                  <a:txBody>
                    <a:bodyPr/>
                    <a:lstStyle/>
                    <a:p>
                      <a:pPr indent="0" lvl="0" marL="0" rtl="0" algn="l">
                        <a:spcBef>
                          <a:spcPts val="0"/>
                        </a:spcBef>
                        <a:spcAft>
                          <a:spcPts val="0"/>
                        </a:spcAft>
                        <a:buNone/>
                      </a:pPr>
                      <a:r>
                        <a:rPr lang="en" sz="600"/>
                        <a:t>unirrigatedArea</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-0.2813</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0.403</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-0.698</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0.486</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-1.076</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0.513</a:t>
                      </a:r>
                      <a:endParaRPr sz="600"/>
                    </a:p>
                  </a:txBody>
                  <a:tcPr marT="91425" marB="91425" marR="91425" marL="91425"/>
                </a:tc>
              </a:tr>
              <a:tr h="325150">
                <a:tc>
                  <a:txBody>
                    <a:bodyPr/>
                    <a:lstStyle/>
                    <a:p>
                      <a:pPr indent="0" lvl="0" marL="0" rtl="0" algn="l">
                        <a:spcBef>
                          <a:spcPts val="0"/>
                        </a:spcBef>
                        <a:spcAft>
                          <a:spcPts val="0"/>
                        </a:spcAft>
                        <a:buNone/>
                      </a:pPr>
                      <a:r>
                        <a:rPr lang="en" sz="600"/>
                        <a:t>unirrigatedAreaSquared</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-0.0005</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-0.124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0.902</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-0.009</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0.008</a:t>
                      </a:r>
                      <a:endParaRPr sz="600"/>
                    </a:p>
                  </a:txBody>
                  <a:tcPr marT="91425" marB="91425" marR="91425" marL="91425"/>
                </a:tc>
              </a:tr>
              <a:tr h="325150">
                <a:tc>
                  <a:txBody>
                    <a:bodyPr/>
                    <a:lstStyle/>
                    <a:p>
                      <a:pPr indent="0" lvl="0" marL="0" rtl="0" algn="l">
                        <a:spcBef>
                          <a:spcPts val="0"/>
                        </a:spcBef>
                        <a:spcAft>
                          <a:spcPts val="0"/>
                        </a:spcAft>
                        <a:buNone/>
                      </a:pPr>
                      <a:r>
                        <a:rPr lang="en" sz="600"/>
                        <a:t>nitrogenconsumptiontonnes</a:t>
                      </a:r>
                      <a:endParaRPr sz="600"/>
                    </a:p>
                  </a:txBody>
                  <a:tcPr marT="91425" marB="91425" marR="91425" marL="91425"/>
                </a:tc>
                <a:tc>
                  <a:txBody>
                    <a:bodyPr/>
                    <a:lstStyle/>
                    <a:p>
                      <a:pPr indent="0" lvl="0" marL="0" rtl="0" algn="r">
                        <a:lnSpc>
                          <a:spcPct val="115000"/>
                        </a:lnSpc>
                        <a:spcBef>
                          <a:spcPts val="0"/>
                        </a:spcBef>
                        <a:spcAft>
                          <a:spcPts val="0"/>
                        </a:spcAft>
                        <a:buNone/>
                      </a:pPr>
                      <a:r>
                        <a:rPr lang="en" sz="600"/>
                        <a:t>-6.9E-05</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0.001</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-0.108</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0.914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-0.001</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0.001</a:t>
                      </a:r>
                      <a:endParaRPr sz="600"/>
                    </a:p>
                  </a:txBody>
                  <a:tcPr marT="91425" marB="91425" marR="91425" marL="91425"/>
                </a:tc>
              </a:tr>
              <a:tr h="325150">
                <a:tc>
                  <a:txBody>
                    <a:bodyPr/>
                    <a:lstStyle/>
                    <a:p>
                      <a:pPr indent="0" lvl="0" marL="0" rtl="0" algn="l">
                        <a:spcBef>
                          <a:spcPts val="0"/>
                        </a:spcBef>
                        <a:spcAft>
                          <a:spcPts val="0"/>
                        </a:spcAft>
                        <a:buNone/>
                      </a:pPr>
                      <a:r>
                        <a:rPr lang="en" sz="600"/>
                        <a:t>nitrogenconsumptiontonnesSquared</a:t>
                      </a:r>
                      <a:endParaRPr sz="600"/>
                    </a:p>
                  </a:txBody>
                  <a:tcPr marT="91425" marB="91425" marR="91425" marL="91425"/>
                </a:tc>
                <a:tc>
                  <a:txBody>
                    <a:bodyPr/>
                    <a:lstStyle/>
                    <a:p>
                      <a:pPr indent="0" lvl="0" marL="0" rtl="0" algn="r">
                        <a:lnSpc>
                          <a:spcPct val="115000"/>
                        </a:lnSpc>
                        <a:spcBef>
                          <a:spcPts val="0"/>
                        </a:spcBef>
                        <a:spcAft>
                          <a:spcPts val="0"/>
                        </a:spcAft>
                        <a:buNone/>
                      </a:pPr>
                      <a:r>
                        <a:rPr lang="en" sz="600"/>
                        <a:t>6.9E-10</a:t>
                      </a:r>
                      <a:endParaRPr sz="600"/>
                    </a:p>
                  </a:txBody>
                  <a:tcPr marT="91425" marB="91425" marR="91425" marL="91425"/>
                </a:tc>
                <a:tc>
                  <a:txBody>
                    <a:bodyPr/>
                    <a:lstStyle/>
                    <a:p>
                      <a:pPr indent="0" lvl="0" marL="0" rtl="0" algn="r">
                        <a:lnSpc>
                          <a:spcPct val="115000"/>
                        </a:lnSpc>
                        <a:spcBef>
                          <a:spcPts val="0"/>
                        </a:spcBef>
                        <a:spcAft>
                          <a:spcPts val="0"/>
                        </a:spcAft>
                        <a:buNone/>
                      </a:pPr>
                      <a:r>
                        <a:rPr lang="en" sz="600"/>
                        <a:t>3.19E-09</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0.216</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0.829</a:t>
                      </a:r>
                      <a:endParaRPr sz="600"/>
                    </a:p>
                  </a:txBody>
                  <a:tcPr marT="91425" marB="91425" marR="91425" marL="91425"/>
                </a:tc>
                <a:tc>
                  <a:txBody>
                    <a:bodyPr/>
                    <a:lstStyle/>
                    <a:p>
                      <a:pPr indent="0" lvl="0" marL="0" rtl="0" algn="r">
                        <a:lnSpc>
                          <a:spcPct val="115000"/>
                        </a:lnSpc>
                        <a:spcBef>
                          <a:spcPts val="0"/>
                        </a:spcBef>
                        <a:spcAft>
                          <a:spcPts val="0"/>
                        </a:spcAft>
                        <a:buNone/>
                      </a:pPr>
                      <a:r>
                        <a:rPr lang="en" sz="600"/>
                        <a:t>-5.6E-09</a:t>
                      </a:r>
                      <a:endParaRPr sz="600"/>
                    </a:p>
                  </a:txBody>
                  <a:tcPr marT="91425" marB="91425" marR="91425" marL="91425"/>
                </a:tc>
                <a:tc>
                  <a:txBody>
                    <a:bodyPr/>
                    <a:lstStyle/>
                    <a:p>
                      <a:pPr indent="0" lvl="0" marL="0" rtl="0" algn="r">
                        <a:lnSpc>
                          <a:spcPct val="115000"/>
                        </a:lnSpc>
                        <a:spcBef>
                          <a:spcPts val="0"/>
                        </a:spcBef>
                        <a:spcAft>
                          <a:spcPts val="0"/>
                        </a:spcAft>
                        <a:buNone/>
                      </a:pPr>
                      <a:r>
                        <a:rPr lang="en" sz="600"/>
                        <a:t>6.97E-09</a:t>
                      </a:r>
                      <a:endParaRPr sz="600"/>
                    </a:p>
                  </a:txBody>
                  <a:tcPr marT="91425" marB="91425" marR="91425" marL="91425"/>
                </a:tc>
              </a:tr>
              <a:tr h="325150">
                <a:tc>
                  <a:txBody>
                    <a:bodyPr/>
                    <a:lstStyle/>
                    <a:p>
                      <a:pPr indent="0" lvl="0" marL="0" rtl="0" algn="l">
                        <a:spcBef>
                          <a:spcPts val="0"/>
                        </a:spcBef>
                        <a:spcAft>
                          <a:spcPts val="0"/>
                        </a:spcAft>
                        <a:buNone/>
                      </a:pPr>
                      <a:r>
                        <a:rPr lang="en" sz="600"/>
                        <a:t>phosphateconsumptiontonnes</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-0.0019</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0.002</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-1.239</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0.217</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-0.005</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0.001</a:t>
                      </a:r>
                      <a:endParaRPr sz="600"/>
                    </a:p>
                  </a:txBody>
                  <a:tcPr marT="91425" marB="91425" marR="91425" marL="91425"/>
                </a:tc>
              </a:tr>
            </a:tbl>
          </a:graphicData>
        </a:graphic>
      </p:graphicFrame>
      <p:sp>
        <p:nvSpPr>
          <p:cNvPr id="90" name="Google Shape;90;p17"/>
          <p:cNvSpPr txBox="1"/>
          <p:nvPr/>
        </p:nvSpPr>
        <p:spPr>
          <a:xfrm>
            <a:off x="329150" y="577425"/>
            <a:ext cx="7451700" cy="3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rPr>
              <a:t>Coefficient estimates with standard errors and significance                                                                                 Complimentary Model Results</a:t>
            </a:r>
            <a:endParaRPr b="1" sz="800">
              <a:solidFill>
                <a:schemeClr val="dk1"/>
              </a:solidFill>
            </a:endParaRPr>
          </a:p>
          <a:p>
            <a:pPr indent="0" lvl="0" marL="0" rtl="0" algn="l">
              <a:spcBef>
                <a:spcPts val="0"/>
              </a:spcBef>
              <a:spcAft>
                <a:spcPts val="0"/>
              </a:spcAft>
              <a:buNone/>
            </a:pPr>
            <a:r>
              <a:t/>
            </a:r>
            <a:endParaRPr sz="1800">
              <a:solidFill>
                <a:schemeClr val="dk2"/>
              </a:solidFill>
            </a:endParaRPr>
          </a:p>
        </p:txBody>
      </p:sp>
      <p:graphicFrame>
        <p:nvGraphicFramePr>
          <p:cNvPr id="91" name="Google Shape;91;p17"/>
          <p:cNvGraphicFramePr/>
          <p:nvPr/>
        </p:nvGraphicFramePr>
        <p:xfrm>
          <a:off x="4414350" y="877525"/>
          <a:ext cx="3000000" cy="3000000"/>
        </p:xfrm>
        <a:graphic>
          <a:graphicData uri="http://schemas.openxmlformats.org/drawingml/2006/table">
            <a:tbl>
              <a:tblPr>
                <a:noFill/>
                <a:tableStyleId>{F6213049-431D-4E92-93E7-C1BDE313FAEE}</a:tableStyleId>
              </a:tblPr>
              <a:tblGrid>
                <a:gridCol w="1552475"/>
                <a:gridCol w="561525"/>
                <a:gridCol w="453825"/>
                <a:gridCol w="453825"/>
                <a:gridCol w="453825"/>
                <a:gridCol w="469025"/>
                <a:gridCol w="453825"/>
              </a:tblGrid>
              <a:tr h="308000">
                <a:tc>
                  <a:txBody>
                    <a:bodyPr/>
                    <a:lstStyle/>
                    <a:p>
                      <a:pPr indent="0" lvl="0" marL="0" rtl="0" algn="l">
                        <a:spcBef>
                          <a:spcPts val="0"/>
                        </a:spcBef>
                        <a:spcAft>
                          <a:spcPts val="0"/>
                        </a:spcAft>
                        <a:buNone/>
                      </a:pPr>
                      <a:r>
                        <a:rPr lang="en" sz="600"/>
                        <a:t>Variable</a:t>
                      </a:r>
                      <a:endParaRPr sz="600"/>
                    </a:p>
                  </a:txBody>
                  <a:tcPr marT="91425" marB="91425" marR="91425" marL="91425"/>
                </a:tc>
                <a:tc>
                  <a:txBody>
                    <a:bodyPr/>
                    <a:lstStyle/>
                    <a:p>
                      <a:pPr indent="0" lvl="0" marL="0" rtl="0" algn="l">
                        <a:spcBef>
                          <a:spcPts val="0"/>
                        </a:spcBef>
                        <a:spcAft>
                          <a:spcPts val="0"/>
                        </a:spcAft>
                        <a:buNone/>
                      </a:pPr>
                      <a:r>
                        <a:rPr lang="en" sz="600"/>
                        <a:t>coef</a:t>
                      </a:r>
                      <a:endParaRPr sz="600"/>
                    </a:p>
                  </a:txBody>
                  <a:tcPr marT="91425" marB="91425" marR="91425" marL="91425"/>
                </a:tc>
                <a:tc>
                  <a:txBody>
                    <a:bodyPr/>
                    <a:lstStyle/>
                    <a:p>
                      <a:pPr indent="0" lvl="0" marL="0" rtl="0" algn="l">
                        <a:spcBef>
                          <a:spcPts val="0"/>
                        </a:spcBef>
                        <a:spcAft>
                          <a:spcPts val="0"/>
                        </a:spcAft>
                        <a:buNone/>
                      </a:pPr>
                      <a:r>
                        <a:rPr lang="en" sz="600"/>
                        <a:t>std err</a:t>
                      </a:r>
                      <a:endParaRPr sz="600"/>
                    </a:p>
                  </a:txBody>
                  <a:tcPr marT="91425" marB="91425" marR="91425" marL="91425"/>
                </a:tc>
                <a:tc>
                  <a:txBody>
                    <a:bodyPr/>
                    <a:lstStyle/>
                    <a:p>
                      <a:pPr indent="0" lvl="0" marL="0" rtl="0" algn="l">
                        <a:spcBef>
                          <a:spcPts val="0"/>
                        </a:spcBef>
                        <a:spcAft>
                          <a:spcPts val="0"/>
                        </a:spcAft>
                        <a:buNone/>
                      </a:pPr>
                      <a:r>
                        <a:rPr lang="en" sz="600"/>
                        <a:t>t</a:t>
                      </a:r>
                      <a:endParaRPr sz="600"/>
                    </a:p>
                  </a:txBody>
                  <a:tcPr marT="91425" marB="91425" marR="91425" marL="91425"/>
                </a:tc>
                <a:tc>
                  <a:txBody>
                    <a:bodyPr/>
                    <a:lstStyle/>
                    <a:p>
                      <a:pPr indent="0" lvl="0" marL="0" rtl="0" algn="l">
                        <a:spcBef>
                          <a:spcPts val="0"/>
                        </a:spcBef>
                        <a:spcAft>
                          <a:spcPts val="0"/>
                        </a:spcAft>
                        <a:buNone/>
                      </a:pPr>
                      <a:r>
                        <a:rPr lang="en" sz="600"/>
                        <a:t>P&gt;|t|</a:t>
                      </a:r>
                      <a:endParaRPr sz="600"/>
                    </a:p>
                  </a:txBody>
                  <a:tcPr marT="91425" marB="91425" marR="91425" marL="91425"/>
                </a:tc>
                <a:tc>
                  <a:txBody>
                    <a:bodyPr/>
                    <a:lstStyle/>
                    <a:p>
                      <a:pPr indent="0" lvl="0" marL="0" rtl="0" algn="l">
                        <a:spcBef>
                          <a:spcPts val="0"/>
                        </a:spcBef>
                        <a:spcAft>
                          <a:spcPts val="0"/>
                        </a:spcAft>
                        <a:buNone/>
                      </a:pPr>
                      <a:r>
                        <a:rPr lang="en" sz="600"/>
                        <a:t>[0.025</a:t>
                      </a:r>
                      <a:endParaRPr sz="600"/>
                    </a:p>
                  </a:txBody>
                  <a:tcPr marT="91425" marB="91425" marR="91425" marL="91425"/>
                </a:tc>
                <a:tc>
                  <a:txBody>
                    <a:bodyPr/>
                    <a:lstStyle/>
                    <a:p>
                      <a:pPr indent="0" lvl="0" marL="0" rtl="0" algn="l">
                        <a:spcBef>
                          <a:spcPts val="0"/>
                        </a:spcBef>
                        <a:spcAft>
                          <a:spcPts val="0"/>
                        </a:spcAft>
                        <a:buNone/>
                      </a:pPr>
                      <a:r>
                        <a:rPr lang="en" sz="600"/>
                        <a:t>0.975]</a:t>
                      </a:r>
                      <a:endParaRPr sz="600"/>
                    </a:p>
                  </a:txBody>
                  <a:tcPr marT="91425" marB="91425" marR="91425" marL="91425"/>
                </a:tc>
              </a:tr>
              <a:tr h="318550">
                <a:tc>
                  <a:txBody>
                    <a:bodyPr/>
                    <a:lstStyle/>
                    <a:p>
                      <a:pPr indent="0" lvl="0" marL="0" rtl="0" algn="l">
                        <a:spcBef>
                          <a:spcPts val="0"/>
                        </a:spcBef>
                        <a:spcAft>
                          <a:spcPts val="0"/>
                        </a:spcAft>
                        <a:buNone/>
                      </a:pPr>
                      <a:r>
                        <a:rPr lang="en" sz="600"/>
                        <a:t>Intercept</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-14.658</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13.051</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-1.123</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0.263</a:t>
                      </a:r>
                      <a:endParaRPr sz="600"/>
                    </a:p>
                  </a:txBody>
                  <a:tcPr marT="91425" marB="91425" marR="91425" marL="91425"/>
                </a:tc>
                <a:tc>
                  <a:txBody>
                    <a:bodyPr/>
                    <a:lstStyle/>
                    <a:p>
                      <a:pPr indent="0" lvl="0" marL="0" rtl="0" algn="r">
                        <a:lnSpc>
                          <a:spcPct val="115000"/>
                        </a:lnSpc>
                        <a:spcBef>
                          <a:spcPts val="0"/>
                        </a:spcBef>
                        <a:spcAft>
                          <a:spcPts val="0"/>
                        </a:spcAft>
                        <a:buNone/>
                      </a:pPr>
                      <a:r>
                        <a:rPr lang="en" sz="600"/>
                        <a:t>-40.376</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11.06</a:t>
                      </a:r>
                      <a:endParaRPr sz="600"/>
                    </a:p>
                  </a:txBody>
                  <a:tcPr marT="91425" marB="91425" marR="91425" marL="91425"/>
                </a:tc>
              </a:tr>
              <a:tr h="318550">
                <a:tc>
                  <a:txBody>
                    <a:bodyPr/>
                    <a:lstStyle/>
                    <a:p>
                      <a:pPr indent="0" lvl="0" marL="0" rtl="0" algn="l">
                        <a:spcBef>
                          <a:spcPts val="0"/>
                        </a:spcBef>
                        <a:spcAft>
                          <a:spcPts val="0"/>
                        </a:spcAft>
                        <a:buNone/>
                      </a:pPr>
                      <a:r>
                        <a:rPr lang="en" sz="600"/>
                        <a:t>totalAreaNew</a:t>
                      </a:r>
                      <a:endParaRPr sz="600"/>
                    </a:p>
                  </a:txBody>
                  <a:tcPr marT="91425" marB="91425" marR="91425" marL="91425"/>
                </a:tc>
                <a:tc>
                  <a:txBody>
                    <a:bodyPr/>
                    <a:lstStyle/>
                    <a:p>
                      <a:pPr indent="0" lvl="0" marL="0" rtl="0" algn="r">
                        <a:lnSpc>
                          <a:spcPct val="115000"/>
                        </a:lnSpc>
                        <a:spcBef>
                          <a:spcPts val="0"/>
                        </a:spcBef>
                        <a:spcAft>
                          <a:spcPts val="0"/>
                        </a:spcAft>
                        <a:buNone/>
                      </a:pPr>
                      <a:r>
                        <a:rPr lang="en" sz="600"/>
                        <a:t>2.1671</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0.45</a:t>
                      </a:r>
                      <a:endParaRPr sz="600"/>
                    </a:p>
                  </a:txBody>
                  <a:tcPr marT="91425" marB="91425" marR="91425" marL="91425"/>
                </a:tc>
                <a:tc>
                  <a:txBody>
                    <a:bodyPr/>
                    <a:lstStyle/>
                    <a:p>
                      <a:pPr indent="0" lvl="0" marL="0" rtl="0" algn="r">
                        <a:lnSpc>
                          <a:spcPct val="115000"/>
                        </a:lnSpc>
                        <a:spcBef>
                          <a:spcPts val="0"/>
                        </a:spcBef>
                        <a:spcAft>
                          <a:spcPts val="0"/>
                        </a:spcAft>
                        <a:buNone/>
                      </a:pPr>
                      <a:r>
                        <a:rPr lang="en" sz="600"/>
                        <a:t>4.815</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1.28</a:t>
                      </a:r>
                      <a:endParaRPr sz="600"/>
                    </a:p>
                  </a:txBody>
                  <a:tcPr marT="91425" marB="91425" marR="91425" marL="91425"/>
                </a:tc>
                <a:tc>
                  <a:txBody>
                    <a:bodyPr/>
                    <a:lstStyle/>
                    <a:p>
                      <a:pPr indent="0" lvl="0" marL="0" rtl="0" algn="r">
                        <a:lnSpc>
                          <a:spcPct val="115000"/>
                        </a:lnSpc>
                        <a:spcBef>
                          <a:spcPts val="0"/>
                        </a:spcBef>
                        <a:spcAft>
                          <a:spcPts val="0"/>
                        </a:spcAft>
                        <a:buNone/>
                      </a:pPr>
                      <a:r>
                        <a:rPr lang="en" sz="600"/>
                        <a:t>3.054</a:t>
                      </a:r>
                      <a:endParaRPr sz="600"/>
                    </a:p>
                  </a:txBody>
                  <a:tcPr marT="91425" marB="91425" marR="91425" marL="91425"/>
                </a:tc>
              </a:tr>
              <a:tr h="318550">
                <a:tc>
                  <a:txBody>
                    <a:bodyPr/>
                    <a:lstStyle/>
                    <a:p>
                      <a:pPr indent="0" lvl="0" marL="0" rtl="0" algn="l">
                        <a:spcBef>
                          <a:spcPts val="0"/>
                        </a:spcBef>
                        <a:spcAft>
                          <a:spcPts val="0"/>
                        </a:spcAft>
                        <a:buNone/>
                      </a:pPr>
                      <a:r>
                        <a:rPr lang="en" sz="600"/>
                        <a:t>totalAreaNewSquared</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0.0034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0.917</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0.36</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0.011</a:t>
                      </a:r>
                      <a:endParaRPr sz="600"/>
                    </a:p>
                  </a:txBody>
                  <a:tcPr marT="91425" marB="91425" marR="91425" marL="91425"/>
                </a:tc>
              </a:tr>
              <a:tr h="318550">
                <a:tc>
                  <a:txBody>
                    <a:bodyPr/>
                    <a:lstStyle/>
                    <a:p>
                      <a:pPr indent="0" lvl="0" marL="0" rtl="0" algn="l">
                        <a:spcBef>
                          <a:spcPts val="0"/>
                        </a:spcBef>
                        <a:spcAft>
                          <a:spcPts val="0"/>
                        </a:spcAft>
                        <a:buNone/>
                      </a:pPr>
                      <a:r>
                        <a:rPr lang="en" sz="600"/>
                        <a:t>irrigatedAreaNew</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1.679</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0.901</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1.864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0.064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-0.096</a:t>
                      </a:r>
                      <a:endParaRPr sz="600"/>
                    </a:p>
                  </a:txBody>
                  <a:tcPr marT="91425" marB="91425" marR="91425" marL="91425"/>
                </a:tc>
                <a:tc>
                  <a:txBody>
                    <a:bodyPr/>
                    <a:lstStyle/>
                    <a:p>
                      <a:pPr indent="0" lvl="0" marL="0" rtl="0" algn="r">
                        <a:lnSpc>
                          <a:spcPct val="115000"/>
                        </a:lnSpc>
                        <a:spcBef>
                          <a:spcPts val="0"/>
                        </a:spcBef>
                        <a:spcAft>
                          <a:spcPts val="0"/>
                        </a:spcAft>
                        <a:buNone/>
                      </a:pPr>
                      <a:r>
                        <a:rPr lang="en" sz="600"/>
                        <a:t>3.454</a:t>
                      </a:r>
                      <a:endParaRPr sz="600"/>
                    </a:p>
                  </a:txBody>
                  <a:tcPr marT="91425" marB="91425" marR="91425" marL="91425"/>
                </a:tc>
              </a:tr>
              <a:tr h="318550">
                <a:tc>
                  <a:txBody>
                    <a:bodyPr/>
                    <a:lstStyle/>
                    <a:p>
                      <a:pPr indent="0" lvl="0" marL="0" rtl="0" algn="l">
                        <a:spcBef>
                          <a:spcPts val="0"/>
                        </a:spcBef>
                        <a:spcAft>
                          <a:spcPts val="0"/>
                        </a:spcAft>
                        <a:buNone/>
                      </a:pPr>
                      <a:r>
                        <a:rPr lang="en" sz="600"/>
                        <a:t>irrigatedAreaNewSquared</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-0.0347</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0.013</a:t>
                      </a:r>
                      <a:endParaRPr sz="600"/>
                    </a:p>
                  </a:txBody>
                  <a:tcPr marT="91425" marB="91425" marR="91425" marL="91425"/>
                </a:tc>
                <a:tc>
                  <a:txBody>
                    <a:bodyPr/>
                    <a:lstStyle/>
                    <a:p>
                      <a:pPr indent="0" lvl="0" marL="0" rtl="0" algn="r">
                        <a:lnSpc>
                          <a:spcPct val="115000"/>
                        </a:lnSpc>
                        <a:spcBef>
                          <a:spcPts val="0"/>
                        </a:spcBef>
                        <a:spcAft>
                          <a:spcPts val="0"/>
                        </a:spcAft>
                        <a:buNone/>
                      </a:pPr>
                      <a:r>
                        <a:rPr lang="en" sz="600"/>
                        <a:t>-2.681</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0.008</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-0.06</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-0.009</a:t>
                      </a:r>
                      <a:endParaRPr sz="600"/>
                    </a:p>
                  </a:txBody>
                  <a:tcPr marT="91425" marB="91425" marR="91425" marL="91425"/>
                </a:tc>
              </a:tr>
              <a:tr h="318550">
                <a:tc>
                  <a:txBody>
                    <a:bodyPr/>
                    <a:lstStyle/>
                    <a:p>
                      <a:pPr indent="0" lvl="0" marL="0" rtl="0" algn="l">
                        <a:spcBef>
                          <a:spcPts val="0"/>
                        </a:spcBef>
                        <a:spcAft>
                          <a:spcPts val="0"/>
                        </a:spcAft>
                        <a:buNone/>
                      </a:pPr>
                      <a:r>
                        <a:rPr lang="en" sz="600"/>
                        <a:t>unirrigatedArea</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0.4882</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0.498</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0.981</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0.328</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-0.493</a:t>
                      </a:r>
                      <a:endParaRPr sz="600"/>
                    </a:p>
                  </a:txBody>
                  <a:tcPr marT="91425" marB="91425" marR="91425" marL="91425"/>
                </a:tc>
                <a:tc>
                  <a:txBody>
                    <a:bodyPr/>
                    <a:lstStyle/>
                    <a:p>
                      <a:pPr indent="0" lvl="0" marL="0" rtl="0" algn="r">
                        <a:lnSpc>
                          <a:spcPct val="115000"/>
                        </a:lnSpc>
                        <a:spcBef>
                          <a:spcPts val="0"/>
                        </a:spcBef>
                        <a:spcAft>
                          <a:spcPts val="0"/>
                        </a:spcAft>
                        <a:buNone/>
                      </a:pPr>
                      <a:r>
                        <a:rPr lang="en" sz="600"/>
                        <a:t>1.469</a:t>
                      </a:r>
                      <a:endParaRPr sz="600"/>
                    </a:p>
                  </a:txBody>
                  <a:tcPr marT="91425" marB="91425" marR="91425" marL="91425"/>
                </a:tc>
              </a:tr>
              <a:tr h="318550">
                <a:tc>
                  <a:txBody>
                    <a:bodyPr/>
                    <a:lstStyle/>
                    <a:p>
                      <a:pPr indent="0" lvl="0" marL="0" rtl="0" algn="l">
                        <a:spcBef>
                          <a:spcPts val="0"/>
                        </a:spcBef>
                        <a:spcAft>
                          <a:spcPts val="0"/>
                        </a:spcAft>
                        <a:buNone/>
                      </a:pPr>
                      <a:r>
                        <a:rPr lang="en" sz="600"/>
                        <a:t>unirrigatedAreaSquared</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-0.0002</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-0.036</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0.972</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-0.009</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0.008</a:t>
                      </a:r>
                      <a:endParaRPr sz="600"/>
                    </a:p>
                  </a:txBody>
                  <a:tcPr marT="91425" marB="91425" marR="91425" marL="91425"/>
                </a:tc>
              </a:tr>
              <a:tr h="434575">
                <a:tc>
                  <a:txBody>
                    <a:bodyPr/>
                    <a:lstStyle/>
                    <a:p>
                      <a:pPr indent="0" lvl="0" marL="0" rtl="0" algn="l">
                        <a:spcBef>
                          <a:spcPts val="0"/>
                        </a:spcBef>
                        <a:spcAft>
                          <a:spcPts val="0"/>
                        </a:spcAft>
                        <a:buNone/>
                      </a:pPr>
                      <a:r>
                        <a:rPr lang="en" sz="600"/>
                        <a:t>nitrogenconsumptiontonnes</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-0.00009827</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0.001</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-0.158</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0.874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-0.001</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0.001</a:t>
                      </a:r>
                      <a:endParaRPr sz="600"/>
                    </a:p>
                  </a:txBody>
                  <a:tcPr marT="91425" marB="91425" marR="91425" marL="91425"/>
                </a:tc>
              </a:tr>
              <a:tr h="434575">
                <a:tc>
                  <a:txBody>
                    <a:bodyPr/>
                    <a:lstStyle/>
                    <a:p>
                      <a:pPr indent="0" lvl="0" marL="0" rtl="0" algn="l">
                        <a:spcBef>
                          <a:spcPts val="0"/>
                        </a:spcBef>
                        <a:spcAft>
                          <a:spcPts val="0"/>
                        </a:spcAft>
                        <a:buNone/>
                      </a:pPr>
                      <a:r>
                        <a:rPr lang="en" sz="600"/>
                        <a:t>nitrogenconsumptiontonnesSquared</a:t>
                      </a:r>
                      <a:endParaRPr sz="600"/>
                    </a:p>
                  </a:txBody>
                  <a:tcPr marT="91425" marB="91425" marR="91425" marL="91425"/>
                </a:tc>
                <a:tc>
                  <a:txBody>
                    <a:bodyPr/>
                    <a:lstStyle/>
                    <a:p>
                      <a:pPr indent="0" lvl="0" marL="0" rtl="0" algn="r">
                        <a:lnSpc>
                          <a:spcPct val="115000"/>
                        </a:lnSpc>
                        <a:spcBef>
                          <a:spcPts val="0"/>
                        </a:spcBef>
                        <a:spcAft>
                          <a:spcPts val="0"/>
                        </a:spcAft>
                        <a:buNone/>
                      </a:pPr>
                      <a:r>
                        <a:rPr lang="en" sz="600"/>
                        <a:t>2.254E-09</a:t>
                      </a:r>
                      <a:endParaRPr sz="600"/>
                    </a:p>
                  </a:txBody>
                  <a:tcPr marT="91425" marB="91425" marR="91425" marL="91425"/>
                </a:tc>
                <a:tc>
                  <a:txBody>
                    <a:bodyPr/>
                    <a:lstStyle/>
                    <a:p>
                      <a:pPr indent="0" lvl="0" marL="0" rtl="0" algn="r">
                        <a:lnSpc>
                          <a:spcPct val="115000"/>
                        </a:lnSpc>
                        <a:spcBef>
                          <a:spcPts val="0"/>
                        </a:spcBef>
                        <a:spcAft>
                          <a:spcPts val="0"/>
                        </a:spcAft>
                        <a:buNone/>
                      </a:pPr>
                      <a:r>
                        <a:rPr lang="en" sz="600"/>
                        <a:t>3.07E-09</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0.735</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0.463</a:t>
                      </a:r>
                      <a:endParaRPr sz="600"/>
                    </a:p>
                  </a:txBody>
                  <a:tcPr marT="91425" marB="91425" marR="91425" marL="91425"/>
                </a:tc>
                <a:tc>
                  <a:txBody>
                    <a:bodyPr/>
                    <a:lstStyle/>
                    <a:p>
                      <a:pPr indent="0" lvl="0" marL="0" rtl="0" algn="r">
                        <a:lnSpc>
                          <a:spcPct val="115000"/>
                        </a:lnSpc>
                        <a:spcBef>
                          <a:spcPts val="0"/>
                        </a:spcBef>
                        <a:spcAft>
                          <a:spcPts val="0"/>
                        </a:spcAft>
                        <a:buNone/>
                      </a:pPr>
                      <a:r>
                        <a:rPr lang="en" sz="600"/>
                        <a:t>-3.79E-09</a:t>
                      </a:r>
                      <a:endParaRPr sz="600"/>
                    </a:p>
                  </a:txBody>
                  <a:tcPr marT="91425" marB="91425" marR="91425" marL="91425"/>
                </a:tc>
                <a:tc>
                  <a:txBody>
                    <a:bodyPr/>
                    <a:lstStyle/>
                    <a:p>
                      <a:pPr indent="0" lvl="0" marL="0" rtl="0" algn="r">
                        <a:lnSpc>
                          <a:spcPct val="115000"/>
                        </a:lnSpc>
                        <a:spcBef>
                          <a:spcPts val="0"/>
                        </a:spcBef>
                        <a:spcAft>
                          <a:spcPts val="0"/>
                        </a:spcAft>
                        <a:buNone/>
                      </a:pPr>
                      <a:r>
                        <a:rPr lang="en" sz="600"/>
                        <a:t>8.3E-09</a:t>
                      </a:r>
                      <a:endParaRPr sz="600"/>
                    </a:p>
                  </a:txBody>
                  <a:tcPr marT="91425" marB="91425" marR="91425" marL="91425"/>
                </a:tc>
              </a:tr>
              <a:tr h="318550">
                <a:tc>
                  <a:txBody>
                    <a:bodyPr/>
                    <a:lstStyle/>
                    <a:p>
                      <a:pPr indent="0" lvl="0" marL="0" rtl="0" algn="l">
                        <a:spcBef>
                          <a:spcPts val="0"/>
                        </a:spcBef>
                        <a:spcAft>
                          <a:spcPts val="0"/>
                        </a:spcAft>
                        <a:buNone/>
                      </a:pPr>
                      <a:r>
                        <a:rPr lang="en" sz="600"/>
                        <a:t>phosphateconsumptiontonnes</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0.0002</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0.002</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0.104</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0.917</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-0.003</a:t>
                      </a:r>
                      <a:endParaRPr sz="600"/>
                    </a:p>
                  </a:txBody>
                  <a:tcPr marT="91425" marB="91425" marR="91425" marL="91425"/>
                </a:tc>
                <a:tc>
                  <a:txBody>
                    <a:bodyPr/>
                    <a:lstStyle/>
                    <a:p>
                      <a:pPr indent="0" lvl="0" marL="0" rtl="0" algn="r">
                        <a:lnSpc>
                          <a:spcPct val="115000"/>
                        </a:lnSpc>
                        <a:spcBef>
                          <a:spcPts val="0"/>
                        </a:spcBef>
                        <a:spcAft>
                          <a:spcPts val="0"/>
                        </a:spcAft>
                        <a:buNone/>
                      </a:pPr>
                      <a:r>
                        <a:rPr lang="en" sz="600"/>
                        <a:t>0.003</a:t>
                      </a:r>
                      <a:endParaRPr sz="600"/>
                    </a:p>
                  </a:txBody>
                  <a:tcPr marT="91425" marB="91425" marR="91425" marL="91425"/>
                </a:tc>
              </a:tr>
            </a:tbl>
          </a:graphicData>
        </a:graphic>
      </p:graphicFrame>
      <p:sp>
        <p:nvSpPr>
          <p:cNvPr id="92" name="Google Shape;92;p17"/>
          <p:cNvSpPr txBox="1"/>
          <p:nvPr/>
        </p:nvSpPr>
        <p:spPr>
          <a:xfrm>
            <a:off x="0" y="4603075"/>
            <a:ext cx="4177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chemeClr val="dk1"/>
                </a:solidFill>
                <a:latin typeface="Courier New"/>
                <a:ea typeface="Courier New"/>
                <a:cs typeface="Courier New"/>
                <a:sym typeface="Courier New"/>
              </a:rPr>
              <a:t>R-squared: 0.874, </a:t>
            </a:r>
            <a:r>
              <a:rPr b="1" lang="en" sz="700">
                <a:solidFill>
                  <a:schemeClr val="dk1"/>
                </a:solidFill>
                <a:latin typeface="Courier New"/>
                <a:ea typeface="Courier New"/>
                <a:cs typeface="Courier New"/>
                <a:sym typeface="Courier New"/>
              </a:rPr>
              <a:t>Adj. R-squared:0.871, F-statistic: 269.5, Prob(F-statistic): 7.81e-102, Omnibus:  50.808   Durbin-Watson: 1.772, Jarque-Bera (JB):  100.161</a:t>
            </a:r>
            <a:endParaRPr b="1" sz="700">
              <a:solidFill>
                <a:schemeClr val="dk1"/>
              </a:solidFill>
              <a:latin typeface="Courier New"/>
              <a:ea typeface="Courier New"/>
              <a:cs typeface="Courier New"/>
              <a:sym typeface="Courier New"/>
            </a:endParaRPr>
          </a:p>
        </p:txBody>
      </p:sp>
      <p:sp>
        <p:nvSpPr>
          <p:cNvPr id="93" name="Google Shape;93;p17"/>
          <p:cNvSpPr txBox="1"/>
          <p:nvPr/>
        </p:nvSpPr>
        <p:spPr>
          <a:xfrm>
            <a:off x="3743100" y="4623550"/>
            <a:ext cx="540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R-squared: 0.822,Adj. R-squared: 0.814,F-statistic: 95.93, Prob(F-statistic):4.61e-79</a:t>
            </a:r>
            <a:endParaRPr b="1"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143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500"/>
              <a:t>Interpretation and Hypotheses</a:t>
            </a:r>
            <a:endParaRPr b="1" sz="2500"/>
          </a:p>
          <a:p>
            <a:pPr indent="0" lvl="0" marL="0" rtl="0" algn="l">
              <a:spcBef>
                <a:spcPts val="1200"/>
              </a:spcBef>
              <a:spcAft>
                <a:spcPts val="0"/>
              </a:spcAft>
              <a:buNone/>
            </a:pPr>
            <a:r>
              <a:t/>
            </a:r>
            <a:endParaRPr sz="2500"/>
          </a:p>
        </p:txBody>
      </p:sp>
      <p:sp>
        <p:nvSpPr>
          <p:cNvPr id="99" name="Google Shape;99;p18"/>
          <p:cNvSpPr txBox="1"/>
          <p:nvPr/>
        </p:nvSpPr>
        <p:spPr>
          <a:xfrm>
            <a:off x="311700" y="635025"/>
            <a:ext cx="8331300" cy="4284300"/>
          </a:xfrm>
          <a:prstGeom prst="rect">
            <a:avLst/>
          </a:prstGeom>
          <a:noFill/>
          <a:ln>
            <a:noFill/>
          </a:ln>
        </p:spPr>
        <p:txBody>
          <a:bodyPr anchorCtr="0" anchor="t" bIns="91425" lIns="91425" spcFirstLastPara="1" rIns="91425" wrap="square" tIns="91425">
            <a:noAutofit/>
          </a:bodyPr>
          <a:lstStyle/>
          <a:p>
            <a:pPr indent="-304800" lvl="0" marL="457200" rtl="0" algn="l">
              <a:lnSpc>
                <a:spcPct val="130434"/>
              </a:lnSpc>
              <a:spcBef>
                <a:spcPts val="0"/>
              </a:spcBef>
              <a:spcAft>
                <a:spcPts val="0"/>
              </a:spcAft>
              <a:buClr>
                <a:schemeClr val="dk1"/>
              </a:buClr>
              <a:buSzPts val="1200"/>
              <a:buAutoNum type="arabicPeriod"/>
            </a:pPr>
            <a:r>
              <a:rPr lang="en" sz="1200">
                <a:solidFill>
                  <a:schemeClr val="dk1"/>
                </a:solidFill>
              </a:rPr>
              <a:t>Hypothesis Test for inputs within Farmer's control</a:t>
            </a:r>
            <a:endParaRPr sz="1200">
              <a:solidFill>
                <a:schemeClr val="dk1"/>
              </a:solidFill>
            </a:endParaRPr>
          </a:p>
          <a:p>
            <a:pPr indent="0" lvl="0" marL="457200" rtl="0" algn="l">
              <a:lnSpc>
                <a:spcPct val="130434"/>
              </a:lnSpc>
              <a:spcBef>
                <a:spcPts val="0"/>
              </a:spcBef>
              <a:spcAft>
                <a:spcPts val="0"/>
              </a:spcAft>
              <a:buNone/>
            </a:pPr>
            <a:r>
              <a:rPr lang="en" sz="1200">
                <a:solidFill>
                  <a:schemeClr val="dk1"/>
                </a:solidFill>
              </a:rPr>
              <a:t>Null Hypothesis (H0): The sum of input elasticities equals 1 (constant returns to scale)</a:t>
            </a:r>
            <a:endParaRPr sz="1200">
              <a:solidFill>
                <a:schemeClr val="dk1"/>
              </a:solidFill>
            </a:endParaRPr>
          </a:p>
          <a:p>
            <a:pPr indent="0" lvl="0" marL="457200" rtl="0" algn="l">
              <a:lnSpc>
                <a:spcPct val="130434"/>
              </a:lnSpc>
              <a:spcBef>
                <a:spcPts val="0"/>
              </a:spcBef>
              <a:spcAft>
                <a:spcPts val="0"/>
              </a:spcAft>
              <a:buNone/>
            </a:pPr>
            <a:r>
              <a:rPr lang="en" sz="1200">
                <a:solidFill>
                  <a:schemeClr val="dk1"/>
                </a:solidFill>
              </a:rPr>
              <a:t>Alternative Hypothesis (H1): The sum of input elasticities does not equal 1 (variable returns to scale)</a:t>
            </a:r>
            <a:endParaRPr sz="1200">
              <a:solidFill>
                <a:schemeClr val="dk1"/>
              </a:solidFill>
            </a:endParaRPr>
          </a:p>
          <a:p>
            <a:pPr indent="0" lvl="0" marL="0" rtl="0" algn="l">
              <a:lnSpc>
                <a:spcPct val="130434"/>
              </a:lnSpc>
              <a:spcBef>
                <a:spcPts val="0"/>
              </a:spcBef>
              <a:spcAft>
                <a:spcPts val="0"/>
              </a:spcAft>
              <a:buNone/>
            </a:pPr>
            <a:r>
              <a:rPr lang="en" sz="1200">
                <a:solidFill>
                  <a:schemeClr val="dk1"/>
                </a:solidFill>
              </a:rPr>
              <a:t>	F-statistic: 106.1280</a:t>
            </a:r>
            <a:endParaRPr sz="1200">
              <a:solidFill>
                <a:schemeClr val="dk1"/>
              </a:solidFill>
            </a:endParaRPr>
          </a:p>
          <a:p>
            <a:pPr indent="457200" lvl="0" marL="0" rtl="0" algn="l">
              <a:lnSpc>
                <a:spcPct val="130434"/>
              </a:lnSpc>
              <a:spcBef>
                <a:spcPts val="0"/>
              </a:spcBef>
              <a:spcAft>
                <a:spcPts val="0"/>
              </a:spcAft>
              <a:buClr>
                <a:schemeClr val="dk1"/>
              </a:buClr>
              <a:buSzPts val="1100"/>
              <a:buFont typeface="Arial"/>
              <a:buNone/>
            </a:pPr>
            <a:r>
              <a:rPr lang="en" sz="1200">
                <a:solidFill>
                  <a:schemeClr val="dk1"/>
                </a:solidFill>
              </a:rPr>
              <a:t>At 5% significance level: Reject H0</a:t>
            </a:r>
            <a:endParaRPr sz="1200">
              <a:solidFill>
                <a:schemeClr val="dk1"/>
              </a:solidFill>
            </a:endParaRPr>
          </a:p>
          <a:p>
            <a:pPr indent="457200" lvl="0" marL="0" rtl="0" algn="l">
              <a:lnSpc>
                <a:spcPct val="130434"/>
              </a:lnSpc>
              <a:spcBef>
                <a:spcPts val="0"/>
              </a:spcBef>
              <a:spcAft>
                <a:spcPts val="0"/>
              </a:spcAft>
              <a:buNone/>
            </a:pPr>
            <a:r>
              <a:rPr lang="en" sz="1200">
                <a:solidFill>
                  <a:schemeClr val="dk1"/>
                </a:solidFill>
              </a:rPr>
              <a:t>Conclusion: There is evidence that the production function does not exhibit constant returns to scale</a:t>
            </a:r>
            <a:br>
              <a:rPr lang="en" sz="1200">
                <a:solidFill>
                  <a:schemeClr val="dk1"/>
                </a:solidFill>
              </a:rPr>
            </a:br>
            <a:endParaRPr sz="1200">
              <a:solidFill>
                <a:schemeClr val="dk1"/>
              </a:solidFill>
            </a:endParaRPr>
          </a:p>
          <a:p>
            <a:pPr indent="-304800" lvl="0" marL="457200" rtl="0" algn="l">
              <a:lnSpc>
                <a:spcPct val="130434"/>
              </a:lnSpc>
              <a:spcBef>
                <a:spcPts val="0"/>
              </a:spcBef>
              <a:spcAft>
                <a:spcPts val="0"/>
              </a:spcAft>
              <a:buClr>
                <a:schemeClr val="dk1"/>
              </a:buClr>
              <a:buSzPts val="1200"/>
              <a:buAutoNum type="arabicPeriod"/>
            </a:pPr>
            <a:r>
              <a:rPr lang="en" sz="1200">
                <a:solidFill>
                  <a:schemeClr val="dk1"/>
                </a:solidFill>
              </a:rPr>
              <a:t>Hypothesis Testing for Diminishing Marginal Returns</a:t>
            </a:r>
            <a:br>
              <a:rPr lang="en" sz="1200">
                <a:solidFill>
                  <a:schemeClr val="dk1"/>
                </a:solidFill>
              </a:rPr>
            </a:br>
            <a:r>
              <a:rPr lang="en" sz="1200">
                <a:solidFill>
                  <a:schemeClr val="dk1"/>
                </a:solidFill>
              </a:rPr>
              <a:t>Null Hypothesis (H0): β_squared ≥ 0 (No diminishing returns)</a:t>
            </a:r>
            <a:br>
              <a:rPr lang="en" sz="1200">
                <a:solidFill>
                  <a:schemeClr val="dk1"/>
                </a:solidFill>
              </a:rPr>
            </a:br>
            <a:r>
              <a:rPr lang="en" sz="1200">
                <a:solidFill>
                  <a:schemeClr val="dk1"/>
                </a:solidFill>
              </a:rPr>
              <a:t>Alternative Hypothesis (H1): β_squared &lt; 0 (Diminishing returns exist)</a:t>
            </a:r>
            <a:br>
              <a:rPr lang="en" sz="1200">
                <a:solidFill>
                  <a:schemeClr val="dk1"/>
                </a:solidFill>
              </a:rPr>
            </a:br>
            <a:endParaRPr sz="1200">
              <a:solidFill>
                <a:schemeClr val="dk1"/>
              </a:solidFill>
            </a:endParaRPr>
          </a:p>
        </p:txBody>
      </p:sp>
      <p:pic>
        <p:nvPicPr>
          <p:cNvPr id="100" name="Google Shape;100;p18" title="Screenshot 2025-04-22 143844.png"/>
          <p:cNvPicPr preferRelativeResize="0"/>
          <p:nvPr/>
        </p:nvPicPr>
        <p:blipFill>
          <a:blip r:embed="rId3">
            <a:alphaModFix/>
          </a:blip>
          <a:stretch>
            <a:fillRect/>
          </a:stretch>
        </p:blipFill>
        <p:spPr>
          <a:xfrm>
            <a:off x="1487025" y="3322200"/>
            <a:ext cx="5666775" cy="159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nvSpPr>
        <p:spPr>
          <a:xfrm>
            <a:off x="361700" y="180825"/>
            <a:ext cx="82872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3. </a:t>
            </a:r>
            <a:r>
              <a:rPr lang="en" sz="1200">
                <a:solidFill>
                  <a:schemeClr val="dk1"/>
                </a:solidFill>
              </a:rPr>
              <a:t>Hypothesis Tests for Input Complementarity</a:t>
            </a:r>
            <a:endParaRPr sz="1200">
              <a:solidFill>
                <a:schemeClr val="dk1"/>
              </a:solidFill>
            </a:endParaRPr>
          </a:p>
          <a:p>
            <a:pPr indent="0" lvl="0" marL="0" rtl="0" algn="l">
              <a:spcBef>
                <a:spcPts val="0"/>
              </a:spcBef>
              <a:spcAft>
                <a:spcPts val="0"/>
              </a:spcAft>
              <a:buNone/>
            </a:pPr>
            <a:br>
              <a:rPr lang="en" sz="1200">
                <a:solidFill>
                  <a:schemeClr val="dk1"/>
                </a:solidFill>
              </a:rPr>
            </a:br>
            <a:r>
              <a:rPr lang="en" sz="1200">
                <a:solidFill>
                  <a:schemeClr val="dk1"/>
                </a:solidFill>
              </a:rPr>
              <a:t>Null Hypothesis (H0): β_interaction ≤ 0 (No complementarity)</a:t>
            </a:r>
            <a:br>
              <a:rPr lang="en" sz="1200">
                <a:solidFill>
                  <a:schemeClr val="dk1"/>
                </a:solidFill>
              </a:rPr>
            </a:br>
            <a:r>
              <a:rPr lang="en" sz="1200">
                <a:solidFill>
                  <a:schemeClr val="dk1"/>
                </a:solidFill>
              </a:rPr>
              <a:t>Alternative Hypothesis (H1): β_interaction &gt; 0 (Positive complementarity)</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4. Hypothesis Tests for Regional Differences</a:t>
            </a:r>
            <a:br>
              <a:rPr lang="en" sz="1200">
                <a:solidFill>
                  <a:schemeClr val="dk1"/>
                </a:solidFill>
              </a:rPr>
            </a:br>
            <a:br>
              <a:rPr lang="en" sz="1200">
                <a:solidFill>
                  <a:schemeClr val="dk1"/>
                </a:solidFill>
              </a:rPr>
            </a:br>
            <a:r>
              <a:rPr lang="en" sz="1200">
                <a:solidFill>
                  <a:schemeClr val="dk1"/>
                </a:solidFill>
              </a:rPr>
              <a:t>Null Hypothesis (H0): No regional differences in production functions</a:t>
            </a:r>
            <a:br>
              <a:rPr lang="en" sz="1200">
                <a:solidFill>
                  <a:schemeClr val="dk1"/>
                </a:solidFill>
              </a:rPr>
            </a:br>
            <a:r>
              <a:rPr lang="en" sz="1200">
                <a:solidFill>
                  <a:schemeClr val="dk1"/>
                </a:solidFill>
              </a:rPr>
              <a:t>Alternative Hypothesis (H1): Significant regional differences exist</a:t>
            </a:r>
            <a:br>
              <a:rPr lang="en" sz="1200">
                <a:solidFill>
                  <a:schemeClr val="dk1"/>
                </a:solidFill>
              </a:rPr>
            </a:br>
            <a:br>
              <a:rPr lang="en" sz="1200">
                <a:solidFill>
                  <a:schemeClr val="dk1"/>
                </a:solidFill>
              </a:rPr>
            </a:br>
            <a:r>
              <a:rPr lang="en" sz="1200">
                <a:solidFill>
                  <a:schemeClr val="dk1"/>
                </a:solidFill>
              </a:rPr>
              <a:t>Perform Joint Wald test to check “Are all region-specific interaction slopes zero?”</a:t>
            </a:r>
            <a:br>
              <a:rPr lang="en" sz="1200">
                <a:solidFill>
                  <a:schemeClr val="dk1"/>
                </a:solidFill>
              </a:rPr>
            </a:br>
            <a:br>
              <a:rPr lang="en" sz="1200">
                <a:solidFill>
                  <a:schemeClr val="dk1"/>
                </a:solidFill>
              </a:rPr>
            </a:br>
            <a:r>
              <a:rPr lang="en" sz="1200">
                <a:solidFill>
                  <a:schemeClr val="dk1"/>
                </a:solidFill>
              </a:rPr>
              <a:t>Wald test (Cobb–Douglas interactions): </a:t>
            </a:r>
            <a:br>
              <a:rPr lang="en" sz="1200">
                <a:solidFill>
                  <a:schemeClr val="dk1"/>
                </a:solidFill>
              </a:rPr>
            </a:br>
            <a:r>
              <a:rPr lang="en" sz="1200">
                <a:solidFill>
                  <a:schemeClr val="dk1"/>
                </a:solidFill>
              </a:rPr>
              <a:t>F test has values F = 1.780761620843653, p = 0.015956276749412985</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Wald test (Quadratic interactions):</a:t>
            </a:r>
            <a:br>
              <a:rPr lang="en" sz="1200">
                <a:solidFill>
                  <a:schemeClr val="dk1"/>
                </a:solidFill>
              </a:rPr>
            </a:br>
            <a:r>
              <a:rPr lang="en" sz="1200">
                <a:solidFill>
                  <a:schemeClr val="dk1"/>
                </a:solidFill>
              </a:rPr>
              <a:t>F test has values F = 5.118154233426203, p = 1.297057978905117e-13</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pic>
        <p:nvPicPr>
          <p:cNvPr id="106" name="Google Shape;106;p19" title="Screenshot 2025-04-22 144706.png"/>
          <p:cNvPicPr preferRelativeResize="0"/>
          <p:nvPr/>
        </p:nvPicPr>
        <p:blipFill>
          <a:blip r:embed="rId3">
            <a:alphaModFix/>
          </a:blip>
          <a:stretch>
            <a:fillRect/>
          </a:stretch>
        </p:blipFill>
        <p:spPr>
          <a:xfrm>
            <a:off x="1635425" y="1187700"/>
            <a:ext cx="5301350" cy="110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790275"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500"/>
              <a:t>Robustness Checks</a:t>
            </a:r>
            <a:endParaRPr b="1" sz="2500"/>
          </a:p>
          <a:p>
            <a:pPr indent="0" lvl="0" marL="0" rtl="0" algn="l">
              <a:spcBef>
                <a:spcPts val="1200"/>
              </a:spcBef>
              <a:spcAft>
                <a:spcPts val="0"/>
              </a:spcAft>
              <a:buNone/>
            </a:pPr>
            <a:r>
              <a:t/>
            </a:r>
            <a:endParaRPr sz="2500"/>
          </a:p>
        </p:txBody>
      </p:sp>
      <p:pic>
        <p:nvPicPr>
          <p:cNvPr id="112" name="Google Shape;112;p20"/>
          <p:cNvPicPr preferRelativeResize="0"/>
          <p:nvPr/>
        </p:nvPicPr>
        <p:blipFill>
          <a:blip r:embed="rId3">
            <a:alphaModFix/>
          </a:blip>
          <a:stretch>
            <a:fillRect/>
          </a:stretch>
        </p:blipFill>
        <p:spPr>
          <a:xfrm>
            <a:off x="386275" y="460875"/>
            <a:ext cx="5472901" cy="2385375"/>
          </a:xfrm>
          <a:prstGeom prst="rect">
            <a:avLst/>
          </a:prstGeom>
          <a:noFill/>
          <a:ln>
            <a:noFill/>
          </a:ln>
        </p:spPr>
      </p:pic>
      <p:pic>
        <p:nvPicPr>
          <p:cNvPr id="113" name="Google Shape;113;p20"/>
          <p:cNvPicPr preferRelativeResize="0"/>
          <p:nvPr/>
        </p:nvPicPr>
        <p:blipFill>
          <a:blip r:embed="rId4">
            <a:alphaModFix/>
          </a:blip>
          <a:stretch>
            <a:fillRect/>
          </a:stretch>
        </p:blipFill>
        <p:spPr>
          <a:xfrm>
            <a:off x="3621200" y="2846250"/>
            <a:ext cx="4752574" cy="218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606362" y="408850"/>
            <a:ext cx="4708826" cy="1994000"/>
          </a:xfrm>
          <a:prstGeom prst="rect">
            <a:avLst/>
          </a:prstGeom>
          <a:noFill/>
          <a:ln>
            <a:noFill/>
          </a:ln>
        </p:spPr>
      </p:pic>
      <p:pic>
        <p:nvPicPr>
          <p:cNvPr id="119" name="Google Shape;119;p21"/>
          <p:cNvPicPr preferRelativeResize="0"/>
          <p:nvPr/>
        </p:nvPicPr>
        <p:blipFill>
          <a:blip r:embed="rId4">
            <a:alphaModFix/>
          </a:blip>
          <a:stretch>
            <a:fillRect/>
          </a:stretch>
        </p:blipFill>
        <p:spPr>
          <a:xfrm>
            <a:off x="3023900" y="2571750"/>
            <a:ext cx="5298151" cy="184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