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63" r:id="rId4"/>
    <p:sldId id="276" r:id="rId5"/>
    <p:sldId id="273" r:id="rId6"/>
    <p:sldId id="272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84094-EB96-46F2-B82D-19B244978AA2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00CA-0F85-40AB-9880-94FBCCBA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2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93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30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15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691696" y="-3676480"/>
            <a:ext cx="17748456" cy="1532031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779267" y="2655767"/>
            <a:ext cx="8633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2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 with spac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1091932" y="-1360953"/>
            <a:ext cx="14551163" cy="10163332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50576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 transparen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10422011" y="5716952"/>
            <a:ext cx="3517111" cy="2634371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2638023" y="-279400"/>
            <a:ext cx="3516555" cy="2633953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1156737" y="-757267"/>
            <a:ext cx="3516409" cy="2633845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9712129" y="-1112695"/>
            <a:ext cx="3516399" cy="2633837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10753489" y="1422421"/>
            <a:ext cx="3516524" cy="2633931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547538" y="2758974"/>
            <a:ext cx="3516676" cy="2634044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3597105" y="4856250"/>
            <a:ext cx="3516543" cy="2633945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6393412" y="5350858"/>
            <a:ext cx="3516699" cy="2634061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9290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691696" y="-3676480"/>
            <a:ext cx="17748456" cy="1532031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779267" y="2633051"/>
            <a:ext cx="8633600" cy="106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779267" y="3725753"/>
            <a:ext cx="8633600" cy="49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35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8138087" y="-338567"/>
            <a:ext cx="5654533" cy="4235333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8182843" y="3519924"/>
            <a:ext cx="5654688" cy="4235449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302765" y="5642074"/>
            <a:ext cx="5655032" cy="4235707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838450" y="1073258"/>
            <a:ext cx="5654467" cy="4235284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740596" y="-2009395"/>
            <a:ext cx="5654797" cy="4235531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4930291" y="5860313"/>
            <a:ext cx="5654748" cy="4235495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8" name="Google Shape;98;p4"/>
          <p:cNvSpPr/>
          <p:nvPr/>
        </p:nvSpPr>
        <p:spPr>
          <a:xfrm rot="10800000">
            <a:off x="5187767" y="0"/>
            <a:ext cx="1816400" cy="19300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4"/>
          <p:cNvSpPr txBox="1"/>
          <p:nvPr/>
        </p:nvSpPr>
        <p:spPr>
          <a:xfrm>
            <a:off x="4791200" y="144221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128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2655767" y="2882400"/>
            <a:ext cx="6880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4000"/>
            </a:lvl1pPr>
            <a:lvl2pPr marL="1219170" lvl="1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⊳"/>
              <a:defRPr sz="4000"/>
            </a:lvl2pPr>
            <a:lvl3pPr marL="1828754" lvl="2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1012529" y="-1905780"/>
            <a:ext cx="15003109" cy="11877727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779267" y="2017532"/>
            <a:ext cx="8633600" cy="37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1219170" lvl="1" indent="-507987" rtl="0">
              <a:spcBef>
                <a:spcPts val="800"/>
              </a:spcBef>
              <a:spcAft>
                <a:spcPts val="0"/>
              </a:spcAft>
              <a:buSzPts val="2400"/>
              <a:buChar char="⊳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50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701887" y="-2682721"/>
            <a:ext cx="14430029" cy="12389613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779167" y="2017533"/>
            <a:ext cx="4034000" cy="3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⊳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6378928" y="2017533"/>
            <a:ext cx="4034000" cy="3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⊳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646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9738188" y="-129363"/>
            <a:ext cx="4117665" cy="3084195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226108" y="5119481"/>
            <a:ext cx="2805785" cy="2101577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7630005" y="2180684"/>
            <a:ext cx="4117631" cy="3084169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8429637" y="5741041"/>
            <a:ext cx="4117609" cy="3084153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11448987" y="3137516"/>
            <a:ext cx="2123856" cy="15908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6803366" y="-1796824"/>
            <a:ext cx="4117409" cy="3084003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83913" y="-544990"/>
            <a:ext cx="2124080" cy="1590969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779267" y="2017533"/>
            <a:ext cx="2676000" cy="39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⊳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4736552" y="2017533"/>
            <a:ext cx="2676000" cy="39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⊳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7693836" y="2017533"/>
            <a:ext cx="2676000" cy="39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⊳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587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701887" y="-2885921"/>
            <a:ext cx="14430029" cy="12389613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278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1091932" y="-1360953"/>
            <a:ext cx="14551163" cy="10163332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78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5448454" y="616800"/>
            <a:ext cx="5654533" cy="4235333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5292373" y="-3357400"/>
            <a:ext cx="5654524" cy="4235327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9217076" y="2257824"/>
            <a:ext cx="5654688" cy="4235449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853401" y="4477441"/>
            <a:ext cx="5655032" cy="4235707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2640950" y="2756125"/>
            <a:ext cx="5654467" cy="4235284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539796" y="-212595"/>
            <a:ext cx="5654797" cy="4235531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6768691" y="6181046"/>
            <a:ext cx="5654748" cy="4235495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95014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9267" y="2017532"/>
            <a:ext cx="8633600" cy="3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4935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97429" y="1660980"/>
            <a:ext cx="9032759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Breast Cancer Det</a:t>
            </a:r>
            <a:r>
              <a:rPr lang="en-US" dirty="0"/>
              <a:t>ection Model </a:t>
            </a:r>
            <a:endParaRPr dirty="0"/>
          </a:p>
        </p:txBody>
      </p:sp>
      <p:sp>
        <p:nvSpPr>
          <p:cNvPr id="3" name="Google Shape;373;p13">
            <a:extLst>
              <a:ext uri="{FF2B5EF4-FFF2-40B4-BE49-F238E27FC236}">
                <a16:creationId xmlns:a16="http://schemas.microsoft.com/office/drawing/2014/main" id="{59653D8A-08A4-4961-9907-3B6A246A3B9F}"/>
              </a:ext>
            </a:extLst>
          </p:cNvPr>
          <p:cNvSpPr txBox="1">
            <a:spLocks/>
          </p:cNvSpPr>
          <p:nvPr/>
        </p:nvSpPr>
        <p:spPr>
          <a:xfrm>
            <a:off x="9186575" y="4544367"/>
            <a:ext cx="4278215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kern="0" dirty="0"/>
              <a:t>Arjun Kannan</a:t>
            </a:r>
          </a:p>
        </p:txBody>
      </p:sp>
      <p:sp>
        <p:nvSpPr>
          <p:cNvPr id="4" name="Google Shape;373;p13">
            <a:extLst>
              <a:ext uri="{FF2B5EF4-FFF2-40B4-BE49-F238E27FC236}">
                <a16:creationId xmlns:a16="http://schemas.microsoft.com/office/drawing/2014/main" id="{ADC49222-78E6-4FD8-A555-9C5090DAF5C5}"/>
              </a:ext>
            </a:extLst>
          </p:cNvPr>
          <p:cNvSpPr txBox="1">
            <a:spLocks/>
          </p:cNvSpPr>
          <p:nvPr/>
        </p:nvSpPr>
        <p:spPr>
          <a:xfrm>
            <a:off x="8724351" y="4978122"/>
            <a:ext cx="4278215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kern="0" dirty="0"/>
              <a:t>IBM Data Science Capstone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 txBox="1">
            <a:spLocks noGrp="1"/>
          </p:cNvSpPr>
          <p:nvPr>
            <p:ph type="body" idx="1"/>
          </p:nvPr>
        </p:nvSpPr>
        <p:spPr>
          <a:xfrm>
            <a:off x="2183526" y="3248130"/>
            <a:ext cx="8015549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Breast cancer is an uncontrolled growth of breast cells impacting 2.1 million women each year.</a:t>
            </a:r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In 2020, it still remains a worldwide public health dilemma and is currently the most common tumor in the globe</a:t>
            </a:r>
            <a:endParaRPr dirty="0"/>
          </a:p>
        </p:txBody>
      </p:sp>
      <p:sp>
        <p:nvSpPr>
          <p:cNvPr id="402" name="Google Shape;402;p17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64B7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B64B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1020409" y="1852162"/>
            <a:ext cx="5506851" cy="4598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/>
            <a:r>
              <a:rPr lang="en-US" dirty="0"/>
              <a:t>Early prediction of cancer cells in the mammary glands decrease risk of death by almost 80%.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2.1 Million women every year have breast cancer.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In 2018, it is estimated that 627,000 women died from breast cancer – that is approximately 15% of all cancer deaths among women. </a:t>
            </a:r>
            <a:endParaRPr dirty="0"/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587273" y="580266"/>
            <a:ext cx="10781701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/>
              <a:t>Predicting Cancer cells is key to saving lives</a:t>
            </a:r>
            <a:endParaRPr b="1" dirty="0"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64B7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B64B7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77B1B-88E3-4F0D-8D15-9873734D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60" y="2669390"/>
            <a:ext cx="4650657" cy="2128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1020409" y="1852163"/>
            <a:ext cx="5506851" cy="43054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/>
            <a:r>
              <a:rPr lang="en-US" dirty="0"/>
              <a:t>Deleting Nan or Null Values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Identifying each column type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Identifying Dependent and Independent Variables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Analysis on what ML Technique can be used </a:t>
            </a:r>
            <a:endParaRPr dirty="0"/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587273" y="580266"/>
            <a:ext cx="10781701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/>
              <a:t>Understanding the data</a:t>
            </a:r>
            <a:endParaRPr b="1" dirty="0"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64B7F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kern="0">
              <a:solidFill>
                <a:srgbClr val="B64B7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67B2B-7405-42D0-8941-AEE71EE3F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73" y="976066"/>
            <a:ext cx="4640982" cy="5509737"/>
          </a:xfrm>
          <a:prstGeom prst="rect">
            <a:avLst/>
          </a:prstGeom>
        </p:spPr>
      </p:pic>
      <p:sp>
        <p:nvSpPr>
          <p:cNvPr id="8" name="Google Shape;437;p20">
            <a:extLst>
              <a:ext uri="{FF2B5EF4-FFF2-40B4-BE49-F238E27FC236}">
                <a16:creationId xmlns:a16="http://schemas.microsoft.com/office/drawing/2014/main" id="{15228988-4EC0-488C-A30B-D26F08AD0EC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214157" y="6323826"/>
            <a:ext cx="3763966" cy="6783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/>
              <a:t>Data has been extracted from Kaggle.com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57924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4376613" y="46517"/>
            <a:ext cx="3638978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/>
              <a:t>Data Analysis</a:t>
            </a:r>
            <a:endParaRPr b="1" dirty="0"/>
          </a:p>
        </p:txBody>
      </p:sp>
      <p:sp>
        <p:nvSpPr>
          <p:cNvPr id="437" name="Google Shape;437;p20"/>
          <p:cNvSpPr txBox="1">
            <a:spLocks noGrp="1"/>
          </p:cNvSpPr>
          <p:nvPr>
            <p:ph type="body" idx="2"/>
          </p:nvPr>
        </p:nvSpPr>
        <p:spPr>
          <a:xfrm>
            <a:off x="3638784" y="6472295"/>
            <a:ext cx="3763966" cy="6783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/>
              <a:t>Data has been extracted from Kaggle.com</a:t>
            </a:r>
            <a:endParaRPr sz="1600" b="1" dirty="0"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64B7F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kern="0">
              <a:solidFill>
                <a:srgbClr val="B64B7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89E90F-1D40-4561-BBF2-1083636BC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34"/>
            <a:ext cx="4653315" cy="25859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E0EEF7-CEED-4AB3-9CBC-8CA4D7241286}"/>
              </a:ext>
            </a:extLst>
          </p:cNvPr>
          <p:cNvSpPr/>
          <p:nvPr/>
        </p:nvSpPr>
        <p:spPr>
          <a:xfrm>
            <a:off x="85008" y="838117"/>
            <a:ext cx="4483298" cy="34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Identifying Benign and Malignant cells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5BC748-EE6D-4005-B433-89F5B713FE99}"/>
              </a:ext>
            </a:extLst>
          </p:cNvPr>
          <p:cNvSpPr/>
          <p:nvPr/>
        </p:nvSpPr>
        <p:spPr>
          <a:xfrm>
            <a:off x="5032694" y="1712859"/>
            <a:ext cx="3362275" cy="53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Pairplot</a:t>
            </a:r>
            <a:r>
              <a:rPr lang="en-US" b="1" dirty="0">
                <a:solidFill>
                  <a:schemeClr val="tx1"/>
                </a:solidFill>
              </a:rPr>
              <a:t> of the different attributes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BAA0CD-ECD1-46C8-B47D-FBE74DAAA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82" y="2441642"/>
            <a:ext cx="3974468" cy="31083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7461B3-2953-4063-98F7-23250365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44" y="3429000"/>
            <a:ext cx="2985001" cy="265919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FB425E4-F6F0-44CB-983F-DD1A44CD3541}"/>
              </a:ext>
            </a:extLst>
          </p:cNvPr>
          <p:cNvSpPr/>
          <p:nvPr/>
        </p:nvSpPr>
        <p:spPr>
          <a:xfrm>
            <a:off x="9313884" y="2750383"/>
            <a:ext cx="2618719" cy="53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Visualizing the correlation</a:t>
            </a:r>
          </a:p>
        </p:txBody>
      </p:sp>
    </p:spTree>
    <p:extLst>
      <p:ext uri="{BB962C8B-B14F-4D97-AF65-F5344CB8AC3E}">
        <p14:creationId xmlns:p14="http://schemas.microsoft.com/office/powerpoint/2010/main" val="333565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>
            <a:spLocks noGrp="1"/>
          </p:cNvSpPr>
          <p:nvPr>
            <p:ph type="title"/>
          </p:nvPr>
        </p:nvSpPr>
        <p:spPr>
          <a:xfrm>
            <a:off x="1772714" y="331384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/>
              <a:t>Machine Learning Techniques used:</a:t>
            </a:r>
            <a:endParaRPr b="1" dirty="0"/>
          </a:p>
        </p:txBody>
      </p:sp>
      <p:sp>
        <p:nvSpPr>
          <p:cNvPr id="571" name="Google Shape;571;p29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64B7F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kern="0">
              <a:solidFill>
                <a:srgbClr val="B64B7F"/>
              </a:solidFill>
            </a:endParaRPr>
          </a:p>
        </p:txBody>
      </p:sp>
      <p:grpSp>
        <p:nvGrpSpPr>
          <p:cNvPr id="572" name="Google Shape;572;p29"/>
          <p:cNvGrpSpPr/>
          <p:nvPr/>
        </p:nvGrpSpPr>
        <p:grpSpPr>
          <a:xfrm>
            <a:off x="7529968" y="1366238"/>
            <a:ext cx="4407601" cy="3418033"/>
            <a:chOff x="5632317" y="1189775"/>
            <a:chExt cx="3305701" cy="3483050"/>
          </a:xfrm>
        </p:grpSpPr>
        <p:sp>
          <p:nvSpPr>
            <p:cNvPr id="573" name="Google Shape;57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b="1" dirty="0"/>
                <a:t>Random Forest</a:t>
              </a:r>
              <a:endParaRPr sz="1867" kern="0" dirty="0">
                <a:solidFill>
                  <a:srgbClr val="FFFFFF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  <p:sp>
          <p:nvSpPr>
            <p:cNvPr id="574" name="Google Shape;574;p29"/>
            <p:cNvSpPr txBox="1"/>
            <p:nvPr/>
          </p:nvSpPr>
          <p:spPr>
            <a:xfrm>
              <a:off x="5982511" y="2057125"/>
              <a:ext cx="2955507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lnSpc>
                  <a:spcPct val="115000"/>
                </a:lnSpc>
                <a:buClr>
                  <a:srgbClr val="000000"/>
                </a:buClr>
              </a:pPr>
              <a:r>
                <a:rPr lang="en-US" dirty="0"/>
                <a:t>Random forests or random decision forests are an ensemble learning method for classification, regression and other tasks that operate by constructing a multitude of decision trees at training time and outputting the class that is the mode of the classes or mean prediction of the individual trees.</a:t>
              </a:r>
              <a:endParaRPr sz="1600" kern="0" dirty="0">
                <a:solidFill>
                  <a:srgbClr val="FFFFFF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</p:grpSp>
      <p:grpSp>
        <p:nvGrpSpPr>
          <p:cNvPr id="575" name="Google Shape;575;p29"/>
          <p:cNvGrpSpPr/>
          <p:nvPr/>
        </p:nvGrpSpPr>
        <p:grpSpPr>
          <a:xfrm>
            <a:off x="0" y="1351517"/>
            <a:ext cx="4729200" cy="3417823"/>
            <a:chOff x="0" y="1189989"/>
            <a:chExt cx="3546900" cy="3482836"/>
          </a:xfrm>
        </p:grpSpPr>
        <p:sp>
          <p:nvSpPr>
            <p:cNvPr id="576" name="Google Shape;57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b="1" dirty="0"/>
                <a:t>Logistic Regression</a:t>
              </a:r>
              <a:endParaRPr sz="1867" kern="0" dirty="0">
                <a:solidFill>
                  <a:srgbClr val="FFFFFF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  <p:sp>
          <p:nvSpPr>
            <p:cNvPr id="577" name="Google Shape;577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lnSpc>
                  <a:spcPct val="115000"/>
                </a:lnSpc>
                <a:buClr>
                  <a:srgbClr val="000000"/>
                </a:buClr>
              </a:pPr>
              <a:r>
                <a:rPr lang="en-US" dirty="0"/>
                <a:t>Logistic regression is a supervised learning classification algorithm used to predict the probability of a target variable.</a:t>
              </a:r>
              <a:r>
                <a:rPr lang="en" sz="1600" kern="0" dirty="0">
                  <a:solidFill>
                    <a:srgbClr val="FFFFFF"/>
                  </a:solidFill>
                  <a:latin typeface="Saira SemiCondensed Light"/>
                  <a:ea typeface="Saira SemiCondensed Light"/>
                  <a:cs typeface="Saira SemiCondensed Light"/>
                  <a:sym typeface="Saira SemiCondensed Light"/>
                </a:rPr>
                <a:t>.</a:t>
              </a:r>
              <a:endParaRPr sz="1600" kern="0" dirty="0">
                <a:solidFill>
                  <a:srgbClr val="FFFFFF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</p:grpSp>
      <p:grpSp>
        <p:nvGrpSpPr>
          <p:cNvPr id="578" name="Google Shape;578;p29"/>
          <p:cNvGrpSpPr/>
          <p:nvPr/>
        </p:nvGrpSpPr>
        <p:grpSpPr>
          <a:xfrm>
            <a:off x="3928987" y="1351307"/>
            <a:ext cx="4407600" cy="3418033"/>
            <a:chOff x="2944204" y="1189775"/>
            <a:chExt cx="3305700" cy="3483050"/>
          </a:xfrm>
        </p:grpSpPr>
        <p:sp>
          <p:nvSpPr>
            <p:cNvPr id="579" name="Google Shape;579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b="1" dirty="0"/>
                <a:t>Decision Tree</a:t>
              </a:r>
              <a:r>
                <a:rPr lang="en-US" dirty="0"/>
                <a:t> </a:t>
              </a:r>
              <a:endParaRPr sz="1867" kern="0" dirty="0">
                <a:solidFill>
                  <a:srgbClr val="FFFFFF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  <p:sp>
          <p:nvSpPr>
            <p:cNvPr id="580" name="Google Shape;580;p29"/>
            <p:cNvSpPr txBox="1"/>
            <p:nvPr/>
          </p:nvSpPr>
          <p:spPr>
            <a:xfrm>
              <a:off x="3151762" y="2057125"/>
              <a:ext cx="2830748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lnSpc>
                  <a:spcPct val="115000"/>
                </a:lnSpc>
                <a:buClr>
                  <a:srgbClr val="000000"/>
                </a:buClr>
              </a:pPr>
              <a:r>
                <a:rPr lang="en-US" dirty="0"/>
                <a:t>Decision Tree Analysis is a general, predictive modelling tool that has applications spanning a number of different areas. In general, decision trees are constructed via an algorithmic approach that identifies ways to split a data set based on different conditions</a:t>
              </a:r>
              <a:r>
                <a:rPr lang="en" sz="1600" kern="0" dirty="0">
                  <a:solidFill>
                    <a:srgbClr val="FFFFFF"/>
                  </a:solidFill>
                  <a:latin typeface="Saira SemiCondensed Light"/>
                  <a:ea typeface="Saira SemiCondensed Light"/>
                  <a:cs typeface="Saira SemiCondensed Light"/>
                  <a:sym typeface="Saira SemiCondensed Light"/>
                </a:rPr>
                <a:t>.</a:t>
              </a:r>
              <a:endParaRPr sz="1600" kern="0" dirty="0">
                <a:solidFill>
                  <a:srgbClr val="FFFFFF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D4709D-AE49-4076-B3F6-4FA87198C5A4}"/>
              </a:ext>
            </a:extLst>
          </p:cNvPr>
          <p:cNvSpPr/>
          <p:nvPr/>
        </p:nvSpPr>
        <p:spPr>
          <a:xfrm>
            <a:off x="2277052" y="5318859"/>
            <a:ext cx="6801308" cy="34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75% data trained and 25% data is tested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4E984B-6260-4B3B-97F0-F005AE357308}"/>
              </a:ext>
            </a:extLst>
          </p:cNvPr>
          <p:cNvSpPr/>
          <p:nvPr/>
        </p:nvSpPr>
        <p:spPr>
          <a:xfrm>
            <a:off x="254431" y="5974470"/>
            <a:ext cx="11237798" cy="65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endParaRPr lang="en-US" dirty="0">
              <a:solidFill>
                <a:schemeClr val="tx1"/>
              </a:solidFill>
            </a:endParaRP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“Diagnosis” column consisting of 2 values – Benign and Malignant as the dependent variable (Y). Rest considered as Independent data (X).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3278220" y="169828"/>
            <a:ext cx="5822171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b="1" dirty="0"/>
              <a:t>Testing Results</a:t>
            </a:r>
            <a:endParaRPr b="1" dirty="0"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64B7F"/>
                </a:solidFill>
              </a:rPr>
              <a:pPr defTabSz="1219170">
                <a:buClr>
                  <a:srgbClr val="000000"/>
                </a:buClr>
              </a:pPr>
              <a:t>7</a:t>
            </a:fld>
            <a:endParaRPr kern="0">
              <a:solidFill>
                <a:srgbClr val="B64B7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4FDDE6-FCAD-4F04-BD17-C3A20BC04B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124" y="1154673"/>
            <a:ext cx="4734533" cy="50768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5BA1012-E399-463D-90B8-C361D07B448A}"/>
              </a:ext>
            </a:extLst>
          </p:cNvPr>
          <p:cNvSpPr/>
          <p:nvPr/>
        </p:nvSpPr>
        <p:spPr>
          <a:xfrm>
            <a:off x="5077838" y="1896894"/>
            <a:ext cx="778213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8AC49B0-25FB-4885-B78B-395FD1B0FD73}"/>
              </a:ext>
            </a:extLst>
          </p:cNvPr>
          <p:cNvSpPr/>
          <p:nvPr/>
        </p:nvSpPr>
        <p:spPr>
          <a:xfrm>
            <a:off x="5103778" y="3429000"/>
            <a:ext cx="778213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5A9A0A-B6AC-4E5E-9F9B-BEB0C4A00DD2}"/>
              </a:ext>
            </a:extLst>
          </p:cNvPr>
          <p:cNvSpPr/>
          <p:nvPr/>
        </p:nvSpPr>
        <p:spPr>
          <a:xfrm>
            <a:off x="5077838" y="5051898"/>
            <a:ext cx="778213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260AA-166F-4666-8A67-0BBE0AC90834}"/>
              </a:ext>
            </a:extLst>
          </p:cNvPr>
          <p:cNvSpPr/>
          <p:nvPr/>
        </p:nvSpPr>
        <p:spPr>
          <a:xfrm>
            <a:off x="1381327" y="1896894"/>
            <a:ext cx="3511685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1 – Logistic Regression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06F79F-FAA4-4151-A5BA-52A15B944493}"/>
              </a:ext>
            </a:extLst>
          </p:cNvPr>
          <p:cNvSpPr/>
          <p:nvPr/>
        </p:nvSpPr>
        <p:spPr>
          <a:xfrm>
            <a:off x="1381327" y="3338208"/>
            <a:ext cx="3511685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2 – Decision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200DA9-3F96-43D2-B39D-262764C65B08}"/>
              </a:ext>
            </a:extLst>
          </p:cNvPr>
          <p:cNvSpPr/>
          <p:nvPr/>
        </p:nvSpPr>
        <p:spPr>
          <a:xfrm>
            <a:off x="1381327" y="4935166"/>
            <a:ext cx="3511685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3 – Random Forest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EEF016-A37D-4BF5-AC17-DF6404AF47B9}"/>
              </a:ext>
            </a:extLst>
          </p:cNvPr>
          <p:cNvSpPr/>
          <p:nvPr/>
        </p:nvSpPr>
        <p:spPr>
          <a:xfrm>
            <a:off x="1322960" y="5992733"/>
            <a:ext cx="5165388" cy="603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Random Forest classification has the best accuracy at 96.5%</a:t>
            </a:r>
          </a:p>
        </p:txBody>
      </p:sp>
    </p:spTree>
    <p:extLst>
      <p:ext uri="{BB962C8B-B14F-4D97-AF65-F5344CB8AC3E}">
        <p14:creationId xmlns:p14="http://schemas.microsoft.com/office/powerpoint/2010/main" val="112360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1779167" y="1326869"/>
            <a:ext cx="9624002" cy="46459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It is evident that the </a:t>
            </a:r>
            <a:r>
              <a:rPr lang="en-US" b="1" u="sng" dirty="0"/>
              <a:t>Random Forest Training</a:t>
            </a:r>
            <a:r>
              <a:rPr lang="en-US" dirty="0"/>
              <a:t> is the most accurate at 96.5% followed by </a:t>
            </a:r>
            <a:r>
              <a:rPr lang="en-US" b="1" u="sng" dirty="0"/>
              <a:t>Logistic Regression </a:t>
            </a:r>
            <a:r>
              <a:rPr lang="en-US" dirty="0"/>
              <a:t>at 95.1% and lastly </a:t>
            </a:r>
            <a:r>
              <a:rPr lang="en-US" b="1" u="sng" dirty="0"/>
              <a:t>Decision Tree</a:t>
            </a:r>
            <a:r>
              <a:rPr lang="en-US" dirty="0"/>
              <a:t> at 93.7%. </a:t>
            </a:r>
          </a:p>
          <a:p>
            <a:pPr marL="135464" indent="0">
              <a:buNone/>
            </a:pPr>
            <a:endParaRPr lang="en-US" dirty="0"/>
          </a:p>
          <a:p>
            <a:r>
              <a:rPr lang="en-US" dirty="0"/>
              <a:t>When tested, there is a few errors that the Machine makes but provides a very good accuracy rate. </a:t>
            </a:r>
          </a:p>
          <a:p>
            <a:endParaRPr lang="en-US" dirty="0"/>
          </a:p>
          <a:p>
            <a:r>
              <a:rPr lang="en-US" dirty="0"/>
              <a:t>This study is only the beginning of research conducted by the Breast Cancer Research Group and can be pivotal for predicting breast cancer in the future.</a:t>
            </a:r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779167" y="228193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b="1" dirty="0"/>
              <a:t>Conclusion</a:t>
            </a:r>
            <a:endParaRPr b="1" dirty="0"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64B7F"/>
                </a:solidFill>
              </a:rPr>
              <a:pPr defTabSz="1219170">
                <a:buClr>
                  <a:srgbClr val="000000"/>
                </a:buClr>
              </a:pPr>
              <a:t>8</a:t>
            </a:fld>
            <a:endParaRPr kern="0">
              <a:solidFill>
                <a:srgbClr val="B64B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5920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440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Saira Semi Condensed</vt:lpstr>
      <vt:lpstr>Saira SemiCondensed Light</vt:lpstr>
      <vt:lpstr>Dardanius template</vt:lpstr>
      <vt:lpstr>Breast Cancer Detection Model </vt:lpstr>
      <vt:lpstr>PowerPoint Presentation</vt:lpstr>
      <vt:lpstr>Predicting Cancer cells is key to saving lives</vt:lpstr>
      <vt:lpstr>Understanding the data</vt:lpstr>
      <vt:lpstr>Data Analysis</vt:lpstr>
      <vt:lpstr>Machine Learning Techniques used:</vt:lpstr>
      <vt:lpstr>Testing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Model </dc:title>
  <dc:creator>Arjun Kannan</dc:creator>
  <cp:lastModifiedBy>Arjun Kannan</cp:lastModifiedBy>
  <cp:revision>12</cp:revision>
  <dcterms:created xsi:type="dcterms:W3CDTF">2020-09-11T07:31:19Z</dcterms:created>
  <dcterms:modified xsi:type="dcterms:W3CDTF">2020-09-11T09:10:12Z</dcterms:modified>
</cp:coreProperties>
</file>