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8"/>
  </p:notesMasterIdLst>
  <p:sldIdLst>
    <p:sldId id="379" r:id="rId2"/>
    <p:sldId id="513" r:id="rId3"/>
    <p:sldId id="317" r:id="rId4"/>
    <p:sldId id="519" r:id="rId5"/>
    <p:sldId id="520" r:id="rId6"/>
    <p:sldId id="521" r:id="rId7"/>
    <p:sldId id="524" r:id="rId8"/>
    <p:sldId id="525" r:id="rId9"/>
    <p:sldId id="526" r:id="rId10"/>
    <p:sldId id="516" r:id="rId11"/>
    <p:sldId id="518" r:id="rId12"/>
    <p:sldId id="527" r:id="rId13"/>
    <p:sldId id="528" r:id="rId14"/>
    <p:sldId id="529" r:id="rId15"/>
    <p:sldId id="517" r:id="rId16"/>
    <p:sldId id="26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941" autoAdjust="0"/>
    <p:restoredTop sz="94041" autoAdjust="0"/>
  </p:normalViewPr>
  <p:slideViewPr>
    <p:cSldViewPr snapToGrid="0">
      <p:cViewPr varScale="1">
        <p:scale>
          <a:sx n="82" d="100"/>
          <a:sy n="82" d="100"/>
        </p:scale>
        <p:origin x="-1829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C18445B-3D83-48F8-8074-7A945437C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14DCF11-2565-4585-B14D-DE65C8B338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D7F702-C849-4981-AD7E-916FA0F2FB34}" type="datetimeFigureOut">
              <a:rPr lang="en-US"/>
              <a:pPr>
                <a:defRPr/>
              </a:pPr>
              <a:t>5/22/2025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3EBBC463-3244-48B7-9B27-FE9395C4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5410931D-B801-4759-8B55-646BB45B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049E9F1-013D-4E40-8E40-E44D90C541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3CE0D85-C464-4273-89B9-031AFAC5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892F-F9FC-456A-BEE2-9EDE45E6D0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730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="" xmlns:a16="http://schemas.microsoft.com/office/drawing/2014/main" id="{010EEB2E-AD9B-413B-B6C3-EB5E83782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="" xmlns:a16="http://schemas.microsoft.com/office/drawing/2014/main" id="{94E90F94-B400-4281-83AE-CCE5888FF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Presentation slide for courses, classes, lectures et al.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="" xmlns:a16="http://schemas.microsoft.com/office/drawing/2014/main" id="{1627386B-90AB-4EC7-BBB6-8EBBD1B3E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D71760B-D2A6-42F8-B9C5-E0C097D11814}" type="slidenum">
              <a:rPr lang="en-US">
                <a:solidFill>
                  <a:prstClr val="black"/>
                </a:solidFill>
                <a:latin typeface="Calibri"/>
                <a:cs typeface="+mn-cs"/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9046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71325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7132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0892F-F9FC-456A-BEE2-9EDE45E6D0B8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="" xmlns:p14="http://schemas.microsoft.com/office/powerpoint/2010/main" val="397132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7BEFB50-DFDB-433B-8285-DB86B5D0C070}"/>
              </a:ext>
            </a:extLst>
          </p:cNvPr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630C425-27A5-40AA-961A-8CFDE17FA4DD}"/>
              </a:ext>
            </a:extLst>
          </p:cNvPr>
          <p:cNvSpPr/>
          <p:nvPr/>
        </p:nvSpPr>
        <p:spPr>
          <a:xfrm>
            <a:off x="-9525" y="6053139"/>
            <a:ext cx="2249091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C71B3EE-07D3-40CD-A5C9-E7B6A7D3EB55}"/>
              </a:ext>
            </a:extLst>
          </p:cNvPr>
          <p:cNvSpPr/>
          <p:nvPr/>
        </p:nvSpPr>
        <p:spPr>
          <a:xfrm>
            <a:off x="2358628" y="6043614"/>
            <a:ext cx="6785372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>
            <a:extLst>
              <a:ext uri="{FF2B5EF4-FFF2-40B4-BE49-F238E27FC236}">
                <a16:creationId xmlns="" xmlns:a16="http://schemas.microsoft.com/office/drawing/2014/main" id="{3733BC89-84AA-4433-89FB-B7A7E5D1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15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9FDA555-E7D0-42F0-AC4C-4811C25EA4F9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10" name="Footer Placeholder 16">
            <a:extLst>
              <a:ext uri="{FF2B5EF4-FFF2-40B4-BE49-F238E27FC236}">
                <a16:creationId xmlns="" xmlns:a16="http://schemas.microsoft.com/office/drawing/2014/main" id="{52B60891-0B66-4CA7-88CB-DE5EC0A1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85975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>
            <a:extLst>
              <a:ext uri="{FF2B5EF4-FFF2-40B4-BE49-F238E27FC236}">
                <a16:creationId xmlns="" xmlns:a16="http://schemas.microsoft.com/office/drawing/2014/main" id="{CBE7F8AC-DBDA-417F-981D-F15B3426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8247BE2-61CD-463C-AD78-643FCA7B2A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8842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="" xmlns:a16="http://schemas.microsoft.com/office/drawing/2014/main" id="{49E2AC5C-2BDA-4ED0-A8CA-408672F7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59BA1-3B3D-49D7-B679-4527783122F8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09DD99E1-9A49-4EB3-9467-57A67F5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>
            <a:extLst>
              <a:ext uri="{FF2B5EF4-FFF2-40B4-BE49-F238E27FC236}">
                <a16:creationId xmlns="" xmlns:a16="http://schemas.microsoft.com/office/drawing/2014/main" id="{02BB8BDF-113A-4D93-A64B-0BF6D345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20B14-E841-43C9-B349-AC4B576B0B80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828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8BDF40-E20B-4BD8-84C1-E65583DF3F27}"/>
              </a:ext>
            </a:extLst>
          </p:cNvPr>
          <p:cNvSpPr/>
          <p:nvPr/>
        </p:nvSpPr>
        <p:spPr bwMode="white">
          <a:xfrm>
            <a:off x="6096000" y="0"/>
            <a:ext cx="320279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8629C48-D796-4AA1-B2C2-92BDFCA12EB1}"/>
              </a:ext>
            </a:extLst>
          </p:cNvPr>
          <p:cNvSpPr/>
          <p:nvPr/>
        </p:nvSpPr>
        <p:spPr>
          <a:xfrm>
            <a:off x="6142435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829E37C-2198-4D37-B81B-E710DF5B30FF}"/>
              </a:ext>
            </a:extLst>
          </p:cNvPr>
          <p:cNvSpPr/>
          <p:nvPr/>
        </p:nvSpPr>
        <p:spPr>
          <a:xfrm>
            <a:off x="6142435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2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B7357676-74DF-4791-B288-69977DC969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53200" y="6248401"/>
            <a:ext cx="2209800" cy="365125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9126EFFC-9F40-4763-B739-1C539166ACDE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15691A4D-8A37-4BF3-AA0E-515C1169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1"/>
            <a:ext cx="5573316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B276B00B-ADE0-415F-8138-D1827CD9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5989439" y="144661"/>
            <a:ext cx="533400" cy="24407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BE1C5-EE8B-4BC6-9CA6-2359143DF2B8}" type="slidenum">
              <a:rPr lang="en-US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59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>
            <a:extLst>
              <a:ext uri="{FF2B5EF4-FFF2-40B4-BE49-F238E27FC236}">
                <a16:creationId xmlns="" xmlns:a16="http://schemas.microsoft.com/office/drawing/2014/main" id="{A4F6F228-293F-451A-B398-4A2C5AA1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0054C995-A101-40E4-88AF-8CCA2230FDF4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6" name="Footer Placeholder 21">
            <a:extLst>
              <a:ext uri="{FF2B5EF4-FFF2-40B4-BE49-F238E27FC236}">
                <a16:creationId xmlns="" xmlns:a16="http://schemas.microsoft.com/office/drawing/2014/main" id="{CCA5FA8B-1308-4FEA-BD7F-309CB578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17">
            <a:extLst>
              <a:ext uri="{FF2B5EF4-FFF2-40B4-BE49-F238E27FC236}">
                <a16:creationId xmlns="" xmlns:a16="http://schemas.microsoft.com/office/drawing/2014/main" id="{4ABA97CD-1067-4741-8A30-67782654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8C804-4DE3-41CC-98C1-05EC14125A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4479020"/>
      </p:ext>
    </p:extLst>
  </p:cSld>
  <p:clrMapOvr>
    <a:masterClrMapping/>
  </p:clrMapOvr>
  <p:transition>
    <p:dissolv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383357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7D23AF-71EC-4251-B17F-BDD25760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A5EB19C7-A313-4953-8844-CFDFBDB67712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1A2D69-AA10-4583-9E8F-0A4D9446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6E2A9D-5CE7-4FA5-BC28-FB271F75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BBDA1B-EB2C-49E2-A1CF-4342CA4EF3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57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9230AD3-0C7A-45F5-A43D-9C62B1FE456E}"/>
              </a:ext>
            </a:extLst>
          </p:cNvPr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757C25B-6FC9-4FB2-9E6E-4912144234FE}"/>
              </a:ext>
            </a:extLst>
          </p:cNvPr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EC32344-6E1C-4BEB-B4E3-5CFAA72A62DD}"/>
              </a:ext>
            </a:extLst>
          </p:cNvPr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0"/>
            <a:ext cx="7123113" cy="1673225"/>
          </a:xfrm>
        </p:spPr>
        <p:txBody>
          <a:bodyPr/>
          <a:lstStyle>
            <a:lvl1pPr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>
            <a:extLst>
              <a:ext uri="{FF2B5EF4-FFF2-40B4-BE49-F238E27FC236}">
                <a16:creationId xmlns="" xmlns:a16="http://schemas.microsoft.com/office/drawing/2014/main" id="{4E06E9CF-DCA0-4469-9588-146DDA3B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650DA2-C70C-4FFB-9E2D-CA69753C4E81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8" name="Slide Number Placeholder 12">
            <a:extLst>
              <a:ext uri="{FF2B5EF4-FFF2-40B4-BE49-F238E27FC236}">
                <a16:creationId xmlns="" xmlns:a16="http://schemas.microsoft.com/office/drawing/2014/main" id="{024E1A5F-0041-47BD-AB34-3894313F5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295400" cy="701675"/>
          </a:xfrm>
        </p:spPr>
        <p:txBody>
          <a:bodyPr>
            <a:no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66A1CEC-9DD6-4F71-8FF7-224B44B36D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="" xmlns:a16="http://schemas.microsoft.com/office/drawing/2014/main" id="{3F02C43B-73CC-4732-8E2B-39CB4F86C0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409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>
            <a:extLst>
              <a:ext uri="{FF2B5EF4-FFF2-40B4-BE49-F238E27FC236}">
                <a16:creationId xmlns="" xmlns:a16="http://schemas.microsoft.com/office/drawing/2014/main" id="{38A05C4A-FA42-4D8C-B6A5-0F623E6E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2A22236-1168-4432-ABC0-6C926F115FB2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="" xmlns:a16="http://schemas.microsoft.com/office/drawing/2014/main" id="{675BC25A-D772-4BAD-82C5-8DE60CDA0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D9237E2-D6D8-4F93-B4E7-7A3A919C42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>
            <a:extLst>
              <a:ext uri="{FF2B5EF4-FFF2-40B4-BE49-F238E27FC236}">
                <a16:creationId xmlns="" xmlns:a16="http://schemas.microsoft.com/office/drawing/2014/main" id="{A359C2BF-21AF-4D80-AF5B-B2C0FCB014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7324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="" xmlns:a16="http://schemas.microsoft.com/office/drawing/2014/main" id="{31028AF4-9E92-4B7F-8FF5-70E8FC8C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fld id="{3D2B433E-0492-43EF-A4EE-44302D691569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="" xmlns:a16="http://schemas.microsoft.com/office/drawing/2014/main" id="{E1D98D76-29B8-4104-9B56-41E0C2B6C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4194F72-16B3-45E5-89BA-A531D9C6F9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>
            <a:extLst>
              <a:ext uri="{FF2B5EF4-FFF2-40B4-BE49-F238E27FC236}">
                <a16:creationId xmlns="" xmlns:a16="http://schemas.microsoft.com/office/drawing/2014/main" id="{9ABC4DA1-E98C-46DB-8CFC-528377A9EC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687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29D27DB-781C-4E9A-BD52-304D332D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fld id="{E7950DC9-D196-45CC-BA9F-D6D5EE325BD5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8486506-D8E7-4646-B7C2-4FD74707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153B6E-7646-4B77-8451-44B7A82A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D1442FA-41D6-4256-AB11-698261B17F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32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4D99147-29DF-4A7C-8453-281A248D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3B4A3-0DFD-4DB7-87BB-BDD024516FD0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C537661-D16B-47AD-A3C6-F4279F63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1F0016-F045-4EFE-9DBB-8B83615E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9458CC-7BDB-4AF7-84A8-156B462129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88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globe.png">
            <a:extLst>
              <a:ext uri="{FF2B5EF4-FFF2-40B4-BE49-F238E27FC236}">
                <a16:creationId xmlns="" xmlns:a16="http://schemas.microsoft.com/office/drawing/2014/main" id="{09D0E091-9432-4B8A-83A8-FAA0571AE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CA5AAB-E0EE-42C4-9DC4-6495C87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168CF-9361-4963-AFD4-61E898C8E6D4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5874615-F617-433B-BCA5-EEDB193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E2315F-E1FB-4BBC-9A69-9E76F92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AC466F-202A-449E-ABD9-88FA7D413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42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DC81B99-AD79-4350-B1B4-4A9A5B2E1411}"/>
              </a:ext>
            </a:extLst>
          </p:cNvPr>
          <p:cNvSpPr/>
          <p:nvPr/>
        </p:nvSpPr>
        <p:spPr bwMode="white">
          <a:xfrm>
            <a:off x="-9525" y="4572001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B30C86-7539-4707-BB1E-130DEE07594C}"/>
              </a:ext>
            </a:extLst>
          </p:cNvPr>
          <p:cNvSpPr/>
          <p:nvPr/>
        </p:nvSpPr>
        <p:spPr>
          <a:xfrm>
            <a:off x="-9525" y="4664075"/>
            <a:ext cx="1463279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83F932B-EE3A-413F-8794-3061763118EA}"/>
              </a:ext>
            </a:extLst>
          </p:cNvPr>
          <p:cNvSpPr/>
          <p:nvPr/>
        </p:nvSpPr>
        <p:spPr>
          <a:xfrm>
            <a:off x="1544241" y="4654550"/>
            <a:ext cx="7599759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2ACDC2E-C064-4B1C-9FEF-B25D088F4C9E}"/>
              </a:ext>
            </a:extLst>
          </p:cNvPr>
          <p:cNvSpPr/>
          <p:nvPr/>
        </p:nvSpPr>
        <p:spPr bwMode="white">
          <a:xfrm>
            <a:off x="1447800" y="1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11">
            <a:extLst>
              <a:ext uri="{FF2B5EF4-FFF2-40B4-BE49-F238E27FC236}">
                <a16:creationId xmlns="" xmlns:a16="http://schemas.microsoft.com/office/drawing/2014/main" id="{6F6A6835-255E-4F53-B0A2-B0B3683D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A64BEE4-B63B-4B07-A227-E3BC01DE73A7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10" name="Slide Number Placeholder 12">
            <a:extLst>
              <a:ext uri="{FF2B5EF4-FFF2-40B4-BE49-F238E27FC236}">
                <a16:creationId xmlns="" xmlns:a16="http://schemas.microsoft.com/office/drawing/2014/main" id="{32BA4851-7472-4558-AF6A-2F94ED631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447800" cy="663575"/>
          </a:xfrm>
        </p:spPr>
        <p:txBody>
          <a:bodyPr rtlCol="0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8110B99-22AD-4655-8E97-9D99EF66D4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Footer Placeholder 13">
            <a:extLst>
              <a:ext uri="{FF2B5EF4-FFF2-40B4-BE49-F238E27FC236}">
                <a16:creationId xmlns="" xmlns:a16="http://schemas.microsoft.com/office/drawing/2014/main" id="{8C69500C-8063-44CD-BB8C-9F570B8D59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00200" y="6248401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9822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>
            <a:extLst>
              <a:ext uri="{FF2B5EF4-FFF2-40B4-BE49-F238E27FC236}">
                <a16:creationId xmlns="" xmlns:a16="http://schemas.microsoft.com/office/drawing/2014/main" id="{08246714-135A-4141-B338-011310AA9C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12">
            <a:extLst>
              <a:ext uri="{FF2B5EF4-FFF2-40B4-BE49-F238E27FC236}">
                <a16:creationId xmlns="" xmlns:a16="http://schemas.microsoft.com/office/drawing/2014/main" id="{8F4F6B3D-18ED-42C1-A268-20AE208D8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3172" y="1600201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="" xmlns:a16="http://schemas.microsoft.com/office/drawing/2014/main" id="{B0DC14AD-E591-4E58-B1A5-35E0EC923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932F45-0E06-4599-AAE4-53FB7B523600}" type="datetime8">
              <a:rPr lang="en-US" smtClean="0"/>
              <a:pPr>
                <a:defRPr/>
              </a:pPr>
              <a:t>5/22/2025 2:53 PM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626FEA4-D403-4009-AE9A-7A81A9DD7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248401"/>
            <a:ext cx="5420916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E4241F5-43F5-4215-A37F-BA0C8B434726}"/>
              </a:ext>
            </a:extLst>
          </p:cNvPr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59CE3FE-C047-4327-A035-6DFB11A6800F}"/>
              </a:ext>
            </a:extLst>
          </p:cNvPr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3AC8A25-7CFF-4E69-B8EE-4718F8D4EF3C}"/>
              </a:ext>
            </a:extLst>
          </p:cNvPr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96567ECF-60C7-489E-AFDA-40C4EB807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b="1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83ACCE-3850-4732-B3C7-553D9AFBE5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itchFamily="34" charset="0"/>
        </a:defRPr>
      </a:lvl9pPr>
    </p:titleStyle>
    <p:bodyStyle>
      <a:lvl1pPr marL="239316" indent="-239316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479822" indent="-204788" algn="l" rtl="0" eaLnBrk="0" fontAlgn="base" hangingPunct="0">
        <a:spcBef>
          <a:spcPts val="413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2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C4652D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ceciis.foi.hr/public/conferences/1/papers2012/its3.pdf" TargetMode="External"/><Relationship Id="rId2" Type="http://schemas.openxmlformats.org/officeDocument/2006/relationships/hyperlink" Target="https://openaccess.thecvf.com/content_ICCVW_2019/papers/ACVR/Lin_Deep_Learning_Based_Wearable_Assistive_System_for_Visually_Impaired_People_ICCVW_2019_pape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pdf/2303.14792" TargetMode="External"/><Relationship Id="rId4" Type="http://schemas.openxmlformats.org/officeDocument/2006/relationships/hyperlink" Target="https://ijcrd.dvpublication.com/uploads/67b82d5a2c712_3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BA85A211-1621-40B3-8498-92D63F0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237" y="6146363"/>
            <a:ext cx="6454086" cy="514350"/>
          </a:xfr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&amp; Technology (Autonomous)</a:t>
            </a:r>
          </a:p>
        </p:txBody>
      </p:sp>
      <p:pic>
        <p:nvPicPr>
          <p:cNvPr id="17412" name="Picture 6" descr="shrast.png">
            <a:extLst>
              <a:ext uri="{FF2B5EF4-FFF2-40B4-BE49-F238E27FC236}">
                <a16:creationId xmlns="" xmlns:a16="http://schemas.microsoft.com/office/drawing/2014/main" id="{863684A2-ACEE-402C-8327-54A48708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35" y="6134848"/>
            <a:ext cx="878038" cy="537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E7747A4E-E27F-440E-AC5C-08CA6872DEFA}"/>
              </a:ext>
            </a:extLst>
          </p:cNvPr>
          <p:cNvSpPr txBox="1">
            <a:spLocks/>
          </p:cNvSpPr>
          <p:nvPr/>
        </p:nvSpPr>
        <p:spPr bwMode="auto">
          <a:xfrm>
            <a:off x="1688306" y="1828800"/>
            <a:ext cx="3771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eaLnBrk="1" hangingPunct="1">
              <a:defRPr/>
            </a:pPr>
            <a:endParaRPr lang="en-US" sz="2250" dirty="0">
              <a:solidFill>
                <a:srgbClr val="42445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extBox 3">
            <a:extLst>
              <a:ext uri="{FF2B5EF4-FFF2-40B4-BE49-F238E27FC236}">
                <a16:creationId xmlns="" xmlns:a16="http://schemas.microsoft.com/office/drawing/2014/main" id="{829753C7-FA66-496E-A2F6-D15FD248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228083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400" b="1" u="sng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400" b="1" u="sng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alt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 SCIENCE AND 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(COM-811) Presentation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 CSE 8</a:t>
            </a:r>
            <a:r>
              <a:rPr lang="en-US" altLang="en-US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Batch </a:t>
            </a:r>
            <a:r>
              <a:rPr lang="en-US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2021-2025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Echonav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 A Smart Wearable Navigation Aid for the Visually Impaired with Real-Time Obstacle Detection and Voice Guidance</a:t>
            </a: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IN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8622074-7C1A-055B-C38B-7D91296FF636}"/>
              </a:ext>
            </a:extLst>
          </p:cNvPr>
          <p:cNvSpPr txBox="1"/>
          <p:nvPr/>
        </p:nvSpPr>
        <p:spPr>
          <a:xfrm>
            <a:off x="1127307" y="4038114"/>
            <a:ext cx="752763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80" b="1"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Arjun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Kapoor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2021a1r061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2021a1r077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Manmeet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Kour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2021a1r090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Rachna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Sharma 2021a1r078</a:t>
            </a:r>
          </a:p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Choudhary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2022a1l018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logo with a letter m&#10;&#10;Description automatically generated">
            <a:extLst>
              <a:ext uri="{FF2B5EF4-FFF2-40B4-BE49-F238E27FC236}">
                <a16:creationId xmlns="" xmlns:a16="http://schemas.microsoft.com/office/drawing/2014/main" id="{E7CC7D9B-1886-E6F2-D84E-150968100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86" y="3021424"/>
            <a:ext cx="4320000" cy="10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640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68C42-0F8C-2BB7-64E2-A5F5AA06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System Architecture: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210521" y="1551486"/>
            <a:ext cx="4883993" cy="450408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None/>
            </a:pPr>
            <a:r>
              <a:rPr lang="en-US" sz="1400" b="1" u="sng" dirty="0" smtClean="0"/>
              <a:t>1. Input Layer: Sensing Environment</a:t>
            </a:r>
          </a:p>
          <a:p>
            <a:r>
              <a:rPr lang="en-US" sz="1400" b="1" dirty="0" smtClean="0"/>
              <a:t>Ultrasonic Sensors</a:t>
            </a:r>
            <a:r>
              <a:rPr lang="en-US" sz="1400" dirty="0" smtClean="0"/>
              <a:t> (HC-SR04, </a:t>
            </a:r>
            <a:r>
              <a:rPr lang="en-US" sz="1400" dirty="0" err="1" smtClean="0"/>
              <a:t>Maxbotix</a:t>
            </a:r>
            <a:r>
              <a:rPr lang="en-US" sz="1400" dirty="0" smtClean="0"/>
              <a:t> MB1200)</a:t>
            </a:r>
          </a:p>
          <a:p>
            <a:pPr lvl="1"/>
            <a:r>
              <a:rPr lang="en-US" sz="1400" dirty="0" smtClean="0"/>
              <a:t>Measure distance to obstacles (front, left, right, top)</a:t>
            </a:r>
          </a:p>
          <a:p>
            <a:r>
              <a:rPr lang="en-US" sz="1400" b="1" dirty="0" err="1" smtClean="0"/>
              <a:t>LiDAR</a:t>
            </a:r>
            <a:r>
              <a:rPr lang="en-US" sz="1400" b="1" dirty="0" smtClean="0"/>
              <a:t> Sensor</a:t>
            </a:r>
            <a:r>
              <a:rPr lang="en-US" sz="1400" dirty="0" smtClean="0"/>
              <a:t> (TF-Mini Micro </a:t>
            </a:r>
            <a:r>
              <a:rPr lang="en-US" sz="1400" dirty="0" err="1" smtClean="0"/>
              <a:t>LiDAR</a:t>
            </a:r>
            <a:r>
              <a:rPr lang="en-US" sz="1400" dirty="0" smtClean="0"/>
              <a:t>)</a:t>
            </a:r>
          </a:p>
          <a:p>
            <a:pPr lvl="1"/>
            <a:r>
              <a:rPr lang="en-US" sz="1400" dirty="0" smtClean="0"/>
              <a:t>Detect small/moving obstacles more precisely</a:t>
            </a:r>
          </a:p>
          <a:p>
            <a:r>
              <a:rPr lang="en-US" sz="1400" b="1" dirty="0" smtClean="0"/>
              <a:t>GPS Module</a:t>
            </a:r>
            <a:endParaRPr lang="en-US" sz="1400" dirty="0" smtClean="0"/>
          </a:p>
          <a:p>
            <a:pPr lvl="1"/>
            <a:r>
              <a:rPr lang="en-US" sz="1400" dirty="0" smtClean="0"/>
              <a:t>Track real-time location outdoors</a:t>
            </a:r>
          </a:p>
          <a:p>
            <a:r>
              <a:rPr lang="en-US" sz="1400" b="1" dirty="0" smtClean="0"/>
              <a:t>Bluetooth Module (HC-05)</a:t>
            </a:r>
            <a:endParaRPr lang="en-US" sz="1400" dirty="0" smtClean="0"/>
          </a:p>
          <a:p>
            <a:pPr lvl="1"/>
            <a:r>
              <a:rPr lang="en-US" sz="1400" dirty="0" smtClean="0"/>
              <a:t>Communication with </a:t>
            </a:r>
            <a:r>
              <a:rPr lang="en-US" sz="1400" dirty="0" err="1" smtClean="0"/>
              <a:t>smartphone</a:t>
            </a:r>
            <a:r>
              <a:rPr lang="en-US" sz="1400" dirty="0" smtClean="0"/>
              <a:t> for audio guidance, SOS messaging</a:t>
            </a:r>
          </a:p>
          <a:p>
            <a:pPr>
              <a:buNone/>
            </a:pPr>
            <a:r>
              <a:rPr lang="en-US" sz="1400" b="1" u="sng" dirty="0" smtClean="0"/>
              <a:t>2. Processing Layer: Microcontroller Unit</a:t>
            </a:r>
          </a:p>
          <a:p>
            <a:r>
              <a:rPr lang="en-US" sz="1400" b="1" dirty="0" err="1" smtClean="0"/>
              <a:t>Arduino</a:t>
            </a:r>
            <a:r>
              <a:rPr lang="en-US" sz="1400" b="1" dirty="0" smtClean="0"/>
              <a:t> UNO</a:t>
            </a:r>
            <a:endParaRPr lang="en-US" sz="1400" dirty="0" smtClean="0"/>
          </a:p>
          <a:p>
            <a:pPr lvl="1"/>
            <a:r>
              <a:rPr lang="en-US" sz="1400" dirty="0" smtClean="0"/>
              <a:t>Reads sensor inputs</a:t>
            </a:r>
          </a:p>
          <a:p>
            <a:pPr lvl="1"/>
            <a:r>
              <a:rPr lang="en-US" sz="1400" dirty="0" smtClean="0"/>
              <a:t>Processes distance calculations</a:t>
            </a:r>
          </a:p>
          <a:p>
            <a:pPr lvl="1"/>
            <a:r>
              <a:rPr lang="en-US" sz="1400" dirty="0" smtClean="0"/>
              <a:t>Applies threshold logic for obstacle detection</a:t>
            </a:r>
          </a:p>
          <a:p>
            <a:pPr lvl="1"/>
            <a:r>
              <a:rPr lang="en-US" sz="1400" dirty="0" smtClean="0"/>
              <a:t>Controls vibration intensity</a:t>
            </a:r>
          </a:p>
          <a:p>
            <a:pPr lvl="1"/>
            <a:r>
              <a:rPr lang="en-US" sz="1400" dirty="0" smtClean="0"/>
              <a:t>Manages Bluetooth data transmission</a:t>
            </a:r>
          </a:p>
          <a:p>
            <a:pPr lvl="1"/>
            <a:r>
              <a:rPr lang="en-US" sz="1400" dirty="0" smtClean="0"/>
              <a:t>Handles GPS data parsing</a:t>
            </a:r>
            <a:endParaRPr lang="en-US" sz="2800" dirty="0"/>
          </a:p>
        </p:txBody>
      </p:sp>
      <p:sp>
        <p:nvSpPr>
          <p:cNvPr id="5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4860087" y="1561307"/>
            <a:ext cx="3937404" cy="50717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</a:pPr>
            <a:r>
              <a:rPr lang="en-US" sz="1400" b="1" u="sng" dirty="0" smtClean="0"/>
              <a:t>3. Output Layer &amp; Feedback</a:t>
            </a:r>
          </a:p>
          <a:p>
            <a:r>
              <a:rPr lang="en-US" sz="1400" b="1" dirty="0" err="1" smtClean="0"/>
              <a:t>Haptic</a:t>
            </a:r>
            <a:r>
              <a:rPr lang="en-US" sz="1400" b="1" dirty="0" smtClean="0"/>
              <a:t> Feedback System (Vibration Motors)</a:t>
            </a:r>
            <a:endParaRPr lang="en-US" sz="1400" dirty="0" smtClean="0"/>
          </a:p>
          <a:p>
            <a:pPr lvl="1"/>
            <a:r>
              <a:rPr lang="en-US" sz="1400" dirty="0" smtClean="0"/>
              <a:t>Vibrates based on proximity of obstacles (intensity varies)</a:t>
            </a:r>
          </a:p>
          <a:p>
            <a:r>
              <a:rPr lang="en-US" sz="1400" b="1" dirty="0" smtClean="0"/>
              <a:t>Audio Feedback System (Voice Assistance)</a:t>
            </a:r>
            <a:endParaRPr lang="en-US" sz="1400" dirty="0" smtClean="0"/>
          </a:p>
          <a:p>
            <a:pPr lvl="1"/>
            <a:r>
              <a:rPr lang="en-US" sz="1400" dirty="0" smtClean="0"/>
              <a:t>Sends alerts via Bluetooth to </a:t>
            </a:r>
            <a:r>
              <a:rPr lang="en-US" sz="1400" dirty="0" err="1" smtClean="0"/>
              <a:t>smartphone</a:t>
            </a:r>
            <a:r>
              <a:rPr lang="en-US" sz="1400" dirty="0" smtClean="0"/>
              <a:t> → played in earphones</a:t>
            </a:r>
          </a:p>
          <a:p>
            <a:r>
              <a:rPr lang="en-US" sz="1400" b="1" dirty="0" smtClean="0"/>
              <a:t>Emergency Alert System (SOS)</a:t>
            </a:r>
            <a:endParaRPr lang="en-US" sz="1400" dirty="0" smtClean="0"/>
          </a:p>
          <a:p>
            <a:pPr lvl="1"/>
            <a:r>
              <a:rPr lang="en-US" sz="1400" dirty="0" smtClean="0"/>
              <a:t>Sends SOS message with GPS coordinates through connected </a:t>
            </a:r>
            <a:r>
              <a:rPr lang="en-US" sz="1400" dirty="0" err="1" smtClean="0"/>
              <a:t>smartphone</a:t>
            </a:r>
            <a:r>
              <a:rPr lang="en-US" sz="1400" dirty="0" smtClean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9151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283EF43-CEB9-FD6E-2D2B-46023DF3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6CD87-4A37-4B48-EBE8-69C7A0EB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ens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1706336"/>
            <a:ext cx="8810171" cy="49557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30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283EF43-CEB9-FD6E-2D2B-46023DF3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76CD87-4A37-4B48-EBE8-69C7A0EBF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dd a little bit of body tex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30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68C42-0F8C-2BB7-64E2-A5F5AA06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Results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1551486"/>
            <a:ext cx="8933479" cy="45040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/>
              <a:t>	The “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Visually Impaired</a:t>
            </a:r>
            <a:r>
              <a:rPr lang="en-US" sz="2000" dirty="0" smtClean="0"/>
              <a:t>" device was successfully designed and implemented, where the ultrasonic sensor accurately detected nearby obstacles and triggered immediate feedback through a vibration motor, resulting in a lightweight, portable, and user-friendly system that enhanced spatial awareness for visually impaired individuals, with optional features like multi-sensor support and audio alerts further improving its effectiveness, making the device an affordable and reliable solution for safe navigation.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151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868C42-0F8C-2BB7-64E2-A5F5AA06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0" y="1551486"/>
            <a:ext cx="8933479" cy="4504082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dirty="0" err="1" smtClean="0"/>
              <a:t>Echonav</a:t>
            </a:r>
            <a:r>
              <a:rPr lang="en-US" sz="2000" dirty="0" smtClean="0"/>
              <a:t> is a smart, wearable navigation aid designed to improve the </a:t>
            </a:r>
            <a:r>
              <a:rPr lang="en-US" sz="2000" b="1" dirty="0" smtClean="0"/>
              <a:t>independence, confidence, and safety</a:t>
            </a:r>
            <a:r>
              <a:rPr lang="en-US" sz="2000" dirty="0" smtClean="0"/>
              <a:t> of visually impaired individuals. By using </a:t>
            </a:r>
            <a:r>
              <a:rPr lang="en-US" sz="2000" b="1" dirty="0" smtClean="0"/>
              <a:t>real-time obstacle detection</a:t>
            </a:r>
            <a:r>
              <a:rPr lang="en-US" sz="2000" dirty="0" smtClean="0"/>
              <a:t> and </a:t>
            </a:r>
            <a:r>
              <a:rPr lang="en-US" sz="2000" b="1" dirty="0" smtClean="0"/>
              <a:t>voice guidance</a:t>
            </a:r>
            <a:r>
              <a:rPr lang="en-US" sz="2000" dirty="0" smtClean="0"/>
              <a:t>, it provides a practical solution for navigating complex environments.</a:t>
            </a:r>
          </a:p>
          <a:p>
            <a:r>
              <a:rPr lang="en-US" sz="2000" dirty="0" smtClean="0"/>
              <a:t>The device is </a:t>
            </a:r>
            <a:r>
              <a:rPr lang="en-US" sz="2000" b="1" dirty="0" smtClean="0"/>
              <a:t>affordable</a:t>
            </a:r>
            <a:r>
              <a:rPr lang="en-US" sz="2000" dirty="0" smtClean="0"/>
              <a:t>, </a:t>
            </a:r>
            <a:r>
              <a:rPr lang="en-US" sz="2000" b="1" dirty="0" smtClean="0"/>
              <a:t>easy to use</a:t>
            </a:r>
            <a:r>
              <a:rPr lang="en-US" sz="2000" dirty="0" smtClean="0"/>
              <a:t>, and </a:t>
            </a:r>
            <a:r>
              <a:rPr lang="en-US" sz="2000" b="1" dirty="0" smtClean="0"/>
              <a:t>hands-free</a:t>
            </a:r>
            <a:r>
              <a:rPr lang="en-US" sz="2000" dirty="0" smtClean="0"/>
              <a:t>, making it a valuable addition to existing mobility tools like the white cane. Through smart technology and user-focused design, </a:t>
            </a:r>
            <a:r>
              <a:rPr lang="en-US" sz="2000" dirty="0" err="1" smtClean="0"/>
              <a:t>Echonav</a:t>
            </a:r>
            <a:r>
              <a:rPr lang="en-US" sz="2000" dirty="0" smtClean="0"/>
              <a:t> aims to make daily movement </a:t>
            </a:r>
            <a:r>
              <a:rPr lang="en-US" sz="2000" b="1" dirty="0" smtClean="0"/>
              <a:t>safer, more comfortable, and more empowering</a:t>
            </a:r>
            <a:r>
              <a:rPr lang="en-US" sz="2000" dirty="0" smtClean="0"/>
              <a:t> for those with visual impairments.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9151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B6414D-32FD-E9C3-BE64-3878FACC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8D919-961D-26D5-74E9-336AFA1BC6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95300" y="1520686"/>
            <a:ext cx="8153400" cy="510871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400" dirty="0" smtClean="0"/>
              <a:t>F. Garcia, P. </a:t>
            </a:r>
            <a:r>
              <a:rPr lang="en-US" sz="1400" dirty="0" err="1" smtClean="0"/>
              <a:t>Crespillo</a:t>
            </a:r>
            <a:r>
              <a:rPr lang="en-US" sz="1400" dirty="0" smtClean="0"/>
              <a:t>, and J. L. Blanco, “Deep learning-based obstacle detection for visually impaired using wearable vision sys tem,” in 2019 IEEE International Conference on Robotics and Automation (ICRA), 2019, pp. 8859–8865. [Online]. Available: </a:t>
            </a:r>
            <a:r>
              <a:rPr lang="en-US" sz="1400" dirty="0" smtClean="0">
                <a:hlinkClick r:id="rId2"/>
              </a:rPr>
              <a:t>Deep Learning Based Wearable Assistive System for Visually Impaired People</a:t>
            </a:r>
            <a:endParaRPr lang="en-US" sz="1400" dirty="0" smtClean="0"/>
          </a:p>
          <a:p>
            <a:pPr algn="just">
              <a:buFont typeface="+mj-lt"/>
              <a:buAutoNum type="arabicPeriod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S. </a:t>
            </a:r>
            <a:r>
              <a:rPr lang="en-US" sz="1400" dirty="0" err="1" smtClean="0"/>
              <a:t>Shoval</a:t>
            </a:r>
            <a:r>
              <a:rPr lang="en-US" sz="1400" dirty="0" smtClean="0"/>
              <a:t>, I. Ulrich, and J. </a:t>
            </a:r>
            <a:r>
              <a:rPr lang="en-US" sz="1400" dirty="0" err="1" smtClean="0"/>
              <a:t>Borenstein</a:t>
            </a:r>
            <a:r>
              <a:rPr lang="en-US" sz="1400" dirty="0" smtClean="0"/>
              <a:t>, “Computerized guidance sys tem for blind people,” IEEE Transactions on Systems, Man, and Cy </a:t>
            </a:r>
            <a:r>
              <a:rPr lang="en-US" sz="1400" dirty="0" err="1" smtClean="0"/>
              <a:t>bernetics</a:t>
            </a:r>
            <a:r>
              <a:rPr lang="en-US" sz="1400" dirty="0" smtClean="0"/>
              <a:t>- Part C: Applications and Reviews, vol. 28, no. 3, pp. 303 314, 1998. [Online]. Available:  </a:t>
            </a:r>
            <a:r>
              <a:rPr lang="en-US" sz="1400" dirty="0" smtClean="0">
                <a:hlinkClick r:id="rId3"/>
              </a:rPr>
              <a:t>its3.pdf</a:t>
            </a:r>
            <a:endParaRPr lang="en-US" sz="1400" dirty="0" smtClean="0"/>
          </a:p>
          <a:p>
            <a:pPr algn="just">
              <a:buFont typeface="+mj-lt"/>
              <a:buAutoNum type="arabicPeriod"/>
            </a:pPr>
            <a:endParaRPr lang="en-US" sz="1400" dirty="0" smtClean="0"/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C. K. </a:t>
            </a:r>
            <a:r>
              <a:rPr lang="en-US" sz="1400" dirty="0" err="1" smtClean="0"/>
              <a:t>Priyadarshini</a:t>
            </a:r>
            <a:r>
              <a:rPr lang="en-US" sz="1400" dirty="0" smtClean="0"/>
              <a:t> and M. S. </a:t>
            </a:r>
            <a:r>
              <a:rPr lang="en-US" sz="1400" dirty="0" err="1" smtClean="0"/>
              <a:t>Nalini</a:t>
            </a:r>
            <a:r>
              <a:rPr lang="en-US" sz="1400" dirty="0" smtClean="0"/>
              <a:t>, “</a:t>
            </a:r>
            <a:r>
              <a:rPr lang="en-US" sz="1400" dirty="0" err="1" smtClean="0"/>
              <a:t>IoT</a:t>
            </a:r>
            <a:r>
              <a:rPr lang="en-US" sz="1400" dirty="0" smtClean="0"/>
              <a:t>-based smart navigation system for visually impaired people,” in 2021 5th International Conference on Computing Methodologies and Communication (ICCMC), 2021, pp. 172–176. [Online]. Available: </a:t>
            </a:r>
            <a:r>
              <a:rPr lang="en-US" sz="1400" dirty="0" smtClean="0">
                <a:hlinkClick r:id="rId4"/>
              </a:rPr>
              <a:t>navigation system</a:t>
            </a:r>
            <a:endParaRPr lang="en-US" sz="1400" dirty="0" smtClean="0"/>
          </a:p>
          <a:p>
            <a:pPr algn="just">
              <a:buFont typeface="+mj-lt"/>
              <a:buAutoNum type="arabicPeriod"/>
            </a:pPr>
            <a:endParaRPr lang="en-US" sz="1400" dirty="0" smtClean="0"/>
          </a:p>
          <a:p>
            <a:pPr algn="just">
              <a:buFont typeface="+mj-lt"/>
              <a:buAutoNum type="arabicPeriod"/>
            </a:pPr>
            <a:r>
              <a:rPr lang="en-US" sz="1400" dirty="0" smtClean="0"/>
              <a:t>S. Ahmed, T. Nguyen, and M. S. Islam, “A hybrid navigation system for visually impaired using RFID and ultrasonic sensors,” Sensors, vol. 20, no. 15, p. 4282, 2020. [Online]. Available: </a:t>
            </a:r>
            <a:r>
              <a:rPr lang="en-US" sz="1400" dirty="0" smtClean="0">
                <a:hlinkClick r:id="rId5"/>
              </a:rPr>
              <a:t>A Wearable RFID-Based Navigation System for the Visually Impaired</a:t>
            </a:r>
            <a:endParaRPr lang="en-US" sz="1400" dirty="0" smtClean="0"/>
          </a:p>
        </p:txBody>
      </p:sp>
    </p:spTree>
    <p:extLst>
      <p:ext uri="{BB962C8B-B14F-4D97-AF65-F5344CB8AC3E}">
        <p14:creationId xmlns="" xmlns:p14="http://schemas.microsoft.com/office/powerpoint/2010/main" val="405281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08C84386-2736-1BB6-2D9A-13D993FAB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294856"/>
            <a:ext cx="7886700" cy="706438"/>
          </a:xfrm>
        </p:spPr>
        <p:txBody>
          <a:bodyPr/>
          <a:lstStyle/>
          <a:p>
            <a:pPr algn="ctr"/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3788318-D069-3719-CD59-E056C878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0005FD2E-2FF2-4683-A32C-9B09376781B4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9221" name="Rectangle 4">
            <a:extLst>
              <a:ext uri="{FF2B5EF4-FFF2-40B4-BE49-F238E27FC236}">
                <a16:creationId xmlns="" xmlns:a16="http://schemas.microsoft.com/office/drawing/2014/main" id="{D80DBD17-B36D-82AA-13CF-32C9BC24A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222" name="Rectangle 6">
            <a:extLst>
              <a:ext uri="{FF2B5EF4-FFF2-40B4-BE49-F238E27FC236}">
                <a16:creationId xmlns="" xmlns:a16="http://schemas.microsoft.com/office/drawing/2014/main" id="{22CB920D-E7DB-B4DA-51A6-2FA04BB65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867400"/>
            <a:ext cx="7162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en-US" sz="28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4D5DFD5-DCAA-E5A0-62FF-4CC73C57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63F4158E-5F48-D6BF-1598-DA1C9B767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56367"/>
            <a:ext cx="8153400" cy="738352"/>
          </a:xfrm>
        </p:spPr>
        <p:txBody>
          <a:bodyPr/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BD38FBEE-3D6C-BF67-6B9A-F194893403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186" y="1616364"/>
            <a:ext cx="8740429" cy="519165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&amp; Problem Statement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Solution &amp; Innovation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(Technology Stack)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Architecture / Workflow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/ Outcomes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461963" indent="-346075">
              <a:spcAft>
                <a:spcPts val="100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9FB351EA-5CDE-CBDF-7FE6-78CF39AE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EC88F4E-D4A1-85B2-4133-D179E4DA15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24" y="2732809"/>
            <a:ext cx="3159991" cy="31599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661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EE0CDBD5-21F7-77E5-85FD-15E6BA3A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DE894D0B-7C4B-1AD0-0286-F8D9258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CCF10E69-2F7C-7136-8E95-3F4D6CDB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6" name="Rectangle 15"/>
          <p:cNvSpPr/>
          <p:nvPr/>
        </p:nvSpPr>
        <p:spPr>
          <a:xfrm>
            <a:off x="242597" y="1642187"/>
            <a:ext cx="84348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Echonav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smart wearable device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designed to help visually impaired individuals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navigate safely and independently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uses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real-time obstacle detection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voice guidance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alert the user about nearby objects and guide them through their surroundings.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Echonav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designed to be worn comfortably and works without needing to be held, allowing users to keep their hands free for other tasks like using a cane or carrying items.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EE0CDBD5-21F7-77E5-85FD-15E6BA3A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8713" y="209939"/>
            <a:ext cx="5069695" cy="990600"/>
          </a:xfrm>
        </p:spPr>
        <p:txBody>
          <a:bodyPr/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DE894D0B-7C4B-1AD0-0286-F8D9258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CCF10E69-2F7C-7136-8E95-3F4D6CDB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16" name="Picture 2" descr="Beauty Girl Cry Stock Photo - Download Image Now - Teardrop, Crying, Women  - iStock">
            <a:extLst>
              <a:ext uri="{FF2B5EF4-FFF2-40B4-BE49-F238E27FC236}">
                <a16:creationId xmlns="" xmlns:a16="http://schemas.microsoft.com/office/drawing/2014/main" id="{23057F2E-4724-4AD0-8B84-86204771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17029" y="1494000"/>
            <a:ext cx="3526971" cy="5364000"/>
          </a:xfrm>
          <a:prstGeom prst="rect">
            <a:avLst/>
          </a:prstGeom>
          <a:blipFill dpi="0" rotWithShape="1">
            <a:blip r:embed="rId3">
              <a:alphaModFix amt="73000"/>
            </a:blip>
            <a:srcRect/>
            <a:tile tx="0" ty="0" sx="100000" sy="100000" flip="none" algn="tl"/>
          </a:blipFill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6CF149-5AB5-460D-BFD1-61D97A35062A}"/>
              </a:ext>
            </a:extLst>
          </p:cNvPr>
          <p:cNvSpPr txBox="1"/>
          <p:nvPr/>
        </p:nvSpPr>
        <p:spPr>
          <a:xfrm>
            <a:off x="253521" y="1761245"/>
            <a:ext cx="5051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Difficulty in navigating safely without external assistance.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High risk of accidents due to the inability to perceive environmental cues (traffic sounds, obstacles, etc.).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Difficulty in interacting with people and accessing information in public spaces.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Lack of affordable, inclusive, and intuitive assistive technologies.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EE0CDBD5-21F7-77E5-85FD-15E6BA3A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53" y="172617"/>
            <a:ext cx="5069695" cy="990600"/>
          </a:xfrm>
        </p:spPr>
        <p:txBody>
          <a:bodyPr/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DE894D0B-7C4B-1AD0-0286-F8D9258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CCF10E69-2F7C-7136-8E95-3F4D6CDB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6CF149-5AB5-460D-BFD1-61D97A35062A}"/>
              </a:ext>
            </a:extLst>
          </p:cNvPr>
          <p:cNvSpPr txBox="1"/>
          <p:nvPr/>
        </p:nvSpPr>
        <p:spPr>
          <a:xfrm>
            <a:off x="393480" y="1686601"/>
            <a:ext cx="82373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design and develop a wearable assistive device to support independent navigation for visually impaired individuals.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integrate ultrasonic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sensors for real-time detection of obstacles within a specified range, providing immediate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haptic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feedback.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implement Bluetooth connectivity for seamless communication between the wearable device and a custom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smartphone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application.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incorporate GPS tracking for real-time location awareness and to deliver voice-guided navigation instructions for enhanced user safety.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EE0CDBD5-21F7-77E5-85FD-15E6BA3AA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753" y="172617"/>
            <a:ext cx="5069695" cy="990600"/>
          </a:xfrm>
        </p:spPr>
        <p:txBody>
          <a:bodyPr/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DE894D0B-7C4B-1AD0-0286-F8D9258C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CCF10E69-2F7C-7136-8E95-3F4D6CDBD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A6CF149-5AB5-460D-BFD1-61D97A35062A}"/>
              </a:ext>
            </a:extLst>
          </p:cNvPr>
          <p:cNvSpPr txBox="1"/>
          <p:nvPr/>
        </p:nvSpPr>
        <p:spPr>
          <a:xfrm>
            <a:off x="281512" y="1481328"/>
            <a:ext cx="500894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Wearable Design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Compact and lightweight device worn on the body (e.g., chest, belt, or shoulder).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Comfortable for daily use without causing strain.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Real-Time Obstacle Detection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Uses ultrasonic or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sensors to detect nearby obstacles.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Detects objects at various heights (ground level, waist level, head level).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Voice-Based Feedback System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Provides real-time audio alerts to inform the user about obstacles and directions.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Uses simple and clear language for easy understanding.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Hands-Free Operation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Allows the user to move freely without holding any device.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Complements traditional aids like a white cane or guide dog.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Rechargeable and Long Battery Life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Equipped with a rechargeable battery.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Offers long usage time to support all-day navigation.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PDF) Innovative Solutions for Inclusion of Totally Blind Peo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PDF) Innovative Solutions for Inclusion of Totally Blind Peop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Blind-person-with-the-proposed-MMI-devices-smartphone-and-dedicated-harness_Q3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53" y="2202025"/>
            <a:ext cx="3346296" cy="33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D1D34A-C97A-EE07-A585-A503E4AF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F38E30A1-552C-17A6-237A-CC8B7159B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064" y="337768"/>
            <a:ext cx="8153400" cy="717330"/>
          </a:xfrm>
        </p:spPr>
        <p:txBody>
          <a:bodyPr/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Methodology(Technology Stack): Hardware Components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DA5DF384-D7AC-A9E2-227F-BCFB1619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B402238B-A59C-131A-CD2A-72608840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41D7A7-BF36-4C5E-BC73-167C346B571A}"/>
              </a:ext>
            </a:extLst>
          </p:cNvPr>
          <p:cNvSpPr txBox="1">
            <a:spLocks/>
          </p:cNvSpPr>
          <p:nvPr/>
        </p:nvSpPr>
        <p:spPr bwMode="auto">
          <a:xfrm>
            <a:off x="609599" y="1589567"/>
            <a:ext cx="795633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716596-F33F-40B7-9896-945F6684D1E1}"/>
              </a:ext>
            </a:extLst>
          </p:cNvPr>
          <p:cNvSpPr txBox="1">
            <a:spLocks/>
          </p:cNvSpPr>
          <p:nvPr/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DA8CCD8-7C4E-4F84-BBF6-3AE2009D0787}"/>
              </a:ext>
            </a:extLst>
          </p:cNvPr>
          <p:cNvSpPr txBox="1"/>
          <p:nvPr/>
        </p:nvSpPr>
        <p:spPr>
          <a:xfrm>
            <a:off x="204927" y="1574290"/>
            <a:ext cx="68792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HC-SR04 Ultrasonic sensor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Maxbotix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Ultrasonic sensor(MB1200 XL-MaxSonar-EZ0)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TF-Mini Micro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HC-05 Bluetooth module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UNO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GPS Module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 breadboard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Battery 9V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Battery Connectors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Switch ON/OFF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Glove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Buzzer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Jumper wires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Mini breadboard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Vibration Motor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="" xmlns:a16="http://schemas.microsoft.com/office/drawing/2014/main" id="{2010C1EF-5073-4AB5-AA55-1FFB701CE8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6644" y="2640563"/>
            <a:ext cx="2556000" cy="36705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36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D1D34A-C97A-EE07-A585-A503E4AF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F38E30A1-552C-17A6-237A-CC8B7159B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064" y="337768"/>
            <a:ext cx="8153400" cy="717330"/>
          </a:xfrm>
        </p:spPr>
        <p:txBody>
          <a:bodyPr/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Used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DA5DF384-D7AC-A9E2-227F-BCFB1619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B402238B-A59C-131A-CD2A-72608840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41D7A7-BF36-4C5E-BC73-167C346B571A}"/>
              </a:ext>
            </a:extLst>
          </p:cNvPr>
          <p:cNvSpPr txBox="1">
            <a:spLocks/>
          </p:cNvSpPr>
          <p:nvPr/>
        </p:nvSpPr>
        <p:spPr bwMode="auto">
          <a:xfrm>
            <a:off x="609599" y="1589567"/>
            <a:ext cx="795633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716596-F33F-40B7-9896-945F6684D1E1}"/>
              </a:ext>
            </a:extLst>
          </p:cNvPr>
          <p:cNvSpPr txBox="1">
            <a:spLocks/>
          </p:cNvSpPr>
          <p:nvPr/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DA8CCD8-7C4E-4F84-BBF6-3AE2009D0787}"/>
              </a:ext>
            </a:extLst>
          </p:cNvPr>
          <p:cNvSpPr txBox="1"/>
          <p:nvPr/>
        </p:nvSpPr>
        <p:spPr>
          <a:xfrm>
            <a:off x="281635" y="1645225"/>
            <a:ext cx="43556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Microcontroller Programming: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IDE)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Bluetooth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Communication: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Serial Bluetooth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GPS Tracking: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Integration with Google Maps API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Obstacle Detection Algorithm: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Implements threshold based hap tic feedback.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62300" y="2034526"/>
            <a:ext cx="4002796" cy="349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536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D1D34A-C97A-EE07-A585-A503E4AF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F38E30A1-552C-17A6-237A-CC8B7159BE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1064" y="337768"/>
            <a:ext cx="8153400" cy="717330"/>
          </a:xfrm>
        </p:spPr>
        <p:txBody>
          <a:bodyPr/>
          <a:lstStyle/>
          <a:p>
            <a:r>
              <a:rPr lang="en-US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Features: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DA5DF384-D7AC-A9E2-227F-BCFB1619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fld id="{F8D28E11-6266-47C4-B1CE-C6D99AC79DCA}" type="slidenum">
              <a:rPr lang="en-US" altLang="en-US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7173" name="Rectangle 4">
            <a:extLst>
              <a:ext uri="{FF2B5EF4-FFF2-40B4-BE49-F238E27FC236}">
                <a16:creationId xmlns="" xmlns:a16="http://schemas.microsoft.com/office/drawing/2014/main" id="{B402238B-A59C-131A-CD2A-72608840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209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41D7A7-BF36-4C5E-BC73-167C346B571A}"/>
              </a:ext>
            </a:extLst>
          </p:cNvPr>
          <p:cNvSpPr txBox="1">
            <a:spLocks/>
          </p:cNvSpPr>
          <p:nvPr/>
        </p:nvSpPr>
        <p:spPr bwMode="auto">
          <a:xfrm>
            <a:off x="609599" y="1589567"/>
            <a:ext cx="7956331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716596-F33F-40B7-9896-945F6684D1E1}"/>
              </a:ext>
            </a:extLst>
          </p:cNvPr>
          <p:cNvSpPr txBox="1">
            <a:spLocks/>
          </p:cNvSpPr>
          <p:nvPr/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39316" indent="-239316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822" indent="-204788" algn="l" rtl="0" eaLnBrk="0" fontAlgn="base" hangingPunct="0">
              <a:spcBef>
                <a:spcPts val="413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C7A6088-E14D-4CBA-B55A-44FCE26D5C04}"/>
              </a:ext>
            </a:extLst>
          </p:cNvPr>
          <p:cNvSpPr txBox="1"/>
          <p:nvPr/>
        </p:nvSpPr>
        <p:spPr>
          <a:xfrm>
            <a:off x="280811" y="1644688"/>
            <a:ext cx="86579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Ultrasonic Obstacle Detection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Detects objects at different heights and distances, ensuring complete awareness.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1400" b="1" dirty="0" err="1" smtClean="0">
                <a:latin typeface="Times New Roman" pitchFamily="18" charset="0"/>
                <a:cs typeface="Times New Roman" pitchFamily="18" charset="0"/>
              </a:rPr>
              <a:t>Haptic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 Feedback System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Provides vibration alerts of varying intensity based on obstacle proximity.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GPS Tracking &amp; Navigation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Helps users navigate safely with real-time location tracking.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Bluetooth Connectivity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Connects with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or smart devices for additional assistance.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Voice Assistance Integration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Can provide audio navigation and alerts via Bluetooth earphones.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Rechargeable &amp; Energy-Efficient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Long battery life with USB charging support.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Lightweight &amp; Wearable Design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Comfortable and easy to use without restricting hand movement.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Emergency SOS Feature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Sends alerts to family or caregivers in case of emergencies.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Weather-Resistant Build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– Works in different environmental conditions like rain and dust.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Towards assisting visually impaired individuals: A review on current status  and future prospects - ScienceDirec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5858" y="4027131"/>
            <a:ext cx="5976000" cy="2655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5363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cademicPresentation3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18445</TotalTime>
  <Words>1076</Words>
  <Application>Microsoft Office PowerPoint</Application>
  <PresentationFormat>On-screen Show (4:3)</PresentationFormat>
  <Paragraphs>153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1_AcademicPresentation3</vt:lpstr>
      <vt:lpstr>Slide 1</vt:lpstr>
      <vt:lpstr>Table of Content</vt:lpstr>
      <vt:lpstr>Introduction</vt:lpstr>
      <vt:lpstr>Problem Statement</vt:lpstr>
      <vt:lpstr>Project Objectives</vt:lpstr>
      <vt:lpstr>Proposed Solution</vt:lpstr>
      <vt:lpstr>Methodology(Technology Stack): Hardware Components</vt:lpstr>
      <vt:lpstr>Software Requirements Used</vt:lpstr>
      <vt:lpstr>Advanced Features:</vt:lpstr>
      <vt:lpstr>System Architecture:</vt:lpstr>
      <vt:lpstr>Workflow</vt:lpstr>
      <vt:lpstr>Implementation</vt:lpstr>
      <vt:lpstr>Results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sahil.adm@mietjammu.in</dc:creator>
  <cp:lastModifiedBy>Arjun Kapoor</cp:lastModifiedBy>
  <cp:revision>315</cp:revision>
  <dcterms:created xsi:type="dcterms:W3CDTF">2020-08-09T07:27:56Z</dcterms:created>
  <dcterms:modified xsi:type="dcterms:W3CDTF">2025-05-22T10:07:13Z</dcterms:modified>
</cp:coreProperties>
</file>