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67" r:id="rId3"/>
    <p:sldId id="257" r:id="rId4"/>
    <p:sldId id="258" r:id="rId5"/>
    <p:sldId id="272" r:id="rId6"/>
    <p:sldId id="277" r:id="rId7"/>
    <p:sldId id="264" r:id="rId8"/>
    <p:sldId id="268" r:id="rId9"/>
    <p:sldId id="278" r:id="rId10"/>
    <p:sldId id="279" r:id="rId11"/>
    <p:sldId id="281" r:id="rId12"/>
    <p:sldId id="273" r:id="rId13"/>
    <p:sldId id="274" r:id="rId14"/>
    <p:sldId id="275" r:id="rId15"/>
    <p:sldId id="280" r:id="rId16"/>
    <p:sldId id="261" r:id="rId17"/>
    <p:sldId id="262" r:id="rId18"/>
    <p:sldId id="263" r:id="rId19"/>
    <p:sldId id="283" r:id="rId20"/>
    <p:sldId id="265" r:id="rId21"/>
    <p:sldId id="266" r:id="rId2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2" autoAdjust="0"/>
    <p:restoredTop sz="94608" autoAdjust="0"/>
  </p:normalViewPr>
  <p:slideViewPr>
    <p:cSldViewPr>
      <p:cViewPr varScale="1">
        <p:scale>
          <a:sx n="82" d="100"/>
          <a:sy n="82" d="100"/>
        </p:scale>
        <p:origin x="-1474" y="-91"/>
      </p:cViewPr>
      <p:guideLst>
        <p:guide orient="horz" pos="2880"/>
        <p:guide pos="2160"/>
      </p:guideLst>
    </p:cSldViewPr>
  </p:slideViewPr>
  <p:outlineViewPr>
    <p:cViewPr>
      <p:scale>
        <a:sx n="33" d="100"/>
        <a:sy n="33" d="100"/>
      </p:scale>
      <p:origin x="0" y="263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69791509-3C23-4B03-BA0B-BC16A783523F}" type="datetimeFigureOut">
              <a:rPr lang="en-US" smtClean="0"/>
              <a:pPr/>
              <a:t>5/22/2024</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59469B92-4EDC-4C82-8990-41C93E35A5F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91692" y="519125"/>
            <a:ext cx="7760614" cy="39179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bg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280160"/>
            <a:ext cx="533400" cy="228600"/>
          </a:xfrm>
          <a:custGeom>
            <a:avLst/>
            <a:gdLst/>
            <a:ahLst/>
            <a:cxnLst/>
            <a:rect l="l" t="t" r="r" b="b"/>
            <a:pathLst>
              <a:path w="533400" h="228600">
                <a:moveTo>
                  <a:pt x="533400" y="0"/>
                </a:moveTo>
                <a:lnTo>
                  <a:pt x="0" y="0"/>
                </a:lnTo>
                <a:lnTo>
                  <a:pt x="0" y="228600"/>
                </a:lnTo>
                <a:lnTo>
                  <a:pt x="533400" y="228600"/>
                </a:lnTo>
                <a:lnTo>
                  <a:pt x="533400" y="0"/>
                </a:lnTo>
                <a:close/>
              </a:path>
            </a:pathLst>
          </a:custGeom>
          <a:solidFill>
            <a:srgbClr val="438085"/>
          </a:solidFill>
        </p:spPr>
        <p:txBody>
          <a:bodyPr wrap="square" lIns="0" tIns="0" rIns="0" bIns="0" rtlCol="0"/>
          <a:lstStyle/>
          <a:p>
            <a:endParaRPr/>
          </a:p>
        </p:txBody>
      </p:sp>
      <p:sp>
        <p:nvSpPr>
          <p:cNvPr id="17" name="bg object 17"/>
          <p:cNvSpPr/>
          <p:nvPr/>
        </p:nvSpPr>
        <p:spPr>
          <a:xfrm>
            <a:off x="591312" y="1280160"/>
            <a:ext cx="8552815" cy="228600"/>
          </a:xfrm>
          <a:custGeom>
            <a:avLst/>
            <a:gdLst/>
            <a:ahLst/>
            <a:cxnLst/>
            <a:rect l="l" t="t" r="r" b="b"/>
            <a:pathLst>
              <a:path w="8552815" h="228600">
                <a:moveTo>
                  <a:pt x="8552688" y="0"/>
                </a:moveTo>
                <a:lnTo>
                  <a:pt x="0" y="0"/>
                </a:lnTo>
                <a:lnTo>
                  <a:pt x="0" y="228600"/>
                </a:lnTo>
                <a:lnTo>
                  <a:pt x="8552688" y="228600"/>
                </a:lnTo>
                <a:lnTo>
                  <a:pt x="8552688" y="0"/>
                </a:lnTo>
                <a:close/>
              </a:path>
            </a:pathLst>
          </a:custGeom>
          <a:solidFill>
            <a:srgbClr val="525389"/>
          </a:solidFill>
        </p:spPr>
        <p:txBody>
          <a:bodyPr wrap="square" lIns="0" tIns="0" rIns="0" bIns="0" rtlCol="0"/>
          <a:lstStyle/>
          <a:p>
            <a:endParaRPr/>
          </a:p>
        </p:txBody>
      </p:sp>
      <p:sp>
        <p:nvSpPr>
          <p:cNvPr id="2" name="Holder 2"/>
          <p:cNvSpPr>
            <a:spLocks noGrp="1"/>
          </p:cNvSpPr>
          <p:nvPr>
            <p:ph type="title"/>
          </p:nvPr>
        </p:nvSpPr>
        <p:spPr>
          <a:xfrm>
            <a:off x="2944875" y="3054553"/>
            <a:ext cx="3254248" cy="940435"/>
          </a:xfrm>
          <a:prstGeom prst="rect">
            <a:avLst/>
          </a:prstGeom>
        </p:spPr>
        <p:txBody>
          <a:bodyPr wrap="square" lIns="0" tIns="0" rIns="0" bIns="0">
            <a:spAutoFit/>
          </a:bodyPr>
          <a:lstStyle>
            <a:lvl1pPr>
              <a:defRPr sz="6000" b="0" i="0">
                <a:solidFill>
                  <a:schemeClr val="bg1"/>
                </a:solidFill>
                <a:latin typeface="Calibri"/>
                <a:cs typeface="Calibri"/>
              </a:defRPr>
            </a:lvl1pPr>
          </a:lstStyle>
          <a:p>
            <a:endParaRPr/>
          </a:p>
        </p:txBody>
      </p:sp>
      <p:sp>
        <p:nvSpPr>
          <p:cNvPr id="3" name="Holder 3"/>
          <p:cNvSpPr>
            <a:spLocks noGrp="1"/>
          </p:cNvSpPr>
          <p:nvPr>
            <p:ph type="body" idx="1"/>
          </p:nvPr>
        </p:nvSpPr>
        <p:spPr>
          <a:xfrm>
            <a:off x="659968" y="1685925"/>
            <a:ext cx="7824063" cy="2813050"/>
          </a:xfrm>
          <a:prstGeom prst="rect">
            <a:avLst/>
          </a:prstGeom>
        </p:spPr>
        <p:txBody>
          <a:bodyPr wrap="square" lIns="0" tIns="0" rIns="0" bIns="0">
            <a:spAutoFit/>
          </a:bodyPr>
          <a:lstStyle>
            <a:lvl1pPr>
              <a:defRPr sz="2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5/22/2024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0" y="0"/>
              <a:ext cx="9144000" cy="6857999"/>
            </a:xfrm>
            <a:prstGeom prst="rect">
              <a:avLst/>
            </a:prstGeom>
          </p:spPr>
        </p:pic>
        <p:sp>
          <p:nvSpPr>
            <p:cNvPr id="4" name="object 4"/>
            <p:cNvSpPr/>
            <p:nvPr/>
          </p:nvSpPr>
          <p:spPr>
            <a:xfrm>
              <a:off x="0" y="5971032"/>
              <a:ext cx="9144000" cy="887094"/>
            </a:xfrm>
            <a:custGeom>
              <a:avLst/>
              <a:gdLst/>
              <a:ahLst/>
              <a:cxnLst/>
              <a:rect l="l" t="t" r="r" b="b"/>
              <a:pathLst>
                <a:path w="9144000" h="887095">
                  <a:moveTo>
                    <a:pt x="9144000" y="0"/>
                  </a:moveTo>
                  <a:lnTo>
                    <a:pt x="0" y="0"/>
                  </a:lnTo>
                  <a:lnTo>
                    <a:pt x="0" y="886968"/>
                  </a:lnTo>
                  <a:lnTo>
                    <a:pt x="9144000" y="886968"/>
                  </a:lnTo>
                  <a:lnTo>
                    <a:pt x="9144000" y="0"/>
                  </a:lnTo>
                  <a:close/>
                </a:path>
              </a:pathLst>
            </a:custGeom>
            <a:solidFill>
              <a:srgbClr val="FFFFFF"/>
            </a:solidFill>
          </p:spPr>
          <p:txBody>
            <a:bodyPr wrap="square" lIns="0" tIns="0" rIns="0" bIns="0" rtlCol="0"/>
            <a:lstStyle/>
            <a:p>
              <a:endParaRPr/>
            </a:p>
          </p:txBody>
        </p:sp>
        <p:sp>
          <p:nvSpPr>
            <p:cNvPr id="5" name="object 5"/>
            <p:cNvSpPr/>
            <p:nvPr/>
          </p:nvSpPr>
          <p:spPr>
            <a:xfrm>
              <a:off x="0" y="6053328"/>
              <a:ext cx="2240280" cy="713740"/>
            </a:xfrm>
            <a:custGeom>
              <a:avLst/>
              <a:gdLst/>
              <a:ahLst/>
              <a:cxnLst/>
              <a:rect l="l" t="t" r="r" b="b"/>
              <a:pathLst>
                <a:path w="2240280" h="713740">
                  <a:moveTo>
                    <a:pt x="2240280" y="0"/>
                  </a:moveTo>
                  <a:lnTo>
                    <a:pt x="0" y="0"/>
                  </a:lnTo>
                  <a:lnTo>
                    <a:pt x="0" y="713232"/>
                  </a:lnTo>
                  <a:lnTo>
                    <a:pt x="2240280" y="713232"/>
                  </a:lnTo>
                  <a:lnTo>
                    <a:pt x="2240280" y="0"/>
                  </a:lnTo>
                  <a:close/>
                </a:path>
              </a:pathLst>
            </a:custGeom>
            <a:solidFill>
              <a:srgbClr val="438085"/>
            </a:solidFill>
          </p:spPr>
          <p:txBody>
            <a:bodyPr wrap="square" lIns="0" tIns="0" rIns="0" bIns="0" rtlCol="0"/>
            <a:lstStyle/>
            <a:p>
              <a:endParaRPr/>
            </a:p>
          </p:txBody>
        </p:sp>
        <p:sp>
          <p:nvSpPr>
            <p:cNvPr id="6" name="object 6"/>
            <p:cNvSpPr/>
            <p:nvPr/>
          </p:nvSpPr>
          <p:spPr>
            <a:xfrm>
              <a:off x="2359151" y="6044184"/>
              <a:ext cx="6784975" cy="713740"/>
            </a:xfrm>
            <a:custGeom>
              <a:avLst/>
              <a:gdLst/>
              <a:ahLst/>
              <a:cxnLst/>
              <a:rect l="l" t="t" r="r" b="b"/>
              <a:pathLst>
                <a:path w="6784975" h="713740">
                  <a:moveTo>
                    <a:pt x="6784848" y="0"/>
                  </a:moveTo>
                  <a:lnTo>
                    <a:pt x="0" y="0"/>
                  </a:lnTo>
                  <a:lnTo>
                    <a:pt x="0" y="713231"/>
                  </a:lnTo>
                  <a:lnTo>
                    <a:pt x="6784848" y="713231"/>
                  </a:lnTo>
                  <a:lnTo>
                    <a:pt x="6784848" y="0"/>
                  </a:lnTo>
                  <a:close/>
                </a:path>
              </a:pathLst>
            </a:custGeom>
            <a:solidFill>
              <a:srgbClr val="525389"/>
            </a:solidFill>
          </p:spPr>
          <p:txBody>
            <a:bodyPr wrap="square" lIns="0" tIns="0" rIns="0" bIns="0" rtlCol="0"/>
            <a:lstStyle/>
            <a:p>
              <a:endParaRPr/>
            </a:p>
          </p:txBody>
        </p:sp>
        <p:pic>
          <p:nvPicPr>
            <p:cNvPr id="7" name="object 7"/>
            <p:cNvPicPr/>
            <p:nvPr/>
          </p:nvPicPr>
          <p:blipFill>
            <a:blip r:embed="rId3" cstate="print"/>
            <a:stretch>
              <a:fillRect/>
            </a:stretch>
          </p:blipFill>
          <p:spPr>
            <a:xfrm>
              <a:off x="6239255" y="2438400"/>
              <a:ext cx="1920240" cy="2959608"/>
            </a:xfrm>
            <a:prstGeom prst="rect">
              <a:avLst/>
            </a:prstGeom>
          </p:spPr>
        </p:pic>
        <p:pic>
          <p:nvPicPr>
            <p:cNvPr id="8" name="object 8"/>
            <p:cNvPicPr/>
            <p:nvPr/>
          </p:nvPicPr>
          <p:blipFill>
            <a:blip r:embed="rId4" cstate="print"/>
            <a:stretch>
              <a:fillRect/>
            </a:stretch>
          </p:blipFill>
          <p:spPr>
            <a:xfrm>
              <a:off x="1688592" y="5452871"/>
              <a:ext cx="655319" cy="402335"/>
            </a:xfrm>
            <a:prstGeom prst="rect">
              <a:avLst/>
            </a:prstGeom>
          </p:spPr>
        </p:pic>
      </p:grpSp>
      <p:sp>
        <p:nvSpPr>
          <p:cNvPr id="9" name="object 9"/>
          <p:cNvSpPr txBox="1">
            <a:spLocks noGrp="1"/>
          </p:cNvSpPr>
          <p:nvPr>
            <p:ph type="title"/>
          </p:nvPr>
        </p:nvSpPr>
        <p:spPr>
          <a:xfrm>
            <a:off x="507593" y="1410157"/>
            <a:ext cx="3564254" cy="512445"/>
          </a:xfrm>
          <a:prstGeom prst="rect">
            <a:avLst/>
          </a:prstGeom>
        </p:spPr>
        <p:txBody>
          <a:bodyPr vert="horz" wrap="square" lIns="0" tIns="12065" rIns="0" bIns="0" rtlCol="0">
            <a:spAutoFit/>
          </a:bodyPr>
          <a:lstStyle/>
          <a:p>
            <a:pPr marL="12700">
              <a:lnSpc>
                <a:spcPct val="100000"/>
              </a:lnSpc>
              <a:spcBef>
                <a:spcPts val="95"/>
              </a:spcBef>
              <a:tabLst>
                <a:tab pos="1661160" algn="l"/>
              </a:tabLst>
            </a:pPr>
            <a:r>
              <a:rPr sz="3200" b="1" spc="-10" dirty="0">
                <a:solidFill>
                  <a:schemeClr val="tx2"/>
                </a:solidFill>
                <a:latin typeface="Times New Roman" pitchFamily="18" charset="0"/>
                <a:cs typeface="Times New Roman" pitchFamily="18" charset="0"/>
              </a:rPr>
              <a:t>M</a:t>
            </a:r>
            <a:r>
              <a:rPr sz="3200" b="1" dirty="0">
                <a:solidFill>
                  <a:schemeClr val="tx2"/>
                </a:solidFill>
                <a:latin typeface="Times New Roman" pitchFamily="18" charset="0"/>
                <a:cs typeface="Times New Roman" pitchFamily="18" charset="0"/>
              </a:rPr>
              <a:t>I</a:t>
            </a:r>
            <a:r>
              <a:rPr sz="3200" b="1" spc="-5" dirty="0">
                <a:solidFill>
                  <a:schemeClr val="tx2"/>
                </a:solidFill>
                <a:latin typeface="Times New Roman" pitchFamily="18" charset="0"/>
                <a:cs typeface="Times New Roman" pitchFamily="18" charset="0"/>
              </a:rPr>
              <a:t>N</a:t>
            </a:r>
            <a:r>
              <a:rPr sz="3200" b="1" spc="-25" dirty="0">
                <a:solidFill>
                  <a:schemeClr val="tx2"/>
                </a:solidFill>
                <a:latin typeface="Times New Roman" pitchFamily="18" charset="0"/>
                <a:cs typeface="Times New Roman" pitchFamily="18" charset="0"/>
              </a:rPr>
              <a:t>O</a:t>
            </a:r>
            <a:r>
              <a:rPr sz="3200" b="1" spc="-5" dirty="0">
                <a:solidFill>
                  <a:schemeClr val="tx2"/>
                </a:solidFill>
                <a:latin typeface="Times New Roman" pitchFamily="18" charset="0"/>
                <a:cs typeface="Times New Roman" pitchFamily="18" charset="0"/>
              </a:rPr>
              <a:t>R</a:t>
            </a:r>
            <a:r>
              <a:rPr sz="3200" b="1" dirty="0">
                <a:solidFill>
                  <a:schemeClr val="tx2"/>
                </a:solidFill>
                <a:latin typeface="Times New Roman" pitchFamily="18" charset="0"/>
                <a:cs typeface="Times New Roman" pitchFamily="18" charset="0"/>
              </a:rPr>
              <a:t>	</a:t>
            </a:r>
            <a:r>
              <a:rPr sz="3200" b="1" spc="-25" dirty="0">
                <a:solidFill>
                  <a:schemeClr val="tx2"/>
                </a:solidFill>
                <a:latin typeface="Times New Roman" pitchFamily="18" charset="0"/>
                <a:cs typeface="Times New Roman" pitchFamily="18" charset="0"/>
              </a:rPr>
              <a:t>P</a:t>
            </a:r>
            <a:r>
              <a:rPr sz="3200" b="1" spc="-5" dirty="0">
                <a:solidFill>
                  <a:schemeClr val="tx2"/>
                </a:solidFill>
                <a:latin typeface="Times New Roman" pitchFamily="18" charset="0"/>
                <a:cs typeface="Times New Roman" pitchFamily="18" charset="0"/>
              </a:rPr>
              <a:t>R</a:t>
            </a:r>
            <a:r>
              <a:rPr sz="3200" b="1" spc="-25" dirty="0">
                <a:solidFill>
                  <a:schemeClr val="tx2"/>
                </a:solidFill>
                <a:latin typeface="Times New Roman" pitchFamily="18" charset="0"/>
                <a:cs typeface="Times New Roman" pitchFamily="18" charset="0"/>
              </a:rPr>
              <a:t>O</a:t>
            </a:r>
            <a:r>
              <a:rPr sz="3200" b="1" dirty="0">
                <a:solidFill>
                  <a:schemeClr val="tx2"/>
                </a:solidFill>
                <a:latin typeface="Times New Roman" pitchFamily="18" charset="0"/>
                <a:cs typeface="Times New Roman" pitchFamily="18" charset="0"/>
              </a:rPr>
              <a:t>J</a:t>
            </a:r>
            <a:r>
              <a:rPr sz="3200" b="1" spc="-5" dirty="0">
                <a:solidFill>
                  <a:schemeClr val="tx2"/>
                </a:solidFill>
                <a:latin typeface="Times New Roman" pitchFamily="18" charset="0"/>
                <a:cs typeface="Times New Roman" pitchFamily="18" charset="0"/>
              </a:rPr>
              <a:t>ECT</a:t>
            </a:r>
            <a:endParaRPr sz="3200">
              <a:solidFill>
                <a:schemeClr val="tx2"/>
              </a:solidFill>
              <a:latin typeface="Times New Roman" pitchFamily="18" charset="0"/>
              <a:cs typeface="Times New Roman" pitchFamily="18" charset="0"/>
            </a:endParaRPr>
          </a:p>
        </p:txBody>
      </p:sp>
      <p:sp>
        <p:nvSpPr>
          <p:cNvPr id="10" name="object 10"/>
          <p:cNvSpPr txBox="1"/>
          <p:nvPr/>
        </p:nvSpPr>
        <p:spPr>
          <a:xfrm>
            <a:off x="391261" y="2336037"/>
            <a:ext cx="8095615" cy="3674596"/>
          </a:xfrm>
          <a:prstGeom prst="rect">
            <a:avLst/>
          </a:prstGeom>
        </p:spPr>
        <p:txBody>
          <a:bodyPr vert="horz" wrap="square" lIns="0" tIns="11430" rIns="0" bIns="0" rtlCol="0">
            <a:spAutoFit/>
          </a:bodyPr>
          <a:lstStyle/>
          <a:p>
            <a:pPr marL="63500">
              <a:lnSpc>
                <a:spcPct val="100000"/>
              </a:lnSpc>
              <a:spcBef>
                <a:spcPts val="90"/>
              </a:spcBef>
            </a:pPr>
            <a:r>
              <a:rPr sz="2400" b="1" spc="-5" dirty="0">
                <a:latin typeface="Times New Roman" pitchFamily="18" charset="0"/>
                <a:cs typeface="Times New Roman" pitchFamily="18" charset="0"/>
              </a:rPr>
              <a:t>Project</a:t>
            </a:r>
            <a:r>
              <a:rPr sz="2400" b="1" spc="-25" dirty="0">
                <a:latin typeface="Times New Roman" pitchFamily="18" charset="0"/>
                <a:cs typeface="Times New Roman" pitchFamily="18" charset="0"/>
              </a:rPr>
              <a:t> </a:t>
            </a:r>
            <a:r>
              <a:rPr sz="2400" b="1" spc="-10" dirty="0">
                <a:latin typeface="Times New Roman" pitchFamily="18" charset="0"/>
                <a:cs typeface="Times New Roman" pitchFamily="18" charset="0"/>
              </a:rPr>
              <a:t>Name-</a:t>
            </a:r>
            <a:r>
              <a:rPr sz="2400" b="1" spc="30" dirty="0">
                <a:latin typeface="Times New Roman" pitchFamily="18" charset="0"/>
                <a:cs typeface="Times New Roman" pitchFamily="18" charset="0"/>
              </a:rPr>
              <a:t> </a:t>
            </a:r>
            <a:r>
              <a:rPr sz="2400" b="1" spc="-15" dirty="0">
                <a:latin typeface="Times New Roman" pitchFamily="18" charset="0"/>
                <a:cs typeface="Times New Roman" pitchFamily="18" charset="0"/>
              </a:rPr>
              <a:t>Image</a:t>
            </a:r>
            <a:r>
              <a:rPr sz="2400" b="1" spc="50" dirty="0">
                <a:latin typeface="Times New Roman" pitchFamily="18" charset="0"/>
                <a:cs typeface="Times New Roman" pitchFamily="18" charset="0"/>
              </a:rPr>
              <a:t> </a:t>
            </a:r>
            <a:r>
              <a:rPr sz="2400" b="1" dirty="0">
                <a:latin typeface="Times New Roman" pitchFamily="18" charset="0"/>
                <a:cs typeface="Times New Roman" pitchFamily="18" charset="0"/>
              </a:rPr>
              <a:t>Magick</a:t>
            </a:r>
            <a:endParaRPr sz="2400">
              <a:latin typeface="Times New Roman" pitchFamily="18" charset="0"/>
              <a:cs typeface="Times New Roman" pitchFamily="18" charset="0"/>
            </a:endParaRPr>
          </a:p>
          <a:p>
            <a:pPr marL="63500">
              <a:lnSpc>
                <a:spcPct val="100000"/>
              </a:lnSpc>
            </a:pPr>
            <a:r>
              <a:rPr sz="2400" b="1" spc="-10" dirty="0">
                <a:latin typeface="Times New Roman" pitchFamily="18" charset="0"/>
                <a:cs typeface="Times New Roman" pitchFamily="18" charset="0"/>
              </a:rPr>
              <a:t>Semester-</a:t>
            </a:r>
            <a:r>
              <a:rPr sz="2400" b="1" spc="15" dirty="0">
                <a:latin typeface="Times New Roman" pitchFamily="18" charset="0"/>
                <a:cs typeface="Times New Roman" pitchFamily="18" charset="0"/>
              </a:rPr>
              <a:t> </a:t>
            </a:r>
            <a:r>
              <a:rPr sz="2400" b="1">
                <a:latin typeface="Times New Roman" pitchFamily="18" charset="0"/>
                <a:cs typeface="Times New Roman" pitchFamily="18" charset="0"/>
              </a:rPr>
              <a:t>6</a:t>
            </a:r>
            <a:r>
              <a:rPr sz="2400" b="1" baseline="24691">
                <a:latin typeface="Times New Roman" pitchFamily="18" charset="0"/>
                <a:cs typeface="Times New Roman" pitchFamily="18" charset="0"/>
              </a:rPr>
              <a:t>th</a:t>
            </a:r>
            <a:r>
              <a:rPr sz="2400" b="1" spc="157" baseline="24691">
                <a:latin typeface="Times New Roman" pitchFamily="18" charset="0"/>
                <a:cs typeface="Times New Roman" pitchFamily="18" charset="0"/>
              </a:rPr>
              <a:t> </a:t>
            </a:r>
            <a:r>
              <a:rPr sz="2400" b="1" spc="-5" smtClean="0">
                <a:latin typeface="Times New Roman" pitchFamily="18" charset="0"/>
                <a:cs typeface="Times New Roman" pitchFamily="18" charset="0"/>
              </a:rPr>
              <a:t>A</a:t>
            </a:r>
            <a:r>
              <a:rPr lang="en-US" sz="2400" b="1" spc="-5" dirty="0" smtClean="0">
                <a:latin typeface="Times New Roman" pitchFamily="18" charset="0"/>
                <a:cs typeface="Times New Roman" pitchFamily="18" charset="0"/>
              </a:rPr>
              <a:t>2</a:t>
            </a:r>
            <a:endParaRPr sz="2400">
              <a:latin typeface="Times New Roman" pitchFamily="18" charset="0"/>
              <a:cs typeface="Times New Roman" pitchFamily="18" charset="0"/>
            </a:endParaRPr>
          </a:p>
          <a:p>
            <a:pPr>
              <a:lnSpc>
                <a:spcPct val="100000"/>
              </a:lnSpc>
            </a:pPr>
            <a:endParaRPr sz="2200">
              <a:latin typeface="Times New Roman" pitchFamily="18" charset="0"/>
              <a:cs typeface="Times New Roman" pitchFamily="18" charset="0"/>
            </a:endParaRPr>
          </a:p>
          <a:p>
            <a:pPr>
              <a:lnSpc>
                <a:spcPct val="100000"/>
              </a:lnSpc>
              <a:spcBef>
                <a:spcPts val="30"/>
              </a:spcBef>
            </a:pPr>
            <a:endParaRPr sz="1950">
              <a:latin typeface="Times New Roman" pitchFamily="18" charset="0"/>
              <a:cs typeface="Times New Roman" pitchFamily="18" charset="0"/>
            </a:endParaRPr>
          </a:p>
          <a:p>
            <a:pPr marL="63500">
              <a:lnSpc>
                <a:spcPct val="100000"/>
              </a:lnSpc>
              <a:spcBef>
                <a:spcPts val="5"/>
              </a:spcBef>
            </a:pPr>
            <a:r>
              <a:rPr sz="2000" b="1" spc="-5" dirty="0">
                <a:latin typeface="Times New Roman" pitchFamily="18" charset="0"/>
                <a:cs typeface="Times New Roman" pitchFamily="18" charset="0"/>
              </a:rPr>
              <a:t>Team</a:t>
            </a:r>
            <a:r>
              <a:rPr sz="2000" b="1" spc="-80" dirty="0">
                <a:latin typeface="Times New Roman" pitchFamily="18" charset="0"/>
                <a:cs typeface="Times New Roman" pitchFamily="18" charset="0"/>
              </a:rPr>
              <a:t> </a:t>
            </a:r>
            <a:r>
              <a:rPr sz="2000" b="1" spc="-10" dirty="0">
                <a:latin typeface="Times New Roman" pitchFamily="18" charset="0"/>
                <a:cs typeface="Times New Roman" pitchFamily="18" charset="0"/>
              </a:rPr>
              <a:t>Members:</a:t>
            </a:r>
            <a:endParaRPr sz="2000">
              <a:latin typeface="Times New Roman" pitchFamily="18" charset="0"/>
              <a:cs typeface="Times New Roman" pitchFamily="18" charset="0"/>
            </a:endParaRPr>
          </a:p>
          <a:p>
            <a:pPr marL="152400" indent="-89535">
              <a:lnSpc>
                <a:spcPct val="100000"/>
              </a:lnSpc>
              <a:buSzPct val="95000"/>
              <a:buFont typeface="Arial MT"/>
              <a:buChar char="•"/>
              <a:tabLst>
                <a:tab pos="153035" algn="l"/>
              </a:tabLst>
            </a:pPr>
            <a:r>
              <a:rPr sz="2000" b="1" spc="-5" dirty="0">
                <a:latin typeface="Times New Roman" pitchFamily="18" charset="0"/>
                <a:cs typeface="Times New Roman" pitchFamily="18" charset="0"/>
              </a:rPr>
              <a:t>Arjun</a:t>
            </a:r>
            <a:r>
              <a:rPr sz="2000" b="1" spc="15" dirty="0">
                <a:latin typeface="Times New Roman" pitchFamily="18" charset="0"/>
                <a:cs typeface="Times New Roman" pitchFamily="18" charset="0"/>
              </a:rPr>
              <a:t> </a:t>
            </a:r>
            <a:r>
              <a:rPr sz="2000" b="1" dirty="0">
                <a:latin typeface="Times New Roman" pitchFamily="18" charset="0"/>
                <a:cs typeface="Times New Roman" pitchFamily="18" charset="0"/>
              </a:rPr>
              <a:t>Kapoor</a:t>
            </a:r>
            <a:r>
              <a:rPr sz="2000" b="1" spc="465" dirty="0">
                <a:latin typeface="Times New Roman" pitchFamily="18" charset="0"/>
                <a:cs typeface="Times New Roman" pitchFamily="18" charset="0"/>
              </a:rPr>
              <a:t> </a:t>
            </a:r>
            <a:r>
              <a:rPr sz="2000" b="1" dirty="0">
                <a:latin typeface="Times New Roman" pitchFamily="18" charset="0"/>
                <a:cs typeface="Times New Roman" pitchFamily="18" charset="0"/>
              </a:rPr>
              <a:t>(2021a1r061)</a:t>
            </a:r>
            <a:r>
              <a:rPr sz="2000" b="1" spc="-60" dirty="0">
                <a:latin typeface="Times New Roman" pitchFamily="18" charset="0"/>
                <a:cs typeface="Times New Roman" pitchFamily="18" charset="0"/>
              </a:rPr>
              <a:t> </a:t>
            </a:r>
            <a:r>
              <a:rPr sz="2000" b="1" spc="-10" dirty="0">
                <a:latin typeface="Times New Roman" pitchFamily="18" charset="0"/>
                <a:cs typeface="Times New Roman" pitchFamily="18" charset="0"/>
              </a:rPr>
              <a:t>–[LEADER]</a:t>
            </a:r>
            <a:endParaRPr sz="2000">
              <a:latin typeface="Times New Roman" pitchFamily="18" charset="0"/>
              <a:cs typeface="Times New Roman" pitchFamily="18" charset="0"/>
            </a:endParaRPr>
          </a:p>
          <a:p>
            <a:pPr marL="152400" indent="-89535">
              <a:lnSpc>
                <a:spcPct val="100000"/>
              </a:lnSpc>
              <a:buSzPct val="95000"/>
              <a:buFont typeface="Arial MT"/>
              <a:buChar char="•"/>
              <a:tabLst>
                <a:tab pos="153035" algn="l"/>
              </a:tabLst>
            </a:pPr>
            <a:r>
              <a:rPr sz="2000" b="1" dirty="0">
                <a:latin typeface="Times New Roman" pitchFamily="18" charset="0"/>
                <a:cs typeface="Times New Roman" pitchFamily="18" charset="0"/>
              </a:rPr>
              <a:t>Madhu</a:t>
            </a:r>
            <a:r>
              <a:rPr sz="2000" b="1" spc="-30" dirty="0">
                <a:latin typeface="Times New Roman" pitchFamily="18" charset="0"/>
                <a:cs typeface="Times New Roman" pitchFamily="18" charset="0"/>
              </a:rPr>
              <a:t> </a:t>
            </a:r>
            <a:r>
              <a:rPr sz="2000" b="1" dirty="0">
                <a:latin typeface="Times New Roman" pitchFamily="18" charset="0"/>
                <a:cs typeface="Times New Roman" pitchFamily="18" charset="0"/>
              </a:rPr>
              <a:t>Bala</a:t>
            </a:r>
            <a:r>
              <a:rPr sz="2000" b="1" spc="-15" dirty="0">
                <a:latin typeface="Times New Roman" pitchFamily="18" charset="0"/>
                <a:cs typeface="Times New Roman" pitchFamily="18" charset="0"/>
              </a:rPr>
              <a:t> </a:t>
            </a:r>
            <a:r>
              <a:rPr sz="2000" b="1" spc="-5" dirty="0">
                <a:latin typeface="Times New Roman" pitchFamily="18" charset="0"/>
                <a:cs typeface="Times New Roman" pitchFamily="18" charset="0"/>
              </a:rPr>
              <a:t>(</a:t>
            </a:r>
            <a:r>
              <a:rPr sz="2000" b="1" spc="-20" dirty="0">
                <a:latin typeface="Times New Roman" pitchFamily="18" charset="0"/>
                <a:cs typeface="Times New Roman" pitchFamily="18" charset="0"/>
              </a:rPr>
              <a:t> </a:t>
            </a:r>
            <a:r>
              <a:rPr sz="2000" b="1" dirty="0">
                <a:latin typeface="Times New Roman" pitchFamily="18" charset="0"/>
                <a:cs typeface="Times New Roman" pitchFamily="18" charset="0"/>
              </a:rPr>
              <a:t>2021a1r077)</a:t>
            </a:r>
            <a:endParaRPr sz="2000">
              <a:latin typeface="Times New Roman" pitchFamily="18" charset="0"/>
              <a:cs typeface="Times New Roman" pitchFamily="18" charset="0"/>
            </a:endParaRPr>
          </a:p>
          <a:p>
            <a:pPr marL="152400" indent="-89535">
              <a:lnSpc>
                <a:spcPct val="100000"/>
              </a:lnSpc>
              <a:spcBef>
                <a:spcPts val="25"/>
              </a:spcBef>
              <a:buSzPct val="95000"/>
              <a:buFont typeface="Arial MT"/>
              <a:buChar char="•"/>
              <a:tabLst>
                <a:tab pos="153035" algn="l"/>
              </a:tabLst>
            </a:pPr>
            <a:r>
              <a:rPr sz="2000" b="1" spc="-10" dirty="0">
                <a:latin typeface="Times New Roman" pitchFamily="18" charset="0"/>
                <a:cs typeface="Times New Roman" pitchFamily="18" charset="0"/>
              </a:rPr>
              <a:t>Manmeet</a:t>
            </a:r>
            <a:r>
              <a:rPr sz="2000" b="1" dirty="0">
                <a:latin typeface="Times New Roman" pitchFamily="18" charset="0"/>
                <a:cs typeface="Times New Roman" pitchFamily="18" charset="0"/>
              </a:rPr>
              <a:t> </a:t>
            </a:r>
            <a:r>
              <a:rPr sz="2000" b="1" spc="-5" dirty="0">
                <a:latin typeface="Times New Roman" pitchFamily="18" charset="0"/>
                <a:cs typeface="Times New Roman" pitchFamily="18" charset="0"/>
              </a:rPr>
              <a:t>Kour </a:t>
            </a:r>
            <a:r>
              <a:rPr sz="2000" b="1" dirty="0">
                <a:latin typeface="Times New Roman" pitchFamily="18" charset="0"/>
                <a:cs typeface="Times New Roman" pitchFamily="18" charset="0"/>
              </a:rPr>
              <a:t>(2021a1r090)</a:t>
            </a:r>
            <a:endParaRPr sz="2000">
              <a:latin typeface="Times New Roman" pitchFamily="18" charset="0"/>
              <a:cs typeface="Times New Roman" pitchFamily="18" charset="0"/>
            </a:endParaRPr>
          </a:p>
          <a:p>
            <a:pPr>
              <a:lnSpc>
                <a:spcPct val="100000"/>
              </a:lnSpc>
            </a:pPr>
            <a:endParaRPr sz="2200">
              <a:latin typeface="Times New Roman"/>
              <a:cs typeface="Times New Roman"/>
            </a:endParaRPr>
          </a:p>
          <a:p>
            <a:pPr marL="5532120" marR="17780" indent="880744" algn="r">
              <a:lnSpc>
                <a:spcPct val="104700"/>
              </a:lnSpc>
              <a:spcBef>
                <a:spcPts val="1295"/>
              </a:spcBef>
            </a:pPr>
            <a:r>
              <a:rPr sz="1700" spc="-5" dirty="0">
                <a:latin typeface="Arial MT"/>
                <a:cs typeface="Arial MT"/>
              </a:rPr>
              <a:t>Model </a:t>
            </a:r>
            <a:r>
              <a:rPr sz="1700" dirty="0">
                <a:latin typeface="Arial MT"/>
                <a:cs typeface="Arial MT"/>
              </a:rPr>
              <a:t>Institute </a:t>
            </a:r>
            <a:r>
              <a:rPr sz="1700" spc="-5" dirty="0">
                <a:latin typeface="Arial MT"/>
                <a:cs typeface="Arial MT"/>
              </a:rPr>
              <a:t>of </a:t>
            </a:r>
            <a:r>
              <a:rPr sz="1700" spc="-459" dirty="0">
                <a:latin typeface="Arial MT"/>
                <a:cs typeface="Arial MT"/>
              </a:rPr>
              <a:t> </a:t>
            </a:r>
            <a:r>
              <a:rPr sz="1700" spc="-5" dirty="0">
                <a:latin typeface="Arial MT"/>
                <a:cs typeface="Arial MT"/>
              </a:rPr>
              <a:t>Engineering</a:t>
            </a:r>
            <a:r>
              <a:rPr sz="1700" spc="35" dirty="0">
                <a:latin typeface="Arial MT"/>
                <a:cs typeface="Arial MT"/>
              </a:rPr>
              <a:t> </a:t>
            </a:r>
            <a:r>
              <a:rPr sz="1700" dirty="0">
                <a:latin typeface="Arial MT"/>
                <a:cs typeface="Arial MT"/>
              </a:rPr>
              <a:t>&amp;</a:t>
            </a:r>
            <a:r>
              <a:rPr sz="1700" spc="-30" dirty="0">
                <a:latin typeface="Arial MT"/>
                <a:cs typeface="Arial MT"/>
              </a:rPr>
              <a:t> </a:t>
            </a:r>
            <a:r>
              <a:rPr sz="1700" spc="-5" dirty="0">
                <a:latin typeface="Arial MT"/>
                <a:cs typeface="Arial MT"/>
              </a:rPr>
              <a:t>Technology</a:t>
            </a:r>
            <a:endParaRPr sz="1700">
              <a:latin typeface="Arial MT"/>
              <a:cs typeface="Arial M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752600"/>
            <a:ext cx="8458200" cy="1754326"/>
          </a:xfrm>
          <a:prstGeom prst="rect">
            <a:avLst/>
          </a:prstGeom>
        </p:spPr>
        <p:txBody>
          <a:bodyPr wrap="square">
            <a:spAutoFit/>
          </a:bodyPr>
          <a:lstStyle/>
          <a:p>
            <a:pPr algn="just">
              <a:lnSpc>
                <a:spcPct val="150000"/>
              </a:lnSpc>
              <a:buFont typeface="Arial" pitchFamily="34" charset="0"/>
              <a:buChar char="•"/>
            </a:pPr>
            <a:r>
              <a:rPr lang="en-US" b="1" dirty="0" smtClean="0">
                <a:latin typeface="Times New Roman" pitchFamily="18" charset="0"/>
                <a:cs typeface="Times New Roman" pitchFamily="18" charset="0"/>
              </a:rPr>
              <a:t>Networks:</a:t>
            </a:r>
            <a:r>
              <a:rPr lang="en-US" dirty="0" smtClean="0">
                <a:latin typeface="Times New Roman" pitchFamily="18" charset="0"/>
                <a:cs typeface="Times New Roman" pitchFamily="18" charset="0"/>
              </a:rPr>
              <a:t> Use deep neural networks as artificial intelligence (AI) algorithms for training purposes.</a:t>
            </a:r>
          </a:p>
          <a:p>
            <a:pPr algn="just">
              <a:lnSpc>
                <a:spcPct val="150000"/>
              </a:lnSpc>
              <a:buFont typeface="Arial" pitchFamily="34" charset="0"/>
              <a:buChar char="•"/>
            </a:pPr>
            <a:endParaRPr lang="en-US" dirty="0" smtClean="0">
              <a:latin typeface="Times New Roman" pitchFamily="18" charset="0"/>
              <a:cs typeface="Times New Roman" pitchFamily="18" charset="0"/>
            </a:endParaRPr>
          </a:p>
          <a:p>
            <a:pPr algn="just">
              <a:lnSpc>
                <a:spcPct val="150000"/>
              </a:lnSpc>
            </a:pPr>
            <a:endParaRPr lang="en-US" dirty="0" smtClean="0">
              <a:latin typeface="Times New Roman" pitchFamily="18" charset="0"/>
              <a:cs typeface="Times New Roman" pitchFamily="18" charset="0"/>
            </a:endParaRPr>
          </a:p>
        </p:txBody>
      </p:sp>
      <p:pic>
        <p:nvPicPr>
          <p:cNvPr id="5" name="Picture 4" descr="Screenshot 2024-05-20 225829.png"/>
          <p:cNvPicPr>
            <a:picLocks noChangeAspect="1"/>
          </p:cNvPicPr>
          <p:nvPr/>
        </p:nvPicPr>
        <p:blipFill>
          <a:blip r:embed="rId2"/>
          <a:stretch>
            <a:fillRect/>
          </a:stretch>
        </p:blipFill>
        <p:spPr>
          <a:xfrm>
            <a:off x="2057400" y="3048000"/>
            <a:ext cx="4944165" cy="26768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24-05-20 224043.png"/>
          <p:cNvPicPr>
            <a:picLocks noChangeAspect="1"/>
          </p:cNvPicPr>
          <p:nvPr/>
        </p:nvPicPr>
        <p:blipFill>
          <a:blip r:embed="rId2"/>
          <a:stretch>
            <a:fillRect/>
          </a:stretch>
        </p:blipFill>
        <p:spPr>
          <a:xfrm>
            <a:off x="304800" y="1752600"/>
            <a:ext cx="8305800" cy="4103947"/>
          </a:xfrm>
          <a:prstGeom prst="rect">
            <a:avLst/>
          </a:prstGeom>
        </p:spPr>
      </p:pic>
      <p:sp>
        <p:nvSpPr>
          <p:cNvPr id="3" name="TextBox 2"/>
          <p:cNvSpPr txBox="1"/>
          <p:nvPr/>
        </p:nvSpPr>
        <p:spPr>
          <a:xfrm>
            <a:off x="2057400" y="6172200"/>
            <a:ext cx="4800600" cy="369332"/>
          </a:xfrm>
          <a:prstGeom prst="rect">
            <a:avLst/>
          </a:prstGeom>
          <a:noFill/>
        </p:spPr>
        <p:txBody>
          <a:bodyPr wrap="square" rtlCol="0">
            <a:spAutoFit/>
          </a:bodyPr>
          <a:lstStyle/>
          <a:p>
            <a:r>
              <a:rPr lang="en-US" b="1" dirty="0" smtClean="0"/>
              <a:t>Figure</a:t>
            </a:r>
            <a:r>
              <a:rPr lang="en-US" dirty="0" smtClean="0"/>
              <a:t>: GAN (Generative Adversarial Network)</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
          </p:nvPr>
        </p:nvSpPr>
        <p:spPr>
          <a:xfrm>
            <a:off x="304800" y="1676400"/>
            <a:ext cx="8458200" cy="4431983"/>
          </a:xfrm>
        </p:spPr>
        <p:txBody>
          <a:bodyPr/>
          <a:lstStyle/>
          <a:p>
            <a:r>
              <a:rPr lang="en-US" dirty="0" smtClean="0"/>
              <a:t> </a:t>
            </a:r>
          </a:p>
          <a:p>
            <a:pPr>
              <a:lnSpc>
                <a:spcPct val="150000"/>
              </a:lnSpc>
            </a:pPr>
            <a:r>
              <a:rPr lang="en-US" sz="2000" b="0" dirty="0" smtClean="0"/>
              <a:t>A </a:t>
            </a:r>
            <a:r>
              <a:rPr lang="en-US" sz="2000" dirty="0" smtClean="0"/>
              <a:t>generative adversarial network (GAN) </a:t>
            </a:r>
            <a:r>
              <a:rPr lang="en-US" sz="2000" b="0" dirty="0" smtClean="0"/>
              <a:t>has two parts:</a:t>
            </a:r>
          </a:p>
          <a:p>
            <a:pPr>
              <a:lnSpc>
                <a:spcPct val="150000"/>
              </a:lnSpc>
            </a:pPr>
            <a:endParaRPr lang="en-US" sz="2000" b="0" dirty="0" smtClean="0"/>
          </a:p>
          <a:p>
            <a:pPr algn="just">
              <a:lnSpc>
                <a:spcPct val="150000"/>
              </a:lnSpc>
            </a:pPr>
            <a:r>
              <a:rPr lang="en-US" sz="2000" b="0" dirty="0" smtClean="0"/>
              <a:t>The </a:t>
            </a:r>
            <a:r>
              <a:rPr lang="en-US" sz="2000" dirty="0" smtClean="0"/>
              <a:t>generator</a:t>
            </a:r>
            <a:r>
              <a:rPr lang="en-US" sz="2000" b="0" dirty="0" smtClean="0"/>
              <a:t> learns to generate plausible data. The generated instances become negative training examples for the discriminator. Used to generate new images which look like real images.</a:t>
            </a:r>
          </a:p>
          <a:p>
            <a:pPr algn="just">
              <a:lnSpc>
                <a:spcPct val="150000"/>
              </a:lnSpc>
            </a:pPr>
            <a:r>
              <a:rPr lang="en-US" sz="2000" b="0" dirty="0" smtClean="0"/>
              <a:t>The </a:t>
            </a:r>
            <a:r>
              <a:rPr lang="en-US" sz="2000" dirty="0" smtClean="0"/>
              <a:t>discriminator</a:t>
            </a:r>
            <a:r>
              <a:rPr lang="en-US" sz="2000" b="0" dirty="0" smtClean="0"/>
              <a:t> learns to distinguish the generator's fake data from real data. The discriminator penalizes the generator for producing implausible results. Used to classify images as real or fake.</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457200"/>
            <a:ext cx="7824063" cy="738664"/>
          </a:xfrm>
        </p:spPr>
        <p:txBody>
          <a:bodyPr/>
          <a:lstStyle/>
          <a:p>
            <a:r>
              <a:rPr lang="en-US" dirty="0" smtClean="0"/>
              <a:t>    </a:t>
            </a:r>
            <a:r>
              <a:rPr lang="en-US" dirty="0" smtClean="0">
                <a:solidFill>
                  <a:schemeClr val="tx2"/>
                </a:solidFill>
              </a:rPr>
              <a:t>Discriminator Training Data:</a:t>
            </a:r>
          </a:p>
          <a:p>
            <a:endParaRPr lang="en-US" dirty="0">
              <a:solidFill>
                <a:schemeClr val="tx2"/>
              </a:solidFill>
            </a:endParaRPr>
          </a:p>
        </p:txBody>
      </p:sp>
      <p:sp>
        <p:nvSpPr>
          <p:cNvPr id="4" name="Rectangle 3"/>
          <p:cNvSpPr/>
          <p:nvPr/>
        </p:nvSpPr>
        <p:spPr>
          <a:xfrm>
            <a:off x="152400" y="1676400"/>
            <a:ext cx="8610600" cy="3370153"/>
          </a:xfrm>
          <a:prstGeom prst="rect">
            <a:avLst/>
          </a:prstGeom>
        </p:spPr>
        <p:txBody>
          <a:bodyPr wrap="square">
            <a:spAutoFit/>
          </a:bodyPr>
          <a:lstStyle/>
          <a:p>
            <a:pPr algn="just">
              <a:lnSpc>
                <a:spcPct val="150000"/>
              </a:lnSpc>
            </a:pPr>
            <a:r>
              <a:rPr lang="en-US" dirty="0" smtClean="0">
                <a:latin typeface="Times New Roman" pitchFamily="18" charset="0"/>
                <a:cs typeface="Times New Roman" pitchFamily="18" charset="0"/>
              </a:rPr>
              <a:t>The discriminator's training data comes from two sources:</a:t>
            </a:r>
          </a:p>
          <a:p>
            <a:pPr algn="just">
              <a:lnSpc>
                <a:spcPct val="150000"/>
              </a:lnSpc>
            </a:pPr>
            <a:r>
              <a:rPr lang="en-US" b="1" dirty="0" smtClean="0">
                <a:latin typeface="Times New Roman" pitchFamily="18" charset="0"/>
                <a:cs typeface="Times New Roman" pitchFamily="18" charset="0"/>
              </a:rPr>
              <a:t>Real data</a:t>
            </a:r>
            <a:r>
              <a:rPr lang="en-US" dirty="0" smtClean="0">
                <a:latin typeface="Times New Roman" pitchFamily="18" charset="0"/>
                <a:cs typeface="Times New Roman" pitchFamily="18" charset="0"/>
              </a:rPr>
              <a:t> instances, such as real pictures of people. The discriminator uses these instances as positive examples during training.</a:t>
            </a:r>
          </a:p>
          <a:p>
            <a:pPr algn="just">
              <a:lnSpc>
                <a:spcPct val="150000"/>
              </a:lnSpc>
            </a:pPr>
            <a:r>
              <a:rPr lang="en-US" b="1" dirty="0" smtClean="0">
                <a:latin typeface="Times New Roman" pitchFamily="18" charset="0"/>
                <a:cs typeface="Times New Roman" pitchFamily="18" charset="0"/>
              </a:rPr>
              <a:t>Fake data</a:t>
            </a:r>
            <a:r>
              <a:rPr lang="en-US" dirty="0" smtClean="0">
                <a:latin typeface="Times New Roman" pitchFamily="18" charset="0"/>
                <a:cs typeface="Times New Roman" pitchFamily="18" charset="0"/>
              </a:rPr>
              <a:t> instances created by the generator. The discriminator uses these instances as negative examples during training.</a:t>
            </a:r>
          </a:p>
          <a:p>
            <a:endParaRPr lang="en-US" dirty="0" smtClean="0"/>
          </a:p>
          <a:p>
            <a:endParaRPr lang="en-US" dirty="0" smtClean="0">
              <a:latin typeface="Times New Roman" pitchFamily="18" charset="0"/>
              <a:cs typeface="Times New Roman" pitchFamily="18" charset="0"/>
            </a:endParaRPr>
          </a:p>
          <a:p>
            <a:endParaRPr lang="en-US" dirty="0" smtClean="0"/>
          </a:p>
          <a:p>
            <a:endParaRPr lang="en-US" sz="2400" b="1" dirty="0">
              <a:latin typeface="Times New Roman" pitchFamily="18" charset="0"/>
              <a:cs typeface="Times New Roman" pitchFamily="18" charset="0"/>
            </a:endParaRPr>
          </a:p>
        </p:txBody>
      </p:sp>
      <p:pic>
        <p:nvPicPr>
          <p:cNvPr id="5" name="Picture 4" descr="Screenshot 2024-05-19 133557.png"/>
          <p:cNvPicPr>
            <a:picLocks noChangeAspect="1"/>
          </p:cNvPicPr>
          <p:nvPr/>
        </p:nvPicPr>
        <p:blipFill>
          <a:blip r:embed="rId2"/>
          <a:stretch>
            <a:fillRect/>
          </a:stretch>
        </p:blipFill>
        <p:spPr>
          <a:xfrm>
            <a:off x="1828800" y="3886200"/>
            <a:ext cx="6400800" cy="2667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524000"/>
            <a:ext cx="8305800" cy="4613058"/>
          </a:xfrm>
          <a:prstGeom prst="rect">
            <a:avLst/>
          </a:prstGeom>
        </p:spPr>
        <p:txBody>
          <a:bodyPr wrap="square">
            <a:spAutoFit/>
          </a:bodyPr>
          <a:lstStyle/>
          <a:p>
            <a:pPr algn="just">
              <a:lnSpc>
                <a:spcPct val="150000"/>
              </a:lnSpc>
            </a:pPr>
            <a:r>
              <a:rPr lang="en-US" dirty="0" smtClean="0">
                <a:latin typeface="Times New Roman" pitchFamily="18" charset="0"/>
                <a:cs typeface="Times New Roman" pitchFamily="18" charset="0"/>
              </a:rPr>
              <a:t>The generator part of a GAN learns to create fake data by incorporating feedback from the discriminator. It learns to make the discriminator classify its output as real. </a:t>
            </a:r>
          </a:p>
          <a:p>
            <a:pPr algn="just">
              <a:lnSpc>
                <a:spcPct val="150000"/>
              </a:lnSpc>
            </a:pPr>
            <a:r>
              <a:rPr lang="en-US" dirty="0" smtClean="0">
                <a:latin typeface="Times New Roman" pitchFamily="18" charset="0"/>
                <a:cs typeface="Times New Roman" pitchFamily="18" charset="0"/>
              </a:rPr>
              <a:t>Generator training requires tighter integration between the generator and the discriminator than discriminator training requires. The portion of the GAN that trains the generator includes:</a:t>
            </a:r>
          </a:p>
          <a:p>
            <a:pPr algn="just">
              <a:lnSpc>
                <a:spcPct val="150000"/>
              </a:lnSpc>
              <a:buFont typeface="Arial" pitchFamily="34" charset="0"/>
              <a:buChar char="•"/>
            </a:pPr>
            <a:r>
              <a:rPr lang="en-US" dirty="0" smtClean="0">
                <a:latin typeface="Times New Roman" pitchFamily="18" charset="0"/>
                <a:cs typeface="Times New Roman" pitchFamily="18" charset="0"/>
              </a:rPr>
              <a:t>random input</a:t>
            </a:r>
          </a:p>
          <a:p>
            <a:pPr algn="just">
              <a:lnSpc>
                <a:spcPct val="150000"/>
              </a:lnSpc>
              <a:buFont typeface="Arial" pitchFamily="34" charset="0"/>
              <a:buChar char="•"/>
            </a:pPr>
            <a:r>
              <a:rPr lang="en-US" dirty="0" smtClean="0">
                <a:latin typeface="Times New Roman" pitchFamily="18" charset="0"/>
                <a:cs typeface="Times New Roman" pitchFamily="18" charset="0"/>
              </a:rPr>
              <a:t>generator network, which transforms the random input into a data instance</a:t>
            </a:r>
          </a:p>
          <a:p>
            <a:pPr algn="just">
              <a:lnSpc>
                <a:spcPct val="150000"/>
              </a:lnSpc>
              <a:buFont typeface="Arial" pitchFamily="34" charset="0"/>
              <a:buChar char="•"/>
            </a:pPr>
            <a:r>
              <a:rPr lang="en-US" dirty="0" smtClean="0">
                <a:latin typeface="Times New Roman" pitchFamily="18" charset="0"/>
                <a:cs typeface="Times New Roman" pitchFamily="18" charset="0"/>
              </a:rPr>
              <a:t>discriminator network, which classifies the generated data</a:t>
            </a:r>
          </a:p>
          <a:p>
            <a:pPr algn="just">
              <a:lnSpc>
                <a:spcPct val="150000"/>
              </a:lnSpc>
              <a:buFont typeface="Arial" pitchFamily="34" charset="0"/>
              <a:buChar char="•"/>
            </a:pPr>
            <a:r>
              <a:rPr lang="en-US" dirty="0" smtClean="0">
                <a:latin typeface="Times New Roman" pitchFamily="18" charset="0"/>
                <a:cs typeface="Times New Roman" pitchFamily="18" charset="0"/>
              </a:rPr>
              <a:t>discriminator output</a:t>
            </a:r>
          </a:p>
          <a:p>
            <a:pPr algn="just">
              <a:lnSpc>
                <a:spcPct val="150000"/>
              </a:lnSpc>
              <a:buFont typeface="Arial" pitchFamily="34" charset="0"/>
              <a:buChar char="•"/>
            </a:pPr>
            <a:r>
              <a:rPr lang="en-US" dirty="0" smtClean="0">
                <a:latin typeface="Times New Roman" pitchFamily="18" charset="0"/>
                <a:cs typeface="Times New Roman" pitchFamily="18" charset="0"/>
              </a:rPr>
              <a:t>generator loss, which penalizes the generator for failing to fool the discriminator.</a:t>
            </a:r>
          </a:p>
          <a:p>
            <a:pPr algn="just">
              <a:lnSpc>
                <a:spcPct val="150000"/>
              </a:lnSpc>
              <a:buFont typeface="Arial" pitchFamily="34" charset="0"/>
              <a:buChar char="•"/>
            </a:pPr>
            <a:endParaRPr lang="en-US" dirty="0">
              <a:latin typeface="Times New Roman" pitchFamily="18" charset="0"/>
              <a:cs typeface="Times New Roman" pitchFamily="18" charset="0"/>
            </a:endParaRPr>
          </a:p>
        </p:txBody>
      </p:sp>
      <p:sp>
        <p:nvSpPr>
          <p:cNvPr id="6" name="Rectangle 5"/>
          <p:cNvSpPr/>
          <p:nvPr/>
        </p:nvSpPr>
        <p:spPr>
          <a:xfrm>
            <a:off x="152400" y="381000"/>
            <a:ext cx="3276600" cy="461665"/>
          </a:xfrm>
          <a:prstGeom prst="rect">
            <a:avLst/>
          </a:prstGeom>
        </p:spPr>
        <p:txBody>
          <a:bodyPr wrap="square">
            <a:spAutoFit/>
          </a:bodyPr>
          <a:lstStyle/>
          <a:p>
            <a:r>
              <a:rPr lang="en-US" sz="2400" b="1" dirty="0" smtClean="0">
                <a:solidFill>
                  <a:schemeClr val="tx2"/>
                </a:solidFill>
                <a:latin typeface="Times New Roman" pitchFamily="18" charset="0"/>
                <a:cs typeface="Times New Roman" pitchFamily="18" charset="0"/>
              </a:rPr>
              <a:t>The Generator: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24-05-19 134020.png"/>
          <p:cNvPicPr>
            <a:picLocks noChangeAspect="1"/>
          </p:cNvPicPr>
          <p:nvPr/>
        </p:nvPicPr>
        <p:blipFill>
          <a:blip r:embed="rId2"/>
          <a:stretch>
            <a:fillRect/>
          </a:stretch>
        </p:blipFill>
        <p:spPr>
          <a:xfrm>
            <a:off x="914400" y="1905000"/>
            <a:ext cx="7086600" cy="3657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280160"/>
            <a:ext cx="533400" cy="228600"/>
          </a:xfrm>
          <a:custGeom>
            <a:avLst/>
            <a:gdLst/>
            <a:ahLst/>
            <a:cxnLst/>
            <a:rect l="l" t="t" r="r" b="b"/>
            <a:pathLst>
              <a:path w="533400" h="228600">
                <a:moveTo>
                  <a:pt x="533400" y="0"/>
                </a:moveTo>
                <a:lnTo>
                  <a:pt x="0" y="0"/>
                </a:lnTo>
                <a:lnTo>
                  <a:pt x="0" y="228600"/>
                </a:lnTo>
                <a:lnTo>
                  <a:pt x="533400" y="228600"/>
                </a:lnTo>
                <a:lnTo>
                  <a:pt x="533400" y="0"/>
                </a:lnTo>
                <a:close/>
              </a:path>
            </a:pathLst>
          </a:custGeom>
          <a:solidFill>
            <a:srgbClr val="438085"/>
          </a:solidFill>
        </p:spPr>
        <p:txBody>
          <a:bodyPr wrap="square" lIns="0" tIns="0" rIns="0" bIns="0" rtlCol="0"/>
          <a:lstStyle/>
          <a:p>
            <a:endParaRPr/>
          </a:p>
        </p:txBody>
      </p:sp>
      <p:sp>
        <p:nvSpPr>
          <p:cNvPr id="3" name="object 3"/>
          <p:cNvSpPr/>
          <p:nvPr/>
        </p:nvSpPr>
        <p:spPr>
          <a:xfrm>
            <a:off x="591312" y="1280160"/>
            <a:ext cx="8552815" cy="228600"/>
          </a:xfrm>
          <a:custGeom>
            <a:avLst/>
            <a:gdLst/>
            <a:ahLst/>
            <a:cxnLst/>
            <a:rect l="l" t="t" r="r" b="b"/>
            <a:pathLst>
              <a:path w="8552815" h="228600">
                <a:moveTo>
                  <a:pt x="8552688" y="0"/>
                </a:moveTo>
                <a:lnTo>
                  <a:pt x="0" y="0"/>
                </a:lnTo>
                <a:lnTo>
                  <a:pt x="0" y="228600"/>
                </a:lnTo>
                <a:lnTo>
                  <a:pt x="8552688" y="228600"/>
                </a:lnTo>
                <a:lnTo>
                  <a:pt x="8552688" y="0"/>
                </a:lnTo>
                <a:close/>
              </a:path>
            </a:pathLst>
          </a:custGeom>
          <a:solidFill>
            <a:srgbClr val="525389"/>
          </a:solidFill>
        </p:spPr>
        <p:txBody>
          <a:bodyPr wrap="square" lIns="0" tIns="0" rIns="0" bIns="0" rtlCol="0"/>
          <a:lstStyle/>
          <a:p>
            <a:endParaRPr/>
          </a:p>
        </p:txBody>
      </p:sp>
      <p:sp>
        <p:nvSpPr>
          <p:cNvPr id="4" name="object 4"/>
          <p:cNvSpPr txBox="1">
            <a:spLocks noGrp="1"/>
          </p:cNvSpPr>
          <p:nvPr>
            <p:ph type="title"/>
          </p:nvPr>
        </p:nvSpPr>
        <p:spPr>
          <a:xfrm>
            <a:off x="691692" y="455117"/>
            <a:ext cx="3260725" cy="381515"/>
          </a:xfrm>
          <a:prstGeom prst="rect">
            <a:avLst/>
          </a:prstGeom>
        </p:spPr>
        <p:txBody>
          <a:bodyPr vert="horz" wrap="square" lIns="0" tIns="12065" rIns="0" bIns="0" rtlCol="0">
            <a:spAutoFit/>
          </a:bodyPr>
          <a:lstStyle/>
          <a:p>
            <a:pPr marL="12700">
              <a:lnSpc>
                <a:spcPct val="100000"/>
              </a:lnSpc>
              <a:spcBef>
                <a:spcPts val="95"/>
              </a:spcBef>
            </a:pPr>
            <a:r>
              <a:rPr sz="2400" b="1" dirty="0">
                <a:solidFill>
                  <a:schemeClr val="tx2"/>
                </a:solidFill>
                <a:latin typeface="Times New Roman"/>
                <a:cs typeface="Times New Roman"/>
              </a:rPr>
              <a:t>Flowchart</a:t>
            </a:r>
            <a:r>
              <a:rPr sz="2400" b="1" spc="-85" dirty="0">
                <a:solidFill>
                  <a:schemeClr val="tx2"/>
                </a:solidFill>
                <a:latin typeface="Times New Roman"/>
                <a:cs typeface="Times New Roman"/>
              </a:rPr>
              <a:t> </a:t>
            </a:r>
            <a:r>
              <a:rPr sz="2400" b="1" spc="-10" dirty="0">
                <a:solidFill>
                  <a:schemeClr val="tx2"/>
                </a:solidFill>
                <a:latin typeface="Times New Roman"/>
                <a:cs typeface="Times New Roman"/>
              </a:rPr>
              <a:t>Making</a:t>
            </a:r>
            <a:endParaRPr sz="2400">
              <a:solidFill>
                <a:schemeClr val="tx2"/>
              </a:solidFill>
              <a:latin typeface="Times New Roman"/>
              <a:cs typeface="Times New Roman"/>
            </a:endParaRPr>
          </a:p>
        </p:txBody>
      </p:sp>
      <p:pic>
        <p:nvPicPr>
          <p:cNvPr id="5" name="object 5"/>
          <p:cNvPicPr/>
          <p:nvPr/>
        </p:nvPicPr>
        <p:blipFill>
          <a:blip r:embed="rId2" cstate="print"/>
          <a:stretch>
            <a:fillRect/>
          </a:stretch>
        </p:blipFill>
        <p:spPr>
          <a:xfrm>
            <a:off x="1226006" y="1570356"/>
            <a:ext cx="6516599" cy="51420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6271" y="1792576"/>
            <a:ext cx="8857446" cy="3304724"/>
          </a:xfrm>
          <a:prstGeom prst="rect">
            <a:avLst/>
          </a:prstGeom>
        </p:spPr>
      </p:pic>
      <p:sp>
        <p:nvSpPr>
          <p:cNvPr id="3" name="object 3"/>
          <p:cNvSpPr txBox="1"/>
          <p:nvPr/>
        </p:nvSpPr>
        <p:spPr>
          <a:xfrm>
            <a:off x="2117851" y="5395086"/>
            <a:ext cx="5224145" cy="451484"/>
          </a:xfrm>
          <a:prstGeom prst="rect">
            <a:avLst/>
          </a:prstGeom>
        </p:spPr>
        <p:txBody>
          <a:bodyPr vert="horz" wrap="square" lIns="0" tIns="11430" rIns="0" bIns="0" rtlCol="0">
            <a:spAutoFit/>
          </a:bodyPr>
          <a:lstStyle/>
          <a:p>
            <a:pPr marL="12700" marR="5080">
              <a:lnSpc>
                <a:spcPct val="100000"/>
              </a:lnSpc>
              <a:spcBef>
                <a:spcPts val="90"/>
              </a:spcBef>
            </a:pPr>
            <a:r>
              <a:rPr sz="1400" b="1" spc="-15" dirty="0">
                <a:latin typeface="Arial"/>
                <a:cs typeface="Arial"/>
              </a:rPr>
              <a:t>Figure</a:t>
            </a:r>
            <a:r>
              <a:rPr sz="1400" spc="-15" dirty="0">
                <a:latin typeface="Arial MT"/>
                <a:cs typeface="Arial MT"/>
              </a:rPr>
              <a:t>:</a:t>
            </a:r>
            <a:r>
              <a:rPr sz="1400" spc="35" dirty="0">
                <a:latin typeface="Arial MT"/>
                <a:cs typeface="Arial MT"/>
              </a:rPr>
              <a:t> </a:t>
            </a:r>
            <a:r>
              <a:rPr sz="1400" spc="-5" dirty="0">
                <a:latin typeface="Arial MT"/>
                <a:cs typeface="Arial MT"/>
              </a:rPr>
              <a:t>Police</a:t>
            </a:r>
            <a:r>
              <a:rPr sz="1400" spc="15" dirty="0">
                <a:latin typeface="Arial MT"/>
                <a:cs typeface="Arial MT"/>
              </a:rPr>
              <a:t> </a:t>
            </a:r>
            <a:r>
              <a:rPr sz="1400" spc="-5" dirty="0">
                <a:latin typeface="Arial MT"/>
                <a:cs typeface="Arial MT"/>
              </a:rPr>
              <a:t>Sketch</a:t>
            </a:r>
            <a:r>
              <a:rPr sz="1400" spc="-15" dirty="0">
                <a:latin typeface="Arial MT"/>
                <a:cs typeface="Arial MT"/>
              </a:rPr>
              <a:t> </a:t>
            </a:r>
            <a:r>
              <a:rPr sz="1400" spc="-10" dirty="0">
                <a:latin typeface="Arial MT"/>
                <a:cs typeface="Arial MT"/>
              </a:rPr>
              <a:t>to</a:t>
            </a:r>
            <a:r>
              <a:rPr sz="1400" spc="15" dirty="0">
                <a:latin typeface="Arial MT"/>
                <a:cs typeface="Arial MT"/>
              </a:rPr>
              <a:t> </a:t>
            </a:r>
            <a:r>
              <a:rPr sz="1400" spc="-15" dirty="0">
                <a:latin typeface="Arial MT"/>
                <a:cs typeface="Arial MT"/>
              </a:rPr>
              <a:t>Image</a:t>
            </a:r>
            <a:r>
              <a:rPr sz="1400" spc="10" dirty="0">
                <a:latin typeface="Arial MT"/>
                <a:cs typeface="Arial MT"/>
              </a:rPr>
              <a:t> </a:t>
            </a:r>
            <a:r>
              <a:rPr sz="1400" spc="-10" dirty="0">
                <a:latin typeface="Arial MT"/>
                <a:cs typeface="Arial MT"/>
              </a:rPr>
              <a:t>by</a:t>
            </a:r>
            <a:r>
              <a:rPr sz="1400" spc="35" dirty="0">
                <a:latin typeface="Arial MT"/>
                <a:cs typeface="Arial MT"/>
              </a:rPr>
              <a:t> </a:t>
            </a:r>
            <a:r>
              <a:rPr sz="1400" spc="-10" dirty="0">
                <a:latin typeface="Arial MT"/>
                <a:cs typeface="Arial MT"/>
              </a:rPr>
              <a:t>Gans’s</a:t>
            </a:r>
            <a:r>
              <a:rPr sz="1400" spc="20" dirty="0">
                <a:latin typeface="Arial MT"/>
                <a:cs typeface="Arial MT"/>
              </a:rPr>
              <a:t> </a:t>
            </a:r>
            <a:r>
              <a:rPr sz="1400" spc="-10" dirty="0">
                <a:latin typeface="Arial MT"/>
                <a:cs typeface="Arial MT"/>
              </a:rPr>
              <a:t>(Generative</a:t>
            </a:r>
            <a:r>
              <a:rPr sz="1400" spc="65" dirty="0">
                <a:latin typeface="Arial MT"/>
                <a:cs typeface="Arial MT"/>
              </a:rPr>
              <a:t> </a:t>
            </a:r>
            <a:r>
              <a:rPr sz="1400" spc="-10" dirty="0">
                <a:latin typeface="Arial MT"/>
                <a:cs typeface="Arial MT"/>
              </a:rPr>
              <a:t>Adversarial </a:t>
            </a:r>
            <a:r>
              <a:rPr sz="1400" spc="-375" dirty="0">
                <a:latin typeface="Arial MT"/>
                <a:cs typeface="Arial MT"/>
              </a:rPr>
              <a:t> </a:t>
            </a:r>
            <a:r>
              <a:rPr sz="1400" spc="-10" dirty="0">
                <a:latin typeface="Arial MT"/>
                <a:cs typeface="Arial MT"/>
              </a:rPr>
              <a:t>Networks)</a:t>
            </a:r>
            <a:endParaRPr sz="1400">
              <a:latin typeface="Arial MT"/>
              <a:cs typeface="Arial M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488" y="1475232"/>
            <a:ext cx="8980805" cy="3939413"/>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1692" y="519125"/>
            <a:ext cx="7760614" cy="369332"/>
          </a:xfrm>
        </p:spPr>
        <p:txBody>
          <a:bodyPr/>
          <a:lstStyle/>
          <a:p>
            <a:r>
              <a:rPr lang="en-US" sz="2400" b="1" dirty="0" smtClean="0">
                <a:solidFill>
                  <a:schemeClr val="tx2"/>
                </a:solidFill>
                <a:latin typeface="Times New Roman" pitchFamily="18" charset="0"/>
                <a:cs typeface="Times New Roman" pitchFamily="18" charset="0"/>
              </a:rPr>
              <a:t>Coding Explanation</a:t>
            </a:r>
            <a:endParaRPr lang="en-US" sz="2400" b="1" dirty="0">
              <a:solidFill>
                <a:schemeClr val="tx2"/>
              </a:solidFill>
              <a:latin typeface="Times New Roman" pitchFamily="18" charset="0"/>
              <a:cs typeface="Times New Roman" pitchFamily="18" charset="0"/>
            </a:endParaRPr>
          </a:p>
        </p:txBody>
      </p:sp>
      <p:sp>
        <p:nvSpPr>
          <p:cNvPr id="3" name="Subtitle 2"/>
          <p:cNvSpPr>
            <a:spLocks noGrp="1"/>
          </p:cNvSpPr>
          <p:nvPr>
            <p:ph type="subTitle" idx="4"/>
          </p:nvPr>
        </p:nvSpPr>
        <p:spPr>
          <a:xfrm>
            <a:off x="304800" y="1752600"/>
            <a:ext cx="8534400" cy="4985980"/>
          </a:xfrm>
        </p:spPr>
        <p:txBody>
          <a:bodyPr/>
          <a:lstStyle/>
          <a:p>
            <a:pPr marL="342900" indent="-342900">
              <a:buFont typeface="+mj-lt"/>
              <a:buAutoNum type="arabicPeriod"/>
            </a:pPr>
            <a:r>
              <a:rPr lang="en-US" sz="1800" dirty="0" smtClean="0"/>
              <a:t>Data Preparation:</a:t>
            </a:r>
            <a:r>
              <a:rPr lang="en-US" sz="1800" b="0" dirty="0" smtClean="0"/>
              <a:t> Preprocess sketches and images.</a:t>
            </a:r>
          </a:p>
          <a:p>
            <a:pPr marL="342900" indent="-342900">
              <a:buFont typeface="+mj-lt"/>
              <a:buAutoNum type="arabicPeriod"/>
            </a:pPr>
            <a:endParaRPr lang="en-US" sz="1800" b="0" dirty="0" smtClean="0"/>
          </a:p>
          <a:p>
            <a:pPr marL="800100" lvl="1" indent="-342900">
              <a:buFont typeface="Arial" pitchFamily="34" charset="0"/>
              <a:buChar char="•"/>
            </a:pPr>
            <a:r>
              <a:rPr lang="en-US" sz="1600" b="1" dirty="0" smtClean="0">
                <a:latin typeface="Times New Roman" pitchFamily="18" charset="0"/>
                <a:cs typeface="Times New Roman" pitchFamily="18" charset="0"/>
              </a:rPr>
              <a:t>Normalization</a:t>
            </a:r>
            <a:r>
              <a:rPr lang="en-US" sz="1600" dirty="0" smtClean="0">
                <a:latin typeface="Times New Roman" pitchFamily="18" charset="0"/>
                <a:cs typeface="Times New Roman" pitchFamily="18" charset="0"/>
              </a:rPr>
              <a:t>:</a:t>
            </a:r>
            <a:r>
              <a:rPr lang="en-US" sz="1600" b="0" dirty="0" smtClean="0">
                <a:latin typeface="Times New Roman" pitchFamily="18" charset="0"/>
                <a:cs typeface="Times New Roman" pitchFamily="18" charset="0"/>
              </a:rPr>
              <a:t> Convert all images and sketches to a consistent size, usually 64x64 or 128x128 pixels.</a:t>
            </a:r>
          </a:p>
          <a:p>
            <a:pPr marL="800100" lvl="1" indent="-342900">
              <a:buFont typeface="Arial" pitchFamily="34" charset="0"/>
              <a:buChar char="•"/>
            </a:pPr>
            <a:r>
              <a:rPr lang="en-US" sz="1600" b="1" dirty="0" smtClean="0">
                <a:latin typeface="Times New Roman" pitchFamily="18" charset="0"/>
                <a:cs typeface="Times New Roman" pitchFamily="18" charset="0"/>
              </a:rPr>
              <a:t>Normalization</a:t>
            </a:r>
            <a:r>
              <a:rPr lang="en-US" sz="1600" dirty="0" smtClean="0">
                <a:latin typeface="Times New Roman" pitchFamily="18" charset="0"/>
                <a:cs typeface="Times New Roman" pitchFamily="18" charset="0"/>
              </a:rPr>
              <a:t>:</a:t>
            </a:r>
            <a:r>
              <a:rPr lang="en-US" sz="1600" b="0" dirty="0" smtClean="0">
                <a:latin typeface="Times New Roman" pitchFamily="18" charset="0"/>
                <a:cs typeface="Times New Roman" pitchFamily="18" charset="0"/>
              </a:rPr>
              <a:t> Scale pixel values to the range [-1, 1] for better GAN performance.</a:t>
            </a:r>
          </a:p>
          <a:p>
            <a:pPr marL="342900" indent="-342900">
              <a:buFont typeface="+mj-lt"/>
              <a:buAutoNum type="arabicPeriod"/>
            </a:pPr>
            <a:endParaRPr lang="en-US" sz="1800" b="0" dirty="0" smtClean="0"/>
          </a:p>
          <a:p>
            <a:pPr marL="342900" indent="-342900">
              <a:buFont typeface="+mj-lt"/>
              <a:buAutoNum type="arabicPeriod"/>
            </a:pPr>
            <a:r>
              <a:rPr lang="en-US" sz="1800" dirty="0" smtClean="0"/>
              <a:t>GAN Architecture:</a:t>
            </a:r>
            <a:r>
              <a:rPr lang="en-US" sz="1800" b="0" dirty="0" smtClean="0"/>
              <a:t> Design the Generator and Discriminator models.</a:t>
            </a:r>
          </a:p>
          <a:p>
            <a:pPr marL="342900" indent="-342900">
              <a:buFont typeface="+mj-lt"/>
              <a:buAutoNum type="arabicPeriod"/>
            </a:pPr>
            <a:endParaRPr lang="en-US" sz="1800" b="0" dirty="0" smtClean="0"/>
          </a:p>
          <a:p>
            <a:pPr marL="800100" lvl="1" indent="-342900">
              <a:buFont typeface="Arial" pitchFamily="34" charset="0"/>
              <a:buChar char="•"/>
            </a:pPr>
            <a:r>
              <a:rPr lang="en-US" sz="1600" b="1" dirty="0" smtClean="0">
                <a:latin typeface="Times New Roman" pitchFamily="18" charset="0"/>
                <a:cs typeface="Times New Roman" pitchFamily="18" charset="0"/>
              </a:rPr>
              <a:t>Generator</a:t>
            </a:r>
            <a:r>
              <a:rPr lang="en-US" sz="1600" dirty="0" smtClean="0">
                <a:latin typeface="Times New Roman" pitchFamily="18" charset="0"/>
                <a:cs typeface="Times New Roman" pitchFamily="18" charset="0"/>
              </a:rPr>
              <a:t>:- </a:t>
            </a:r>
            <a:r>
              <a:rPr lang="en-US" sz="1600" b="0" dirty="0" smtClean="0">
                <a:latin typeface="Times New Roman" pitchFamily="18" charset="0"/>
                <a:cs typeface="Times New Roman" pitchFamily="18" charset="0"/>
              </a:rPr>
              <a:t>The Generator network takes a sketch as input and outputs a generated image.</a:t>
            </a:r>
          </a:p>
          <a:p>
            <a:pPr marL="800100" lvl="1" indent="-342900">
              <a:buFont typeface="Arial" pitchFamily="34" charset="0"/>
              <a:buChar char="•"/>
            </a:pPr>
            <a:r>
              <a:rPr lang="en-US" sz="1600" b="1" dirty="0" smtClean="0">
                <a:latin typeface="Times New Roman" pitchFamily="18" charset="0"/>
                <a:cs typeface="Times New Roman" pitchFamily="18" charset="0"/>
              </a:rPr>
              <a:t>Discriminator</a:t>
            </a:r>
            <a:r>
              <a:rPr lang="en-US" sz="1600" dirty="0" smtClean="0">
                <a:latin typeface="Times New Roman" pitchFamily="18" charset="0"/>
                <a:cs typeface="Times New Roman" pitchFamily="18" charset="0"/>
              </a:rPr>
              <a:t>:- </a:t>
            </a:r>
            <a:r>
              <a:rPr lang="en-US" sz="1600" b="0" dirty="0" smtClean="0">
                <a:latin typeface="Times New Roman" pitchFamily="18" charset="0"/>
                <a:cs typeface="Times New Roman" pitchFamily="18" charset="0"/>
              </a:rPr>
              <a:t>The Discriminator network takes an image (either real or generated) and outputs a probability indicating whether the image is real or fake.</a:t>
            </a:r>
          </a:p>
          <a:p>
            <a:pPr marL="800100" lvl="1" indent="-342900">
              <a:buFont typeface="+mj-lt"/>
              <a:buAutoNum type="arabicPeriod"/>
            </a:pPr>
            <a:endParaRPr lang="en-US" sz="1800" b="0" dirty="0" smtClean="0"/>
          </a:p>
          <a:p>
            <a:pPr marL="342900" indent="-342900">
              <a:buFont typeface="+mj-lt"/>
              <a:buAutoNum type="arabicPeriod"/>
            </a:pPr>
            <a:r>
              <a:rPr lang="en-US" sz="1800" dirty="0" smtClean="0"/>
              <a:t>Training:</a:t>
            </a:r>
            <a:r>
              <a:rPr lang="en-US" sz="1800" b="0" dirty="0" smtClean="0"/>
              <a:t> The GAN training involves training the Discriminator to distinguish real images from generated images and the Generator to produce images that the Discriminator cannot distinguish from real images.</a:t>
            </a:r>
          </a:p>
          <a:p>
            <a:pPr marL="342900" indent="-342900">
              <a:buFont typeface="+mj-lt"/>
              <a:buAutoNum type="arabicPeriod"/>
            </a:pPr>
            <a:endParaRPr lang="en-US" sz="1800" b="0" dirty="0" smtClean="0"/>
          </a:p>
          <a:p>
            <a:pPr marL="342900" indent="-342900">
              <a:buFont typeface="+mj-lt"/>
              <a:buAutoNum type="arabicPeriod"/>
            </a:pPr>
            <a:r>
              <a:rPr lang="en-US" sz="1800" dirty="0" smtClean="0"/>
              <a:t>Generation:</a:t>
            </a:r>
            <a:r>
              <a:rPr lang="en-US" sz="1800" b="0" dirty="0" smtClean="0"/>
              <a:t> Use the trained Generator to produce images from new sketches</a:t>
            </a:r>
            <a:r>
              <a:rPr lang="en-US" b="0" dirty="0" smtClean="0"/>
              <a:t>.</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429000" y="1447800"/>
            <a:ext cx="2057400" cy="1981200"/>
          </a:xfrm>
          <a:prstGeom prst="ellipse">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371600" y="3962400"/>
            <a:ext cx="1981200" cy="1828800"/>
          </a:xfrm>
          <a:prstGeom prst="ellipse">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486400" y="4191000"/>
            <a:ext cx="1981200" cy="1600200"/>
          </a:xfrm>
          <a:prstGeom prst="ellipse">
            <a:avLst/>
          </a:prstGeom>
          <a:blipFill>
            <a:blip r:embed="rId4"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886200" y="3581400"/>
            <a:ext cx="14478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Leader</a:t>
            </a:r>
            <a:endParaRPr lang="en-US" sz="2800" b="1" dirty="0">
              <a:latin typeface="Times New Roman" pitchFamily="18" charset="0"/>
              <a:cs typeface="Times New Roman" pitchFamily="18" charset="0"/>
            </a:endParaRPr>
          </a:p>
        </p:txBody>
      </p:sp>
      <p:sp>
        <p:nvSpPr>
          <p:cNvPr id="8" name="TextBox 7"/>
          <p:cNvSpPr txBox="1"/>
          <p:nvPr/>
        </p:nvSpPr>
        <p:spPr>
          <a:xfrm>
            <a:off x="1219200" y="5943600"/>
            <a:ext cx="24384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Group member</a:t>
            </a:r>
            <a:endParaRPr lang="en-US" sz="2400" b="1" dirty="0">
              <a:latin typeface="Times New Roman" pitchFamily="18" charset="0"/>
              <a:cs typeface="Times New Roman" pitchFamily="18" charset="0"/>
            </a:endParaRPr>
          </a:p>
        </p:txBody>
      </p:sp>
      <p:sp>
        <p:nvSpPr>
          <p:cNvPr id="10" name="TextBox 9"/>
          <p:cNvSpPr txBox="1"/>
          <p:nvPr/>
        </p:nvSpPr>
        <p:spPr>
          <a:xfrm>
            <a:off x="5562600" y="5943600"/>
            <a:ext cx="23622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Group member</a:t>
            </a:r>
            <a:endParaRPr lang="en-US" sz="2400" b="1" dirty="0">
              <a:latin typeface="Times New Roman" pitchFamily="18" charset="0"/>
              <a:cs typeface="Times New Roman" pitchFamily="18" charset="0"/>
            </a:endParaRPr>
          </a:p>
        </p:txBody>
      </p:sp>
      <p:sp>
        <p:nvSpPr>
          <p:cNvPr id="11" name="TextBox 10"/>
          <p:cNvSpPr txBox="1"/>
          <p:nvPr/>
        </p:nvSpPr>
        <p:spPr>
          <a:xfrm>
            <a:off x="304800" y="457200"/>
            <a:ext cx="5791200" cy="523220"/>
          </a:xfrm>
          <a:prstGeom prst="rect">
            <a:avLst/>
          </a:prstGeom>
          <a:noFill/>
        </p:spPr>
        <p:txBody>
          <a:bodyPr wrap="square" rtlCol="0">
            <a:spAutoFit/>
          </a:bodyPr>
          <a:lstStyle/>
          <a:p>
            <a:r>
              <a:rPr lang="en-US" sz="2800" b="1" dirty="0" smtClean="0">
                <a:solidFill>
                  <a:schemeClr val="tx2"/>
                </a:solidFill>
                <a:latin typeface="Times New Roman" pitchFamily="18" charset="0"/>
                <a:cs typeface="Times New Roman" pitchFamily="18" charset="0"/>
              </a:rPr>
              <a:t>Team Members</a:t>
            </a:r>
            <a:endParaRPr lang="en-US" sz="2800" b="1" dirty="0">
              <a:solidFill>
                <a:schemeClr val="tx2"/>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91692" y="519125"/>
            <a:ext cx="209931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chemeClr val="tx2"/>
                </a:solidFill>
                <a:latin typeface="Times New Roman"/>
                <a:cs typeface="Times New Roman"/>
              </a:rPr>
              <a:t>Implementation</a:t>
            </a:r>
            <a:endParaRPr sz="2400">
              <a:solidFill>
                <a:schemeClr val="tx2"/>
              </a:solidFill>
              <a:latin typeface="Times New Roman"/>
              <a:cs typeface="Times New Roman"/>
            </a:endParaRPr>
          </a:p>
        </p:txBody>
      </p:sp>
      <p:sp>
        <p:nvSpPr>
          <p:cNvPr id="3" name="object 3"/>
          <p:cNvSpPr txBox="1"/>
          <p:nvPr/>
        </p:nvSpPr>
        <p:spPr>
          <a:xfrm>
            <a:off x="767892" y="1993468"/>
            <a:ext cx="8071308" cy="961161"/>
          </a:xfrm>
          <a:prstGeom prst="rect">
            <a:avLst/>
          </a:prstGeom>
        </p:spPr>
        <p:txBody>
          <a:bodyPr vert="horz" wrap="square" lIns="0" tIns="12065" rIns="0" bIns="0" rtlCol="0">
            <a:spAutoFit/>
          </a:bodyPr>
          <a:lstStyle/>
          <a:p>
            <a:pPr marL="12700">
              <a:lnSpc>
                <a:spcPct val="100000"/>
              </a:lnSpc>
              <a:spcBef>
                <a:spcPts val="95"/>
              </a:spcBef>
            </a:pPr>
            <a:r>
              <a:rPr sz="2000" spc="-5" dirty="0">
                <a:latin typeface="Times New Roman"/>
                <a:cs typeface="Times New Roman"/>
              </a:rPr>
              <a:t>On</a:t>
            </a:r>
            <a:r>
              <a:rPr sz="2000" spc="-10" dirty="0">
                <a:latin typeface="Times New Roman"/>
                <a:cs typeface="Times New Roman"/>
              </a:rPr>
              <a:t> </a:t>
            </a:r>
            <a:r>
              <a:rPr sz="2000" spc="-10">
                <a:latin typeface="Times New Roman"/>
                <a:cs typeface="Times New Roman"/>
              </a:rPr>
              <a:t>Jupyter</a:t>
            </a:r>
            <a:r>
              <a:rPr sz="2000" spc="20">
                <a:latin typeface="Times New Roman"/>
                <a:cs typeface="Times New Roman"/>
              </a:rPr>
              <a:t> </a:t>
            </a:r>
            <a:r>
              <a:rPr sz="2000" spc="-5" smtClean="0">
                <a:latin typeface="Times New Roman"/>
                <a:cs typeface="Times New Roman"/>
              </a:rPr>
              <a:t>Notebook</a:t>
            </a:r>
            <a:r>
              <a:rPr lang="en-US" sz="2000" spc="-5" dirty="0" smtClean="0">
                <a:latin typeface="Times New Roman"/>
                <a:cs typeface="Times New Roman"/>
              </a:rPr>
              <a:t>, Vs code and Google </a:t>
            </a:r>
            <a:r>
              <a:rPr lang="en-US" sz="2000" spc="-5" dirty="0" err="1" smtClean="0">
                <a:latin typeface="Times New Roman"/>
                <a:cs typeface="Times New Roman"/>
              </a:rPr>
              <a:t>Collab</a:t>
            </a:r>
            <a:endParaRPr lang="en-US" sz="2000" spc="-5" dirty="0" smtClean="0">
              <a:latin typeface="Times New Roman"/>
              <a:cs typeface="Times New Roman"/>
            </a:endParaRPr>
          </a:p>
          <a:p>
            <a:pPr marL="12700">
              <a:lnSpc>
                <a:spcPct val="100000"/>
              </a:lnSpc>
              <a:spcBef>
                <a:spcPts val="95"/>
              </a:spcBef>
            </a:pPr>
            <a:endParaRPr lang="en-US" sz="2000" spc="-5" dirty="0" smtClean="0">
              <a:latin typeface="Times New Roman"/>
              <a:cs typeface="Times New Roman"/>
            </a:endParaRPr>
          </a:p>
          <a:p>
            <a:pPr marL="12700">
              <a:lnSpc>
                <a:spcPct val="100000"/>
              </a:lnSpc>
              <a:spcBef>
                <a:spcPts val="95"/>
              </a:spcBef>
            </a:pPr>
            <a:endParaRPr sz="2000">
              <a:latin typeface="Times New Roman"/>
              <a:cs typeface="Times New Roman"/>
            </a:endParaRPr>
          </a:p>
        </p:txBody>
      </p:sp>
      <p:pic>
        <p:nvPicPr>
          <p:cNvPr id="1026" name="Picture 2" descr="C:\Users\arjun\OneDrive\Pictures\Screenshots\Screenshot 2024-05-19 120649.png"/>
          <p:cNvPicPr>
            <a:picLocks noChangeAspect="1" noChangeArrowheads="1"/>
          </p:cNvPicPr>
          <p:nvPr/>
        </p:nvPicPr>
        <p:blipFill>
          <a:blip r:embed="rId2"/>
          <a:srcRect/>
          <a:stretch>
            <a:fillRect/>
          </a:stretch>
        </p:blipFill>
        <p:spPr bwMode="auto">
          <a:xfrm>
            <a:off x="1206500" y="2343150"/>
            <a:ext cx="6731000" cy="21717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8000"/>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3335">
              <a:lnSpc>
                <a:spcPct val="100000"/>
              </a:lnSpc>
              <a:spcBef>
                <a:spcPts val="100"/>
              </a:spcBef>
            </a:pPr>
            <a:r>
              <a:rPr spc="-5" dirty="0"/>
              <a:t>Thank</a:t>
            </a:r>
            <a:r>
              <a:rPr spc="-85" dirty="0"/>
              <a:t> </a:t>
            </a:r>
            <a:r>
              <a:rPr spc="-5" dirty="0"/>
              <a:t>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57200"/>
            <a:ext cx="2356308" cy="443711"/>
          </a:xfrm>
          <a:prstGeom prst="rect">
            <a:avLst/>
          </a:prstGeom>
        </p:spPr>
        <p:txBody>
          <a:bodyPr vert="horz" wrap="square" lIns="0" tIns="12700" rIns="0" bIns="0" rtlCol="0">
            <a:spAutoFit/>
          </a:bodyPr>
          <a:lstStyle/>
          <a:p>
            <a:pPr marL="12700">
              <a:lnSpc>
                <a:spcPct val="100000"/>
              </a:lnSpc>
              <a:spcBef>
                <a:spcPts val="100"/>
              </a:spcBef>
            </a:pPr>
            <a:r>
              <a:rPr sz="2800" b="1" dirty="0">
                <a:solidFill>
                  <a:schemeClr val="tx2"/>
                </a:solidFill>
                <a:latin typeface="Times New Roman"/>
                <a:cs typeface="Times New Roman"/>
              </a:rPr>
              <a:t>Table</a:t>
            </a:r>
            <a:r>
              <a:rPr sz="2800" b="1" spc="-105" dirty="0">
                <a:solidFill>
                  <a:schemeClr val="tx2"/>
                </a:solidFill>
                <a:latin typeface="Times New Roman"/>
                <a:cs typeface="Times New Roman"/>
              </a:rPr>
              <a:t> </a:t>
            </a:r>
            <a:r>
              <a:rPr sz="2800" b="1" spc="-5" dirty="0">
                <a:solidFill>
                  <a:schemeClr val="tx2"/>
                </a:solidFill>
                <a:latin typeface="Times New Roman"/>
                <a:cs typeface="Times New Roman"/>
              </a:rPr>
              <a:t>Contents</a:t>
            </a:r>
            <a:endParaRPr sz="2800">
              <a:solidFill>
                <a:schemeClr val="tx2"/>
              </a:solidFill>
              <a:latin typeface="Times New Roman"/>
              <a:cs typeface="Times New Roman"/>
            </a:endParaRPr>
          </a:p>
        </p:txBody>
      </p:sp>
      <p:sp>
        <p:nvSpPr>
          <p:cNvPr id="3" name="object 3"/>
          <p:cNvSpPr txBox="1"/>
          <p:nvPr/>
        </p:nvSpPr>
        <p:spPr>
          <a:xfrm>
            <a:off x="563980" y="2057476"/>
            <a:ext cx="3931819" cy="3410549"/>
          </a:xfrm>
          <a:prstGeom prst="rect">
            <a:avLst/>
          </a:prstGeom>
        </p:spPr>
        <p:txBody>
          <a:bodyPr vert="horz" wrap="square" lIns="0" tIns="12065" rIns="0" bIns="0" rtlCol="0">
            <a:spAutoFit/>
          </a:bodyPr>
          <a:lstStyle/>
          <a:p>
            <a:pPr marL="307975" indent="-295910">
              <a:spcBef>
                <a:spcPts val="95"/>
              </a:spcBef>
              <a:buSzPct val="52500"/>
              <a:buFont typeface="Wingdings"/>
              <a:buChar char=""/>
              <a:tabLst>
                <a:tab pos="307975" algn="l"/>
                <a:tab pos="308610" algn="l"/>
              </a:tabLst>
            </a:pPr>
            <a:r>
              <a:rPr sz="2000" b="1" spc="5" dirty="0">
                <a:latin typeface="Times New Roman"/>
                <a:cs typeface="Times New Roman"/>
              </a:rPr>
              <a:t>Project</a:t>
            </a:r>
            <a:r>
              <a:rPr sz="2000" b="1" spc="-85" dirty="0">
                <a:latin typeface="Times New Roman"/>
                <a:cs typeface="Times New Roman"/>
              </a:rPr>
              <a:t> </a:t>
            </a:r>
            <a:r>
              <a:rPr sz="2000" b="1" spc="-5" dirty="0">
                <a:latin typeface="Times New Roman"/>
                <a:cs typeface="Times New Roman"/>
              </a:rPr>
              <a:t>Objective</a:t>
            </a:r>
            <a:r>
              <a:rPr sz="2000" b="1" spc="465" dirty="0">
                <a:latin typeface="Times New Roman"/>
                <a:cs typeface="Times New Roman"/>
              </a:rPr>
              <a:t> </a:t>
            </a:r>
            <a:r>
              <a:rPr sz="2000" b="1" spc="-5" dirty="0">
                <a:latin typeface="Times New Roman"/>
                <a:cs typeface="Times New Roman"/>
              </a:rPr>
              <a:t>and</a:t>
            </a:r>
            <a:r>
              <a:rPr sz="2000" b="1" spc="20" dirty="0">
                <a:latin typeface="Times New Roman"/>
                <a:cs typeface="Times New Roman"/>
              </a:rPr>
              <a:t> </a:t>
            </a:r>
            <a:r>
              <a:rPr sz="2000" b="1" spc="-10" dirty="0">
                <a:latin typeface="Times New Roman"/>
                <a:cs typeface="Times New Roman"/>
              </a:rPr>
              <a:t>Outcome</a:t>
            </a:r>
            <a:endParaRPr sz="2000" b="1">
              <a:latin typeface="Times New Roman"/>
              <a:cs typeface="Times New Roman"/>
            </a:endParaRPr>
          </a:p>
          <a:p>
            <a:pPr>
              <a:spcBef>
                <a:spcPts val="20"/>
              </a:spcBef>
              <a:buFont typeface="Wingdings"/>
              <a:buChar char=""/>
            </a:pPr>
            <a:endParaRPr sz="2000" b="1">
              <a:latin typeface="Times New Roman"/>
              <a:cs typeface="Times New Roman"/>
            </a:endParaRPr>
          </a:p>
          <a:p>
            <a:pPr marL="307975" indent="-295910">
              <a:buSzPct val="52500"/>
              <a:buFont typeface="Wingdings"/>
              <a:buChar char=""/>
              <a:tabLst>
                <a:tab pos="307975" algn="l"/>
                <a:tab pos="308610" algn="l"/>
              </a:tabLst>
            </a:pPr>
            <a:r>
              <a:rPr sz="2000" b="1" dirty="0">
                <a:latin typeface="Times New Roman"/>
                <a:cs typeface="Times New Roman"/>
              </a:rPr>
              <a:t>Problem</a:t>
            </a:r>
            <a:r>
              <a:rPr sz="2000" b="1" spc="-45" dirty="0">
                <a:latin typeface="Times New Roman"/>
                <a:cs typeface="Times New Roman"/>
              </a:rPr>
              <a:t> </a:t>
            </a:r>
            <a:r>
              <a:rPr sz="2000" b="1" spc="-5" dirty="0">
                <a:latin typeface="Times New Roman"/>
                <a:cs typeface="Times New Roman"/>
              </a:rPr>
              <a:t>Solution</a:t>
            </a:r>
            <a:r>
              <a:rPr sz="2000" b="1" spc="-25" dirty="0">
                <a:latin typeface="Times New Roman"/>
                <a:cs typeface="Times New Roman"/>
              </a:rPr>
              <a:t> </a:t>
            </a:r>
            <a:r>
              <a:rPr sz="2000" b="1" spc="-5" dirty="0">
                <a:latin typeface="Times New Roman"/>
                <a:cs typeface="Times New Roman"/>
              </a:rPr>
              <a:t>and </a:t>
            </a:r>
            <a:r>
              <a:rPr sz="2000" b="1" spc="-10" dirty="0">
                <a:latin typeface="Times New Roman"/>
                <a:cs typeface="Times New Roman"/>
              </a:rPr>
              <a:t>Statement</a:t>
            </a:r>
            <a:endParaRPr sz="2000" b="1">
              <a:latin typeface="Times New Roman"/>
              <a:cs typeface="Times New Roman"/>
            </a:endParaRPr>
          </a:p>
          <a:p>
            <a:pPr>
              <a:spcBef>
                <a:spcPts val="50"/>
              </a:spcBef>
              <a:buFont typeface="Wingdings"/>
              <a:buChar char=""/>
            </a:pPr>
            <a:endParaRPr sz="2000" b="1">
              <a:latin typeface="Times New Roman"/>
              <a:cs typeface="Times New Roman"/>
            </a:endParaRPr>
          </a:p>
          <a:p>
            <a:pPr marL="307975" indent="-295910">
              <a:buSzPct val="52500"/>
              <a:buFont typeface="Wingdings"/>
              <a:buChar char=""/>
              <a:tabLst>
                <a:tab pos="307975" algn="l"/>
                <a:tab pos="308610" algn="l"/>
              </a:tabLst>
            </a:pPr>
            <a:r>
              <a:rPr lang="en-US" sz="2000" b="1" spc="-10" dirty="0" smtClean="0">
                <a:latin typeface="Times New Roman"/>
                <a:cs typeface="Times New Roman"/>
              </a:rPr>
              <a:t>Technology Stack</a:t>
            </a:r>
          </a:p>
          <a:p>
            <a:pPr marL="307975" indent="-295910">
              <a:buSzPct val="52500"/>
              <a:tabLst>
                <a:tab pos="307975" algn="l"/>
                <a:tab pos="308610" algn="l"/>
              </a:tabLst>
            </a:pPr>
            <a:endParaRPr lang="en-US" sz="2000" b="1" spc="-10" dirty="0">
              <a:latin typeface="Times New Roman"/>
              <a:cs typeface="Times New Roman"/>
            </a:endParaRPr>
          </a:p>
          <a:p>
            <a:pPr marL="307975" indent="-295910">
              <a:buSzPct val="52500"/>
              <a:buFont typeface="Wingdings"/>
              <a:buChar char=""/>
              <a:tabLst>
                <a:tab pos="307975" algn="l"/>
                <a:tab pos="308610" algn="l"/>
              </a:tabLst>
            </a:pPr>
            <a:r>
              <a:rPr lang="en-US" sz="2000" b="1" spc="-10" dirty="0" smtClean="0">
                <a:latin typeface="Times New Roman"/>
                <a:cs typeface="Times New Roman"/>
              </a:rPr>
              <a:t>GAN Work</a:t>
            </a:r>
            <a:endParaRPr sz="2000" b="1">
              <a:latin typeface="Times New Roman"/>
              <a:cs typeface="Times New Roman"/>
            </a:endParaRPr>
          </a:p>
          <a:p>
            <a:pPr>
              <a:spcBef>
                <a:spcPts val="20"/>
              </a:spcBef>
              <a:buFont typeface="Wingdings"/>
              <a:buChar char=""/>
            </a:pPr>
            <a:endParaRPr sz="2000" b="1">
              <a:latin typeface="Times New Roman"/>
              <a:cs typeface="Times New Roman"/>
            </a:endParaRPr>
          </a:p>
          <a:p>
            <a:pPr marL="307975" indent="-295910">
              <a:buSzPct val="52500"/>
              <a:buFont typeface="Wingdings"/>
              <a:buChar char=""/>
              <a:tabLst>
                <a:tab pos="307975" algn="l"/>
                <a:tab pos="308610" algn="l"/>
              </a:tabLst>
            </a:pPr>
            <a:r>
              <a:rPr lang="en-US" sz="2000" b="1" spc="-5" dirty="0" smtClean="0">
                <a:latin typeface="Times New Roman"/>
                <a:cs typeface="Times New Roman"/>
              </a:rPr>
              <a:t>Flowchart Making</a:t>
            </a:r>
            <a:endParaRPr sz="2000" b="1">
              <a:latin typeface="Times New Roman"/>
              <a:cs typeface="Times New Roman"/>
            </a:endParaRPr>
          </a:p>
          <a:p>
            <a:pPr>
              <a:spcBef>
                <a:spcPts val="15"/>
              </a:spcBef>
              <a:buFont typeface="Wingdings"/>
              <a:buChar char=""/>
            </a:pPr>
            <a:endParaRPr sz="2000" b="1">
              <a:latin typeface="Times New Roman"/>
              <a:cs typeface="Times New Roman"/>
            </a:endParaRPr>
          </a:p>
          <a:p>
            <a:pPr marL="307975" indent="-295910">
              <a:buSzPct val="52500"/>
              <a:buFont typeface="Wingdings"/>
              <a:buChar char=""/>
              <a:tabLst>
                <a:tab pos="307975" algn="l"/>
                <a:tab pos="308610" algn="l"/>
              </a:tabLst>
            </a:pPr>
            <a:r>
              <a:rPr sz="2000" b="1" spc="-10" dirty="0">
                <a:latin typeface="Times New Roman"/>
                <a:cs typeface="Times New Roman"/>
              </a:rPr>
              <a:t>Implementation</a:t>
            </a:r>
            <a:endParaRPr sz="2000" b="1">
              <a:latin typeface="Times New Roman"/>
              <a:cs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695690" y="5672734"/>
            <a:ext cx="100330" cy="186690"/>
          </a:xfrm>
          <a:prstGeom prst="rect">
            <a:avLst/>
          </a:prstGeom>
        </p:spPr>
        <p:txBody>
          <a:bodyPr vert="horz" wrap="square" lIns="0" tIns="13335" rIns="0" bIns="0" rtlCol="0">
            <a:spAutoFit/>
          </a:bodyPr>
          <a:lstStyle/>
          <a:p>
            <a:pPr marL="12700">
              <a:lnSpc>
                <a:spcPct val="100000"/>
              </a:lnSpc>
              <a:spcBef>
                <a:spcPts val="105"/>
              </a:spcBef>
            </a:pPr>
            <a:r>
              <a:rPr sz="1050" dirty="0">
                <a:solidFill>
                  <a:srgbClr val="424455"/>
                </a:solidFill>
                <a:latin typeface="Arial MT"/>
                <a:cs typeface="Arial MT"/>
              </a:rPr>
              <a:t>3</a:t>
            </a:r>
            <a:endParaRPr sz="1050">
              <a:latin typeface="Arial MT"/>
              <a:cs typeface="Arial MT"/>
            </a:endParaRPr>
          </a:p>
        </p:txBody>
      </p:sp>
      <p:sp>
        <p:nvSpPr>
          <p:cNvPr id="3" name="object 3"/>
          <p:cNvSpPr txBox="1">
            <a:spLocks noGrp="1"/>
          </p:cNvSpPr>
          <p:nvPr>
            <p:ph type="title"/>
          </p:nvPr>
        </p:nvSpPr>
        <p:spPr>
          <a:xfrm>
            <a:off x="304800" y="381000"/>
            <a:ext cx="4821555" cy="444994"/>
          </a:xfrm>
          <a:prstGeom prst="rect">
            <a:avLst/>
          </a:prstGeom>
        </p:spPr>
        <p:txBody>
          <a:bodyPr vert="horz" wrap="square" lIns="0" tIns="13970" rIns="0" bIns="0" rtlCol="0">
            <a:spAutoFit/>
          </a:bodyPr>
          <a:lstStyle/>
          <a:p>
            <a:pPr marL="12700" algn="r">
              <a:lnSpc>
                <a:spcPct val="100000"/>
              </a:lnSpc>
              <a:spcBef>
                <a:spcPts val="110"/>
              </a:spcBef>
            </a:pPr>
            <a:r>
              <a:rPr sz="2800" b="1" dirty="0">
                <a:solidFill>
                  <a:schemeClr val="tx2"/>
                </a:solidFill>
                <a:latin typeface="Times New Roman"/>
                <a:cs typeface="Times New Roman"/>
              </a:rPr>
              <a:t>Project</a:t>
            </a:r>
            <a:r>
              <a:rPr sz="2800" b="1" spc="-40" dirty="0">
                <a:solidFill>
                  <a:schemeClr val="tx2"/>
                </a:solidFill>
                <a:latin typeface="Times New Roman"/>
                <a:cs typeface="Times New Roman"/>
              </a:rPr>
              <a:t> </a:t>
            </a:r>
            <a:r>
              <a:rPr sz="2800" b="1" spc="5" dirty="0">
                <a:solidFill>
                  <a:schemeClr val="tx2"/>
                </a:solidFill>
                <a:latin typeface="Times New Roman"/>
                <a:cs typeface="Times New Roman"/>
              </a:rPr>
              <a:t>Objective</a:t>
            </a:r>
            <a:r>
              <a:rPr sz="2800" b="1" spc="-85" dirty="0">
                <a:solidFill>
                  <a:schemeClr val="tx2"/>
                </a:solidFill>
                <a:latin typeface="Times New Roman"/>
                <a:cs typeface="Times New Roman"/>
              </a:rPr>
              <a:t> </a:t>
            </a:r>
            <a:r>
              <a:rPr sz="2800" b="1" spc="5" dirty="0">
                <a:solidFill>
                  <a:schemeClr val="tx2"/>
                </a:solidFill>
                <a:latin typeface="Times New Roman"/>
                <a:cs typeface="Times New Roman"/>
              </a:rPr>
              <a:t>and</a:t>
            </a:r>
            <a:r>
              <a:rPr sz="2800" b="1" spc="-10" dirty="0">
                <a:solidFill>
                  <a:schemeClr val="tx2"/>
                </a:solidFill>
                <a:latin typeface="Times New Roman"/>
                <a:cs typeface="Times New Roman"/>
              </a:rPr>
              <a:t> </a:t>
            </a:r>
            <a:r>
              <a:rPr sz="2800" b="1" dirty="0">
                <a:solidFill>
                  <a:schemeClr val="tx2"/>
                </a:solidFill>
                <a:latin typeface="Times New Roman"/>
                <a:cs typeface="Times New Roman"/>
              </a:rPr>
              <a:t>Outcome</a:t>
            </a:r>
            <a:endParaRPr sz="2800">
              <a:solidFill>
                <a:schemeClr val="tx2"/>
              </a:solidFill>
              <a:latin typeface="Times New Roman"/>
              <a:cs typeface="Times New Roman"/>
            </a:endParaRPr>
          </a:p>
        </p:txBody>
      </p:sp>
      <p:sp>
        <p:nvSpPr>
          <p:cNvPr id="4" name="object 4"/>
          <p:cNvSpPr txBox="1"/>
          <p:nvPr/>
        </p:nvSpPr>
        <p:spPr>
          <a:xfrm>
            <a:off x="381000" y="1752600"/>
            <a:ext cx="7731125" cy="3335528"/>
          </a:xfrm>
          <a:prstGeom prst="rect">
            <a:avLst/>
          </a:prstGeom>
        </p:spPr>
        <p:txBody>
          <a:bodyPr vert="horz" wrap="square" lIns="0" tIns="11430" rIns="0" bIns="0" rtlCol="0">
            <a:spAutoFit/>
          </a:bodyPr>
          <a:lstStyle/>
          <a:p>
            <a:pPr marL="12700" algn="just">
              <a:lnSpc>
                <a:spcPct val="150000"/>
              </a:lnSpc>
              <a:spcBef>
                <a:spcPts val="90"/>
              </a:spcBef>
            </a:pPr>
            <a:r>
              <a:rPr b="1" spc="-5" smtClean="0">
                <a:latin typeface="Times New Roman" pitchFamily="18" charset="0"/>
                <a:cs typeface="Times New Roman" pitchFamily="18" charset="0"/>
              </a:rPr>
              <a:t>Objective:</a:t>
            </a:r>
            <a:r>
              <a:rPr lang="en-US" b="1" spc="10" dirty="0" smtClean="0">
                <a:latin typeface="Times New Roman" pitchFamily="18" charset="0"/>
                <a:cs typeface="Times New Roman" pitchFamily="18" charset="0"/>
              </a:rPr>
              <a:t>- </a:t>
            </a:r>
            <a:r>
              <a:rPr smtClean="0">
                <a:latin typeface="Times New Roman" pitchFamily="18" charset="0"/>
                <a:cs typeface="Times New Roman" pitchFamily="18" charset="0"/>
              </a:rPr>
              <a:t>The</a:t>
            </a:r>
            <a:r>
              <a:rPr spc="10" smtClean="0">
                <a:latin typeface="Times New Roman" pitchFamily="18" charset="0"/>
                <a:cs typeface="Times New Roman" pitchFamily="18" charset="0"/>
              </a:rPr>
              <a:t> </a:t>
            </a:r>
            <a:r>
              <a:rPr spc="-5" dirty="0">
                <a:latin typeface="Times New Roman" pitchFamily="18" charset="0"/>
                <a:cs typeface="Times New Roman" pitchFamily="18" charset="0"/>
              </a:rPr>
              <a:t>goal</a:t>
            </a:r>
            <a:r>
              <a:rPr spc="10" dirty="0">
                <a:latin typeface="Times New Roman" pitchFamily="18" charset="0"/>
                <a:cs typeface="Times New Roman" pitchFamily="18" charset="0"/>
              </a:rPr>
              <a:t> </a:t>
            </a:r>
            <a:r>
              <a:rPr dirty="0">
                <a:latin typeface="Times New Roman" pitchFamily="18" charset="0"/>
                <a:cs typeface="Times New Roman" pitchFamily="18" charset="0"/>
              </a:rPr>
              <a:t>of</a:t>
            </a:r>
            <a:r>
              <a:rPr spc="-10" dirty="0">
                <a:latin typeface="Times New Roman" pitchFamily="18" charset="0"/>
                <a:cs typeface="Times New Roman" pitchFamily="18" charset="0"/>
              </a:rPr>
              <a:t> this</a:t>
            </a:r>
            <a:r>
              <a:rPr spc="-5" dirty="0">
                <a:latin typeface="Times New Roman" pitchFamily="18" charset="0"/>
                <a:cs typeface="Times New Roman" pitchFamily="18" charset="0"/>
              </a:rPr>
              <a:t> </a:t>
            </a:r>
            <a:r>
              <a:rPr dirty="0">
                <a:latin typeface="Times New Roman" pitchFamily="18" charset="0"/>
                <a:cs typeface="Times New Roman" pitchFamily="18" charset="0"/>
              </a:rPr>
              <a:t>project</a:t>
            </a:r>
            <a:r>
              <a:rPr spc="15" dirty="0">
                <a:latin typeface="Times New Roman" pitchFamily="18" charset="0"/>
                <a:cs typeface="Times New Roman" pitchFamily="18" charset="0"/>
              </a:rPr>
              <a:t> </a:t>
            </a:r>
            <a:r>
              <a:rPr spc="-10" dirty="0">
                <a:latin typeface="Times New Roman" pitchFamily="18" charset="0"/>
                <a:cs typeface="Times New Roman" pitchFamily="18" charset="0"/>
              </a:rPr>
              <a:t>is</a:t>
            </a:r>
            <a:r>
              <a:rPr spc="-5" dirty="0">
                <a:latin typeface="Times New Roman" pitchFamily="18" charset="0"/>
                <a:cs typeface="Times New Roman" pitchFamily="18" charset="0"/>
              </a:rPr>
              <a:t> to</a:t>
            </a:r>
            <a:r>
              <a:rPr spc="20" dirty="0">
                <a:latin typeface="Times New Roman" pitchFamily="18" charset="0"/>
                <a:cs typeface="Times New Roman" pitchFamily="18" charset="0"/>
              </a:rPr>
              <a:t> </a:t>
            </a:r>
            <a:r>
              <a:rPr spc="-15" dirty="0">
                <a:latin typeface="Times New Roman" pitchFamily="18" charset="0"/>
                <a:cs typeface="Times New Roman" pitchFamily="18" charset="0"/>
              </a:rPr>
              <a:t>use</a:t>
            </a:r>
            <a:r>
              <a:rPr spc="5" dirty="0">
                <a:latin typeface="Times New Roman" pitchFamily="18" charset="0"/>
                <a:cs typeface="Times New Roman" pitchFamily="18" charset="0"/>
              </a:rPr>
              <a:t> </a:t>
            </a:r>
            <a:r>
              <a:rPr spc="-5" dirty="0">
                <a:latin typeface="Times New Roman" pitchFamily="18" charset="0"/>
                <a:cs typeface="Times New Roman" pitchFamily="18" charset="0"/>
              </a:rPr>
              <a:t>Machine</a:t>
            </a:r>
            <a:r>
              <a:rPr spc="40" dirty="0">
                <a:latin typeface="Times New Roman" pitchFamily="18" charset="0"/>
                <a:cs typeface="Times New Roman" pitchFamily="18" charset="0"/>
              </a:rPr>
              <a:t> </a:t>
            </a:r>
            <a:r>
              <a:rPr spc="-5" dirty="0">
                <a:latin typeface="Times New Roman" pitchFamily="18" charset="0"/>
                <a:cs typeface="Times New Roman" pitchFamily="18" charset="0"/>
              </a:rPr>
              <a:t>Learning</a:t>
            </a:r>
            <a:r>
              <a:rPr spc="30" dirty="0">
                <a:latin typeface="Times New Roman" pitchFamily="18" charset="0"/>
                <a:cs typeface="Times New Roman" pitchFamily="18" charset="0"/>
              </a:rPr>
              <a:t> </a:t>
            </a:r>
            <a:r>
              <a:rPr spc="-10" dirty="0">
                <a:latin typeface="Times New Roman" pitchFamily="18" charset="0"/>
                <a:cs typeface="Times New Roman" pitchFamily="18" charset="0"/>
              </a:rPr>
              <a:t>to</a:t>
            </a:r>
            <a:r>
              <a:rPr spc="15" dirty="0">
                <a:latin typeface="Times New Roman" pitchFamily="18" charset="0"/>
                <a:cs typeface="Times New Roman" pitchFamily="18" charset="0"/>
              </a:rPr>
              <a:t> </a:t>
            </a:r>
            <a:r>
              <a:rPr spc="-5" dirty="0">
                <a:latin typeface="Times New Roman" pitchFamily="18" charset="0"/>
                <a:cs typeface="Times New Roman" pitchFamily="18" charset="0"/>
              </a:rPr>
              <a:t>transform</a:t>
            </a:r>
            <a:endParaRPr>
              <a:latin typeface="Times New Roman" pitchFamily="18" charset="0"/>
              <a:cs typeface="Times New Roman" pitchFamily="18" charset="0"/>
            </a:endParaRPr>
          </a:p>
          <a:p>
            <a:pPr marL="12700" algn="just">
              <a:lnSpc>
                <a:spcPct val="150000"/>
              </a:lnSpc>
            </a:pPr>
            <a:r>
              <a:rPr spc="-5" dirty="0">
                <a:latin typeface="Times New Roman" pitchFamily="18" charset="0"/>
                <a:cs typeface="Times New Roman" pitchFamily="18" charset="0"/>
              </a:rPr>
              <a:t>police</a:t>
            </a:r>
            <a:r>
              <a:rPr spc="-15" dirty="0">
                <a:latin typeface="Times New Roman" pitchFamily="18" charset="0"/>
                <a:cs typeface="Times New Roman" pitchFamily="18" charset="0"/>
              </a:rPr>
              <a:t> </a:t>
            </a:r>
            <a:r>
              <a:rPr spc="-10" dirty="0">
                <a:latin typeface="Times New Roman" pitchFamily="18" charset="0"/>
                <a:cs typeface="Times New Roman" pitchFamily="18" charset="0"/>
              </a:rPr>
              <a:t>sketches</a:t>
            </a:r>
            <a:r>
              <a:rPr spc="50" dirty="0">
                <a:latin typeface="Times New Roman" pitchFamily="18" charset="0"/>
                <a:cs typeface="Times New Roman" pitchFamily="18" charset="0"/>
              </a:rPr>
              <a:t> </a:t>
            </a:r>
            <a:r>
              <a:rPr spc="-5" dirty="0">
                <a:latin typeface="Times New Roman" pitchFamily="18" charset="0"/>
                <a:cs typeface="Times New Roman" pitchFamily="18" charset="0"/>
              </a:rPr>
              <a:t>to</a:t>
            </a:r>
            <a:r>
              <a:rPr spc="-10" dirty="0">
                <a:latin typeface="Times New Roman" pitchFamily="18" charset="0"/>
                <a:cs typeface="Times New Roman" pitchFamily="18" charset="0"/>
              </a:rPr>
              <a:t> </a:t>
            </a:r>
            <a:r>
              <a:rPr spc="-5" dirty="0">
                <a:latin typeface="Times New Roman" pitchFamily="18" charset="0"/>
                <a:cs typeface="Times New Roman" pitchFamily="18" charset="0"/>
              </a:rPr>
              <a:t>realistic</a:t>
            </a:r>
            <a:r>
              <a:rPr spc="-20" dirty="0">
                <a:latin typeface="Times New Roman" pitchFamily="18" charset="0"/>
                <a:cs typeface="Times New Roman" pitchFamily="18" charset="0"/>
              </a:rPr>
              <a:t> </a:t>
            </a:r>
            <a:r>
              <a:rPr spc="-15" dirty="0">
                <a:latin typeface="Times New Roman" pitchFamily="18" charset="0"/>
                <a:cs typeface="Times New Roman" pitchFamily="18" charset="0"/>
              </a:rPr>
              <a:t>images.</a:t>
            </a:r>
            <a:endParaRPr>
              <a:latin typeface="Times New Roman" pitchFamily="18" charset="0"/>
              <a:cs typeface="Times New Roman" pitchFamily="18" charset="0"/>
            </a:endParaRPr>
          </a:p>
          <a:p>
            <a:pPr algn="just">
              <a:lnSpc>
                <a:spcPct val="150000"/>
              </a:lnSpc>
            </a:pPr>
            <a:endParaRPr>
              <a:latin typeface="Times New Roman" pitchFamily="18" charset="0"/>
              <a:cs typeface="Times New Roman" pitchFamily="18" charset="0"/>
            </a:endParaRPr>
          </a:p>
          <a:p>
            <a:pPr marL="12700" marR="289560" algn="just">
              <a:lnSpc>
                <a:spcPct val="150000"/>
              </a:lnSpc>
              <a:spcBef>
                <a:spcPts val="5"/>
              </a:spcBef>
            </a:pPr>
            <a:r>
              <a:rPr b="1" spc="-10" smtClean="0">
                <a:latin typeface="Times New Roman" pitchFamily="18" charset="0"/>
                <a:cs typeface="Times New Roman" pitchFamily="18" charset="0"/>
              </a:rPr>
              <a:t>Outcome:</a:t>
            </a:r>
            <a:r>
              <a:rPr lang="en-US" b="1" spc="-1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The project successfully utilized Machine Learning techniques to transform police sketches into realistic images. </a:t>
            </a:r>
            <a:r>
              <a:rPr lang="en-US" dirty="0" smtClean="0">
                <a:latin typeface="Times New Roman" pitchFamily="18" charset="0"/>
                <a:cs typeface="Times New Roman" pitchFamily="18" charset="0"/>
              </a:rPr>
              <a:t>By training </a:t>
            </a:r>
            <a:r>
              <a:rPr lang="en-US" dirty="0" smtClean="0">
                <a:latin typeface="Times New Roman" pitchFamily="18" charset="0"/>
                <a:cs typeface="Times New Roman" pitchFamily="18" charset="0"/>
              </a:rPr>
              <a:t>models on a dataset of police sketches and </a:t>
            </a:r>
            <a:r>
              <a:rPr lang="en-US" dirty="0" smtClean="0">
                <a:latin typeface="Times New Roman" pitchFamily="18" charset="0"/>
                <a:cs typeface="Times New Roman" pitchFamily="18" charset="0"/>
              </a:rPr>
              <a:t>matching real photos, the system learned to create detailed, lifelike images from simple sketches. Now , it can produce realistic pictures from basic sketches accurately.</a:t>
            </a:r>
            <a:endParaRPr sz="2000">
              <a:latin typeface="Times New Roman"/>
              <a:cs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0"/>
            <a:ext cx="7760614" cy="3739485"/>
          </a:xfrm>
        </p:spPr>
        <p:txBody>
          <a:bodyPr/>
          <a:lstStyle/>
          <a:p>
            <a:pPr algn="l">
              <a:lnSpc>
                <a:spcPct val="150000"/>
              </a:lnSpc>
            </a:pPr>
            <a:r>
              <a:rPr lang="en-US" sz="1800" b="1" dirty="0" smtClean="0">
                <a:solidFill>
                  <a:schemeClr val="tx2"/>
                </a:solidFill>
                <a:latin typeface="Times New Roman" pitchFamily="18" charset="0"/>
                <a:cs typeface="Times New Roman" pitchFamily="18" charset="0"/>
              </a:rPr>
              <a:t>Problem Statement:</a:t>
            </a: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The goal of this project is to develop a robust Machine Learning system that can convert police sketches into realistic images, thereby enhancing the effectiveness of sketches in criminal investigations. This system should be capable of accurately translating the key features of a sketch into a lifelike image that can be reliably used to identify suspects, thus improving the overall efficiency and accuracy of law enforcement operations.</a:t>
            </a:r>
            <a:br>
              <a:rPr lang="en-US" sz="1800"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endParaRPr lang="en-US" sz="1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600200"/>
            <a:ext cx="8077200" cy="3000821"/>
          </a:xfrm>
          <a:prstGeom prst="rect">
            <a:avLst/>
          </a:prstGeom>
        </p:spPr>
        <p:txBody>
          <a:bodyPr wrap="square">
            <a:spAutoFit/>
          </a:bodyPr>
          <a:lstStyle/>
          <a:p>
            <a:pPr algn="just">
              <a:lnSpc>
                <a:spcPct val="150000"/>
              </a:lnSpc>
            </a:pPr>
            <a:r>
              <a:rPr lang="en-US" b="1" dirty="0" smtClean="0">
                <a:solidFill>
                  <a:schemeClr val="tx2"/>
                </a:solidFill>
                <a:latin typeface="Times New Roman" pitchFamily="18" charset="0"/>
                <a:cs typeface="Times New Roman" pitchFamily="18" charset="0"/>
              </a:rPr>
              <a:t>Problem Solution:</a:t>
            </a:r>
          </a:p>
          <a:p>
            <a:pPr algn="just">
              <a:lnSpc>
                <a:spcPct val="150000"/>
              </a:lnSpc>
            </a:pPr>
            <a:r>
              <a:rPr lang="en-US" dirty="0" smtClean="0">
                <a:latin typeface="Times New Roman" pitchFamily="18" charset="0"/>
                <a:cs typeface="Times New Roman" pitchFamily="18" charset="0"/>
              </a:rPr>
              <a:t>This </a:t>
            </a:r>
            <a:r>
              <a:rPr lang="en-US" spc="-5" dirty="0" smtClean="0">
                <a:latin typeface="Times New Roman" pitchFamily="18" charset="0"/>
                <a:cs typeface="Times New Roman" pitchFamily="18" charset="0"/>
              </a:rPr>
              <a:t>project proposes </a:t>
            </a:r>
            <a:r>
              <a:rPr lang="en-US" spc="-20" dirty="0" smtClean="0">
                <a:latin typeface="Times New Roman" pitchFamily="18" charset="0"/>
                <a:cs typeface="Times New Roman" pitchFamily="18" charset="0"/>
              </a:rPr>
              <a:t>to </a:t>
            </a:r>
            <a:r>
              <a:rPr lang="en-US" spc="-5" dirty="0" smtClean="0">
                <a:latin typeface="Times New Roman" pitchFamily="18" charset="0"/>
                <a:cs typeface="Times New Roman" pitchFamily="18" charset="0"/>
              </a:rPr>
              <a:t>develop an ML </a:t>
            </a:r>
            <a:r>
              <a:rPr lang="en-US" spc="-10" dirty="0" smtClean="0">
                <a:latin typeface="Times New Roman" pitchFamily="18" charset="0"/>
                <a:cs typeface="Times New Roman" pitchFamily="18" charset="0"/>
              </a:rPr>
              <a:t>model that </a:t>
            </a:r>
            <a:r>
              <a:rPr lang="en-US" spc="-5" dirty="0" smtClean="0">
                <a:latin typeface="Times New Roman" pitchFamily="18" charset="0"/>
                <a:cs typeface="Times New Roman" pitchFamily="18" charset="0"/>
              </a:rPr>
              <a:t>can </a:t>
            </a:r>
            <a:r>
              <a:rPr lang="en-US" spc="-10" dirty="0" smtClean="0">
                <a:latin typeface="Times New Roman" pitchFamily="18" charset="0"/>
                <a:cs typeface="Times New Roman" pitchFamily="18" charset="0"/>
              </a:rPr>
              <a:t>transform </a:t>
            </a:r>
            <a:r>
              <a:rPr lang="en-US" spc="-5" dirty="0" smtClean="0">
                <a:latin typeface="Times New Roman" pitchFamily="18" charset="0"/>
                <a:cs typeface="Times New Roman" pitchFamily="18" charset="0"/>
              </a:rPr>
              <a:t>basic </a:t>
            </a:r>
            <a:r>
              <a:rPr lang="en-US" dirty="0" smtClean="0">
                <a:latin typeface="Times New Roman" pitchFamily="18" charset="0"/>
                <a:cs typeface="Times New Roman" pitchFamily="18" charset="0"/>
              </a:rPr>
              <a:t>police </a:t>
            </a:r>
            <a:r>
              <a:rPr lang="en-US" spc="5" dirty="0" smtClean="0">
                <a:latin typeface="Times New Roman" pitchFamily="18" charset="0"/>
                <a:cs typeface="Times New Roman" pitchFamily="18" charset="0"/>
              </a:rPr>
              <a:t> </a:t>
            </a:r>
            <a:r>
              <a:rPr lang="en-US" spc="-5" dirty="0" smtClean="0">
                <a:latin typeface="Times New Roman" pitchFamily="18" charset="0"/>
                <a:cs typeface="Times New Roman" pitchFamily="18" charset="0"/>
              </a:rPr>
              <a:t>sketches </a:t>
            </a:r>
            <a:r>
              <a:rPr lang="en-US" spc="-10" dirty="0" smtClean="0">
                <a:latin typeface="Times New Roman" pitchFamily="18" charset="0"/>
                <a:cs typeface="Times New Roman" pitchFamily="18" charset="0"/>
              </a:rPr>
              <a:t>into </a:t>
            </a:r>
            <a:r>
              <a:rPr lang="en-US" spc="-5" dirty="0" smtClean="0">
                <a:latin typeface="Times New Roman" pitchFamily="18" charset="0"/>
                <a:cs typeface="Times New Roman" pitchFamily="18" charset="0"/>
              </a:rPr>
              <a:t>realistic </a:t>
            </a:r>
            <a:r>
              <a:rPr lang="en-US" spc="-15" dirty="0" smtClean="0">
                <a:latin typeface="Times New Roman" pitchFamily="18" charset="0"/>
                <a:cs typeface="Times New Roman" pitchFamily="18" charset="0"/>
              </a:rPr>
              <a:t>images. </a:t>
            </a:r>
            <a:r>
              <a:rPr lang="en-US" dirty="0" smtClean="0">
                <a:latin typeface="Times New Roman" pitchFamily="18" charset="0"/>
                <a:cs typeface="Times New Roman" pitchFamily="18" charset="0"/>
              </a:rPr>
              <a:t>The </a:t>
            </a:r>
            <a:r>
              <a:rPr lang="en-US" spc="-10" dirty="0" smtClean="0">
                <a:latin typeface="Times New Roman" pitchFamily="18" charset="0"/>
                <a:cs typeface="Times New Roman" pitchFamily="18" charset="0"/>
              </a:rPr>
              <a:t>model </a:t>
            </a:r>
            <a:r>
              <a:rPr lang="en-US" spc="-15" dirty="0" smtClean="0">
                <a:latin typeface="Times New Roman" pitchFamily="18" charset="0"/>
                <a:cs typeface="Times New Roman" pitchFamily="18" charset="0"/>
              </a:rPr>
              <a:t>will </a:t>
            </a:r>
            <a:r>
              <a:rPr lang="en-US" dirty="0" smtClean="0">
                <a:latin typeface="Times New Roman" pitchFamily="18" charset="0"/>
                <a:cs typeface="Times New Roman" pitchFamily="18" charset="0"/>
              </a:rPr>
              <a:t>be </a:t>
            </a:r>
            <a:r>
              <a:rPr lang="en-US" spc="-5" dirty="0" smtClean="0">
                <a:latin typeface="Times New Roman" pitchFamily="18" charset="0"/>
                <a:cs typeface="Times New Roman" pitchFamily="18" charset="0"/>
              </a:rPr>
              <a:t>trained </a:t>
            </a:r>
            <a:r>
              <a:rPr lang="en-US" spc="-15" dirty="0" smtClean="0">
                <a:latin typeface="Times New Roman" pitchFamily="18" charset="0"/>
                <a:cs typeface="Times New Roman" pitchFamily="18" charset="0"/>
              </a:rPr>
              <a:t>on </a:t>
            </a:r>
            <a:r>
              <a:rPr lang="en-US" spc="-5" dirty="0" smtClean="0">
                <a:latin typeface="Times New Roman" pitchFamily="18" charset="0"/>
                <a:cs typeface="Times New Roman" pitchFamily="18" charset="0"/>
              </a:rPr>
              <a:t>a dataset </a:t>
            </a:r>
            <a:r>
              <a:rPr lang="en-US" dirty="0" smtClean="0">
                <a:latin typeface="Times New Roman" pitchFamily="18" charset="0"/>
                <a:cs typeface="Times New Roman" pitchFamily="18" charset="0"/>
              </a:rPr>
              <a:t>of </a:t>
            </a:r>
            <a:r>
              <a:rPr lang="en-US" spc="-5" dirty="0" smtClean="0">
                <a:latin typeface="Times New Roman" pitchFamily="18" charset="0"/>
                <a:cs typeface="Times New Roman" pitchFamily="18" charset="0"/>
              </a:rPr>
              <a:t>paired </a:t>
            </a:r>
            <a:r>
              <a:rPr lang="en-US" dirty="0" smtClean="0">
                <a:latin typeface="Times New Roman" pitchFamily="18" charset="0"/>
                <a:cs typeface="Times New Roman" pitchFamily="18" charset="0"/>
              </a:rPr>
              <a:t> </a:t>
            </a:r>
            <a:r>
              <a:rPr lang="en-US" spc="-10" dirty="0" smtClean="0">
                <a:latin typeface="Times New Roman" pitchFamily="18" charset="0"/>
                <a:cs typeface="Times New Roman" pitchFamily="18" charset="0"/>
              </a:rPr>
              <a:t>images: </a:t>
            </a:r>
            <a:r>
              <a:rPr lang="en-US" dirty="0" smtClean="0">
                <a:latin typeface="Times New Roman" pitchFamily="18" charset="0"/>
                <a:cs typeface="Times New Roman" pitchFamily="18" charset="0"/>
              </a:rPr>
              <a:t>police </a:t>
            </a:r>
            <a:r>
              <a:rPr lang="en-US" spc="-10" dirty="0" smtClean="0">
                <a:latin typeface="Times New Roman" pitchFamily="18" charset="0"/>
                <a:cs typeface="Times New Roman" pitchFamily="18" charset="0"/>
              </a:rPr>
              <a:t>sketches </a:t>
            </a:r>
            <a:r>
              <a:rPr lang="en-US" spc="-5" dirty="0" smtClean="0">
                <a:latin typeface="Times New Roman" pitchFamily="18" charset="0"/>
                <a:cs typeface="Times New Roman" pitchFamily="18" charset="0"/>
              </a:rPr>
              <a:t>alongside corresponding real </a:t>
            </a:r>
            <a:r>
              <a:rPr lang="en-US" spc="-10" dirty="0" smtClean="0">
                <a:latin typeface="Times New Roman" pitchFamily="18" charset="0"/>
                <a:cs typeface="Times New Roman" pitchFamily="18" charset="0"/>
              </a:rPr>
              <a:t>photographs </a:t>
            </a:r>
            <a:r>
              <a:rPr lang="en-US" dirty="0" smtClean="0">
                <a:latin typeface="Times New Roman" pitchFamily="18" charset="0"/>
                <a:cs typeface="Times New Roman" pitchFamily="18" charset="0"/>
              </a:rPr>
              <a:t>of people. </a:t>
            </a:r>
            <a:r>
              <a:rPr lang="en-US" spc="10" dirty="0" smtClean="0">
                <a:latin typeface="Times New Roman" pitchFamily="18" charset="0"/>
                <a:cs typeface="Times New Roman" pitchFamily="18" charset="0"/>
              </a:rPr>
              <a:t>By </a:t>
            </a:r>
            <a:r>
              <a:rPr lang="en-US" spc="15" dirty="0" smtClean="0">
                <a:latin typeface="Times New Roman" pitchFamily="18" charset="0"/>
                <a:cs typeface="Times New Roman" pitchFamily="18" charset="0"/>
              </a:rPr>
              <a:t> </a:t>
            </a:r>
            <a:r>
              <a:rPr lang="en-US" spc="-5" dirty="0" smtClean="0">
                <a:latin typeface="Times New Roman" pitchFamily="18" charset="0"/>
                <a:cs typeface="Times New Roman" pitchFamily="18" charset="0"/>
              </a:rPr>
              <a:t>learning </a:t>
            </a:r>
            <a:r>
              <a:rPr lang="en-US" dirty="0" smtClean="0">
                <a:latin typeface="Times New Roman" pitchFamily="18" charset="0"/>
                <a:cs typeface="Times New Roman" pitchFamily="18" charset="0"/>
              </a:rPr>
              <a:t>the </a:t>
            </a:r>
            <a:r>
              <a:rPr lang="en-US" spc="-5" dirty="0" smtClean="0">
                <a:latin typeface="Times New Roman" pitchFamily="18" charset="0"/>
                <a:cs typeface="Times New Roman" pitchFamily="18" charset="0"/>
              </a:rPr>
              <a:t>relationships </a:t>
            </a:r>
            <a:r>
              <a:rPr lang="en-US" dirty="0" smtClean="0">
                <a:latin typeface="Times New Roman" pitchFamily="18" charset="0"/>
                <a:cs typeface="Times New Roman" pitchFamily="18" charset="0"/>
              </a:rPr>
              <a:t>between </a:t>
            </a:r>
            <a:r>
              <a:rPr lang="en-US" spc="-10" dirty="0" smtClean="0">
                <a:latin typeface="Times New Roman" pitchFamily="18" charset="0"/>
                <a:cs typeface="Times New Roman" pitchFamily="18" charset="0"/>
              </a:rPr>
              <a:t>facial features </a:t>
            </a:r>
            <a:r>
              <a:rPr lang="en-US" spc="5" dirty="0" smtClean="0">
                <a:latin typeface="Times New Roman" pitchFamily="18" charset="0"/>
                <a:cs typeface="Times New Roman" pitchFamily="18" charset="0"/>
              </a:rPr>
              <a:t>in </a:t>
            </a:r>
            <a:r>
              <a:rPr lang="en-US" spc="-5" dirty="0" smtClean="0">
                <a:latin typeface="Times New Roman" pitchFamily="18" charset="0"/>
                <a:cs typeface="Times New Roman" pitchFamily="18" charset="0"/>
              </a:rPr>
              <a:t>sketches </a:t>
            </a:r>
            <a:r>
              <a:rPr lang="en-US" spc="-10" dirty="0" smtClean="0">
                <a:latin typeface="Times New Roman" pitchFamily="18" charset="0"/>
                <a:cs typeface="Times New Roman" pitchFamily="18" charset="0"/>
              </a:rPr>
              <a:t>and their </a:t>
            </a:r>
            <a:r>
              <a:rPr lang="en-US" spc="-5" dirty="0" smtClean="0">
                <a:latin typeface="Times New Roman" pitchFamily="18" charset="0"/>
                <a:cs typeface="Times New Roman" pitchFamily="18" charset="0"/>
              </a:rPr>
              <a:t>realistic </a:t>
            </a:r>
            <a:r>
              <a:rPr lang="en-US" dirty="0" smtClean="0">
                <a:latin typeface="Times New Roman" pitchFamily="18" charset="0"/>
                <a:cs typeface="Times New Roman" pitchFamily="18" charset="0"/>
              </a:rPr>
              <a:t> </a:t>
            </a:r>
            <a:r>
              <a:rPr lang="en-US" spc="-5" dirty="0" smtClean="0">
                <a:latin typeface="Times New Roman" pitchFamily="18" charset="0"/>
                <a:cs typeface="Times New Roman" pitchFamily="18" charset="0"/>
              </a:rPr>
              <a:t>counterparts,</a:t>
            </a:r>
            <a:r>
              <a:rPr lang="en-US" dirty="0" smtClean="0">
                <a:latin typeface="Times New Roman" pitchFamily="18" charset="0"/>
                <a:cs typeface="Times New Roman" pitchFamily="18" charset="0"/>
              </a:rPr>
              <a:t> </a:t>
            </a:r>
            <a:r>
              <a:rPr lang="en-US" spc="-10" dirty="0" smtClean="0">
                <a:latin typeface="Times New Roman" pitchFamily="18" charset="0"/>
                <a:cs typeface="Times New Roman" pitchFamily="18" charset="0"/>
              </a:rPr>
              <a:t>the</a:t>
            </a:r>
            <a:r>
              <a:rPr lang="en-US" spc="-5" dirty="0" smtClean="0">
                <a:latin typeface="Times New Roman" pitchFamily="18" charset="0"/>
                <a:cs typeface="Times New Roman" pitchFamily="18" charset="0"/>
              </a:rPr>
              <a:t> </a:t>
            </a:r>
            <a:r>
              <a:rPr lang="en-US" spc="-10" dirty="0" smtClean="0">
                <a:latin typeface="Times New Roman" pitchFamily="18" charset="0"/>
                <a:cs typeface="Times New Roman" pitchFamily="18" charset="0"/>
              </a:rPr>
              <a:t>model</a:t>
            </a:r>
            <a:r>
              <a:rPr lang="en-US" spc="-5" dirty="0" smtClean="0">
                <a:latin typeface="Times New Roman" pitchFamily="18" charset="0"/>
                <a:cs typeface="Times New Roman" pitchFamily="18" charset="0"/>
              </a:rPr>
              <a:t> </a:t>
            </a:r>
            <a:r>
              <a:rPr lang="en-US" spc="-15" dirty="0" smtClean="0">
                <a:latin typeface="Times New Roman" pitchFamily="18" charset="0"/>
                <a:cs typeface="Times New Roman" pitchFamily="18" charset="0"/>
              </a:rPr>
              <a:t>will</a:t>
            </a:r>
            <a:r>
              <a:rPr lang="en-US" spc="-1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be</a:t>
            </a:r>
            <a:r>
              <a:rPr lang="en-US" spc="5"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able</a:t>
            </a:r>
            <a:r>
              <a:rPr lang="en-US" spc="5" dirty="0" smtClean="0">
                <a:latin typeface="Times New Roman" pitchFamily="18" charset="0"/>
                <a:cs typeface="Times New Roman" pitchFamily="18" charset="0"/>
              </a:rPr>
              <a:t> </a:t>
            </a:r>
            <a:r>
              <a:rPr lang="en-US" spc="-10" dirty="0" smtClean="0">
                <a:latin typeface="Times New Roman" pitchFamily="18" charset="0"/>
                <a:cs typeface="Times New Roman" pitchFamily="18" charset="0"/>
              </a:rPr>
              <a:t>to</a:t>
            </a:r>
            <a:r>
              <a:rPr lang="en-US" spc="-5" dirty="0" smtClean="0">
                <a:latin typeface="Times New Roman" pitchFamily="18" charset="0"/>
                <a:cs typeface="Times New Roman" pitchFamily="18" charset="0"/>
              </a:rPr>
              <a:t> </a:t>
            </a:r>
            <a:r>
              <a:rPr lang="en-US" spc="-10" dirty="0" smtClean="0">
                <a:latin typeface="Times New Roman" pitchFamily="18" charset="0"/>
                <a:cs typeface="Times New Roman" pitchFamily="18" charset="0"/>
              </a:rPr>
              <a:t>generate</a:t>
            </a:r>
            <a:r>
              <a:rPr lang="en-US" spc="-5" dirty="0" smtClean="0">
                <a:latin typeface="Times New Roman" pitchFamily="18" charset="0"/>
                <a:cs typeface="Times New Roman" pitchFamily="18" charset="0"/>
              </a:rPr>
              <a:t> </a:t>
            </a:r>
            <a:r>
              <a:rPr lang="en-US" spc="-10" dirty="0" smtClean="0">
                <a:latin typeface="Times New Roman" pitchFamily="18" charset="0"/>
                <a:cs typeface="Times New Roman" pitchFamily="18" charset="0"/>
              </a:rPr>
              <a:t>more</a:t>
            </a:r>
            <a:r>
              <a:rPr lang="en-US" spc="-5" dirty="0" smtClean="0">
                <a:latin typeface="Times New Roman" pitchFamily="18" charset="0"/>
                <a:cs typeface="Times New Roman" pitchFamily="18" charset="0"/>
              </a:rPr>
              <a:t> detailed</a:t>
            </a:r>
            <a:r>
              <a:rPr lang="en-US" dirty="0" smtClean="0">
                <a:latin typeface="Times New Roman" pitchFamily="18" charset="0"/>
                <a:cs typeface="Times New Roman" pitchFamily="18" charset="0"/>
              </a:rPr>
              <a:t> </a:t>
            </a:r>
            <a:r>
              <a:rPr lang="en-US" spc="-10" dirty="0" smtClean="0">
                <a:latin typeface="Times New Roman" pitchFamily="18" charset="0"/>
                <a:cs typeface="Times New Roman" pitchFamily="18" charset="0"/>
              </a:rPr>
              <a:t>and</a:t>
            </a:r>
            <a:r>
              <a:rPr lang="en-US" spc="-5" dirty="0" smtClean="0">
                <a:latin typeface="Times New Roman" pitchFamily="18" charset="0"/>
                <a:cs typeface="Times New Roman" pitchFamily="18" charset="0"/>
              </a:rPr>
              <a:t> accurate </a:t>
            </a:r>
            <a:r>
              <a:rPr lang="en-US" spc="-484" dirty="0" smtClean="0">
                <a:latin typeface="Times New Roman" pitchFamily="18" charset="0"/>
                <a:cs typeface="Times New Roman" pitchFamily="18" charset="0"/>
              </a:rPr>
              <a:t> </a:t>
            </a:r>
            <a:r>
              <a:rPr lang="en-US" spc="-10" dirty="0" smtClean="0">
                <a:latin typeface="Times New Roman" pitchFamily="18" charset="0"/>
                <a:cs typeface="Times New Roman" pitchFamily="18" charset="0"/>
              </a:rPr>
              <a:t>images</a:t>
            </a:r>
            <a:r>
              <a:rPr lang="en-US" spc="30" dirty="0" smtClean="0">
                <a:latin typeface="Times New Roman" pitchFamily="18" charset="0"/>
                <a:cs typeface="Times New Roman" pitchFamily="18" charset="0"/>
              </a:rPr>
              <a:t> </a:t>
            </a:r>
            <a:r>
              <a:rPr lang="en-US" spc="-10" dirty="0" smtClean="0">
                <a:latin typeface="Times New Roman" pitchFamily="18" charset="0"/>
                <a:cs typeface="Times New Roman" pitchFamily="18" charset="0"/>
              </a:rPr>
              <a:t>that</a:t>
            </a:r>
            <a:r>
              <a:rPr lang="en-US" spc="30" dirty="0" smtClean="0">
                <a:latin typeface="Times New Roman" pitchFamily="18" charset="0"/>
                <a:cs typeface="Times New Roman" pitchFamily="18" charset="0"/>
              </a:rPr>
              <a:t> </a:t>
            </a:r>
            <a:r>
              <a:rPr lang="en-US" spc="-5" dirty="0" smtClean="0">
                <a:latin typeface="Times New Roman" pitchFamily="18" charset="0"/>
                <a:cs typeface="Times New Roman" pitchFamily="18" charset="0"/>
              </a:rPr>
              <a:t>can</a:t>
            </a:r>
            <a:r>
              <a:rPr lang="en-US" spc="-10" dirty="0" smtClean="0">
                <a:latin typeface="Times New Roman" pitchFamily="18" charset="0"/>
                <a:cs typeface="Times New Roman" pitchFamily="18" charset="0"/>
              </a:rPr>
              <a:t> </a:t>
            </a:r>
            <a:r>
              <a:rPr lang="en-US" spc="-5" dirty="0" smtClean="0">
                <a:latin typeface="Times New Roman" pitchFamily="18" charset="0"/>
                <a:cs typeface="Times New Roman" pitchFamily="18" charset="0"/>
              </a:rPr>
              <a:t>aid</a:t>
            </a:r>
            <a:r>
              <a:rPr lang="en-US" spc="-10" dirty="0" smtClean="0">
                <a:latin typeface="Times New Roman" pitchFamily="18" charset="0"/>
                <a:cs typeface="Times New Roman" pitchFamily="18" charset="0"/>
              </a:rPr>
              <a:t> </a:t>
            </a:r>
            <a:r>
              <a:rPr lang="en-US" spc="-5" dirty="0" smtClean="0">
                <a:latin typeface="Times New Roman" pitchFamily="18" charset="0"/>
                <a:cs typeface="Times New Roman" pitchFamily="18" charset="0"/>
              </a:rPr>
              <a:t>in</a:t>
            </a:r>
            <a:r>
              <a:rPr lang="en-US" spc="15" dirty="0" smtClean="0">
                <a:latin typeface="Times New Roman" pitchFamily="18" charset="0"/>
                <a:cs typeface="Times New Roman" pitchFamily="18" charset="0"/>
              </a:rPr>
              <a:t> </a:t>
            </a:r>
            <a:r>
              <a:rPr lang="en-US" spc="-10" dirty="0" smtClean="0">
                <a:latin typeface="Times New Roman" pitchFamily="18" charset="0"/>
                <a:cs typeface="Times New Roman" pitchFamily="18" charset="0"/>
              </a:rPr>
              <a:t>suspect</a:t>
            </a:r>
            <a:r>
              <a:rPr lang="en-US" spc="10" dirty="0" smtClean="0">
                <a:latin typeface="Times New Roman" pitchFamily="18" charset="0"/>
                <a:cs typeface="Times New Roman" pitchFamily="18" charset="0"/>
              </a:rPr>
              <a:t> </a:t>
            </a:r>
            <a:r>
              <a:rPr lang="en-US" spc="-5" dirty="0" smtClean="0">
                <a:latin typeface="Times New Roman" pitchFamily="18" charset="0"/>
                <a:cs typeface="Times New Roman" pitchFamily="18" charset="0"/>
              </a:rPr>
              <a:t>identification.</a:t>
            </a: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457200"/>
            <a:ext cx="3338829" cy="500458"/>
          </a:xfrm>
          <a:prstGeom prst="rect">
            <a:avLst/>
          </a:prstGeom>
        </p:spPr>
        <p:txBody>
          <a:bodyPr vert="horz" wrap="square" lIns="0" tIns="12700" rIns="0" bIns="0" rtlCol="0">
            <a:spAutoFit/>
          </a:bodyPr>
          <a:lstStyle/>
          <a:p>
            <a:pPr marL="12700" algn="l">
              <a:lnSpc>
                <a:spcPct val="150000"/>
              </a:lnSpc>
              <a:spcBef>
                <a:spcPts val="100"/>
              </a:spcBef>
            </a:pPr>
            <a:r>
              <a:rPr sz="2400" b="1" dirty="0">
                <a:solidFill>
                  <a:schemeClr val="tx2"/>
                </a:solidFill>
                <a:latin typeface="Times New Roman"/>
                <a:cs typeface="Times New Roman"/>
              </a:rPr>
              <a:t>Technology</a:t>
            </a:r>
            <a:r>
              <a:rPr sz="2400" b="1" spc="-110" dirty="0">
                <a:solidFill>
                  <a:schemeClr val="tx2"/>
                </a:solidFill>
                <a:latin typeface="Times New Roman"/>
                <a:cs typeface="Times New Roman"/>
              </a:rPr>
              <a:t> </a:t>
            </a:r>
            <a:r>
              <a:rPr sz="2400" b="1" dirty="0">
                <a:solidFill>
                  <a:schemeClr val="tx2"/>
                </a:solidFill>
                <a:latin typeface="Times New Roman"/>
                <a:cs typeface="Times New Roman"/>
              </a:rPr>
              <a:t>Stack</a:t>
            </a:r>
            <a:endParaRPr sz="2400" b="1">
              <a:solidFill>
                <a:schemeClr val="tx2"/>
              </a:solidFill>
              <a:latin typeface="Times New Roman"/>
              <a:cs typeface="Times New Roman"/>
            </a:endParaRPr>
          </a:p>
        </p:txBody>
      </p:sp>
      <p:sp>
        <p:nvSpPr>
          <p:cNvPr id="3" name="object 3"/>
          <p:cNvSpPr txBox="1">
            <a:spLocks noGrp="1"/>
          </p:cNvSpPr>
          <p:nvPr>
            <p:ph type="body" idx="1"/>
          </p:nvPr>
        </p:nvSpPr>
        <p:spPr>
          <a:xfrm>
            <a:off x="228600" y="1685925"/>
            <a:ext cx="8255431" cy="2067233"/>
          </a:xfrm>
          <a:prstGeom prst="rect">
            <a:avLst/>
          </a:prstGeom>
        </p:spPr>
        <p:txBody>
          <a:bodyPr vert="horz" wrap="square" lIns="0" tIns="12700" rIns="0" bIns="0" rtlCol="0">
            <a:spAutoFit/>
          </a:bodyPr>
          <a:lstStyle/>
          <a:p>
            <a:pPr marL="501015" indent="-295910">
              <a:lnSpc>
                <a:spcPct val="100000"/>
              </a:lnSpc>
              <a:spcBef>
                <a:spcPts val="100"/>
              </a:spcBef>
              <a:buClr>
                <a:srgbClr val="438085"/>
              </a:buClr>
              <a:buSzPct val="45833"/>
              <a:buFont typeface="Wingdings"/>
              <a:buChar char=""/>
              <a:tabLst>
                <a:tab pos="501015" algn="l"/>
                <a:tab pos="501650" algn="l"/>
              </a:tabLst>
            </a:pPr>
            <a:r>
              <a:rPr dirty="0"/>
              <a:t>Language</a:t>
            </a:r>
            <a:r>
              <a:rPr spc="-50" dirty="0"/>
              <a:t> </a:t>
            </a:r>
            <a:r>
              <a:rPr spc="-5" dirty="0"/>
              <a:t>Used:</a:t>
            </a:r>
            <a:r>
              <a:rPr spc="10" dirty="0"/>
              <a:t> </a:t>
            </a:r>
            <a:r>
              <a:rPr b="0" spc="-15" dirty="0">
                <a:latin typeface="Times New Roman"/>
                <a:cs typeface="Times New Roman"/>
              </a:rPr>
              <a:t>Python</a:t>
            </a:r>
          </a:p>
          <a:p>
            <a:pPr marL="193040">
              <a:lnSpc>
                <a:spcPct val="100000"/>
              </a:lnSpc>
              <a:spcBef>
                <a:spcPts val="35"/>
              </a:spcBef>
              <a:buClr>
                <a:srgbClr val="438085"/>
              </a:buClr>
              <a:buFont typeface="Wingdings"/>
              <a:buChar char=""/>
            </a:pPr>
            <a:endParaRPr sz="3350">
              <a:latin typeface="Times New Roman"/>
              <a:cs typeface="Times New Roman"/>
            </a:endParaRPr>
          </a:p>
          <a:p>
            <a:pPr marL="501015" indent="-295910">
              <a:lnSpc>
                <a:spcPct val="100000"/>
              </a:lnSpc>
              <a:buClr>
                <a:srgbClr val="438085"/>
              </a:buClr>
              <a:buSzPct val="45833"/>
              <a:buFont typeface="Wingdings"/>
              <a:buChar char=""/>
              <a:tabLst>
                <a:tab pos="501015" algn="l"/>
                <a:tab pos="501650" algn="l"/>
              </a:tabLst>
            </a:pPr>
            <a:r>
              <a:rPr lang="en-US" spc="-5" dirty="0" smtClean="0"/>
              <a:t>Algorithms </a:t>
            </a:r>
            <a:r>
              <a:rPr spc="-5" smtClean="0"/>
              <a:t>Used</a:t>
            </a:r>
            <a:r>
              <a:rPr spc="-5" dirty="0"/>
              <a:t>:</a:t>
            </a:r>
            <a:r>
              <a:rPr spc="25" dirty="0"/>
              <a:t> </a:t>
            </a:r>
            <a:r>
              <a:rPr b="0" spc="-5" dirty="0">
                <a:latin typeface="Times New Roman"/>
                <a:cs typeface="Times New Roman"/>
              </a:rPr>
              <a:t>GAN</a:t>
            </a:r>
            <a:r>
              <a:rPr b="0" spc="15" dirty="0">
                <a:latin typeface="Times New Roman"/>
                <a:cs typeface="Times New Roman"/>
              </a:rPr>
              <a:t> </a:t>
            </a:r>
            <a:r>
              <a:rPr b="0" spc="-5" dirty="0">
                <a:latin typeface="Times New Roman"/>
                <a:cs typeface="Times New Roman"/>
              </a:rPr>
              <a:t>(Generative</a:t>
            </a:r>
            <a:r>
              <a:rPr b="0" spc="25" dirty="0">
                <a:latin typeface="Times New Roman"/>
                <a:cs typeface="Times New Roman"/>
              </a:rPr>
              <a:t> </a:t>
            </a:r>
            <a:r>
              <a:rPr b="0" spc="-5" dirty="0">
                <a:latin typeface="Times New Roman"/>
                <a:cs typeface="Times New Roman"/>
              </a:rPr>
              <a:t>adversarial</a:t>
            </a:r>
            <a:r>
              <a:rPr b="0" spc="20" dirty="0">
                <a:latin typeface="Times New Roman"/>
                <a:cs typeface="Times New Roman"/>
              </a:rPr>
              <a:t> </a:t>
            </a:r>
            <a:r>
              <a:rPr b="0" spc="-5">
                <a:latin typeface="Times New Roman"/>
                <a:cs typeface="Times New Roman"/>
              </a:rPr>
              <a:t>Network</a:t>
            </a:r>
            <a:r>
              <a:rPr b="0" spc="-5" smtClean="0">
                <a:latin typeface="Times New Roman"/>
                <a:cs typeface="Times New Roman"/>
              </a:rPr>
              <a:t>)</a:t>
            </a:r>
            <a:endParaRPr lang="en-US" b="0" spc="-5" dirty="0" smtClean="0">
              <a:latin typeface="Times New Roman"/>
              <a:cs typeface="Times New Roman"/>
            </a:endParaRPr>
          </a:p>
          <a:p>
            <a:pPr marL="501015" indent="-295910">
              <a:lnSpc>
                <a:spcPct val="100000"/>
              </a:lnSpc>
              <a:buClr>
                <a:srgbClr val="438085"/>
              </a:buClr>
              <a:buSzPct val="45833"/>
              <a:tabLst>
                <a:tab pos="501015" algn="l"/>
                <a:tab pos="501650" algn="l"/>
              </a:tabLst>
            </a:pPr>
            <a:endParaRPr sz="2800">
              <a:latin typeface="Times New Roman"/>
              <a:cs typeface="Times New Roman"/>
            </a:endParaRPr>
          </a:p>
          <a:p>
            <a:pPr marL="501015" indent="-295910">
              <a:lnSpc>
                <a:spcPct val="100000"/>
              </a:lnSpc>
              <a:buClr>
                <a:srgbClr val="438085"/>
              </a:buClr>
              <a:buSzPct val="45833"/>
              <a:buFont typeface="Wingdings"/>
              <a:buChar char=""/>
              <a:tabLst>
                <a:tab pos="501015" algn="l"/>
                <a:tab pos="501650" algn="l"/>
              </a:tabLst>
            </a:pPr>
            <a:r>
              <a:rPr spc="-5" dirty="0"/>
              <a:t>Libraries</a:t>
            </a:r>
            <a:r>
              <a:rPr spc="-25" dirty="0"/>
              <a:t> </a:t>
            </a:r>
            <a:r>
              <a:rPr spc="-5" dirty="0"/>
              <a:t>Used</a:t>
            </a:r>
            <a:r>
              <a:rPr spc="-5"/>
              <a:t>:</a:t>
            </a:r>
            <a:r>
              <a:rPr spc="30"/>
              <a:t> </a:t>
            </a:r>
            <a:r>
              <a:rPr b="0" spc="-15" smtClean="0">
                <a:latin typeface="Times New Roman"/>
                <a:cs typeface="Times New Roman"/>
              </a:rPr>
              <a:t>NumPy</a:t>
            </a:r>
            <a:r>
              <a:rPr b="0" spc="-5" smtClean="0">
                <a:latin typeface="Times New Roman"/>
                <a:cs typeface="Times New Roman"/>
              </a:rPr>
              <a:t>,</a:t>
            </a:r>
            <a:r>
              <a:rPr lang="en-US" b="0" spc="-5" dirty="0" smtClean="0">
                <a:latin typeface="Times New Roman"/>
                <a:cs typeface="Times New Roman"/>
              </a:rPr>
              <a:t> </a:t>
            </a:r>
            <a:r>
              <a:rPr b="0" spc="-5" smtClean="0">
                <a:latin typeface="Times New Roman"/>
                <a:cs typeface="Times New Roman"/>
              </a:rPr>
              <a:t>TensorFlow</a:t>
            </a:r>
            <a:r>
              <a:rPr b="0" smtClean="0">
                <a:latin typeface="Times New Roman"/>
                <a:cs typeface="Times New Roman"/>
              </a:rPr>
              <a:t> </a:t>
            </a:r>
            <a:r>
              <a:rPr b="0" spc="-5" dirty="0">
                <a:latin typeface="Times New Roman"/>
                <a:cs typeface="Times New Roman"/>
              </a:rPr>
              <a:t>and</a:t>
            </a:r>
            <a:r>
              <a:rPr b="0" spc="5" dirty="0">
                <a:latin typeface="Times New Roman"/>
                <a:cs typeface="Times New Roman"/>
              </a:rPr>
              <a:t> </a:t>
            </a:r>
            <a:r>
              <a:rPr b="0" spc="-10" dirty="0">
                <a:latin typeface="Times New Roman"/>
                <a:cs typeface="Times New Roman"/>
              </a:rPr>
              <a:t>Keras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685800"/>
            <a:ext cx="7824063" cy="738664"/>
          </a:xfrm>
        </p:spPr>
        <p:txBody>
          <a:bodyPr/>
          <a:lstStyle/>
          <a:p>
            <a:r>
              <a:rPr lang="en-US" dirty="0" smtClean="0">
                <a:solidFill>
                  <a:schemeClr val="tx2"/>
                </a:solidFill>
              </a:rPr>
              <a:t>How GAN Work?</a:t>
            </a:r>
          </a:p>
          <a:p>
            <a:endParaRPr lang="en-US" dirty="0"/>
          </a:p>
        </p:txBody>
      </p:sp>
      <p:sp>
        <p:nvSpPr>
          <p:cNvPr id="6" name="TextBox 5"/>
          <p:cNvSpPr txBox="1"/>
          <p:nvPr/>
        </p:nvSpPr>
        <p:spPr>
          <a:xfrm>
            <a:off x="228600" y="1752601"/>
            <a:ext cx="8610600" cy="6186309"/>
          </a:xfrm>
          <a:prstGeom prst="rect">
            <a:avLst/>
          </a:prstGeom>
          <a:noFill/>
        </p:spPr>
        <p:txBody>
          <a:bodyPr wrap="square" rtlCol="0">
            <a:spAutoFit/>
          </a:bodyPr>
          <a:lstStyle/>
          <a:p>
            <a:pPr algn="just">
              <a:lnSpc>
                <a:spcPct val="150000"/>
              </a:lnSpc>
            </a:pPr>
            <a:r>
              <a:rPr lang="en-US" b="1" dirty="0" smtClean="0">
                <a:latin typeface="Times New Roman" pitchFamily="18" charset="0"/>
                <a:cs typeface="Times New Roman" pitchFamily="18" charset="0"/>
              </a:rPr>
              <a:t>Generative Adversarial Networks (GANs) </a:t>
            </a:r>
            <a:r>
              <a:rPr lang="en-US" dirty="0" smtClean="0">
                <a:latin typeface="Times New Roman" pitchFamily="18" charset="0"/>
                <a:cs typeface="Times New Roman" pitchFamily="18" charset="0"/>
              </a:rPr>
              <a:t>can be broken down into three parts:</a:t>
            </a:r>
          </a:p>
          <a:p>
            <a:pPr algn="just">
              <a:lnSpc>
                <a:spcPct val="150000"/>
              </a:lnSpc>
            </a:pPr>
            <a:endParaRPr lang="en-US" dirty="0" smtClean="0">
              <a:latin typeface="Times New Roman" pitchFamily="18" charset="0"/>
              <a:cs typeface="Times New Roman" pitchFamily="18" charset="0"/>
            </a:endParaRPr>
          </a:p>
          <a:p>
            <a:pPr algn="just">
              <a:lnSpc>
                <a:spcPct val="150000"/>
              </a:lnSpc>
              <a:buFont typeface="Arial" pitchFamily="34" charset="0"/>
              <a:buChar char="•"/>
            </a:pPr>
            <a:r>
              <a:rPr lang="en-US" b="1" dirty="0" smtClean="0">
                <a:latin typeface="Times New Roman" pitchFamily="18" charset="0"/>
                <a:cs typeface="Times New Roman" pitchFamily="18" charset="0"/>
              </a:rPr>
              <a:t>Generative:</a:t>
            </a:r>
            <a:r>
              <a:rPr lang="en-US" dirty="0" smtClean="0">
                <a:latin typeface="Times New Roman" pitchFamily="18" charset="0"/>
                <a:cs typeface="Times New Roman" pitchFamily="18" charset="0"/>
              </a:rPr>
              <a:t> Generates data (Creates fake data).</a:t>
            </a:r>
          </a:p>
          <a:p>
            <a:pPr algn="just">
              <a:lnSpc>
                <a:spcPct val="150000"/>
              </a:lnSpc>
              <a:buFont typeface="Arial" pitchFamily="34" charset="0"/>
              <a:buChar char="•"/>
            </a:pPr>
            <a:endParaRPr lang="en-US" dirty="0" smtClean="0">
              <a:latin typeface="Times New Roman" pitchFamily="18" charset="0"/>
              <a:cs typeface="Times New Roman" pitchFamily="18" charset="0"/>
            </a:endParaRPr>
          </a:p>
          <a:p>
            <a:pPr algn="just">
              <a:lnSpc>
                <a:spcPct val="150000"/>
              </a:lnSpc>
              <a:buFont typeface="Arial" pitchFamily="34" charset="0"/>
              <a:buChar char="•"/>
            </a:pPr>
            <a:endParaRPr lang="en-US" dirty="0" smtClean="0">
              <a:latin typeface="Times New Roman" pitchFamily="18" charset="0"/>
              <a:cs typeface="Times New Roman" pitchFamily="18" charset="0"/>
            </a:endParaRPr>
          </a:p>
          <a:p>
            <a:pPr algn="just">
              <a:lnSpc>
                <a:spcPct val="150000"/>
              </a:lnSpc>
            </a:pPr>
            <a:endParaRPr lang="en-US" dirty="0" smtClean="0">
              <a:latin typeface="Times New Roman" pitchFamily="18" charset="0"/>
              <a:cs typeface="Times New Roman" pitchFamily="18" charset="0"/>
            </a:endParaRPr>
          </a:p>
          <a:p>
            <a:pPr algn="just">
              <a:lnSpc>
                <a:spcPct val="150000"/>
              </a:lnSpc>
              <a:buFont typeface="Arial" pitchFamily="34" charset="0"/>
              <a:buChar char="•"/>
            </a:pPr>
            <a:endParaRPr lang="en-US" b="1" dirty="0" smtClean="0">
              <a:latin typeface="Times New Roman" pitchFamily="18" charset="0"/>
              <a:cs typeface="Times New Roman" pitchFamily="18" charset="0"/>
            </a:endParaRPr>
          </a:p>
          <a:p>
            <a:pPr algn="just">
              <a:lnSpc>
                <a:spcPct val="150000"/>
              </a:lnSpc>
            </a:pPr>
            <a:endParaRPr lang="en-US" dirty="0" smtClean="0"/>
          </a:p>
          <a:p>
            <a:pPr algn="just">
              <a:lnSpc>
                <a:spcPct val="150000"/>
              </a:lnSpc>
            </a:pPr>
            <a:r>
              <a:rPr lang="en-US" dirty="0" smtClean="0">
                <a:latin typeface="Times New Roman" pitchFamily="18" charset="0"/>
                <a:cs typeface="Times New Roman" pitchFamily="18" charset="0"/>
              </a:rPr>
              <a:t>In a generative adversarial network (GAN), "generative" refers to a class of statistical models that can create new data instances.</a:t>
            </a:r>
          </a:p>
          <a:p>
            <a:pPr algn="just">
              <a:lnSpc>
                <a:spcPct val="150000"/>
              </a:lnSpc>
            </a:pPr>
            <a:endParaRPr lang="en-US" b="1" dirty="0" smtClean="0">
              <a:latin typeface="Times New Roman" pitchFamily="18" charset="0"/>
              <a:cs typeface="Times New Roman" pitchFamily="18" charset="0"/>
            </a:endParaRPr>
          </a:p>
          <a:p>
            <a:pPr algn="just">
              <a:lnSpc>
                <a:spcPct val="150000"/>
              </a:lnSpc>
            </a:pPr>
            <a:endParaRPr lang="en-US" b="1" dirty="0" smtClean="0">
              <a:latin typeface="Times New Roman" pitchFamily="18" charset="0"/>
              <a:cs typeface="Times New Roman" pitchFamily="18" charset="0"/>
            </a:endParaRPr>
          </a:p>
          <a:p>
            <a:pPr algn="just">
              <a:lnSpc>
                <a:spcPct val="150000"/>
              </a:lnSpc>
            </a:pPr>
            <a:endParaRPr lang="en-US" b="1" dirty="0" smtClean="0">
              <a:latin typeface="Times New Roman" pitchFamily="18" charset="0"/>
              <a:cs typeface="Times New Roman" pitchFamily="18" charset="0"/>
            </a:endParaRPr>
          </a:p>
          <a:p>
            <a:pPr algn="just">
              <a:lnSpc>
                <a:spcPct val="150000"/>
              </a:lnSpc>
            </a:pPr>
            <a:endParaRPr lang="en-US" b="1" dirty="0" smtClean="0">
              <a:latin typeface="Times New Roman" pitchFamily="18" charset="0"/>
              <a:cs typeface="Times New Roman" pitchFamily="18" charset="0"/>
            </a:endParaRPr>
          </a:p>
          <a:p>
            <a:endParaRPr lang="en-US" dirty="0"/>
          </a:p>
        </p:txBody>
      </p:sp>
      <p:pic>
        <p:nvPicPr>
          <p:cNvPr id="5" name="Picture 4" descr="M2-035-01-sz1.jpg"/>
          <p:cNvPicPr>
            <a:picLocks noChangeAspect="1"/>
          </p:cNvPicPr>
          <p:nvPr/>
        </p:nvPicPr>
        <p:blipFill>
          <a:blip r:embed="rId2"/>
          <a:stretch>
            <a:fillRect/>
          </a:stretch>
        </p:blipFill>
        <p:spPr>
          <a:xfrm>
            <a:off x="3429000" y="3276600"/>
            <a:ext cx="1498600" cy="1371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1600200"/>
            <a:ext cx="8610600" cy="4247317"/>
          </a:xfrm>
          <a:prstGeom prst="rect">
            <a:avLst/>
          </a:prstGeom>
        </p:spPr>
        <p:txBody>
          <a:bodyPr wrap="square">
            <a:spAutoFit/>
          </a:bodyPr>
          <a:lstStyle/>
          <a:p>
            <a:pPr algn="just">
              <a:lnSpc>
                <a:spcPct val="150000"/>
              </a:lnSpc>
              <a:buFont typeface="Arial" pitchFamily="34" charset="0"/>
              <a:buChar char="•"/>
            </a:pPr>
            <a:r>
              <a:rPr lang="en-US" b="1" dirty="0" smtClean="0">
                <a:latin typeface="Times New Roman" pitchFamily="18" charset="0"/>
                <a:cs typeface="Times New Roman" pitchFamily="18" charset="0"/>
              </a:rPr>
              <a:t>Adversarial: </a:t>
            </a:r>
            <a:r>
              <a:rPr lang="en-US" dirty="0" smtClean="0">
                <a:latin typeface="Times New Roman" pitchFamily="18" charset="0"/>
                <a:cs typeface="Times New Roman" pitchFamily="18" charset="0"/>
              </a:rPr>
              <a:t>Generator and discriminator, each competing to win, </a:t>
            </a:r>
            <a:r>
              <a:rPr lang="en-US" b="1" dirty="0" smtClean="0">
                <a:latin typeface="Times New Roman" pitchFamily="18" charset="0"/>
                <a:cs typeface="Times New Roman" pitchFamily="18" charset="0"/>
              </a:rPr>
              <a:t>Generator</a:t>
            </a:r>
            <a:r>
              <a:rPr lang="en-US" dirty="0" smtClean="0">
                <a:latin typeface="Times New Roman" pitchFamily="18" charset="0"/>
                <a:cs typeface="Times New Roman" pitchFamily="18" charset="0"/>
              </a:rPr>
              <a:t> trying to fake and </a:t>
            </a:r>
            <a:r>
              <a:rPr lang="en-US" b="1" dirty="0" smtClean="0">
                <a:latin typeface="Times New Roman" pitchFamily="18" charset="0"/>
                <a:cs typeface="Times New Roman" pitchFamily="18" charset="0"/>
              </a:rPr>
              <a:t>Discriminator</a:t>
            </a:r>
            <a:r>
              <a:rPr lang="en-US" dirty="0" smtClean="0">
                <a:latin typeface="Times New Roman" pitchFamily="18" charset="0"/>
                <a:cs typeface="Times New Roman" pitchFamily="18" charset="0"/>
              </a:rPr>
              <a:t> , trying not to be fooled .</a:t>
            </a:r>
          </a:p>
          <a:p>
            <a:pPr algn="just">
              <a:lnSpc>
                <a:spcPct val="150000"/>
              </a:lnSpc>
              <a:buFont typeface="Arial" pitchFamily="34" charset="0"/>
              <a:buChar char="•"/>
            </a:pPr>
            <a:endParaRPr lang="en-US" dirty="0" smtClean="0">
              <a:latin typeface="Times New Roman" pitchFamily="18" charset="0"/>
              <a:cs typeface="Times New Roman" pitchFamily="18" charset="0"/>
            </a:endParaRPr>
          </a:p>
          <a:p>
            <a:pPr algn="just">
              <a:lnSpc>
                <a:spcPct val="150000"/>
              </a:lnSpc>
              <a:buFont typeface="Arial" pitchFamily="34" charset="0"/>
              <a:buChar char="•"/>
            </a:pPr>
            <a:endParaRPr lang="en-US" b="1" dirty="0" smtClean="0">
              <a:latin typeface="Times New Roman" pitchFamily="18" charset="0"/>
              <a:cs typeface="Times New Roman" pitchFamily="18" charset="0"/>
            </a:endParaRPr>
          </a:p>
          <a:p>
            <a:pPr algn="just">
              <a:lnSpc>
                <a:spcPct val="150000"/>
              </a:lnSpc>
              <a:buFont typeface="Arial" pitchFamily="34" charset="0"/>
              <a:buChar char="•"/>
            </a:pPr>
            <a:endParaRPr lang="en-US" b="1" dirty="0" smtClean="0">
              <a:latin typeface="Times New Roman" pitchFamily="18" charset="0"/>
              <a:cs typeface="Times New Roman" pitchFamily="18" charset="0"/>
            </a:endParaRPr>
          </a:p>
          <a:p>
            <a:pPr algn="just">
              <a:lnSpc>
                <a:spcPct val="150000"/>
              </a:lnSpc>
              <a:buFont typeface="Arial" pitchFamily="34" charset="0"/>
              <a:buChar char="•"/>
            </a:pPr>
            <a:endParaRPr lang="en-US" b="1" dirty="0" smtClean="0">
              <a:latin typeface="Times New Roman" pitchFamily="18" charset="0"/>
              <a:cs typeface="Times New Roman" pitchFamily="18" charset="0"/>
            </a:endParaRPr>
          </a:p>
          <a:p>
            <a:pPr algn="just">
              <a:lnSpc>
                <a:spcPct val="150000"/>
              </a:lnSpc>
            </a:pPr>
            <a:endParaRPr lang="en-US"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In Generative Adversarial Networks (GANs), the term "adversarial" refers to the training environment for the two neural networks that make up the GAN.</a:t>
            </a:r>
            <a:endParaRPr lang="en-US" b="1" dirty="0" smtClean="0">
              <a:latin typeface="Times New Roman" pitchFamily="18" charset="0"/>
              <a:cs typeface="Times New Roman" pitchFamily="18" charset="0"/>
            </a:endParaRPr>
          </a:p>
          <a:p>
            <a:pPr algn="just">
              <a:lnSpc>
                <a:spcPct val="150000"/>
              </a:lnSpc>
            </a:pPr>
            <a:endParaRPr lang="en-US" b="1" dirty="0" smtClean="0">
              <a:latin typeface="Times New Roman" pitchFamily="18" charset="0"/>
              <a:cs typeface="Times New Roman" pitchFamily="18" charset="0"/>
            </a:endParaRPr>
          </a:p>
        </p:txBody>
      </p:sp>
      <p:pic>
        <p:nvPicPr>
          <p:cNvPr id="6" name="Picture 5" descr="Screenshot 2024-05-20 225407.png"/>
          <p:cNvPicPr>
            <a:picLocks noChangeAspect="1"/>
          </p:cNvPicPr>
          <p:nvPr/>
        </p:nvPicPr>
        <p:blipFill>
          <a:blip r:embed="rId2"/>
          <a:stretch>
            <a:fillRect/>
          </a:stretch>
        </p:blipFill>
        <p:spPr>
          <a:xfrm>
            <a:off x="3810000" y="2590800"/>
            <a:ext cx="1533633" cy="16384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462</TotalTime>
  <Words>596</Words>
  <Application>Microsoft Office PowerPoint</Application>
  <PresentationFormat>On-screen Show (4:3)</PresentationFormat>
  <Paragraphs>102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MINOR PROJECT</vt:lpstr>
      <vt:lpstr>Slide 2</vt:lpstr>
      <vt:lpstr>Table Contents</vt:lpstr>
      <vt:lpstr>Project Objective and Outcome</vt:lpstr>
      <vt:lpstr>Problem Statement: The goal of this project is to develop a robust Machine Learning system that can convert police sketches into realistic images, thereby enhancing the effectiveness of sketches in criminal investigations. This system should be capable of accurately translating the key features of a sketch into a lifelike image that can be reliably used to identify suspects, thus improving the overall efficiency and accuracy of law enforcement operations.  </vt:lpstr>
      <vt:lpstr>Slide 6</vt:lpstr>
      <vt:lpstr>Technology Stack</vt:lpstr>
      <vt:lpstr>Slide 8</vt:lpstr>
      <vt:lpstr>Slide 9</vt:lpstr>
      <vt:lpstr>Slide 10</vt:lpstr>
      <vt:lpstr>Slide 11</vt:lpstr>
      <vt:lpstr>Slide 12</vt:lpstr>
      <vt:lpstr>Slide 13</vt:lpstr>
      <vt:lpstr>Slide 14</vt:lpstr>
      <vt:lpstr>Slide 15</vt:lpstr>
      <vt:lpstr>Flowchart Making</vt:lpstr>
      <vt:lpstr>Slide 17</vt:lpstr>
      <vt:lpstr>Slide 18</vt:lpstr>
      <vt:lpstr>Coding Explanation</vt:lpstr>
      <vt:lpstr>Slide 20</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dc:title>
  <dc:creator>Arjun Kapoor</dc:creator>
  <cp:lastModifiedBy>Arjun Kapoor</cp:lastModifiedBy>
  <cp:revision>52</cp:revision>
  <dcterms:created xsi:type="dcterms:W3CDTF">2024-05-19T05:05:25Z</dcterms:created>
  <dcterms:modified xsi:type="dcterms:W3CDTF">2024-05-22T06:19:18Z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2024-04-23T00:00:00Z</vt:filetime>
  </property>
  <property fmtid="{D5CDD505-2E9C-101B-9397-08002B2CF9AE}" pid="3" name="Creator">
    <vt:lpwstr>Microsoft® PowerPoint® 2016</vt:lpwstr>
  </property>
  <property fmtid="{D5CDD505-2E9C-101B-9397-08002B2CF9AE}" pid="4" name="LastSaved">
    <vt:filetime>2024-05-19T00:00:00Z</vt:filetime>
  </property>
</Properties>
</file>