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_wide.png" descr="logo_w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976" y="2359521"/>
            <a:ext cx="10504848" cy="266588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A Talk by Arjun Kathuria"/>
          <p:cNvSpPr txBox="1"/>
          <p:nvPr/>
        </p:nvSpPr>
        <p:spPr>
          <a:xfrm>
            <a:off x="4208672" y="6067398"/>
            <a:ext cx="6943356" cy="12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800">
                <a:solidFill>
                  <a:srgbClr val="424242"/>
                </a:solidFill>
              </a:defRPr>
            </a:lvl1pPr>
          </a:lstStyle>
          <a:p>
            <a:pPr/>
            <a:r>
              <a:t>A Talk by Arjun Kathuria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b_magic_2.jpg" descr="sb_magic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543" y="941394"/>
            <a:ext cx="8835916" cy="7316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the other extreme of the spectrum believes what Machine Learning is…"/>
          <p:cNvSpPr txBox="1"/>
          <p:nvPr>
            <p:ph type="title"/>
          </p:nvPr>
        </p:nvSpPr>
        <p:spPr>
          <a:xfrm>
            <a:off x="1526525" y="2643831"/>
            <a:ext cx="11099801" cy="2159001"/>
          </a:xfrm>
          <a:prstGeom prst="rect">
            <a:avLst/>
          </a:prstGeom>
        </p:spPr>
        <p:txBody>
          <a:bodyPr/>
          <a:lstStyle/>
          <a:p>
            <a:pPr defTabSz="321310">
              <a:defRPr sz="4400">
                <a:solidFill>
                  <a:srgbClr val="424242"/>
                </a:solidFill>
              </a:defRPr>
            </a:pPr>
            <a:r>
              <a:t>What the other extreme of the spectrum believes what Machine Learning is</a:t>
            </a:r>
          </a:p>
          <a:p>
            <a:pPr defTabSz="321310">
              <a:defRPr sz="44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"/>
          <p:cNvSpPr txBox="1"/>
          <p:nvPr>
            <p:ph type="title"/>
          </p:nvPr>
        </p:nvSpPr>
        <p:spPr>
          <a:xfrm>
            <a:off x="1473200" y="482600"/>
            <a:ext cx="10464800" cy="2233762"/>
          </a:xfrm>
          <a:prstGeom prst="rect">
            <a:avLst/>
          </a:prstGeom>
        </p:spPr>
        <p:txBody>
          <a:bodyPr/>
          <a:lstStyle/>
          <a:p>
            <a:pPr defTabSz="508254">
              <a:defRPr sz="6960"/>
            </a:pPr>
          </a:p>
        </p:txBody>
      </p:sp>
      <p:pic>
        <p:nvPicPr>
          <p:cNvPr id="147" name="ml_stat_meme.jpeg" descr="ml_stat_mem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8900" y="1108691"/>
            <a:ext cx="7547000" cy="7536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ll, Yes and No."/>
          <p:cNvSpPr txBox="1"/>
          <p:nvPr>
            <p:ph type="title"/>
          </p:nvPr>
        </p:nvSpPr>
        <p:spPr>
          <a:xfrm>
            <a:off x="1701800" y="629537"/>
            <a:ext cx="9929863" cy="2090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Well, Yes and No.</a:t>
            </a:r>
          </a:p>
        </p:txBody>
      </p:sp>
      <p:sp>
        <p:nvSpPr>
          <p:cNvPr id="150" name="The fundamentals of machine learning are still true to core statistics, but in practice, as of today, it has grown into something much bigger (as we will see)."/>
          <p:cNvSpPr txBox="1"/>
          <p:nvPr/>
        </p:nvSpPr>
        <p:spPr>
          <a:xfrm>
            <a:off x="1593139" y="5508087"/>
            <a:ext cx="9818523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rgbClr val="424242"/>
                </a:solidFill>
              </a:defRPr>
            </a:lvl1pPr>
          </a:lstStyle>
          <a:p>
            <a:pPr/>
            <a:r>
              <a:t>The fundamentals of machine learning are still true to core statistics, but in practice, as of today, it has grown into something much bigger (as we will see).</a:t>
            </a:r>
          </a:p>
        </p:txBody>
      </p:sp>
      <p:sp>
        <p:nvSpPr>
          <p:cNvPr id="151" name="Its somewhere in the middle"/>
          <p:cNvSpPr txBox="1"/>
          <p:nvPr/>
        </p:nvSpPr>
        <p:spPr>
          <a:xfrm>
            <a:off x="3658843" y="3790609"/>
            <a:ext cx="6015775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Its somewhere in the middle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en you zoom out and tune out the noise…"/>
          <p:cNvSpPr txBox="1"/>
          <p:nvPr>
            <p:ph type="title"/>
          </p:nvPr>
        </p:nvSpPr>
        <p:spPr>
          <a:xfrm>
            <a:off x="952500" y="3817281"/>
            <a:ext cx="11099800" cy="3597082"/>
          </a:xfrm>
          <a:prstGeom prst="rect">
            <a:avLst/>
          </a:prstGeom>
        </p:spPr>
        <p:txBody>
          <a:bodyPr/>
          <a:lstStyle/>
          <a:p>
            <a:pPr defTabSz="373887">
              <a:defRPr sz="448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When you zoom out and tune out the noise</a:t>
            </a:r>
          </a:p>
          <a:p>
            <a:pPr defTabSz="373887">
              <a:defRPr sz="448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Machine learning pertains to extraction of knowledge from data by building intelligent (often self-learning) agents / systems in order to make predictions.</a:t>
            </a:r>
          </a:p>
        </p:txBody>
      </p:sp>
      <p:sp>
        <p:nvSpPr>
          <p:cNvPr id="154" name="In its simplest form -"/>
          <p:cNvSpPr txBox="1"/>
          <p:nvPr/>
        </p:nvSpPr>
        <p:spPr>
          <a:xfrm>
            <a:off x="1354073" y="871435"/>
            <a:ext cx="10296653" cy="253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 its simplest form -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hapter 2 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3887">
              <a:defRPr sz="5119">
                <a:solidFill>
                  <a:srgbClr val="424242"/>
                </a:solidFill>
              </a:defRPr>
            </a:pPr>
            <a:r>
              <a:t>Chapter 2 :</a:t>
            </a:r>
          </a:p>
          <a:p>
            <a:pPr defTabSz="373887">
              <a:defRPr sz="5119">
                <a:solidFill>
                  <a:srgbClr val="424242"/>
                </a:solidFill>
              </a:defRPr>
            </a:pPr>
          </a:p>
          <a:p>
            <a:pPr defTabSz="373887">
              <a:defRPr sz="5119">
                <a:solidFill>
                  <a:srgbClr val="424242"/>
                </a:solidFill>
              </a:defRPr>
            </a:pPr>
            <a:r>
              <a:t>Machine Learning, The Big Picture.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l the cool stuff that you hear about. The wicked ML algorithms, the fancy sounding classifiers, the Neural Networks, They are just one part - The learning part - of a much larger picture of the ML field."/>
          <p:cNvSpPr txBox="1"/>
          <p:nvPr>
            <p:ph type="title"/>
          </p:nvPr>
        </p:nvSpPr>
        <p:spPr>
          <a:xfrm>
            <a:off x="1270000" y="1947518"/>
            <a:ext cx="10464800" cy="2519738"/>
          </a:xfrm>
          <a:prstGeom prst="rect">
            <a:avLst/>
          </a:prstGeom>
        </p:spPr>
        <p:txBody>
          <a:bodyPr/>
          <a:lstStyle/>
          <a:p>
            <a:pPr defTabSz="233679">
              <a:defRPr sz="3200">
                <a:solidFill>
                  <a:srgbClr val="424242"/>
                </a:solidFill>
              </a:defRPr>
            </a:pPr>
            <a:r>
              <a:t>All the cool stuff that you hear about. The wicked ML algorithms, the fancy sounding classifiers, the Neural Networks, They are just one part - The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t> part - of a much larger picture of the ML field.</a:t>
            </a:r>
          </a:p>
          <a:p>
            <a:pPr defTabSz="233679">
              <a:defRPr sz="3200">
                <a:solidFill>
                  <a:srgbClr val="424242"/>
                </a:solidFill>
              </a:defRPr>
            </a:pPr>
          </a:p>
        </p:txBody>
      </p:sp>
      <p:sp>
        <p:nvSpPr>
          <p:cNvPr id="159" name="These different processes can broadly be classified into 4 sections"/>
          <p:cNvSpPr txBox="1"/>
          <p:nvPr/>
        </p:nvSpPr>
        <p:spPr>
          <a:xfrm>
            <a:off x="1427787" y="5433709"/>
            <a:ext cx="91592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24242"/>
                </a:solidFill>
              </a:defRPr>
            </a:lvl1pPr>
          </a:lstStyle>
          <a:p>
            <a:pPr/>
            <a:r>
              <a:t>These different processes can broadly be classified into 4 sections</a:t>
            </a:r>
          </a:p>
        </p:txBody>
      </p:sp>
      <p:sp>
        <p:nvSpPr>
          <p:cNvPr id="160" name="Data pre-processing.…"/>
          <p:cNvSpPr txBox="1"/>
          <p:nvPr/>
        </p:nvSpPr>
        <p:spPr>
          <a:xfrm>
            <a:off x="1743604" y="6219080"/>
            <a:ext cx="7519607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arenR" startAt="1"/>
              <a:defRPr b="0">
                <a:solidFill>
                  <a:srgbClr val="424242"/>
                </a:solidFill>
              </a:defRPr>
            </a:pPr>
            <a:r>
              <a:t>Data pre-processing.</a:t>
            </a:r>
            <a:br/>
          </a:p>
          <a:p>
            <a:pPr marL="476250" indent="-476250" algn="l">
              <a:buSzPct val="100000"/>
              <a:buAutoNum type="arabicParenR" startAt="1"/>
              <a:defRPr b="0">
                <a:solidFill>
                  <a:srgbClr val="424242"/>
                </a:solidFill>
              </a:defRPr>
            </a:pPr>
            <a:r>
              <a:t>Learning.</a:t>
            </a:r>
            <a:br/>
          </a:p>
          <a:p>
            <a:pPr marL="476250" indent="-476250" algn="l">
              <a:buSzPct val="100000"/>
              <a:buAutoNum type="arabicParenR" startAt="1"/>
              <a:defRPr b="0">
                <a:solidFill>
                  <a:srgbClr val="424242"/>
                </a:solidFill>
              </a:defRPr>
            </a:pPr>
            <a:r>
              <a:t>Evaluation.</a:t>
            </a:r>
            <a:br/>
          </a:p>
          <a:p>
            <a:pPr marL="476250" indent="-476250" algn="l">
              <a:buSzPct val="100000"/>
              <a:buAutoNum type="arabicParenR" startAt="1"/>
              <a:defRPr b="0">
                <a:solidFill>
                  <a:srgbClr val="424242"/>
                </a:solidFill>
              </a:defRPr>
            </a:pPr>
            <a:r>
              <a:t>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01_09.png" descr="01_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426" y="2058073"/>
            <a:ext cx="10123379" cy="736571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Machine learning systems: The Big Picture"/>
          <p:cNvSpPr txBox="1"/>
          <p:nvPr/>
        </p:nvSpPr>
        <p:spPr>
          <a:xfrm>
            <a:off x="3063646" y="706799"/>
            <a:ext cx="7182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Machine learning systems: The Big Picture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chine Learning, a broad field."/>
          <p:cNvSpPr txBox="1"/>
          <p:nvPr>
            <p:ph type="title"/>
          </p:nvPr>
        </p:nvSpPr>
        <p:spPr>
          <a:xfrm>
            <a:off x="1148935" y="173881"/>
            <a:ext cx="11656005" cy="1015681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rgbClr val="424242"/>
                </a:solidFill>
              </a:defRPr>
            </a:lvl1pPr>
          </a:lstStyle>
          <a:p>
            <a:pPr/>
            <a:r>
              <a:t>Machine Learning, a broad field.</a:t>
            </a:r>
          </a:p>
        </p:txBody>
      </p:sp>
      <p:sp>
        <p:nvSpPr>
          <p:cNvPr id="166" name="Machine Learning"/>
          <p:cNvSpPr/>
          <p:nvPr/>
        </p:nvSpPr>
        <p:spPr>
          <a:xfrm>
            <a:off x="5362875" y="1843190"/>
            <a:ext cx="3235944" cy="1270001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67" name="Supervised Learning"/>
          <p:cNvSpPr/>
          <p:nvPr/>
        </p:nvSpPr>
        <p:spPr>
          <a:xfrm>
            <a:off x="2228905" y="4451796"/>
            <a:ext cx="2171554" cy="1270001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Supervised Learning</a:t>
            </a:r>
          </a:p>
        </p:txBody>
      </p:sp>
      <p:sp>
        <p:nvSpPr>
          <p:cNvPr id="168" name="Unsupervised Learning"/>
          <p:cNvSpPr/>
          <p:nvPr/>
        </p:nvSpPr>
        <p:spPr>
          <a:xfrm>
            <a:off x="5891160" y="4460777"/>
            <a:ext cx="2171555" cy="1270001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Unsupervised Learning</a:t>
            </a:r>
          </a:p>
        </p:txBody>
      </p:sp>
      <p:sp>
        <p:nvSpPr>
          <p:cNvPr id="169" name="Reinforcement Learning"/>
          <p:cNvSpPr/>
          <p:nvPr/>
        </p:nvSpPr>
        <p:spPr>
          <a:xfrm>
            <a:off x="9332269" y="4451796"/>
            <a:ext cx="2171555" cy="1270001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Reinforcement Learning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4188157" y="3212609"/>
            <a:ext cx="1006701" cy="1006701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8750037" y="3195171"/>
            <a:ext cx="1041577" cy="1041577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Line"/>
          <p:cNvSpPr/>
          <p:nvPr/>
        </p:nvSpPr>
        <p:spPr>
          <a:xfrm>
            <a:off x="6976937" y="3286414"/>
            <a:ext cx="1" cy="1001139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abeled data…"/>
          <p:cNvSpPr txBox="1"/>
          <p:nvPr/>
        </p:nvSpPr>
        <p:spPr>
          <a:xfrm>
            <a:off x="2146555" y="6244705"/>
            <a:ext cx="2561899" cy="25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Labeled data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Predicts outcome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Eg: Classifiers like spam filters, text / character recognition</a:t>
            </a:r>
          </a:p>
        </p:txBody>
      </p:sp>
      <p:sp>
        <p:nvSpPr>
          <p:cNvPr id="174" name="Unlabelled data…"/>
          <p:cNvSpPr txBox="1"/>
          <p:nvPr/>
        </p:nvSpPr>
        <p:spPr>
          <a:xfrm>
            <a:off x="5695988" y="6384405"/>
            <a:ext cx="2561899" cy="23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Unlabelled data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Finds hidden structure in data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Eg: Clustering, user segmentation etc.</a:t>
            </a:r>
          </a:p>
        </p:txBody>
      </p:sp>
      <p:sp>
        <p:nvSpPr>
          <p:cNvPr id="175" name="Interacts with environment.…"/>
          <p:cNvSpPr txBox="1"/>
          <p:nvPr/>
        </p:nvSpPr>
        <p:spPr>
          <a:xfrm>
            <a:off x="9245421" y="6291040"/>
            <a:ext cx="2561900" cy="286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Interacts with environment.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Decision process based on a reward system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Eg: Game playing agents.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2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upervised learning in a nutshell"/>
          <p:cNvSpPr txBox="1"/>
          <p:nvPr>
            <p:ph type="title"/>
          </p:nvPr>
        </p:nvSpPr>
        <p:spPr>
          <a:xfrm>
            <a:off x="594740" y="242380"/>
            <a:ext cx="11099801" cy="1273714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Supervised learning in a nutshell</a:t>
            </a:r>
          </a:p>
        </p:txBody>
      </p:sp>
      <p:sp>
        <p:nvSpPr>
          <p:cNvPr id="178" name="Labelled Training Data"/>
          <p:cNvSpPr/>
          <p:nvPr/>
        </p:nvSpPr>
        <p:spPr>
          <a:xfrm>
            <a:off x="3947350" y="2384487"/>
            <a:ext cx="4394581" cy="1088942"/>
          </a:xfrm>
          <a:prstGeom prst="roundRect">
            <a:avLst>
              <a:gd name="adj" fmla="val 17494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Labelled Training Data</a:t>
            </a:r>
          </a:p>
        </p:txBody>
      </p:sp>
      <p:sp>
        <p:nvSpPr>
          <p:cNvPr id="179" name="Machine Learning Algorithm"/>
          <p:cNvSpPr/>
          <p:nvPr/>
        </p:nvSpPr>
        <p:spPr>
          <a:xfrm>
            <a:off x="4829115" y="4473801"/>
            <a:ext cx="2631051" cy="1273715"/>
          </a:xfrm>
          <a:prstGeom prst="roundRect">
            <a:avLst>
              <a:gd name="adj" fmla="val 14956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Machine Learning Algorithm</a:t>
            </a:r>
          </a:p>
        </p:txBody>
      </p:sp>
      <p:sp>
        <p:nvSpPr>
          <p:cNvPr id="180" name="New Data"/>
          <p:cNvSpPr/>
          <p:nvPr/>
        </p:nvSpPr>
        <p:spPr>
          <a:xfrm>
            <a:off x="1660654" y="7495637"/>
            <a:ext cx="2173902" cy="827745"/>
          </a:xfrm>
          <a:prstGeom prst="roundRect">
            <a:avLst>
              <a:gd name="adj" fmla="val 18758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New Data</a:t>
            </a:r>
          </a:p>
        </p:txBody>
      </p:sp>
      <p:sp>
        <p:nvSpPr>
          <p:cNvPr id="181" name="Predictive Model"/>
          <p:cNvSpPr/>
          <p:nvPr/>
        </p:nvSpPr>
        <p:spPr>
          <a:xfrm>
            <a:off x="4737411" y="7495637"/>
            <a:ext cx="2931849" cy="827745"/>
          </a:xfrm>
          <a:prstGeom prst="roundRect">
            <a:avLst>
              <a:gd name="adj" fmla="val 18758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Predictive Model</a:t>
            </a:r>
          </a:p>
        </p:txBody>
      </p:sp>
      <p:sp>
        <p:nvSpPr>
          <p:cNvPr id="182" name="Prediction"/>
          <p:cNvSpPr/>
          <p:nvPr/>
        </p:nvSpPr>
        <p:spPr>
          <a:xfrm>
            <a:off x="8572115" y="7495637"/>
            <a:ext cx="2048742" cy="827745"/>
          </a:xfrm>
          <a:prstGeom prst="roundRect">
            <a:avLst>
              <a:gd name="adj" fmla="val 18758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183" name="Line"/>
          <p:cNvSpPr/>
          <p:nvPr/>
        </p:nvSpPr>
        <p:spPr>
          <a:xfrm>
            <a:off x="6144640" y="3637395"/>
            <a:ext cx="1" cy="672440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6144640" y="5989135"/>
            <a:ext cx="1" cy="1264883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052227" y="7909509"/>
            <a:ext cx="467514" cy="1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7886930" y="7909509"/>
            <a:ext cx="467515" cy="1"/>
          </a:xfrm>
          <a:prstGeom prst="line">
            <a:avLst/>
          </a:prstGeom>
          <a:ln w="25400">
            <a:solidFill>
              <a:srgbClr val="4242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JP7Rwc-5_400x400.png" descr="JP7Rwc-5_400x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4467" y="749300"/>
            <a:ext cx="5080001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How I hand-coded core Machine learning Algorithms from scratch in python, what i learned, and why you should too."/>
          <p:cNvSpPr txBox="1"/>
          <p:nvPr/>
        </p:nvSpPr>
        <p:spPr>
          <a:xfrm>
            <a:off x="2731720" y="6872774"/>
            <a:ext cx="8465494" cy="227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6600"/>
              </a:lnSpc>
              <a:spcBef>
                <a:spcPts val="1600"/>
              </a:spcBef>
              <a:defRPr sz="3200">
                <a:solidFill>
                  <a:srgbClr val="424242"/>
                </a:solidFill>
              </a:defRPr>
            </a:lvl1pPr>
          </a:lstStyle>
          <a:p>
            <a:pPr/>
            <a:r>
              <a:t>How I hand-coded core Machine learning Algorithms from scratch in python, what i learned, and why you should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hapter 3: The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Chapter 3: The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e classification algorithms to be cove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solidFill>
                  <a:srgbClr val="424242"/>
                </a:solidFill>
              </a:defRPr>
            </a:lvl1pPr>
          </a:lstStyle>
          <a:p>
            <a:pPr/>
            <a:r>
              <a:t>The classification algorithms to be covered</a:t>
            </a:r>
          </a:p>
        </p:txBody>
      </p:sp>
      <p:sp>
        <p:nvSpPr>
          <p:cNvPr id="191" name="The Perceptron classifier algorithm  +  The Adaline algorithm"/>
          <p:cNvSpPr txBox="1"/>
          <p:nvPr/>
        </p:nvSpPr>
        <p:spPr>
          <a:xfrm>
            <a:off x="1853794" y="4353133"/>
            <a:ext cx="7169608" cy="15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>
              <a:spcBef>
                <a:spcPts val="4200"/>
              </a:spcBef>
              <a:buSzPct val="100000"/>
              <a:buAutoNum type="arabicPeriod" startAt="1"/>
              <a:defRPr b="0" sz="3200">
                <a:solidFill>
                  <a:srgbClr val="424242"/>
                </a:solidFill>
              </a:defRPr>
            </a:pPr>
            <a:r>
              <a:t>The Perceptron classifier algorithm </a:t>
            </a:r>
            <a:br/>
            <a:r>
              <a:t>+ </a:t>
            </a:r>
            <a:br/>
            <a:r>
              <a:t>The Adaline algorithm</a:t>
            </a:r>
          </a:p>
        </p:txBody>
      </p:sp>
      <p:sp>
        <p:nvSpPr>
          <p:cNvPr id="192" name="Logistic Regression"/>
          <p:cNvSpPr txBox="1"/>
          <p:nvPr/>
        </p:nvSpPr>
        <p:spPr>
          <a:xfrm>
            <a:off x="1904060" y="6479358"/>
            <a:ext cx="4316681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>
              <a:spcBef>
                <a:spcPts val="4200"/>
              </a:spcBef>
              <a:buSzPct val="100000"/>
              <a:buAutoNum type="arabicPeriod" startAt="2"/>
              <a:defRPr b="0" sz="3200">
                <a:solidFill>
                  <a:srgbClr val="424242"/>
                </a:solidFill>
              </a:defRPr>
            </a:lvl1pPr>
          </a:lstStyle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aset"/>
          <p:cNvSpPr txBox="1"/>
          <p:nvPr>
            <p:ph type="title"/>
          </p:nvPr>
        </p:nvSpPr>
        <p:spPr>
          <a:xfrm>
            <a:off x="952500" y="-75139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95" name="The ubiquitous Iris dataset is used for all code and examples in the talk"/>
          <p:cNvSpPr txBox="1"/>
          <p:nvPr/>
        </p:nvSpPr>
        <p:spPr>
          <a:xfrm>
            <a:off x="996029" y="2280940"/>
            <a:ext cx="104293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The ubiquitous Iris dataset is used for all code and examples in the talk</a:t>
            </a:r>
          </a:p>
        </p:txBody>
      </p:sp>
      <p:sp>
        <p:nvSpPr>
          <p:cNvPr id="196" name="The dataset consists of 150 rows or measurements of the Iris flowers of 3 different species, namely - Virginica, Setosa and Versicolor - (50 of each) and it measures 4 of the flower features for  each measurement."/>
          <p:cNvSpPr txBox="1"/>
          <p:nvPr/>
        </p:nvSpPr>
        <p:spPr>
          <a:xfrm>
            <a:off x="865551" y="3371741"/>
            <a:ext cx="10489953" cy="207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b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 dataset consists of 150 rows or measurements of the Iris flowers of 3 different species, namely - Virginica, Setosa and Versicolor - (50 of each) and it measures 4 of the flower features for  each measurement.</a:t>
            </a:r>
          </a:p>
        </p:txBody>
      </p:sp>
      <p:sp>
        <p:nvSpPr>
          <p:cNvPr id="197" name="The Sepal length…"/>
          <p:cNvSpPr txBox="1"/>
          <p:nvPr/>
        </p:nvSpPr>
        <p:spPr>
          <a:xfrm>
            <a:off x="3033798" y="6473047"/>
            <a:ext cx="2629815" cy="13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4200"/>
              </a:spcBef>
              <a:buSzPct val="100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Sepal length</a:t>
            </a:r>
          </a:p>
          <a:p>
            <a:pPr marL="228600" indent="-228600" algn="l">
              <a:spcBef>
                <a:spcPts val="4200"/>
              </a:spcBef>
              <a:buSzPct val="100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Sepal Width</a:t>
            </a:r>
          </a:p>
        </p:txBody>
      </p:sp>
      <p:sp>
        <p:nvSpPr>
          <p:cNvPr id="198" name="Petal Length…"/>
          <p:cNvSpPr txBox="1"/>
          <p:nvPr/>
        </p:nvSpPr>
        <p:spPr>
          <a:xfrm>
            <a:off x="6368114" y="6473047"/>
            <a:ext cx="2076298" cy="13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4200"/>
              </a:spcBef>
              <a:buSzPct val="100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Petal Length</a:t>
            </a:r>
          </a:p>
          <a:p>
            <a:pPr marL="228600" indent="-228600" algn="l">
              <a:spcBef>
                <a:spcPts val="4200"/>
              </a:spcBef>
              <a:buSzPct val="100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Petal 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"/>
          <p:cNvGraphicFramePr/>
          <p:nvPr/>
        </p:nvGraphicFramePr>
        <p:xfrm>
          <a:off x="236981" y="2157242"/>
          <a:ext cx="11576676" cy="64342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29445"/>
                <a:gridCol w="1929445"/>
                <a:gridCol w="1929445"/>
                <a:gridCol w="1929445"/>
                <a:gridCol w="1929445"/>
                <a:gridCol w="1929445"/>
              </a:tblGrid>
              <a:tr h="107237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Sepal Length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Sepal Width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Petal length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petal width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Class Label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Iris-setosa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4.9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iris-setosa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
.
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149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6.2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iris-virginica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5.9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iris-virginica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1" name="Data Shape"/>
          <p:cNvSpPr txBox="1"/>
          <p:nvPr/>
        </p:nvSpPr>
        <p:spPr>
          <a:xfrm>
            <a:off x="4798920" y="617461"/>
            <a:ext cx="340695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700">
                <a:solidFill>
                  <a:srgbClr val="424242"/>
                </a:solidFill>
              </a:defRPr>
            </a:pPr>
            <a:r>
              <a:t>Data </a:t>
            </a:r>
            <a:r>
              <a:rPr sz="4000"/>
              <a:t>Shape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odelling the artificial neuron"/>
          <p:cNvSpPr txBox="1"/>
          <p:nvPr>
            <p:ph type="title"/>
          </p:nvPr>
        </p:nvSpPr>
        <p:spPr>
          <a:xfrm>
            <a:off x="952500" y="254000"/>
            <a:ext cx="11099800" cy="1945407"/>
          </a:xfrm>
          <a:prstGeom prst="rect">
            <a:avLst/>
          </a:prstGeom>
        </p:spPr>
        <p:txBody>
          <a:bodyPr/>
          <a:lstStyle>
            <a:lvl1pPr defTabSz="461518">
              <a:defRPr sz="6320">
                <a:solidFill>
                  <a:srgbClr val="424242"/>
                </a:solidFill>
              </a:defRPr>
            </a:lvl1pPr>
          </a:lstStyle>
          <a:p>
            <a:pPr/>
            <a:r>
              <a:t>Modelling the artificial neuron</a:t>
            </a:r>
          </a:p>
        </p:txBody>
      </p:sp>
      <p:pic>
        <p:nvPicPr>
          <p:cNvPr id="204" name="perceptron_neuron.png" descr="perceptron_neur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36" y="2283966"/>
            <a:ext cx="8540182" cy="453273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o, how a biological neuron works is, it receives multiple signals from the dendrites. Now if the total strength of signal exceeds a certain threshold, an output signal is generated and passed on by the axon terminals.…"/>
          <p:cNvSpPr txBox="1"/>
          <p:nvPr/>
        </p:nvSpPr>
        <p:spPr>
          <a:xfrm>
            <a:off x="896441" y="7034251"/>
            <a:ext cx="10490222" cy="2302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So, how a biological neuron works is, it receives multiple signals from the dendrites. Now if the total strength of signal exceeds a certain threshold, an output signal is generated and passed on by the axon terminals.</a:t>
            </a:r>
          </a:p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This, artificially can be modelled as a logic gate with a binary output, indicating if the input exceeds the given threshold. 1 if it does, 0 if it doesn’t.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rtificial neuron applied to a classification task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solidFill>
                  <a:srgbClr val="424242"/>
                </a:solidFill>
              </a:defRPr>
            </a:lvl1pPr>
          </a:lstStyle>
          <a:p>
            <a:pPr/>
            <a:r>
              <a:t>Artificial neuron applied to a classification task.</a:t>
            </a:r>
          </a:p>
        </p:txBody>
      </p:sp>
      <p:sp>
        <p:nvSpPr>
          <p:cNvPr id="208" name="WIP"/>
          <p:cNvSpPr txBox="1"/>
          <p:nvPr/>
        </p:nvSpPr>
        <p:spPr>
          <a:xfrm>
            <a:off x="3767250" y="4379779"/>
            <a:ext cx="5470300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424242"/>
                </a:solidFill>
              </a:defRPr>
            </a:lvl1pPr>
          </a:lstStyle>
          <a:p>
            <a:pPr/>
            <a:r>
              <a:t>WIP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he Perceptron Algorithm"/>
          <p:cNvSpPr txBox="1"/>
          <p:nvPr>
            <p:ph type="title"/>
          </p:nvPr>
        </p:nvSpPr>
        <p:spPr>
          <a:xfrm>
            <a:off x="637671" y="254000"/>
            <a:ext cx="11099801" cy="1437836"/>
          </a:xfrm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424242"/>
                </a:solidFill>
              </a:defRPr>
            </a:lvl1pPr>
          </a:lstStyle>
          <a:p>
            <a:pPr/>
            <a:r>
              <a:t>The Perceptron Algorithm</a:t>
            </a:r>
          </a:p>
        </p:txBody>
      </p:sp>
      <p:sp>
        <p:nvSpPr>
          <p:cNvPr id="211" name="One of the earliest classification algorithms known for binary classification."/>
          <p:cNvSpPr txBox="1"/>
          <p:nvPr/>
        </p:nvSpPr>
        <p:spPr>
          <a:xfrm>
            <a:off x="1146277" y="1789117"/>
            <a:ext cx="94591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One of the earliest classification algorithms known for binary classification.</a:t>
            </a:r>
          </a:p>
        </p:txBody>
      </p:sp>
      <p:sp>
        <p:nvSpPr>
          <p:cNvPr id="212" name="Overview of How it works without getting into the math.…"/>
          <p:cNvSpPr txBox="1"/>
          <p:nvPr/>
        </p:nvSpPr>
        <p:spPr>
          <a:xfrm>
            <a:off x="1146277" y="3141004"/>
            <a:ext cx="9459110" cy="588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b="0" sz="2800">
                <a:solidFill>
                  <a:srgbClr val="424242"/>
                </a:solidFill>
              </a:defRPr>
            </a:pPr>
            <a:r>
              <a:t>Overview of How it works without getting into the math.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1800"/>
            </a:pPr>
            <a:r>
              <a:t>I</a:t>
            </a:r>
            <a:r>
              <a:rPr sz="2000"/>
              <a:t>nitialise a set of weights (numbers, often random) equal to the number of features on the training set. i.e 1:1 mapping from a feature vector to a weight vector.</a:t>
            </a:r>
            <a:endParaRPr sz="2000"/>
          </a:p>
          <a:p>
            <a:pPr marL="432152" indent="-432152" algn="l">
              <a:spcBef>
                <a:spcPts val="3200"/>
              </a:spcBef>
              <a:buSzPct val="145000"/>
              <a:buChar char="•"/>
              <a:defRPr b="0" sz="1800"/>
            </a:pPr>
            <a:r>
              <a:rPr sz="2000"/>
              <a:t>For each training sample </a:t>
            </a:r>
            <a:endParaRPr sz="2000"/>
          </a:p>
          <a:p>
            <a:pPr lvl="1" marL="876652" indent="-432152" algn="l">
              <a:spcBef>
                <a:spcPts val="3200"/>
              </a:spcBef>
              <a:buSzPct val="145000"/>
              <a:buChar char="•"/>
              <a:defRPr b="0" sz="1800"/>
            </a:pPr>
            <a:r>
              <a:rPr sz="2000"/>
              <a:t>C</a:t>
            </a:r>
            <a:r>
              <a:t>alculate the net input by linear combination of the weight and feature vectors. net input is also sometimes known as weighted input.</a:t>
            </a:r>
          </a:p>
          <a:p>
            <a:pPr lvl="1" marL="833437" indent="-388937" algn="l">
              <a:spcBef>
                <a:spcPts val="3200"/>
              </a:spcBef>
              <a:buSzPct val="145000"/>
              <a:buChar char="•"/>
              <a:defRPr b="0" sz="2000"/>
            </a:pPr>
            <a:r>
              <a:t>If the net input is greater than a threshold, predict class A else predict class B (or not of class A), often numerically coded as 1 and -1. computationally, this is done by a decision function.</a:t>
            </a:r>
          </a:p>
          <a:p>
            <a:pPr lvl="1" marL="833437" indent="-388937" algn="l">
              <a:spcBef>
                <a:spcPts val="3200"/>
              </a:spcBef>
              <a:buSzPct val="145000"/>
              <a:buChar char="•"/>
              <a:defRPr b="0" sz="2000"/>
            </a:pPr>
            <a:r>
              <a:t>Update the weights based on the perceptron learning rule, so that it is more accurate the next time.</a:t>
            </a:r>
          </a:p>
        </p:txBody>
      </p:sp>
      <p:sp>
        <p:nvSpPr>
          <p:cNvPr id="213" name="Equation"/>
          <p:cNvSpPr txBox="1"/>
          <p:nvPr/>
        </p:nvSpPr>
        <p:spPr>
          <a:xfrm>
            <a:off x="4506993" y="5329719"/>
            <a:ext cx="344995" cy="2593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erceptron_schematic.png" descr="perceptron_schema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846" y="2448273"/>
            <a:ext cx="9735108" cy="646398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he Schematic"/>
          <p:cNvSpPr txBox="1"/>
          <p:nvPr/>
        </p:nvSpPr>
        <p:spPr>
          <a:xfrm>
            <a:off x="4421098" y="749656"/>
            <a:ext cx="416260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The Schematic</a:t>
            </a:r>
          </a:p>
        </p:txBody>
      </p:sp>
      <p:sp>
        <p:nvSpPr>
          <p:cNvPr id="217" name="Net input /…"/>
          <p:cNvSpPr txBox="1"/>
          <p:nvPr/>
        </p:nvSpPr>
        <p:spPr>
          <a:xfrm>
            <a:off x="5563539" y="5502684"/>
            <a:ext cx="1877722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100"/>
            </a:pPr>
            <a:r>
              <a:t>Net input / </a:t>
            </a:r>
          </a:p>
          <a:p>
            <a:pPr>
              <a:defRPr b="0" sz="2100"/>
            </a:pPr>
            <a:r>
              <a:t>weighted input</a:t>
            </a:r>
          </a:p>
        </p:txBody>
      </p:sp>
      <p:sp>
        <p:nvSpPr>
          <p:cNvPr id="218" name="Decision…"/>
          <p:cNvSpPr txBox="1"/>
          <p:nvPr/>
        </p:nvSpPr>
        <p:spPr>
          <a:xfrm>
            <a:off x="8019971" y="5502684"/>
            <a:ext cx="1289915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100"/>
            </a:pPr>
            <a:r>
              <a:t>Decision </a:t>
            </a:r>
          </a:p>
          <a:p>
            <a:pPr>
              <a:defRPr b="0" sz="2100"/>
            </a:pPr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rminology and Components of Perceptron Learning Rule."/>
          <p:cNvSpPr txBox="1"/>
          <p:nvPr>
            <p:ph type="title"/>
          </p:nvPr>
        </p:nvSpPr>
        <p:spPr>
          <a:xfrm>
            <a:off x="952500" y="254000"/>
            <a:ext cx="11099800" cy="1510394"/>
          </a:xfrm>
          <a:prstGeom prst="rect">
            <a:avLst/>
          </a:prstGeom>
        </p:spPr>
        <p:txBody>
          <a:bodyPr/>
          <a:lstStyle>
            <a:lvl1pPr defTabSz="338835">
              <a:defRPr sz="4640">
                <a:solidFill>
                  <a:srgbClr val="424242"/>
                </a:solidFill>
              </a:defRPr>
            </a:lvl1pPr>
          </a:lstStyle>
          <a:p>
            <a:pPr/>
            <a:r>
              <a:t>Terminology and Components of Perceptron Learning Rule.</a:t>
            </a:r>
          </a:p>
        </p:txBody>
      </p:sp>
      <p:sp>
        <p:nvSpPr>
          <p:cNvPr id="221" name="Input Vector / Input matrix / Input values:- the data values as a vector/matrix/rows…"/>
          <p:cNvSpPr txBox="1"/>
          <p:nvPr/>
        </p:nvSpPr>
        <p:spPr>
          <a:xfrm>
            <a:off x="1450946" y="3066100"/>
            <a:ext cx="10102909" cy="309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0533" indent="-740833" algn="l">
              <a:lnSpc>
                <a:spcPct val="80000"/>
              </a:lnSpc>
              <a:spcBef>
                <a:spcPts val="2900"/>
              </a:spcBef>
              <a:buClr>
                <a:srgbClr val="000000"/>
              </a:buClr>
              <a:buSzPct val="100000"/>
              <a:buFont typeface="Times"/>
              <a:buAutoNum type="arabicPeriod" startAt="1"/>
              <a:defRPr b="0" sz="2000"/>
            </a:pPr>
            <a:r>
              <a:t>Input Vector / Input matrix / Input values:- the data values as a vector/matrix/rows</a:t>
            </a:r>
            <a:br/>
          </a:p>
          <a:p>
            <a:pPr marL="880533" indent="-740833" algn="l">
              <a:lnSpc>
                <a:spcPct val="80000"/>
              </a:lnSpc>
              <a:spcBef>
                <a:spcPts val="2900"/>
              </a:spcBef>
              <a:buClr>
                <a:srgbClr val="000000"/>
              </a:buClr>
              <a:buSzPct val="100000"/>
              <a:buFont typeface="Times"/>
              <a:buAutoNum type="arabicPeriod" startAt="1"/>
              <a:defRPr b="0" sz="2000"/>
            </a:pPr>
            <a:r>
              <a:t>Weight Vector:- a column vector containing weights for each dimension of input value.</a:t>
            </a:r>
            <a:br/>
          </a:p>
          <a:p>
            <a:pPr marL="880533" indent="-740833" algn="l">
              <a:lnSpc>
                <a:spcPct val="80000"/>
              </a:lnSpc>
              <a:spcBef>
                <a:spcPts val="2900"/>
              </a:spcBef>
              <a:buClr>
                <a:srgbClr val="000000"/>
              </a:buClr>
              <a:buSzPct val="100000"/>
              <a:buFont typeface="Times"/>
              <a:buAutoNum type="arabicPeriod" startAt="1"/>
              <a:defRPr b="0" sz="2000"/>
            </a:pPr>
            <a:r>
              <a:t>Net input:- The linear combination of the input values (x) and the weight vector (w)</a:t>
            </a:r>
            <a:br/>
          </a:p>
        </p:txBody>
      </p:sp>
      <p:sp>
        <p:nvSpPr>
          <p:cNvPr id="222" name="Equation"/>
          <p:cNvSpPr txBox="1"/>
          <p:nvPr/>
        </p:nvSpPr>
        <p:spPr>
          <a:xfrm>
            <a:off x="1724462" y="6654274"/>
            <a:ext cx="3456653" cy="12880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400"/>
          </a:p>
        </p:txBody>
      </p:sp>
      <p:sp>
        <p:nvSpPr>
          <p:cNvPr id="223" name="then the net input"/>
          <p:cNvSpPr txBox="1"/>
          <p:nvPr/>
        </p:nvSpPr>
        <p:spPr>
          <a:xfrm>
            <a:off x="5598945" y="7067758"/>
            <a:ext cx="25021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then the net input </a:t>
            </a:r>
          </a:p>
        </p:txBody>
      </p:sp>
      <p:sp>
        <p:nvSpPr>
          <p:cNvPr id="224" name="Equation"/>
          <p:cNvSpPr txBox="1"/>
          <p:nvPr/>
        </p:nvSpPr>
        <p:spPr>
          <a:xfrm>
            <a:off x="8232673" y="7175743"/>
            <a:ext cx="3601909" cy="2450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225" name="more concisely, we can say"/>
          <p:cNvSpPr txBox="1"/>
          <p:nvPr/>
        </p:nvSpPr>
        <p:spPr>
          <a:xfrm>
            <a:off x="1602652" y="8449485"/>
            <a:ext cx="3700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more concisely, we can say</a:t>
            </a:r>
          </a:p>
        </p:txBody>
      </p:sp>
      <p:sp>
        <p:nvSpPr>
          <p:cNvPr id="226" name="Equation"/>
          <p:cNvSpPr txBox="1"/>
          <p:nvPr/>
        </p:nvSpPr>
        <p:spPr>
          <a:xfrm>
            <a:off x="5499393" y="8540473"/>
            <a:ext cx="1018352" cy="2790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400"/>
          </a:p>
        </p:txBody>
      </p:sp>
      <p:sp>
        <p:nvSpPr>
          <p:cNvPr id="227" name="Equation"/>
          <p:cNvSpPr txBox="1"/>
          <p:nvPr/>
        </p:nvSpPr>
        <p:spPr>
          <a:xfrm>
            <a:off x="8116629" y="8036001"/>
            <a:ext cx="4120204" cy="12880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400"/>
          </a:p>
        </p:txBody>
      </p:sp>
      <p:sp>
        <p:nvSpPr>
          <p:cNvPr id="228" name="Where"/>
          <p:cNvSpPr txBox="1"/>
          <p:nvPr/>
        </p:nvSpPr>
        <p:spPr>
          <a:xfrm>
            <a:off x="6908069" y="8449485"/>
            <a:ext cx="9613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Now, in context of binary classification task, if the net input of a particular sample is greater than a defined threshold θ, we predict class 1, else class -1.…"/>
          <p:cNvSpPr txBox="1"/>
          <p:nvPr/>
        </p:nvSpPr>
        <p:spPr>
          <a:xfrm>
            <a:off x="1911882" y="1408863"/>
            <a:ext cx="9946836" cy="161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/>
            </a:pPr>
            <a:r>
              <a:t>Now, in context of binary classification task, if the net input of a particular sample is greater than a defined threshold θ, we predict class 1, else class -1.</a:t>
            </a:r>
          </a:p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/>
            </a:pPr>
            <a:r>
              <a:t>In case of perceptron, the decision function is a variant of the step function.</a:t>
            </a:r>
          </a:p>
        </p:txBody>
      </p:sp>
      <p:pic>
        <p:nvPicPr>
          <p:cNvPr id="231" name="A-unit-step-function-sign-t.png" descr="A-unit-step-function-sign-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231" y="3594100"/>
            <a:ext cx="5080001" cy="256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Equation"/>
          <p:cNvSpPr txBox="1"/>
          <p:nvPr/>
        </p:nvSpPr>
        <p:spPr>
          <a:xfrm>
            <a:off x="7983297" y="3920166"/>
            <a:ext cx="3617932" cy="1058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  <m:sup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p>
                  </m:sSubSup>
                </m:oMath>
              </m:oMathPara>
            </a14:m>
            <a:endParaRPr sz="3700"/>
          </a:p>
        </p:txBody>
      </p:sp>
      <p:sp>
        <p:nvSpPr>
          <p:cNvPr id="233" name="Where"/>
          <p:cNvSpPr txBox="1"/>
          <p:nvPr/>
        </p:nvSpPr>
        <p:spPr>
          <a:xfrm>
            <a:off x="8055465" y="5944394"/>
            <a:ext cx="9613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Where</a:t>
            </a:r>
          </a:p>
        </p:txBody>
      </p:sp>
      <p:sp>
        <p:nvSpPr>
          <p:cNvPr id="234" name="Equation"/>
          <p:cNvSpPr txBox="1"/>
          <p:nvPr/>
        </p:nvSpPr>
        <p:spPr>
          <a:xfrm>
            <a:off x="9344097" y="5871252"/>
            <a:ext cx="1468747" cy="40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3500"/>
          </a:p>
        </p:txBody>
      </p:sp>
      <p:sp>
        <p:nvSpPr>
          <p:cNvPr id="235" name="The value for updating the weights at each increment is calculated by the learning rule"/>
          <p:cNvSpPr txBox="1"/>
          <p:nvPr/>
        </p:nvSpPr>
        <p:spPr>
          <a:xfrm>
            <a:off x="1348770" y="8086929"/>
            <a:ext cx="986688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 sz="2000"/>
            </a:lvl1pPr>
          </a:lstStyle>
          <a:p>
            <a:pPr/>
            <a:r>
              <a:t>The value for updating the weights at each increment is calculated by the learning rule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the Speaker (Me)"/>
          <p:cNvSpPr txBox="1"/>
          <p:nvPr>
            <p:ph type="subTitle" sz="quarter" idx="1"/>
          </p:nvPr>
        </p:nvSpPr>
        <p:spPr>
          <a:xfrm>
            <a:off x="1675762" y="1016152"/>
            <a:ext cx="9401573" cy="1130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About the Speaker (Me)</a:t>
            </a:r>
          </a:p>
        </p:txBody>
      </p:sp>
      <p:pic>
        <p:nvPicPr>
          <p:cNvPr id="126" name="Webp.net-compress-image.jpg" descr="Webp.net-compress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5793" y="2945012"/>
            <a:ext cx="2683236" cy="289766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27" name="Github: github/arjunkathuria…"/>
          <p:cNvSpPr txBox="1"/>
          <p:nvPr/>
        </p:nvSpPr>
        <p:spPr>
          <a:xfrm>
            <a:off x="1563637" y="7553417"/>
            <a:ext cx="4750943" cy="161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/>
            </a:pPr>
          </a:p>
          <a:p>
            <a:pPr marL="333375" indent="-333375" algn="l">
              <a:buSzPct val="145000"/>
              <a:buChar char="-"/>
              <a:defRPr b="0" sz="2000"/>
            </a:pPr>
            <a:r>
              <a:t>Github: github/arjunkathuria</a:t>
            </a:r>
          </a:p>
          <a:p>
            <a:pPr marL="333375" indent="-333375" algn="l">
              <a:buSzPct val="145000"/>
              <a:buChar char="-"/>
              <a:defRPr b="0" sz="2000"/>
            </a:pPr>
            <a:r>
              <a:t>Twitter: @arjunslays</a:t>
            </a:r>
          </a:p>
          <a:p>
            <a:pPr marL="333375" indent="-333375" algn="l">
              <a:buSzPct val="145000"/>
              <a:buChar char="-"/>
              <a:defRPr b="0" sz="2000"/>
            </a:pPr>
            <a:r>
              <a:t>insta: @arjunslays</a:t>
            </a:r>
          </a:p>
          <a:p>
            <a:pPr marL="333375" indent="-333375" algn="l">
              <a:buSzPct val="145000"/>
              <a:buChar char="-"/>
              <a:defRPr b="0" sz="2000"/>
            </a:pPr>
            <a:r>
              <a:t>email: arjun.kathuria8@gmail.com</a:t>
            </a:r>
          </a:p>
        </p:txBody>
      </p:sp>
      <p:sp>
        <p:nvSpPr>
          <p:cNvPr id="128" name="Hi,…"/>
          <p:cNvSpPr txBox="1"/>
          <p:nvPr/>
        </p:nvSpPr>
        <p:spPr>
          <a:xfrm>
            <a:off x="1516573" y="2683255"/>
            <a:ext cx="7177389" cy="5148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800"/>
              </a:lnSpc>
              <a:spcBef>
                <a:spcPts val="1400"/>
              </a:spcBef>
              <a:defRPr sz="39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24242"/>
                </a:solidFill>
              </a:defRPr>
            </a:pPr>
            <a:r>
              <a:t>Hi,</a:t>
            </a:r>
          </a:p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24242"/>
                </a:solidFill>
              </a:defRPr>
            </a:pPr>
            <a:r>
              <a:t>I am Arjun Kathuria, an independent software developer and hacker from New Delhi, India. </a:t>
            </a:r>
          </a:p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24242"/>
                </a:solidFill>
              </a:defRPr>
            </a:pPr>
            <a:r>
              <a:t>I was a Google summer of code student 2016 with jQuery Foundation.</a:t>
            </a:r>
          </a:p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24242"/>
                </a:solidFill>
              </a:defRPr>
            </a:pPr>
            <a:r>
              <a:t>I also held the position of the sole lead frontend software developer for a high growth startup in Bangalore from early 2017 to mid 2018, which i left to follow and pursue my other interests in computer science and music.</a:t>
            </a:r>
          </a:p>
          <a:p>
            <a:pPr algn="l" defTabSz="457200">
              <a:lnSpc>
                <a:spcPts val="3800"/>
              </a:lnSpc>
              <a:spcBef>
                <a:spcPts val="1200"/>
              </a:spcBef>
              <a:defRPr b="0"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24242"/>
                </a:solidFill>
              </a:defRPr>
            </a:pPr>
            <a:r>
              <a:t>I am currently into python, machine learning, full-stack development projects, exploring lower level Kernel stuff and Rust.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erceptron learning rule"/>
          <p:cNvSpPr txBox="1"/>
          <p:nvPr>
            <p:ph type="title"/>
          </p:nvPr>
        </p:nvSpPr>
        <p:spPr>
          <a:xfrm>
            <a:off x="952500" y="254000"/>
            <a:ext cx="11099800" cy="1394234"/>
          </a:xfrm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Perceptron learning rule</a:t>
            </a:r>
          </a:p>
        </p:txBody>
      </p:sp>
      <p:sp>
        <p:nvSpPr>
          <p:cNvPr id="238" name="The value for updating the weights at each increment is calculated by the learning rule"/>
          <p:cNvSpPr txBox="1"/>
          <p:nvPr/>
        </p:nvSpPr>
        <p:spPr>
          <a:xfrm>
            <a:off x="838017" y="1856761"/>
            <a:ext cx="11099801" cy="96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 sz="2000"/>
            </a:lvl1pPr>
          </a:lstStyle>
          <a:p>
            <a:pPr/>
            <a:r>
              <a:t>The value for updating the weights at each increment is calculated by the learning rule</a:t>
            </a:r>
          </a:p>
        </p:txBody>
      </p:sp>
      <p:sp>
        <p:nvSpPr>
          <p:cNvPr id="239" name="Equation"/>
          <p:cNvSpPr txBox="1"/>
          <p:nvPr/>
        </p:nvSpPr>
        <p:spPr>
          <a:xfrm>
            <a:off x="1556354" y="3267697"/>
            <a:ext cx="5648716" cy="5762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200"/>
          </a:p>
        </p:txBody>
      </p:sp>
      <p:sp>
        <p:nvSpPr>
          <p:cNvPr id="240" name=", the learning rate (a constant between 0.0 and 1.0), “target” is the true class label, and the “output” is the predicted class label."/>
          <p:cNvSpPr txBox="1"/>
          <p:nvPr/>
        </p:nvSpPr>
        <p:spPr>
          <a:xfrm>
            <a:off x="888394" y="5068921"/>
            <a:ext cx="10646449" cy="88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/>
            </a:lvl1pPr>
          </a:lstStyle>
          <a:p>
            <a:pPr/>
            <a:r>
              <a:t>  , the learning rate (a constant between 0.0 and 1.0), “target” is the true class label, and the “output” is the predicted class label.</a:t>
            </a:r>
          </a:p>
        </p:txBody>
      </p:sp>
      <p:sp>
        <p:nvSpPr>
          <p:cNvPr id="241" name="Equation"/>
          <p:cNvSpPr txBox="1"/>
          <p:nvPr/>
        </p:nvSpPr>
        <p:spPr>
          <a:xfrm>
            <a:off x="8935842" y="4164114"/>
            <a:ext cx="239726" cy="3615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</m:oMath>
              </m:oMathPara>
            </a14:m>
            <a:endParaRPr sz="4400"/>
          </a:p>
        </p:txBody>
      </p:sp>
      <p:sp>
        <p:nvSpPr>
          <p:cNvPr id="242" name="=  Learning Rate"/>
          <p:cNvSpPr txBox="1"/>
          <p:nvPr/>
        </p:nvSpPr>
        <p:spPr>
          <a:xfrm>
            <a:off x="9444843" y="4145241"/>
            <a:ext cx="199313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/>
            </a:lvl1pPr>
          </a:lstStyle>
          <a:p>
            <a:pPr/>
            <a:r>
              <a:t>=  Learning Rate</a:t>
            </a:r>
          </a:p>
        </p:txBody>
      </p:sp>
      <p:sp>
        <p:nvSpPr>
          <p:cNvPr id="243" name="=  Weight Update"/>
          <p:cNvSpPr txBox="1"/>
          <p:nvPr/>
        </p:nvSpPr>
        <p:spPr>
          <a:xfrm>
            <a:off x="9387602" y="3281471"/>
            <a:ext cx="209651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/>
            </a:lvl1pPr>
          </a:lstStyle>
          <a:p>
            <a:pPr/>
            <a:r>
              <a:t>=  Weight Update</a:t>
            </a:r>
          </a:p>
        </p:txBody>
      </p:sp>
      <p:sp>
        <p:nvSpPr>
          <p:cNvPr id="244" name="Equation"/>
          <p:cNvSpPr txBox="1"/>
          <p:nvPr/>
        </p:nvSpPr>
        <p:spPr>
          <a:xfrm>
            <a:off x="8692715" y="3394644"/>
            <a:ext cx="611497" cy="4355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3200"/>
          </a:p>
        </p:txBody>
      </p:sp>
      <p:sp>
        <p:nvSpPr>
          <p:cNvPr id="245" name="Equation"/>
          <p:cNvSpPr txBox="1"/>
          <p:nvPr/>
        </p:nvSpPr>
        <p:spPr>
          <a:xfrm>
            <a:off x="902713" y="5169671"/>
            <a:ext cx="174347" cy="2629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</m:oMath>
              </m:oMathPara>
            </a14:m>
            <a:endParaRPr sz="3200"/>
          </a:p>
        </p:txBody>
      </p:sp>
      <p:sp>
        <p:nvSpPr>
          <p:cNvPr id="246" name="In the cases where the perceptron predicts the class label correctly, the weights remain unchanged:"/>
          <p:cNvSpPr txBox="1"/>
          <p:nvPr/>
        </p:nvSpPr>
        <p:spPr>
          <a:xfrm>
            <a:off x="841138" y="6296530"/>
            <a:ext cx="11386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/>
            </a:lvl1pPr>
          </a:lstStyle>
          <a:p>
            <a:pPr/>
            <a:r>
              <a:t>In the cases where the perceptron predicts the class label correctly, the weights remain unchanged:</a:t>
            </a:r>
          </a:p>
        </p:txBody>
      </p:sp>
      <p:sp>
        <p:nvSpPr>
          <p:cNvPr id="247" name="Equation"/>
          <p:cNvSpPr txBox="1"/>
          <p:nvPr/>
        </p:nvSpPr>
        <p:spPr>
          <a:xfrm>
            <a:off x="1169974" y="7114189"/>
            <a:ext cx="3097467" cy="3781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100"/>
          </a:p>
        </p:txBody>
      </p:sp>
      <p:sp>
        <p:nvSpPr>
          <p:cNvPr id="248" name="Equation"/>
          <p:cNvSpPr txBox="1"/>
          <p:nvPr/>
        </p:nvSpPr>
        <p:spPr>
          <a:xfrm>
            <a:off x="1169974" y="7743845"/>
            <a:ext cx="3492480" cy="3781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100"/>
          </a:p>
        </p:txBody>
      </p:sp>
      <p:sp>
        <p:nvSpPr>
          <p:cNvPr id="249" name="when true class label is 1 and the prediction is also 1"/>
          <p:cNvSpPr txBox="1"/>
          <p:nvPr/>
        </p:nvSpPr>
        <p:spPr>
          <a:xfrm>
            <a:off x="5692102" y="7041538"/>
            <a:ext cx="5863591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when true class label is 1 and the prediction is also 1</a:t>
            </a:r>
          </a:p>
        </p:txBody>
      </p:sp>
      <p:sp>
        <p:nvSpPr>
          <p:cNvPr id="250" name="when true class label is -1 and the prediction is also -1"/>
          <p:cNvSpPr txBox="1"/>
          <p:nvPr/>
        </p:nvSpPr>
        <p:spPr>
          <a:xfrm>
            <a:off x="5692102" y="7583675"/>
            <a:ext cx="605155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when true class label is -1 and the prediction is also 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n the case of wrong prediction, the weights are “PUSHED” towards the direction of the positive or negative target class, respectively:"/>
          <p:cNvSpPr txBox="1"/>
          <p:nvPr/>
        </p:nvSpPr>
        <p:spPr>
          <a:xfrm>
            <a:off x="1329942" y="356688"/>
            <a:ext cx="10344916" cy="716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2000"/>
            </a:pPr>
            <a:r>
              <a:t>In the case of wrong prediction, the weights are “</a:t>
            </a:r>
            <a:r>
              <a:rPr b="1"/>
              <a:t>PUSHED</a:t>
            </a:r>
            <a:r>
              <a:t>” towards the direction of the positive or negative target class, respectively:</a:t>
            </a:r>
          </a:p>
        </p:txBody>
      </p:sp>
      <p:sp>
        <p:nvSpPr>
          <p:cNvPr id="253" name="Equation"/>
          <p:cNvSpPr txBox="1"/>
          <p:nvPr/>
        </p:nvSpPr>
        <p:spPr>
          <a:xfrm>
            <a:off x="1370068" y="1619008"/>
            <a:ext cx="4000591" cy="3781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  <p:sp>
        <p:nvSpPr>
          <p:cNvPr id="254" name="when true class label is 1 and the prediction is -1"/>
          <p:cNvSpPr txBox="1"/>
          <p:nvPr/>
        </p:nvSpPr>
        <p:spPr>
          <a:xfrm>
            <a:off x="5892196" y="1546357"/>
            <a:ext cx="544474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when true class label is 1 and the prediction is -1</a:t>
            </a:r>
          </a:p>
        </p:txBody>
      </p:sp>
      <p:sp>
        <p:nvSpPr>
          <p:cNvPr id="255" name="when true class label is -1 and the prediction is 1"/>
          <p:cNvSpPr txBox="1"/>
          <p:nvPr/>
        </p:nvSpPr>
        <p:spPr>
          <a:xfrm>
            <a:off x="5892196" y="2088493"/>
            <a:ext cx="5444745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when true class label is -1 and the prediction is 1</a:t>
            </a:r>
          </a:p>
        </p:txBody>
      </p:sp>
      <p:sp>
        <p:nvSpPr>
          <p:cNvPr id="256" name="Equation"/>
          <p:cNvSpPr txBox="1"/>
          <p:nvPr/>
        </p:nvSpPr>
        <p:spPr>
          <a:xfrm>
            <a:off x="1370068" y="2098927"/>
            <a:ext cx="4198098" cy="3781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  <p:sp>
        <p:nvSpPr>
          <p:cNvPr id="257" name="it is important to note that all weights in the weight vector are being updated simultaneously. thus, for a 2-dimensional dataset, the updates would update each weight individually:"/>
          <p:cNvSpPr txBox="1"/>
          <p:nvPr/>
        </p:nvSpPr>
        <p:spPr>
          <a:xfrm>
            <a:off x="1201438" y="4524755"/>
            <a:ext cx="10601924" cy="70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2000"/>
            </a:lvl1pPr>
          </a:lstStyle>
          <a:p>
            <a:pPr/>
            <a:r>
              <a:t>it is important to note that all weights in the weight vector are being updated simultaneously. thus, for a 2-dimensional dataset, the updates would update each weight individually:</a:t>
            </a:r>
          </a:p>
        </p:txBody>
      </p:sp>
      <p:sp>
        <p:nvSpPr>
          <p:cNvPr id="258" name="NOTE"/>
          <p:cNvSpPr txBox="1"/>
          <p:nvPr/>
        </p:nvSpPr>
        <p:spPr>
          <a:xfrm>
            <a:off x="1251037" y="3819304"/>
            <a:ext cx="9610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</a:t>
            </a:r>
          </a:p>
        </p:txBody>
      </p:sp>
      <p:sp>
        <p:nvSpPr>
          <p:cNvPr id="259" name="Equation"/>
          <p:cNvSpPr txBox="1"/>
          <p:nvPr/>
        </p:nvSpPr>
        <p:spPr>
          <a:xfrm>
            <a:off x="1813940" y="5770921"/>
            <a:ext cx="4133894" cy="3762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300"/>
          </a:p>
        </p:txBody>
      </p:sp>
      <p:sp>
        <p:nvSpPr>
          <p:cNvPr id="260" name="Equation"/>
          <p:cNvSpPr txBox="1"/>
          <p:nvPr/>
        </p:nvSpPr>
        <p:spPr>
          <a:xfrm>
            <a:off x="1813940" y="6515060"/>
            <a:ext cx="4133894" cy="3762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3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pn_sk.png" descr="ppn_s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018" y="2462646"/>
            <a:ext cx="11582401" cy="537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Python Code to train a perceptron model imported form sci-kit learn library"/>
          <p:cNvSpPr txBox="1"/>
          <p:nvPr/>
        </p:nvSpPr>
        <p:spPr>
          <a:xfrm>
            <a:off x="3053341" y="335766"/>
            <a:ext cx="7745754" cy="176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700">
                <a:solidFill>
                  <a:srgbClr val="424242"/>
                </a:solidFill>
              </a:defRPr>
            </a:pPr>
            <a:r>
              <a:t>Python Code to train a perceptron model </a:t>
            </a:r>
            <a:r>
              <a:rPr i="1"/>
              <a:t>imported</a:t>
            </a:r>
            <a:r>
              <a:t> form sci-kit learn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What we need:-…"/>
          <p:cNvSpPr txBox="1"/>
          <p:nvPr/>
        </p:nvSpPr>
        <p:spPr>
          <a:xfrm>
            <a:off x="1574140" y="-516639"/>
            <a:ext cx="9048353" cy="9819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b="0" sz="2800">
                <a:solidFill>
                  <a:srgbClr val="212121"/>
                </a:solidFill>
              </a:defRPr>
            </a:pPr>
            <a:r>
              <a:t>What we need:-</a:t>
            </a:r>
          </a:p>
          <a:p>
            <a:pPr algn="l">
              <a:spcBef>
                <a:spcPts val="3200"/>
              </a:spcBef>
              <a:defRPr b="0" sz="2800">
                <a:solidFill>
                  <a:srgbClr val="212121"/>
                </a:solidFill>
              </a:defRPr>
            </a:pPr>
            <a:r>
              <a:t>We need to initialize a Perceptron class instance with some given parameters</a:t>
            </a:r>
          </a:p>
          <a:p>
            <a:pPr lvl="1" marL="1190625" indent="-555625" algn="l">
              <a:spcBef>
                <a:spcPts val="3200"/>
              </a:spcBef>
              <a:buSzPct val="100000"/>
              <a:buAutoNum type="arabicPeriod" startAt="1"/>
              <a:defRPr b="0" sz="2800">
                <a:solidFill>
                  <a:srgbClr val="212121"/>
                </a:solidFill>
              </a:defRPr>
            </a:pPr>
            <a:r>
              <a:t>The learning rate.</a:t>
            </a:r>
          </a:p>
          <a:p>
            <a:pPr lvl="1" marL="1190625" indent="-555625" algn="l">
              <a:spcBef>
                <a:spcPts val="3200"/>
              </a:spcBef>
              <a:buSzPct val="100000"/>
              <a:buAutoNum type="arabicPeriod" startAt="1"/>
              <a:defRPr b="0" sz="2800">
                <a:solidFill>
                  <a:srgbClr val="212121"/>
                </a:solidFill>
              </a:defRPr>
            </a:pPr>
            <a:r>
              <a:t>The number of iterations after which to stop.</a:t>
            </a:r>
          </a:p>
          <a:p>
            <a:pPr lvl="1" marL="1190625" indent="-555625" algn="l">
              <a:spcBef>
                <a:spcPts val="3200"/>
              </a:spcBef>
              <a:buSzPct val="100000"/>
              <a:buAutoNum type="arabicPeriod" startAt="1"/>
              <a:defRPr b="0" sz="2800">
                <a:solidFill>
                  <a:srgbClr val="212121"/>
                </a:solidFill>
              </a:defRPr>
            </a:pPr>
            <a:r>
              <a:t>a random state as a seed to the random number generator for weights, for reproducibility.</a:t>
            </a:r>
          </a:p>
          <a:p>
            <a:pPr algn="l">
              <a:spcBef>
                <a:spcPts val="3200"/>
              </a:spcBef>
              <a:defRPr b="0" sz="2800">
                <a:solidFill>
                  <a:srgbClr val="212121"/>
                </a:solidFill>
              </a:defRPr>
            </a:pPr>
            <a:r>
              <a:t>That instance must contain:-</a:t>
            </a:r>
            <a:br/>
          </a:p>
          <a:p>
            <a:pPr lvl="1" marL="833437" indent="-388937" algn="l">
              <a:spcBef>
                <a:spcPts val="3200"/>
              </a:spcBef>
              <a:buSzPct val="145000"/>
              <a:buChar char="•"/>
              <a:defRPr b="0" sz="2800">
                <a:solidFill>
                  <a:srgbClr val="212121"/>
                </a:solidFill>
              </a:defRPr>
            </a:pPr>
            <a:r>
              <a:t>A Fit method :- which fits the model on training data</a:t>
            </a:r>
          </a:p>
          <a:p>
            <a:pPr lvl="1" marL="833437" indent="-388937" algn="l">
              <a:spcBef>
                <a:spcPts val="3200"/>
              </a:spcBef>
              <a:buSzPct val="145000"/>
              <a:buChar char="•"/>
              <a:defRPr b="0" sz="2800">
                <a:solidFill>
                  <a:srgbClr val="212121"/>
                </a:solidFill>
              </a:defRPr>
            </a:pPr>
            <a:r>
              <a:t>A Predict method :- which predicts the classification of new data.</a:t>
            </a:r>
          </a:p>
          <a:p>
            <a:pPr lvl="1" marL="833437" indent="-388937" algn="l">
              <a:spcBef>
                <a:spcPts val="3200"/>
              </a:spcBef>
              <a:buSzPct val="145000"/>
              <a:buChar char="•"/>
              <a:defRPr b="0" sz="2800">
                <a:solidFill>
                  <a:srgbClr val="212121"/>
                </a:solidFill>
              </a:defRPr>
            </a:pPr>
            <a:r>
              <a:t>some sort of metric to calculate efficiency of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Writing your own Perceptron Classifier in Python"/>
          <p:cNvSpPr txBox="1"/>
          <p:nvPr>
            <p:ph type="title"/>
          </p:nvPr>
        </p:nvSpPr>
        <p:spPr>
          <a:xfrm>
            <a:off x="1267328" y="254000"/>
            <a:ext cx="11099801" cy="1454942"/>
          </a:xfrm>
          <a:prstGeom prst="rect">
            <a:avLst/>
          </a:prstGeom>
        </p:spPr>
        <p:txBody>
          <a:bodyPr/>
          <a:lstStyle>
            <a:lvl1pPr defTabSz="352043">
              <a:lnSpc>
                <a:spcPts val="5700"/>
              </a:lnSpc>
              <a:spcBef>
                <a:spcPts val="1000"/>
              </a:spcBef>
              <a:defRPr b="1" sz="3696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Writing your own Perceptron Classifier in Python</a:t>
            </a:r>
          </a:p>
        </p:txBody>
      </p:sp>
      <p:pic>
        <p:nvPicPr>
          <p:cNvPr id="268" name="ppn_init.png" descr="ppn_in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768" y="2725086"/>
            <a:ext cx="10802689" cy="603062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he init method"/>
          <p:cNvSpPr txBox="1"/>
          <p:nvPr/>
        </p:nvSpPr>
        <p:spPr>
          <a:xfrm>
            <a:off x="4969300" y="1665519"/>
            <a:ext cx="338762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212121"/>
                </a:solidFill>
              </a:defRPr>
            </a:lvl1pPr>
          </a:lstStyle>
          <a:p>
            <a:pPr/>
            <a:r>
              <a:t>The init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pn_net_input.png" descr="ppn_net_inp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828" y="2401305"/>
            <a:ext cx="104648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he net_input method"/>
          <p:cNvSpPr txBox="1"/>
          <p:nvPr/>
        </p:nvSpPr>
        <p:spPr>
          <a:xfrm>
            <a:off x="4457333" y="978622"/>
            <a:ext cx="4719790" cy="64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The net_input method</a:t>
            </a:r>
          </a:p>
        </p:txBody>
      </p:sp>
      <p:sp>
        <p:nvSpPr>
          <p:cNvPr id="273" name="The predict method"/>
          <p:cNvSpPr txBox="1"/>
          <p:nvPr/>
        </p:nvSpPr>
        <p:spPr>
          <a:xfrm>
            <a:off x="4386383" y="4756559"/>
            <a:ext cx="423203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The predict method</a:t>
            </a:r>
          </a:p>
        </p:txBody>
      </p:sp>
      <p:pic>
        <p:nvPicPr>
          <p:cNvPr id="274" name="ppn_predict.png" descr="ppn_predi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828" y="6136311"/>
            <a:ext cx="104648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pn_fit.png" descr="ppn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3645" y="1825503"/>
            <a:ext cx="104648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he fit method"/>
          <p:cNvSpPr txBox="1"/>
          <p:nvPr/>
        </p:nvSpPr>
        <p:spPr>
          <a:xfrm>
            <a:off x="5245480" y="635173"/>
            <a:ext cx="316113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The fit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raining and plotting the Perceptron"/>
          <p:cNvSpPr txBox="1"/>
          <p:nvPr/>
        </p:nvSpPr>
        <p:spPr>
          <a:xfrm>
            <a:off x="3012985" y="635173"/>
            <a:ext cx="762612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solidFill>
                  <a:srgbClr val="424242"/>
                </a:solidFill>
              </a:defRPr>
            </a:lvl1pPr>
          </a:lstStyle>
          <a:p>
            <a:pPr/>
            <a:r>
              <a:t>Training and plotting the Perceptron</a:t>
            </a:r>
          </a:p>
        </p:txBody>
      </p:sp>
      <p:pic>
        <p:nvPicPr>
          <p:cNvPr id="280" name="train_ppn.png" descr="train_pp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349" y="5257888"/>
            <a:ext cx="11527464" cy="3266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train_ppn_imports.png" descr="train_ppn_impor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080" y="2001712"/>
            <a:ext cx="114300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pn_plot.png" descr="ppn_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398" y="2311354"/>
            <a:ext cx="9012225" cy="7861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train_ppn_shell.png" descr="train_ppn_she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9907" y="439723"/>
            <a:ext cx="10315208" cy="187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data_set_plot.png" descr="data_set_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845" y="427624"/>
            <a:ext cx="10699646" cy="933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premise /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>
                <a:solidFill>
                  <a:srgbClr val="424242"/>
                </a:solidFill>
              </a:defRPr>
            </a:lvl1pPr>
          </a:lstStyle>
          <a:p>
            <a:pPr/>
            <a:r>
              <a:t>The premise /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he Adaptive Linear Neuron or Adaline algorith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>
                <a:solidFill>
                  <a:srgbClr val="424242"/>
                </a:solidFill>
              </a:defRPr>
            </a:lvl1pPr>
          </a:lstStyle>
          <a:p>
            <a:pPr/>
            <a:r>
              <a:t>The Adaptive Linear Neuron or Adaline algorithm</a:t>
            </a:r>
          </a:p>
        </p:txBody>
      </p:sp>
      <p:sp>
        <p:nvSpPr>
          <p:cNvPr id="289" name="Very similar to the perceptron algothim.…"/>
          <p:cNvSpPr txBox="1"/>
          <p:nvPr>
            <p:ph type="subTitle" sz="quarter" idx="1"/>
          </p:nvPr>
        </p:nvSpPr>
        <p:spPr>
          <a:xfrm>
            <a:off x="1270000" y="5041900"/>
            <a:ext cx="10464800" cy="20916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Very similar to the perceptron algothim.</a:t>
            </a:r>
          </a:p>
          <a:p>
            <a:pPr>
              <a:defRPr>
                <a:solidFill>
                  <a:srgbClr val="424242"/>
                </a:solidFill>
              </a:defRPr>
            </a:pPr>
          </a:p>
          <a:p>
            <a:pPr>
              <a:defRPr>
                <a:solidFill>
                  <a:srgbClr val="424242"/>
                </a:solidFill>
              </a:defRPr>
            </a:pPr>
            <a:r>
              <a:t>Work in progress [WIP]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he Logistic Regression Algorithm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424242"/>
                </a:solidFill>
              </a:defRPr>
            </a:lvl1pPr>
          </a:lstStyle>
          <a:p>
            <a:pPr/>
            <a:r>
              <a:t>The Logistic Regression Algorithm.</a:t>
            </a:r>
          </a:p>
        </p:txBody>
      </p:sp>
      <p:sp>
        <p:nvSpPr>
          <p:cNvPr id="292" name="Work in progress [WIP]"/>
          <p:cNvSpPr txBox="1"/>
          <p:nvPr>
            <p:ph type="subTitle" sz="quarter" idx="1"/>
          </p:nvPr>
        </p:nvSpPr>
        <p:spPr>
          <a:xfrm>
            <a:off x="1270000" y="5041900"/>
            <a:ext cx="10464800" cy="209163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>
                <a:solidFill>
                  <a:srgbClr val="424242"/>
                </a:solidFill>
              </a:defRPr>
            </a:pPr>
            <a:r>
              <a:t>Work in progress [WIP]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umm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95" name="WIP"/>
          <p:cNvSpPr txBox="1"/>
          <p:nvPr>
            <p:ph type="subTitle" sz="quarter" idx="1"/>
          </p:nvPr>
        </p:nvSpPr>
        <p:spPr>
          <a:xfrm>
            <a:off x="1270000" y="5491893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WIP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earnings and Out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Learnings and Outro</a:t>
            </a:r>
          </a:p>
        </p:txBody>
      </p:sp>
      <p:sp>
        <p:nvSpPr>
          <p:cNvPr id="298" name="WIP"/>
          <p:cNvSpPr txBox="1"/>
          <p:nvPr>
            <p:ph type="subTitle" sz="quarter" idx="1"/>
          </p:nvPr>
        </p:nvSpPr>
        <p:spPr>
          <a:xfrm>
            <a:off x="1270000" y="5491893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WIP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*Cue to Q/A session with the audience*"/>
          <p:cNvSpPr txBox="1"/>
          <p:nvPr>
            <p:ph type="title"/>
          </p:nvPr>
        </p:nvSpPr>
        <p:spPr>
          <a:xfrm>
            <a:off x="1270000" y="5550764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*Cue to Q/A session with the audience*</a:t>
            </a:r>
          </a:p>
        </p:txBody>
      </p:sp>
      <p:pic>
        <p:nvPicPr>
          <p:cNvPr id="301" name="JP7Rwc-5_400x400.png" descr="JP7Rwc-5_400x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4467" y="749300"/>
            <a:ext cx="4501045" cy="4501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hapter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>
                <a:solidFill>
                  <a:srgbClr val="424242"/>
                </a:solidFill>
              </a:defRPr>
            </a:pPr>
            <a:r>
              <a:t>Chapter 1</a:t>
            </a:r>
          </a:p>
          <a:p>
            <a:pPr defTabSz="408940">
              <a:defRPr sz="5600">
                <a:solidFill>
                  <a:srgbClr val="424242"/>
                </a:solidFill>
              </a:defRPr>
            </a:pPr>
          </a:p>
          <a:p>
            <a:pPr defTabSz="408940">
              <a:defRPr sz="5600">
                <a:solidFill>
                  <a:srgbClr val="424242"/>
                </a:solidFill>
              </a:defRPr>
            </a:pPr>
            <a:r>
              <a:t>Demystifying Machine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is machine learni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WHAT is machine learning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’ll do you one better…"/>
          <p:cNvSpPr txBox="1"/>
          <p:nvPr>
            <p:ph type="title"/>
          </p:nvPr>
        </p:nvSpPr>
        <p:spPr>
          <a:xfrm>
            <a:off x="1484655" y="2968213"/>
            <a:ext cx="10464801" cy="3302001"/>
          </a:xfrm>
          <a:prstGeom prst="rect">
            <a:avLst/>
          </a:prstGeom>
        </p:spPr>
        <p:txBody>
          <a:bodyPr/>
          <a:lstStyle/>
          <a:p>
            <a:pPr defTabSz="484886">
              <a:defRPr sz="6640">
                <a:solidFill>
                  <a:srgbClr val="424242"/>
                </a:solidFill>
              </a:defRPr>
            </a:pPr>
            <a:r>
              <a:t>I’ll do you one better</a:t>
            </a:r>
          </a:p>
          <a:p>
            <a:pPr defTabSz="484886">
              <a:defRPr sz="6640">
                <a:solidFill>
                  <a:srgbClr val="424242"/>
                </a:solidFill>
              </a:defRPr>
            </a:pPr>
            <a:br/>
            <a:r>
              <a:t>Who is machine learning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’ll do you one even bett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6560">
                <a:solidFill>
                  <a:srgbClr val="424242"/>
                </a:solidFill>
              </a:defRPr>
            </a:pPr>
            <a:r>
              <a:t>I’ll do you one even better</a:t>
            </a:r>
          </a:p>
          <a:p>
            <a:pPr defTabSz="479044">
              <a:defRPr sz="6560">
                <a:solidFill>
                  <a:srgbClr val="424242"/>
                </a:solidFill>
              </a:defRPr>
            </a:pPr>
          </a:p>
          <a:p>
            <a:pPr defTabSz="479044">
              <a:defRPr sz="6560">
                <a:solidFill>
                  <a:srgbClr val="424242"/>
                </a:solidFill>
              </a:defRPr>
            </a:pPr>
            <a:r>
              <a:t>WHY is machine learning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one extreme of the spectrum believes what Machine Learning is…"/>
          <p:cNvSpPr txBox="1"/>
          <p:nvPr>
            <p:ph type="title"/>
          </p:nvPr>
        </p:nvSpPr>
        <p:spPr>
          <a:xfrm>
            <a:off x="1526525" y="2643831"/>
            <a:ext cx="11099801" cy="2159001"/>
          </a:xfrm>
          <a:prstGeom prst="rect">
            <a:avLst/>
          </a:prstGeom>
        </p:spPr>
        <p:txBody>
          <a:bodyPr/>
          <a:lstStyle/>
          <a:p>
            <a:pPr defTabSz="321310">
              <a:defRPr sz="4400">
                <a:solidFill>
                  <a:srgbClr val="424242"/>
                </a:solidFill>
              </a:defRPr>
            </a:pPr>
            <a:r>
              <a:t>What one extreme of the spectrum believes what Machine Learning is</a:t>
            </a:r>
          </a:p>
          <a:p>
            <a:pPr defTabSz="321310">
              <a:defRPr sz="4400">
                <a:solidFill>
                  <a:srgbClr val="424242"/>
                </a:solidFill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