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aveSubsetFonts="1">
  <p:sldMasterIdLst>
    <p:sldMasterId id="2147483660"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showPr showNarration="1">
    <p:present/>
    <p:sldAll/>
    <p:penClr>
      <a:prstClr val="red"/>
    </p:penClr>
  </p:showPr>
  <p:extLst>
    <p:ext uri="ACF4677E-8BD2-47ae-8A1F-98590045965D">
      <hp:hncThemeShow xmlns:hp="http://schemas.haansoft.com/office/presentation/8.0" themeShowType="1" themeSkinType="1" themeTransitionType="1" useThemeTransition="1" byMouseClick="1" attrType="1" dur="2000"/>
    </p:ext>
  </p:extLst>
</p:presentationPr>
</file>

<file path=ppt/tableStyles.xml><?xml version="1.0" encoding="utf-8"?>
<a:tblStyleLst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TxStyle/>
      <a:tcStyle>
        <a:tcBdr/>
        <a:fill>
          <a:solidFill>
            <a:schemeClr val="accent1">
              <a:tint val="40000"/>
            </a:schemeClr>
          </a:solidFill>
        </a:fill>
      </a:tcStyle>
    </a:band1H>
    <a:band2H>
      <a:tcTxStyle/>
      <a:tcStyle>
        <a:tcBdr/>
      </a:tcStyle>
    </a:band2H>
    <a:band1V>
      <a:tcTxStyle/>
      <a:tcStyle>
        <a:tcBdr/>
        <a:fill>
          <a:solidFill>
            <a:schemeClr val="accent1">
              <a:tint val="40000"/>
            </a:schemeClr>
          </a:solidFill>
        </a:fill>
      </a:tcStyle>
    </a:band1V>
    <a:band2V>
      <a:tcTxStyle/>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normalViewPr showOutlineIcons="0">
    <p:restoredLeft sz="15236"/>
    <p:restoredTop sz="94761"/>
  </p:normalViewPr>
  <p:slideViewPr>
    <p:cSldViewPr>
      <p:cViewPr>
        <p:scale>
          <a:sx n="75" d="100"/>
          <a:sy n="75" d="100"/>
        </p:scale>
        <p:origin x="-918" y="144"/>
      </p:cViewPr>
      <p:guideLst>
        <p:guide orient="horz" pos="2157"/>
        <p:guide pos="2878"/>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8.xml"  /><Relationship Id="rId11" Type="http://schemas.openxmlformats.org/officeDocument/2006/relationships/slide" Target="slides/slide9.xml"  /><Relationship Id="rId12" Type="http://schemas.openxmlformats.org/officeDocument/2006/relationships/slide" Target="slides/slide10.xml"  /><Relationship Id="rId13" Type="http://schemas.openxmlformats.org/officeDocument/2006/relationships/slide" Target="slides/slide11.xml"  /><Relationship Id="rId14" Type="http://schemas.openxmlformats.org/officeDocument/2006/relationships/slide" Target="slides/slide12.xml"  /><Relationship Id="rId15" Type="http://schemas.openxmlformats.org/officeDocument/2006/relationships/slide" Target="slides/slide13.xml"  /><Relationship Id="rId16" Type="http://schemas.openxmlformats.org/officeDocument/2006/relationships/slide" Target="slides/slide14.xml"  /><Relationship Id="rId17" Type="http://schemas.openxmlformats.org/officeDocument/2006/relationships/slide" Target="slides/slide15.xml"  /><Relationship Id="rId18" Type="http://schemas.openxmlformats.org/officeDocument/2006/relationships/slide" Target="slides/slide16.xml"  /><Relationship Id="rId19" Type="http://schemas.openxmlformats.org/officeDocument/2006/relationships/slide" Target="slides/slide17.xml"  /><Relationship Id="rId2" Type="http://schemas.openxmlformats.org/officeDocument/2006/relationships/notesMaster" Target="notesMasters/notesMaster1.xml"  /><Relationship Id="rId20" Type="http://schemas.openxmlformats.org/officeDocument/2006/relationships/presProps" Target="presProps.xml"  /><Relationship Id="rId21" Type="http://schemas.openxmlformats.org/officeDocument/2006/relationships/viewProps" Target="viewProps.xml"  /><Relationship Id="rId22" Type="http://schemas.openxmlformats.org/officeDocument/2006/relationships/theme" Target="theme/theme1.xml"  /><Relationship Id="rId23" Type="http://schemas.openxmlformats.org/officeDocument/2006/relationships/tableStyles" Target="tableStyles.xml"  /><Relationship Id="rId3" Type="http://schemas.openxmlformats.org/officeDocument/2006/relationships/slide" Target="slides/slide1.xml"  /><Relationship Id="rId4" Type="http://schemas.openxmlformats.org/officeDocument/2006/relationships/slide" Target="slides/slide2.xml"  /><Relationship Id="rId5" Type="http://schemas.openxmlformats.org/officeDocument/2006/relationships/slide" Target="slides/slide3.xml"  /><Relationship Id="rId6" Type="http://schemas.openxmlformats.org/officeDocument/2006/relationships/slide" Target="slides/slide4.xml"  /><Relationship Id="rId7" Type="http://schemas.openxmlformats.org/officeDocument/2006/relationships/slide" Target="slides/slide5.xml"  /><Relationship Id="rId8" Type="http://schemas.openxmlformats.org/officeDocument/2006/relationships/slide" Target="slides/slide6.xml"  /><Relationship Id="rId9" Type="http://schemas.openxmlformats.org/officeDocument/2006/relationships/slide" Target="slides/slide7.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idx="0"/>
          </p:nvPr>
        </p:nvSpPr>
        <p:spPr>
          <a:xfrm>
            <a:off x="0" y="0"/>
            <a:ext cx="2971800" cy="457200"/>
          </a:xfrm>
          <a:prstGeom prst="rect">
            <a:avLst/>
          </a:prstGeom>
        </p:spPr>
        <p:txBody>
          <a:bodyPr vert="horz" lIns="91440" tIns="45720" rIns="91440" bIns="45720"/>
          <a:lstStyle>
            <a:lvl1pPr algn="l">
              <a:defRPr sz="1200"/>
            </a:lvl1pPr>
          </a:lstStyle>
          <a:p>
            <a:pPr lvl="0">
              <a:defRPr lang="ko-KR" altLang="en-US"/>
            </a:pPr>
            <a:r>
              <a:rPr lang="ko-KR" altLang="en-US"/>
              <a:t/>
            </a:r>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a:lstStyle>
            <a:lvl1pPr algn="r">
              <a:defRPr sz="1200"/>
            </a:lvl1pPr>
          </a:lstStyle>
          <a:p>
            <a:pPr lvl="0">
              <a:defRPr lang="ko-KR" altLang="en-US"/>
            </a:pPr>
            <a:fld id="{F278CDED-E952-41F2-A53B-C1815A6F8B29}" type="datetime1">
              <a:rPr lang="ko-KR" altLang="en-US"/>
              <a:pPr lvl="0">
                <a:defRPr lang="ko-KR" altLang="en-US"/>
              </a:pPr>
              <a:t>2015-07-16</a:t>
            </a:fld>
            <a:endParaRPr lang="ko-KR" altLang="en-US"/>
          </a:p>
        </p:txBody>
      </p:sp>
      <p:sp>
        <p:nvSpPr>
          <p:cNvPr id="4" name="슬라이드 이미지 개체 틀 3"/>
          <p:cNvSpPr>
            <a:spLocks noGrp="1" noRot="1" noChangeAspect="1" noTextEdi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anchor="ctr"/>
          <a:lstStyle/>
          <a:p>
            <a:pPr lvl="0">
              <a:defRPr lang="ko-KR" altLang="en-US"/>
            </a:pPr>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a:normAutofit lnSpcReduction="0"/>
          </a:bodyPr>
          <a:lstStyle/>
          <a:p>
            <a:pPr lvl="0">
              <a:defRPr lang="ko-KR" altLang="en-US"/>
            </a:pPr>
            <a:r>
              <a:rPr lang="ko-KR" altLang="en-US"/>
              <a:t>마스터 텍스트 스타일을 편집합니다</a:t>
            </a:r>
            <a:endParaRPr lang="ko-KR" altLang="en-US"/>
          </a:p>
          <a:p>
            <a:pPr lvl="1">
              <a:defRPr lang="ko-KR" altLang="en-US"/>
            </a:pPr>
            <a:r>
              <a:rPr lang="ko-KR" altLang="en-US"/>
              <a:t>둘째 수준</a:t>
            </a:r>
            <a:endParaRPr lang="ko-KR" altLang="en-US"/>
          </a:p>
          <a:p>
            <a:pPr lvl="2">
              <a:defRPr lang="ko-KR" altLang="en-US"/>
            </a:pPr>
            <a:r>
              <a:rPr lang="ko-KR" altLang="en-US"/>
              <a:t>셋째 수준</a:t>
            </a:r>
            <a:endParaRPr lang="ko-KR" altLang="en-US"/>
          </a:p>
          <a:p>
            <a:pPr lvl="3">
              <a:defRPr lang="ko-KR" altLang="en-US"/>
            </a:pPr>
            <a:r>
              <a:rPr lang="ko-KR" altLang="en-US"/>
              <a:t>넷째 수준</a:t>
            </a:r>
            <a:endParaRPr lang="ko-KR" altLang="en-US"/>
          </a:p>
          <a:p>
            <a:pPr lvl="4">
              <a:defRPr lang="ko-KR" altLang="en-US"/>
            </a:pPr>
            <a:r>
              <a:rPr lang="ko-KR" altLang="en-US"/>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anchor="b"/>
          <a:lstStyle>
            <a:lvl1pPr algn="l">
              <a:defRPr sz="1200"/>
            </a:lvl1pPr>
          </a:lstStyle>
          <a:p>
            <a:pPr lvl="0">
              <a:defRPr lang="ko-KR" altLang="en-US"/>
            </a:pPr>
            <a:r>
              <a:rPr lang="ko-KR" altLang="en-US"/>
              <a:t/>
            </a:r>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anchor="b"/>
          <a:lstStyle>
            <a:lvl1pPr algn="r">
              <a:defRPr sz="1200"/>
            </a:lvl1pPr>
          </a:lstStyle>
          <a:p>
            <a:pPr lvl="0">
              <a:defRPr lang="ko-KR" altLang="en-US"/>
            </a:pPr>
            <a:fld id="{2239DC9D-D76F-44EA-B37B-FE12316AA4E1}" type="slidenum">
              <a:rPr lang="ko-KR" altLang="en-US"/>
              <a:pPr lvl="0">
                <a:defRPr lang="ko-KR" altLang="en-US"/>
              </a:pPr>
              <a:t>‹#›</a:t>
            </a:fld>
            <a:endParaRPr lang="ko-KR"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3.xml"  /><Relationship Id="rId2"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9.xml"  /><Relationship Id="rId2" Type="http://schemas.openxmlformats.org/officeDocument/2006/relationships/notesMaster" Target="../notesMasters/notesMaster1.xml"  /></Relationships>
</file>

<file path=ppt/notesSlides/notesSlide1.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normAutofit lnSpcReduction="0"/>
          </a:bodyPr>
          <a:lstStyle/>
          <a:p>
            <a:pPr lvl="0">
              <a:defRPr lang="ko-KR" altLang="en-US"/>
            </a:pPr>
            <a:r>
              <a:rPr lang="ko-KR" altLang="en-US"/>
              <a:t/>
            </a: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2239DC9D-D76F-44EA-B37B-FE12316AA4E1}" type="slidenum">
              <a:rPr lang="ko-KR" altLang="en-US"/>
              <a:pPr lvl="0">
                <a:defRPr lang="ko-KR" altLang="en-US"/>
              </a:pPr>
              <a:t>3</a:t>
            </a:fld>
            <a:endParaRPr lang="ko-KR" altLang="en-US"/>
          </a:p>
        </p:txBody>
      </p:sp>
    </p:spTree>
  </p:cSld>
</p:notes>
</file>

<file path=ppt/notesSlides/notesSlide2.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normAutofit lnSpcReduction="0"/>
          </a:bodyPr>
          <a:lstStyle/>
          <a:p>
            <a:pPr lvl="0">
              <a:defRPr lang="ko-KR" altLang="en-US"/>
            </a:pPr>
            <a:r>
              <a:rPr lang="ko-KR" altLang="en-US"/>
              <a:t/>
            </a: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2239DC9D-D76F-44EA-B37B-FE12316AA4E1}" type="slidenum">
              <a:rPr lang="ko-KR" altLang="en-US"/>
              <a:pPr lvl="0">
                <a:defRPr lang="ko-KR" altLang="en-US"/>
              </a:pPr>
              <a:t>9</a:t>
            </a:fld>
            <a:endParaRPr lang="ko-KR" alt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sp>
        <p:nvSpPr>
          <p:cNvPr id="5" name="직각 삼각형 4"/>
          <p:cNvSpPr/>
          <p:nvPr userDrawn="1"/>
        </p:nvSpPr>
        <p:spPr>
          <a:xfrm rot="5400000">
            <a:off x="-40568" y="40568"/>
            <a:ext cx="1052736" cy="971600"/>
          </a:xfrm>
          <a:prstGeom prst="rtTriangle">
            <a:avLst/>
          </a:prstGeom>
          <a:solidFill>
            <a:srgbClr val="C500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제목 3"/>
          <p:cNvSpPr>
            <a:spLocks noGrp="1"/>
          </p:cNvSpPr>
          <p:nvPr>
            <p:ph type="title" hasCustomPrompt="1"/>
          </p:nvPr>
        </p:nvSpPr>
        <p:spPr>
          <a:xfrm>
            <a:off x="0" y="2492896"/>
            <a:ext cx="9144000" cy="720080"/>
          </a:xfrm>
          <a:prstGeom prst="rect">
            <a:avLst/>
          </a:prstGeom>
        </p:spPr>
        <p:txBody>
          <a:bodyPr anchor="ctr"/>
          <a:lstStyle>
            <a:lvl1pPr algn="ctr">
              <a:defRPr sz="3600">
                <a:solidFill>
                  <a:schemeClr val="tx1">
                    <a:lumMod val="75000"/>
                    <a:lumOff val="25000"/>
                  </a:schemeClr>
                </a:solidFill>
                <a:latin typeface="HY견고딕" pitchFamily="18" charset="-127"/>
                <a:ea typeface="HY견고딕" pitchFamily="18" charset="-127"/>
              </a:defRPr>
            </a:lvl1pPr>
          </a:lstStyle>
          <a:p>
            <a:r>
              <a:rPr lang="ko-KR" altLang="en-US" dirty="0" err="1" smtClean="0"/>
              <a:t>대제목</a:t>
            </a:r>
            <a:r>
              <a:rPr lang="ko-KR" altLang="en-US" dirty="0" smtClean="0"/>
              <a:t> 스타일 편집</a:t>
            </a:r>
            <a:endParaRPr lang="ko-KR" altLang="en-US" dirty="0"/>
          </a:p>
        </p:txBody>
      </p:sp>
      <p:sp>
        <p:nvSpPr>
          <p:cNvPr id="6" name="텍스트 개체 틀 5"/>
          <p:cNvSpPr>
            <a:spLocks noGrp="1"/>
          </p:cNvSpPr>
          <p:nvPr>
            <p:ph type="body" sz="quarter" idx="10" hasCustomPrompt="1"/>
          </p:nvPr>
        </p:nvSpPr>
        <p:spPr>
          <a:xfrm>
            <a:off x="0" y="3212976"/>
            <a:ext cx="9144000" cy="433387"/>
          </a:xfrm>
          <a:prstGeom prst="rect">
            <a:avLst/>
          </a:prstGeom>
        </p:spPr>
        <p:txBody>
          <a:bodyPr anchor="ctr"/>
          <a:lstStyle>
            <a:lvl1pPr algn="ctr">
              <a:buNone/>
              <a:defRPr sz="1800">
                <a:solidFill>
                  <a:srgbClr val="C5003D"/>
                </a:solidFill>
                <a:latin typeface="HY견고딕" pitchFamily="18" charset="-127"/>
                <a:ea typeface="HY견고딕" pitchFamily="18" charset="-127"/>
              </a:defRPr>
            </a:lvl1pPr>
          </a:lstStyle>
          <a:p>
            <a:pPr lvl="0"/>
            <a:r>
              <a:rPr lang="ko-KR" altLang="en-US" dirty="0" smtClean="0"/>
              <a:t>소제목 스타일 편집</a:t>
            </a:r>
            <a:endParaRPr lang="ko-KR" altLang="en-US" dirty="0"/>
          </a:p>
        </p:txBody>
      </p:sp>
      <p:sp>
        <p:nvSpPr>
          <p:cNvPr id="9" name="텍스트 개체 틀 8"/>
          <p:cNvSpPr>
            <a:spLocks noGrp="1"/>
          </p:cNvSpPr>
          <p:nvPr>
            <p:ph type="body" sz="quarter" idx="11" hasCustomPrompt="1"/>
          </p:nvPr>
        </p:nvSpPr>
        <p:spPr>
          <a:xfrm>
            <a:off x="0" y="3645471"/>
            <a:ext cx="9144000" cy="360362"/>
          </a:xfrm>
          <a:prstGeom prst="rect">
            <a:avLst/>
          </a:prstGeom>
        </p:spPr>
        <p:txBody>
          <a:bodyPr anchor="ctr"/>
          <a:lstStyle>
            <a:lvl1pPr algn="ctr">
              <a:buNone/>
              <a:defRPr sz="1100" b="1">
                <a:solidFill>
                  <a:schemeClr val="bg1">
                    <a:lumMod val="50000"/>
                  </a:schemeClr>
                </a:solidFill>
              </a:defRPr>
            </a:lvl1pPr>
          </a:lstStyle>
          <a:p>
            <a:pPr lvl="0"/>
            <a:r>
              <a:rPr lang="ko-KR" altLang="en-US" dirty="0" smtClean="0"/>
              <a:t>소속 등 기타 추가 명시 내용 입력</a:t>
            </a:r>
            <a:endParaRPr lang="ko-KR" altLang="en-US" dirty="0"/>
          </a:p>
        </p:txBody>
      </p:sp>
      <p:sp>
        <p:nvSpPr>
          <p:cNvPr id="7" name="슬라이드 번호 개체 틀 2"/>
          <p:cNvSpPr>
            <a:spLocks noGrp="1"/>
          </p:cNvSpPr>
          <p:nvPr userDrawn="1"/>
        </p:nvSpPr>
        <p:spPr>
          <a:xfrm>
            <a:off x="72008" y="0"/>
            <a:ext cx="899592" cy="504056"/>
          </a:xfrm>
          <a:prstGeom prst="rect">
            <a:avLst/>
          </a:prstGeom>
        </p:spPr>
        <p:txBody>
          <a:bodyPr vert="horz" lIns="91440" tIns="45720" rIns="91440" bIns="45720" rtlCol="0" anchor="ctr"/>
          <a:lstStyle>
            <a:defPPr>
              <a:defRPr lang="ko-KR"/>
            </a:defPPr>
            <a:lvl1pPr marL="0" algn="l" defTabSz="914400" rtl="0" eaLnBrk="1" latinLnBrk="1" hangingPunct="1">
              <a:defRPr sz="2400" b="0" kern="1200">
                <a:solidFill>
                  <a:schemeClr val="bg1"/>
                </a:solidFill>
                <a:latin typeface="HY견고딕" pitchFamily="18" charset="-127"/>
                <a:ea typeface="HY견고딕" pitchFamily="18" charset="-127"/>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l"/>
            <a:fld id="{8F7D13AB-874F-4F67-B8E1-B43BF509C61B}" type="slidenum">
              <a:rPr lang="ko-KR" altLang="en-US" smtClean="0"/>
              <a:pPr algn="l"/>
              <a:t>‹#›</a:t>
            </a:fld>
            <a:endParaRPr lang="ko-KR"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a:prstGeom prst="rect">
            <a:avLst/>
          </a:prstGeo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57200" y="274638"/>
            <a:ext cx="6019800" cy="5851525"/>
          </a:xfrm>
          <a:prstGeom prst="rect">
            <a:avLst/>
          </a:prstGeo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a:xfrm>
            <a:off x="457200" y="6356350"/>
            <a:ext cx="2133600" cy="365125"/>
          </a:xfrm>
          <a:prstGeom prst="rect">
            <a:avLst/>
          </a:prstGeom>
        </p:spPr>
        <p:txBody>
          <a:bodyPr/>
          <a:lstStyle/>
          <a:p>
            <a:endParaRPr lang="ko-KR" altLang="en-US"/>
          </a:p>
        </p:txBody>
      </p:sp>
      <p:sp>
        <p:nvSpPr>
          <p:cNvPr id="5" name="바닥글 개체 틀 4"/>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6" name="슬라이드 번호 개체 틀 5"/>
          <p:cNvSpPr>
            <a:spLocks noGrp="1"/>
          </p:cNvSpPr>
          <p:nvPr>
            <p:ph type="sldNum" sz="quarter" idx="12"/>
          </p:nvPr>
        </p:nvSpPr>
        <p:spPr>
          <a:xfrm>
            <a:off x="6553200" y="6356350"/>
            <a:ext cx="2133600" cy="365125"/>
          </a:xfrm>
          <a:prstGeom prst="rect">
            <a:avLst/>
          </a:prstGeom>
        </p:spPr>
        <p:txBody>
          <a:bodyPr/>
          <a:lstStyle/>
          <a:p>
            <a:fld id="{4AB99C62-5B36-4737-8343-F84559F0D89E}" type="slidenum">
              <a:rPr lang="ko-KR" altLang="en-US" smtClean="0"/>
              <a:pPr/>
              <a:t>‹#›</a:t>
            </a:fld>
            <a:endParaRPr lang="ko-KR"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sp>
        <p:nvSpPr>
          <p:cNvPr id="4" name="TextBox 3"/>
          <p:cNvSpPr txBox="1"/>
          <p:nvPr userDrawn="1"/>
        </p:nvSpPr>
        <p:spPr>
          <a:xfrm>
            <a:off x="2120610" y="2060848"/>
            <a:ext cx="1587294" cy="584775"/>
          </a:xfrm>
          <a:prstGeom prst="rect">
            <a:avLst/>
          </a:prstGeom>
          <a:noFill/>
        </p:spPr>
        <p:txBody>
          <a:bodyPr wrap="none" rtlCol="0">
            <a:spAutoFit/>
          </a:bodyPr>
          <a:lstStyle/>
          <a:p>
            <a:r>
              <a:rPr lang="en-US" altLang="ko-KR" sz="3200" dirty="0" smtClean="0">
                <a:solidFill>
                  <a:schemeClr val="tx1">
                    <a:lumMod val="75000"/>
                    <a:lumOff val="25000"/>
                  </a:schemeClr>
                </a:solidFill>
                <a:latin typeface="HY견고딕" pitchFamily="18" charset="-127"/>
                <a:ea typeface="HY견고딕" pitchFamily="18" charset="-127"/>
              </a:rPr>
              <a:t>INDEX</a:t>
            </a:r>
            <a:endParaRPr lang="ko-KR" altLang="en-US" sz="3200" dirty="0">
              <a:solidFill>
                <a:schemeClr val="tx1">
                  <a:lumMod val="75000"/>
                  <a:lumOff val="25000"/>
                </a:schemeClr>
              </a:solidFill>
              <a:latin typeface="HY견고딕" pitchFamily="18" charset="-127"/>
              <a:ea typeface="HY견고딕" pitchFamily="18" charset="-127"/>
            </a:endParaRPr>
          </a:p>
        </p:txBody>
      </p:sp>
      <p:sp>
        <p:nvSpPr>
          <p:cNvPr id="5" name="직각 삼각형 4"/>
          <p:cNvSpPr/>
          <p:nvPr userDrawn="1"/>
        </p:nvSpPr>
        <p:spPr>
          <a:xfrm rot="5400000">
            <a:off x="1763688" y="2060848"/>
            <a:ext cx="360040" cy="360040"/>
          </a:xfrm>
          <a:prstGeom prst="rtTriangle">
            <a:avLst/>
          </a:prstGeom>
          <a:solidFill>
            <a:srgbClr val="C500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직각 삼각형 5"/>
          <p:cNvSpPr/>
          <p:nvPr userDrawn="1"/>
        </p:nvSpPr>
        <p:spPr>
          <a:xfrm rot="5400000">
            <a:off x="-40568" y="40568"/>
            <a:ext cx="1052736" cy="971600"/>
          </a:xfrm>
          <a:prstGeom prst="rtTriangle">
            <a:avLst/>
          </a:prstGeom>
          <a:solidFill>
            <a:srgbClr val="C500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슬라이드 번호 개체 틀 2"/>
          <p:cNvSpPr>
            <a:spLocks noGrp="1"/>
          </p:cNvSpPr>
          <p:nvPr userDrawn="1"/>
        </p:nvSpPr>
        <p:spPr>
          <a:xfrm>
            <a:off x="72008" y="0"/>
            <a:ext cx="899592" cy="504056"/>
          </a:xfrm>
          <a:prstGeom prst="rect">
            <a:avLst/>
          </a:prstGeom>
        </p:spPr>
        <p:txBody>
          <a:bodyPr vert="horz" lIns="91440" tIns="45720" rIns="91440" bIns="45720" rtlCol="0" anchor="ctr"/>
          <a:lstStyle>
            <a:defPPr>
              <a:defRPr lang="ko-KR"/>
            </a:defPPr>
            <a:lvl1pPr marL="0" algn="l" defTabSz="914400" rtl="0" eaLnBrk="1" latinLnBrk="1" hangingPunct="1">
              <a:defRPr sz="2400" b="0" kern="1200">
                <a:solidFill>
                  <a:schemeClr val="bg1"/>
                </a:solidFill>
                <a:latin typeface="HY견고딕" pitchFamily="18" charset="-127"/>
                <a:ea typeface="HY견고딕" pitchFamily="18" charset="-127"/>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l"/>
            <a:fld id="{8F7D13AB-874F-4F67-B8E1-B43BF509C61B}" type="slidenum">
              <a:rPr lang="ko-KR" altLang="en-US" smtClean="0"/>
              <a:pPr algn="l"/>
              <a:t>‹#›</a:t>
            </a:fld>
            <a:endParaRPr lang="ko-KR"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콘텐츠 2개">
    <p:spTree>
      <p:nvGrpSpPr>
        <p:cNvPr id="1" name=""/>
        <p:cNvGrpSpPr/>
        <p:nvPr/>
      </p:nvGrpSpPr>
      <p:grpSpPr>
        <a:xfrm>
          <a:off x="0" y="0"/>
          <a:ext cx="0" cy="0"/>
          <a:chOff x="0" y="0"/>
          <a:chExt cx="0" cy="0"/>
        </a:xfrm>
      </p:grpSpPr>
      <p:sp>
        <p:nvSpPr>
          <p:cNvPr id="3" name="제목 3"/>
          <p:cNvSpPr>
            <a:spLocks noGrp="1"/>
          </p:cNvSpPr>
          <p:nvPr>
            <p:ph type="title" hasCustomPrompt="1"/>
          </p:nvPr>
        </p:nvSpPr>
        <p:spPr>
          <a:xfrm>
            <a:off x="755576" y="2780928"/>
            <a:ext cx="7632848" cy="576064"/>
          </a:xfrm>
          <a:prstGeom prst="rect">
            <a:avLst/>
          </a:prstGeom>
        </p:spPr>
        <p:txBody>
          <a:bodyPr anchor="ctr"/>
          <a:lstStyle>
            <a:lvl1pPr algn="ctr">
              <a:defRPr sz="2800">
                <a:solidFill>
                  <a:schemeClr val="tx1">
                    <a:lumMod val="75000"/>
                    <a:lumOff val="25000"/>
                  </a:schemeClr>
                </a:solidFill>
                <a:latin typeface="HY견고딕" pitchFamily="18" charset="-127"/>
                <a:ea typeface="HY견고딕" pitchFamily="18" charset="-127"/>
              </a:defRPr>
            </a:lvl1pPr>
          </a:lstStyle>
          <a:p>
            <a:r>
              <a:rPr lang="ko-KR" altLang="en-US" dirty="0" smtClean="0"/>
              <a:t>간지 제목 스타일 편집</a:t>
            </a:r>
            <a:endParaRPr lang="ko-KR" altLang="en-US" dirty="0"/>
          </a:p>
        </p:txBody>
      </p:sp>
      <p:sp>
        <p:nvSpPr>
          <p:cNvPr id="4" name="직각 삼각형 3"/>
          <p:cNvSpPr/>
          <p:nvPr userDrawn="1"/>
        </p:nvSpPr>
        <p:spPr>
          <a:xfrm rot="5400000">
            <a:off x="-40568" y="40568"/>
            <a:ext cx="1052736" cy="971600"/>
          </a:xfrm>
          <a:prstGeom prst="rtTriangle">
            <a:avLst/>
          </a:prstGeom>
          <a:solidFill>
            <a:srgbClr val="C500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슬라이드 번호 개체 틀 2"/>
          <p:cNvSpPr>
            <a:spLocks noGrp="1"/>
          </p:cNvSpPr>
          <p:nvPr userDrawn="1"/>
        </p:nvSpPr>
        <p:spPr>
          <a:xfrm>
            <a:off x="72008" y="0"/>
            <a:ext cx="899592" cy="504056"/>
          </a:xfrm>
          <a:prstGeom prst="rect">
            <a:avLst/>
          </a:prstGeom>
        </p:spPr>
        <p:txBody>
          <a:bodyPr vert="horz" lIns="91440" tIns="45720" rIns="91440" bIns="45720" rtlCol="0" anchor="ctr"/>
          <a:lstStyle>
            <a:defPPr>
              <a:defRPr lang="ko-KR"/>
            </a:defPPr>
            <a:lvl1pPr marL="0" algn="l" defTabSz="914400" rtl="0" eaLnBrk="1" latinLnBrk="1" hangingPunct="1">
              <a:defRPr sz="2400" b="0" kern="1200">
                <a:solidFill>
                  <a:schemeClr val="bg1"/>
                </a:solidFill>
                <a:latin typeface="HY견고딕" pitchFamily="18" charset="-127"/>
                <a:ea typeface="HY견고딕" pitchFamily="18" charset="-127"/>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l"/>
            <a:fld id="{8F7D13AB-874F-4F67-B8E1-B43BF509C61B}" type="slidenum">
              <a:rPr lang="ko-KR" altLang="en-US" smtClean="0"/>
              <a:pPr algn="l"/>
              <a:t>‹#›</a:t>
            </a:fld>
            <a:endParaRPr lang="ko-KR"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구역 머리글">
    <p:spTree>
      <p:nvGrpSpPr>
        <p:cNvPr id="1" name=""/>
        <p:cNvGrpSpPr/>
        <p:nvPr/>
      </p:nvGrpSpPr>
      <p:grpSpPr>
        <a:xfrm>
          <a:off x="0" y="0"/>
          <a:ext cx="0" cy="0"/>
          <a:chOff x="0" y="0"/>
          <a:chExt cx="0" cy="0"/>
        </a:xfrm>
      </p:grpSpPr>
      <p:sp>
        <p:nvSpPr>
          <p:cNvPr id="4" name="제목 3"/>
          <p:cNvSpPr>
            <a:spLocks noGrp="1"/>
          </p:cNvSpPr>
          <p:nvPr>
            <p:ph type="title" hasCustomPrompt="1"/>
          </p:nvPr>
        </p:nvSpPr>
        <p:spPr>
          <a:xfrm>
            <a:off x="457200" y="980728"/>
            <a:ext cx="8229600" cy="504056"/>
          </a:xfrm>
          <a:prstGeom prst="rect">
            <a:avLst/>
          </a:prstGeom>
        </p:spPr>
        <p:txBody>
          <a:bodyPr anchor="ctr"/>
          <a:lstStyle>
            <a:lvl1pPr algn="ctr">
              <a:defRPr sz="2400">
                <a:solidFill>
                  <a:schemeClr val="tx1">
                    <a:lumMod val="65000"/>
                    <a:lumOff val="35000"/>
                  </a:schemeClr>
                </a:solidFill>
                <a:latin typeface="HY견고딕" pitchFamily="18" charset="-127"/>
                <a:ea typeface="HY견고딕" pitchFamily="18" charset="-127"/>
              </a:defRPr>
            </a:lvl1pPr>
          </a:lstStyle>
          <a:p>
            <a:r>
              <a:rPr lang="ko-KR" altLang="en-US" dirty="0" smtClean="0"/>
              <a:t>소제목 스타일 편집</a:t>
            </a:r>
            <a:endParaRPr lang="ko-KR" altLang="en-US" dirty="0"/>
          </a:p>
        </p:txBody>
      </p:sp>
      <p:sp>
        <p:nvSpPr>
          <p:cNvPr id="3" name="직각 삼각형 2"/>
          <p:cNvSpPr/>
          <p:nvPr userDrawn="1"/>
        </p:nvSpPr>
        <p:spPr>
          <a:xfrm rot="5400000">
            <a:off x="-40568" y="40568"/>
            <a:ext cx="1052736" cy="971600"/>
          </a:xfrm>
          <a:prstGeom prst="rtTriangle">
            <a:avLst/>
          </a:prstGeom>
          <a:solidFill>
            <a:srgbClr val="C500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슬라이드 번호 개체 틀 2"/>
          <p:cNvSpPr>
            <a:spLocks noGrp="1"/>
          </p:cNvSpPr>
          <p:nvPr userDrawn="1"/>
        </p:nvSpPr>
        <p:spPr>
          <a:xfrm>
            <a:off x="72008" y="0"/>
            <a:ext cx="899592" cy="504056"/>
          </a:xfrm>
          <a:prstGeom prst="rect">
            <a:avLst/>
          </a:prstGeom>
        </p:spPr>
        <p:txBody>
          <a:bodyPr vert="horz" lIns="91440" tIns="45720" rIns="91440" bIns="45720" rtlCol="0" anchor="ctr"/>
          <a:lstStyle>
            <a:defPPr>
              <a:defRPr lang="ko-KR"/>
            </a:defPPr>
            <a:lvl1pPr marL="0" algn="l" defTabSz="914400" rtl="0" eaLnBrk="1" latinLnBrk="1" hangingPunct="1">
              <a:defRPr sz="2400" b="0" kern="1200">
                <a:solidFill>
                  <a:schemeClr val="bg1"/>
                </a:solidFill>
                <a:latin typeface="HY견고딕" pitchFamily="18" charset="-127"/>
                <a:ea typeface="HY견고딕" pitchFamily="18" charset="-127"/>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l"/>
            <a:fld id="{8F7D13AB-874F-4F67-B8E1-B43BF509C61B}" type="slidenum">
              <a:rPr lang="ko-KR" altLang="en-US" smtClean="0"/>
              <a:pPr algn="l"/>
              <a:t>‹#›</a:t>
            </a:fld>
            <a:endParaRPr lang="ko-KR"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비교">
    <p:spTree>
      <p:nvGrpSpPr>
        <p:cNvPr id="1" name=""/>
        <p:cNvGrpSpPr/>
        <p:nvPr/>
      </p:nvGrpSpPr>
      <p:grpSpPr>
        <a:xfrm>
          <a:off x="0" y="0"/>
          <a:ext cx="0" cy="0"/>
          <a:chOff x="0" y="0"/>
          <a:chExt cx="0" cy="0"/>
        </a:xfrm>
      </p:grpSpPr>
      <p:sp>
        <p:nvSpPr>
          <p:cNvPr id="3" name="TextBox 2"/>
          <p:cNvSpPr txBox="1"/>
          <p:nvPr userDrawn="1"/>
        </p:nvSpPr>
        <p:spPr>
          <a:xfrm>
            <a:off x="2863039" y="2988241"/>
            <a:ext cx="3417923" cy="584775"/>
          </a:xfrm>
          <a:prstGeom prst="rect">
            <a:avLst/>
          </a:prstGeom>
          <a:noFill/>
        </p:spPr>
        <p:txBody>
          <a:bodyPr wrap="none" rtlCol="0">
            <a:spAutoFit/>
          </a:bodyPr>
          <a:lstStyle/>
          <a:p>
            <a:r>
              <a:rPr lang="en-US" altLang="ko-KR" sz="3200" b="0" dirty="0" smtClean="0">
                <a:solidFill>
                  <a:schemeClr val="tx1">
                    <a:lumMod val="65000"/>
                    <a:lumOff val="35000"/>
                  </a:schemeClr>
                </a:solidFill>
                <a:latin typeface="HY견고딕" pitchFamily="18" charset="-127"/>
                <a:ea typeface="HY견고딕" pitchFamily="18" charset="-127"/>
              </a:rPr>
              <a:t>THANK</a:t>
            </a:r>
            <a:r>
              <a:rPr lang="en-US" altLang="ko-KR" sz="3200" b="0" baseline="0" dirty="0" smtClean="0">
                <a:solidFill>
                  <a:schemeClr val="tx1">
                    <a:lumMod val="65000"/>
                    <a:lumOff val="35000"/>
                  </a:schemeClr>
                </a:solidFill>
                <a:latin typeface="HY견고딕" pitchFamily="18" charset="-127"/>
                <a:ea typeface="HY견고딕" pitchFamily="18" charset="-127"/>
              </a:rPr>
              <a:t> YOU!!!</a:t>
            </a:r>
            <a:endParaRPr lang="ko-KR" altLang="en-US" sz="3200" b="0" dirty="0">
              <a:solidFill>
                <a:schemeClr val="tx1">
                  <a:lumMod val="65000"/>
                  <a:lumOff val="35000"/>
                </a:schemeClr>
              </a:solidFill>
              <a:latin typeface="HY견고딕" pitchFamily="18" charset="-127"/>
              <a:ea typeface="HY견고딕" pitchFamily="18" charset="-127"/>
            </a:endParaRPr>
          </a:p>
        </p:txBody>
      </p:sp>
      <p:sp>
        <p:nvSpPr>
          <p:cNvPr id="4" name="직각 삼각형 3"/>
          <p:cNvSpPr/>
          <p:nvPr userDrawn="1"/>
        </p:nvSpPr>
        <p:spPr>
          <a:xfrm rot="5400000">
            <a:off x="-40568" y="40568"/>
            <a:ext cx="1052736" cy="971600"/>
          </a:xfrm>
          <a:prstGeom prst="rtTriangle">
            <a:avLst/>
          </a:prstGeom>
          <a:solidFill>
            <a:srgbClr val="C500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슬라이드 번호 개체 틀 2"/>
          <p:cNvSpPr>
            <a:spLocks noGrp="1"/>
          </p:cNvSpPr>
          <p:nvPr userDrawn="1"/>
        </p:nvSpPr>
        <p:spPr>
          <a:xfrm>
            <a:off x="72008" y="0"/>
            <a:ext cx="899592" cy="504056"/>
          </a:xfrm>
          <a:prstGeom prst="rect">
            <a:avLst/>
          </a:prstGeom>
        </p:spPr>
        <p:txBody>
          <a:bodyPr vert="horz" lIns="91440" tIns="45720" rIns="91440" bIns="45720" rtlCol="0" anchor="ctr"/>
          <a:lstStyle>
            <a:defPPr>
              <a:defRPr lang="ko-KR"/>
            </a:defPPr>
            <a:lvl1pPr marL="0" algn="l" defTabSz="914400" rtl="0" eaLnBrk="1" latinLnBrk="1" hangingPunct="1">
              <a:defRPr sz="2400" b="0" kern="1200">
                <a:solidFill>
                  <a:schemeClr val="bg1"/>
                </a:solidFill>
                <a:latin typeface="HY견고딕" pitchFamily="18" charset="-127"/>
                <a:ea typeface="HY견고딕" pitchFamily="18" charset="-127"/>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l"/>
            <a:fld id="{8F7D13AB-874F-4F67-B8E1-B43BF509C61B}" type="slidenum">
              <a:rPr lang="ko-KR" altLang="en-US" smtClean="0"/>
              <a:pPr algn="l"/>
              <a:t>‹#›</a:t>
            </a:fld>
            <a:endParaRPr lang="ko-KR"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a:xfrm>
            <a:off x="457200" y="6356350"/>
            <a:ext cx="2133600" cy="365125"/>
          </a:xfrm>
          <a:prstGeom prst="rect">
            <a:avLst/>
          </a:prstGeom>
        </p:spPr>
        <p:txBody>
          <a:bodyPr/>
          <a:lstStyle/>
          <a:p>
            <a:endParaRPr lang="ko-KR" altLang="en-US"/>
          </a:p>
        </p:txBody>
      </p:sp>
      <p:sp>
        <p:nvSpPr>
          <p:cNvPr id="3" name="바닥글 개체 틀 2"/>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4" name="슬라이드 번호 개체 틀 3"/>
          <p:cNvSpPr>
            <a:spLocks noGrp="1"/>
          </p:cNvSpPr>
          <p:nvPr>
            <p:ph type="sldNum" sz="quarter" idx="12"/>
          </p:nvPr>
        </p:nvSpPr>
        <p:spPr>
          <a:xfrm>
            <a:off x="6553200" y="6356350"/>
            <a:ext cx="2133600" cy="365125"/>
          </a:xfrm>
          <a:prstGeom prst="rect">
            <a:avLst/>
          </a:prstGeom>
        </p:spPr>
        <p:txBody>
          <a:bodyPr/>
          <a:lstStyle/>
          <a:p>
            <a:fld id="{4AB99C62-5B36-4737-8343-F84559F0D89E}" type="slidenum">
              <a:rPr lang="ko-KR" altLang="en-US" smtClean="0"/>
              <a:pPr/>
              <a:t>‹#›</a:t>
            </a:fld>
            <a:endParaRPr lang="ko-KR"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a:prstGeom prst="rect">
            <a:avLst/>
          </a:prstGeo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a:xfrm>
            <a:off x="457200" y="6356350"/>
            <a:ext cx="2133600" cy="365125"/>
          </a:xfrm>
          <a:prstGeom prst="rect">
            <a:avLst/>
          </a:prstGeom>
        </p:spPr>
        <p:txBody>
          <a:bodyPr/>
          <a:lstStyle/>
          <a:p>
            <a:endParaRPr lang="ko-KR" altLang="en-US"/>
          </a:p>
        </p:txBody>
      </p:sp>
      <p:sp>
        <p:nvSpPr>
          <p:cNvPr id="6" name="바닥글 개체 틀 5"/>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7" name="슬라이드 번호 개체 틀 6"/>
          <p:cNvSpPr>
            <a:spLocks noGrp="1"/>
          </p:cNvSpPr>
          <p:nvPr>
            <p:ph type="sldNum" sz="quarter" idx="12"/>
          </p:nvPr>
        </p:nvSpPr>
        <p:spPr>
          <a:xfrm>
            <a:off x="6553200" y="6356350"/>
            <a:ext cx="2133600" cy="365125"/>
          </a:xfrm>
          <a:prstGeom prst="rect">
            <a:avLst/>
          </a:prstGeom>
        </p:spPr>
        <p:txBody>
          <a:bodyPr/>
          <a:lstStyle/>
          <a:p>
            <a:fld id="{4AB99C62-5B36-4737-8343-F84559F0D89E}" type="slidenum">
              <a:rPr lang="ko-KR" altLang="en-US" smtClean="0"/>
              <a:pPr/>
              <a:t>‹#›</a:t>
            </a:fld>
            <a:endParaRPr lang="ko-KR"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a:prstGeom prst="rect">
            <a:avLst/>
          </a:prstGeo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a:xfrm>
            <a:off x="457200" y="6356350"/>
            <a:ext cx="2133600" cy="365125"/>
          </a:xfrm>
          <a:prstGeom prst="rect">
            <a:avLst/>
          </a:prstGeom>
        </p:spPr>
        <p:txBody>
          <a:bodyPr/>
          <a:lstStyle/>
          <a:p>
            <a:endParaRPr lang="ko-KR" altLang="en-US"/>
          </a:p>
        </p:txBody>
      </p:sp>
      <p:sp>
        <p:nvSpPr>
          <p:cNvPr id="6" name="바닥글 개체 틀 5"/>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7" name="슬라이드 번호 개체 틀 6"/>
          <p:cNvSpPr>
            <a:spLocks noGrp="1"/>
          </p:cNvSpPr>
          <p:nvPr>
            <p:ph type="sldNum" sz="quarter" idx="12"/>
          </p:nvPr>
        </p:nvSpPr>
        <p:spPr>
          <a:xfrm>
            <a:off x="6553200" y="6356350"/>
            <a:ext cx="2133600" cy="365125"/>
          </a:xfrm>
          <a:prstGeom prst="rect">
            <a:avLst/>
          </a:prstGeom>
        </p:spPr>
        <p:txBody>
          <a:bodyPr/>
          <a:lstStyle/>
          <a:p>
            <a:fld id="{4AB99C62-5B36-4737-8343-F84559F0D89E}" type="slidenum">
              <a:rPr lang="ko-KR" altLang="en-US" smtClean="0"/>
              <a:pPr/>
              <a:t>‹#›</a:t>
            </a:fld>
            <a:endParaRPr lang="ko-KR"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1143000"/>
          </a:xfrm>
          <a:prstGeom prst="rect">
            <a:avLst/>
          </a:prstGeom>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57200" y="1600200"/>
            <a:ext cx="8229600" cy="4525963"/>
          </a:xfrm>
          <a:prstGeom prst="rect">
            <a:avLst/>
          </a:prstGeo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a:xfrm>
            <a:off x="457200" y="6356350"/>
            <a:ext cx="2133600" cy="365125"/>
          </a:xfrm>
          <a:prstGeom prst="rect">
            <a:avLst/>
          </a:prstGeom>
        </p:spPr>
        <p:txBody>
          <a:bodyPr/>
          <a:lstStyle/>
          <a:p>
            <a:endParaRPr lang="ko-KR" altLang="en-US"/>
          </a:p>
        </p:txBody>
      </p:sp>
      <p:sp>
        <p:nvSpPr>
          <p:cNvPr id="5" name="바닥글 개체 틀 4"/>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6" name="슬라이드 번호 개체 틀 5"/>
          <p:cNvSpPr>
            <a:spLocks noGrp="1"/>
          </p:cNvSpPr>
          <p:nvPr>
            <p:ph type="sldNum" sz="quarter" idx="12"/>
          </p:nvPr>
        </p:nvSpPr>
        <p:spPr>
          <a:xfrm>
            <a:off x="6553200" y="6356350"/>
            <a:ext cx="2133600" cy="365125"/>
          </a:xfrm>
          <a:prstGeom prst="rect">
            <a:avLst/>
          </a:prstGeom>
        </p:spPr>
        <p:txBody>
          <a:bodyPr/>
          <a:lstStyle/>
          <a:p>
            <a:fld id="{4AB99C62-5B36-4737-8343-F84559F0D89E}" type="slidenum">
              <a:rPr lang="ko-KR" altLang="en-US" smtClean="0"/>
              <a:pPr/>
              <a:t>‹#›</a:t>
            </a:fld>
            <a:endParaRPr lang="ko-KR" alt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30000">
              <a:schemeClr val="bg1"/>
            </a:gs>
            <a:gs pos="85000">
              <a:schemeClr val="bg1">
                <a:lumMod val="85000"/>
              </a:schemeClr>
            </a:gs>
            <a:gs pos="100000">
              <a:schemeClr val="bg1">
                <a:lumMod val="7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1" r:id="rId4"/>
    <p:sldLayoutId id="2147483653" r:id="rId5"/>
    <p:sldLayoutId id="2147483655" r:id="rId6"/>
    <p:sldLayoutId id="2147483656" r:id="rId7"/>
    <p:sldLayoutId id="2147483657" r:id="rId8"/>
    <p:sldLayoutId id="2147483658" r:id="rId9"/>
    <p:sldLayoutId id="2147483659" r:id="rId10"/>
  </p:sldLayoutIdLst>
  <p:hf hdr="0" ftr="0" dt="0"/>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1.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 Id="rId3" Type="http://schemas.openxmlformats.org/officeDocument/2006/relationships/image" Target="../media/image2.png"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 Id="rId3" Type="http://schemas.openxmlformats.org/officeDocument/2006/relationships/image" Target="../media/image4.png"  /><Relationship Id="rId4" Type="http://schemas.openxmlformats.org/officeDocument/2006/relationships/image" Target="../media/image5.png"  /><Relationship Id="rId5" Type="http://schemas.openxmlformats.org/officeDocument/2006/relationships/image" Target="../media/image6.png"  /><Relationship Id="rId6" Type="http://schemas.openxmlformats.org/officeDocument/2006/relationships/image" Target="../media/image7.png"  /><Relationship Id="rId7" Type="http://schemas.openxmlformats.org/officeDocument/2006/relationships/image" Target="../media/image8.png"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 Id="rId3" Type="http://schemas.openxmlformats.org/officeDocument/2006/relationships/image" Target="../media/image10.png"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2.xml"  /><Relationship Id="rId3" Type="http://schemas.openxmlformats.org/officeDocument/2006/relationships/image" Target="../media/image11.png"  /></Relationships>
</file>

<file path=ppt/slides/slide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6" name="제목 5"/>
          <p:cNvSpPr>
            <a:spLocks noGrp="1"/>
          </p:cNvSpPr>
          <p:nvPr>
            <p:ph type="title" idx="0"/>
          </p:nvPr>
        </p:nvSpPr>
        <p:spPr>
          <a:xfrm>
            <a:off x="0" y="2643182"/>
            <a:ext cx="9144000" cy="720080"/>
          </a:xfrm>
        </p:spPr>
        <p:txBody>
          <a:bodyPr/>
          <a:lstStyle/>
          <a:p>
            <a:pPr lvl="0">
              <a:defRPr lang="ko-KR" altLang="en-US"/>
            </a:pPr>
            <a:r>
              <a:rPr lang="en-US" sz="2800" b="1"/>
              <a:t>Factors affecting </a:t>
            </a:r>
            <a:br>
              <a:rPr lang="en-US" sz="2800" b="1"/>
            </a:br>
            <a:r>
              <a:rPr lang="en-US" sz="2800" b="1"/>
              <a:t>on student's performance </a:t>
            </a:r>
            <a:br>
              <a:rPr lang="ko-KR" altLang="en-US" sz="2800"/>
            </a:br>
            <a:endParaRPr lang="ko-KR" altLang="en-US" sz="2800"/>
          </a:p>
        </p:txBody>
      </p:sp>
      <p:grpSp>
        <p:nvGrpSpPr>
          <p:cNvPr id="10" name="그룹 9"/>
          <p:cNvGrpSpPr/>
          <p:nvPr/>
        </p:nvGrpSpPr>
        <p:grpSpPr>
          <a:xfrm rot="0">
            <a:off x="6500826" y="4714884"/>
            <a:ext cx="2357454" cy="1512340"/>
            <a:chOff x="6143636" y="4071942"/>
            <a:chExt cx="2357454" cy="1512340"/>
          </a:xfrm>
        </p:grpSpPr>
        <p:sp>
          <p:nvSpPr>
            <p:cNvPr id="11" name="TextBox 10"/>
            <p:cNvSpPr txBox="1"/>
            <p:nvPr/>
          </p:nvSpPr>
          <p:spPr>
            <a:xfrm>
              <a:off x="6143636" y="4071942"/>
              <a:ext cx="2357454" cy="636261"/>
            </a:xfrm>
            <a:prstGeom prst="rect">
              <a:avLst/>
            </a:prstGeom>
            <a:noFill/>
          </p:spPr>
          <p:txBody>
            <a:bodyPr wrap="square">
              <a:spAutoFit/>
            </a:bodyPr>
            <a:lstStyle/>
            <a:p>
              <a:pPr lvl="0">
                <a:defRPr lang="ko-KR" altLang="en-US"/>
              </a:pPr>
              <a:r>
                <a:rPr lang="en-US" b="1"/>
                <a:t>Gayan moraliyage</a:t>
              </a:r>
              <a:endParaRPr lang="en-US" b="1"/>
            </a:p>
            <a:p>
              <a:pPr lvl="0">
                <a:defRPr lang="ko-KR" altLang="en-US"/>
              </a:pPr>
              <a:endParaRPr lang="ko-KR" altLang="en-US"/>
            </a:p>
          </p:txBody>
        </p:sp>
        <p:sp>
          <p:nvSpPr>
            <p:cNvPr id="12" name="TextBox 11"/>
            <p:cNvSpPr txBox="1"/>
            <p:nvPr/>
          </p:nvSpPr>
          <p:spPr>
            <a:xfrm>
              <a:off x="6143636" y="4643446"/>
              <a:ext cx="2357454" cy="369332"/>
            </a:xfrm>
            <a:prstGeom prst="rect">
              <a:avLst/>
            </a:prstGeom>
            <a:noFill/>
          </p:spPr>
          <p:txBody>
            <a:bodyPr wrap="square">
              <a:spAutoFit/>
            </a:bodyPr>
            <a:lstStyle/>
            <a:p>
              <a:pPr lvl="0">
                <a:defRPr lang="ko-KR" altLang="en-US"/>
              </a:pPr>
              <a:r>
                <a:rPr lang="en-US" b="1"/>
                <a:t>Yeonho Lee </a:t>
              </a:r>
              <a:endParaRPr lang="ko-KR" altLang="en-US"/>
            </a:p>
          </p:txBody>
        </p:sp>
        <p:sp>
          <p:nvSpPr>
            <p:cNvPr id="13" name="TextBox 12"/>
            <p:cNvSpPr txBox="1"/>
            <p:nvPr/>
          </p:nvSpPr>
          <p:spPr>
            <a:xfrm>
              <a:off x="6143636" y="5214950"/>
              <a:ext cx="2357454" cy="369332"/>
            </a:xfrm>
            <a:prstGeom prst="rect">
              <a:avLst/>
            </a:prstGeom>
            <a:noFill/>
          </p:spPr>
          <p:txBody>
            <a:bodyPr wrap="square">
              <a:spAutoFit/>
            </a:bodyPr>
            <a:lstStyle/>
            <a:p>
              <a:pPr lvl="0">
                <a:defRPr lang="ko-KR" altLang="en-US"/>
              </a:pPr>
              <a:r>
                <a:rPr lang="en-US" b="1"/>
                <a:t>Seonbin Lee </a:t>
              </a:r>
              <a:endParaRPr lang="ko-KR" altLang="en-US"/>
            </a:p>
          </p:txBody>
        </p:sp>
      </p:grpSp>
      <p:sp>
        <p:nvSpPr>
          <p:cNvPr id="7" name="TextBox 6"/>
          <p:cNvSpPr txBox="1"/>
          <p:nvPr/>
        </p:nvSpPr>
        <p:spPr>
          <a:xfrm>
            <a:off x="6400800" y="4343400"/>
            <a:ext cx="2362200" cy="417195"/>
          </a:xfrm>
          <a:prstGeom prst="rect">
            <a:avLst/>
          </a:prstGeom>
          <a:noFill/>
        </p:spPr>
        <p:txBody>
          <a:bodyPr wrap="square">
            <a:spAutoFit/>
          </a:bodyPr>
          <a:lstStyle/>
          <a:p>
            <a:pPr algn="ctr">
              <a:defRPr lang="ko-KR" altLang="en-US"/>
            </a:pPr>
            <a:r>
              <a:rPr lang="en-US" altLang="ko-KR" sz="2200" b="1"/>
              <a:t>&lt;NSK&gt;</a:t>
            </a:r>
            <a:endParaRPr lang="ko-KR" altLang="en-US" sz="2200" b="1"/>
          </a:p>
        </p:txBody>
      </p:sp>
    </p:spTree>
  </p:cSld>
  <p:clrMapOvr>
    <a:masterClrMapping/>
  </p:clrMapOvr>
  <p:transition xmlns:mc="http://schemas.openxmlformats.org/markup-compatibility/2006" xmlns:hp="http://schemas.haansoft.com/office/presentation/8.0" mc:Ignorable="hp" hp:hslDur="50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75656" y="548680"/>
            <a:ext cx="6048672" cy="697190"/>
          </a:xfrm>
          <a:prstGeom prst="rect">
            <a:avLst/>
          </a:prstGeom>
          <a:ln>
            <a:solidFill>
              <a:srgbClr val="C00000"/>
            </a:solidFill>
          </a:ln>
        </p:spPr>
        <p:style>
          <a:lnRef idx="2">
            <a:schemeClr val="accent3"/>
          </a:lnRef>
          <a:fillRef idx="1">
            <a:schemeClr val="lt1"/>
          </a:fillRef>
          <a:effectRef idx="0">
            <a:schemeClr val="accent3"/>
          </a:effectRef>
          <a:fontRef idx="minor">
            <a:schemeClr val="dk1"/>
          </a:fontRef>
        </p:style>
        <p:txBody>
          <a:bodyPr wrap="square">
            <a:spAutoFit/>
          </a:bodyPr>
          <a:lstStyle/>
          <a:p>
            <a:pPr algn="ctr">
              <a:defRPr lang="ko-KR" altLang="en-US"/>
            </a:pPr>
            <a:r>
              <a:rPr lang="en-US" altLang="ko-KR" sz="2000" b="1">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rPr>
              <a:t>Analyzing numeric variable by simple regression</a:t>
            </a:r>
            <a:endParaRPr lang="ko-KR" altLang="en-US" sz="2000" b="1">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endParaRPr>
          </a:p>
        </p:txBody>
      </p:sp>
      <p:sp>
        <p:nvSpPr>
          <p:cNvPr id="6" name="TextBox 8"/>
          <p:cNvSpPr txBox="1"/>
          <p:nvPr/>
        </p:nvSpPr>
        <p:spPr>
          <a:xfrm>
            <a:off x="571472" y="1192530"/>
            <a:ext cx="8001056" cy="2929890"/>
          </a:xfrm>
          <a:prstGeom prst="rect">
            <a:avLst/>
          </a:prstGeom>
          <a:noFill/>
        </p:spPr>
        <p:txBody>
          <a:bodyPr wrap="square">
            <a:spAutoFit/>
          </a:bodyPr>
          <a:lstStyle/>
          <a:p>
            <a:pPr lvl="0">
              <a:defRPr lang="ko-KR" altLang="en-US"/>
            </a:pPr>
            <a:endParaRPr lang="en-US" altLang="en-US" sz="2400" b="1" i="0" kern="1200" spc="5" baseline="0">
              <a:solidFill>
                <a:srgbClr val="000000"/>
              </a:solidFill>
              <a:latin typeface="맑은 고딕"/>
            </a:endParaRPr>
          </a:p>
          <a:p>
            <a:pPr lvl="0">
              <a:defRPr lang="ko-KR" altLang="en-US"/>
            </a:pPr>
            <a:r>
              <a:rPr lang="en-US"/>
              <a:t>H</a:t>
            </a:r>
            <a:r>
              <a:rPr lang="en-US" baseline="-25000"/>
              <a:t>3 : </a:t>
            </a:r>
            <a:r>
              <a:rPr lang="en-US"/>
              <a:t>Parents-education level is associated with students exam result</a:t>
            </a:r>
          </a:p>
          <a:p>
            <a:pPr lvl="0">
              <a:defRPr lang="ko-KR" altLang="en-US"/>
            </a:pPr>
            <a:endParaRPr lang="en-US"/>
          </a:p>
          <a:p>
            <a:pPr lvl="0">
              <a:defRPr lang="ko-KR" altLang="en-US"/>
            </a:pPr>
            <a:r>
              <a:rPr lang="en-US"/>
              <a:t>H</a:t>
            </a:r>
            <a:r>
              <a:rPr lang="en-US" baseline="-25000"/>
              <a:t>4 </a:t>
            </a:r>
            <a:r>
              <a:rPr lang="en-US"/>
              <a:t>:Commute time to school is associated with students exam result.</a:t>
            </a:r>
          </a:p>
          <a:p>
            <a:pPr lvl="0">
              <a:defRPr lang="ko-KR" altLang="en-US"/>
            </a:pPr>
            <a:endParaRPr lang="en-US"/>
          </a:p>
          <a:p>
            <a:pPr lvl="0">
              <a:defRPr lang="ko-KR" altLang="en-US"/>
            </a:pPr>
            <a:r>
              <a:rPr lang="en-US"/>
              <a:t>H</a:t>
            </a:r>
            <a:r>
              <a:rPr lang="en-US" baseline="-25000"/>
              <a:t>5 :</a:t>
            </a:r>
            <a:r>
              <a:rPr lang="en-US"/>
              <a:t> The number of going out is associated with students exam result.</a:t>
            </a:r>
          </a:p>
          <a:p>
            <a:pPr lvl="0">
              <a:defRPr lang="ko-KR" altLang="en-US"/>
            </a:pPr>
            <a:endParaRPr lang="en-US"/>
          </a:p>
          <a:p>
            <a:pPr lvl="0">
              <a:defRPr lang="ko-KR" altLang="en-US"/>
            </a:pPr>
            <a:r>
              <a:rPr lang="en-US"/>
              <a:t>H</a:t>
            </a:r>
            <a:r>
              <a:rPr lang="en-US" baseline="-25000"/>
              <a:t>6 :</a:t>
            </a:r>
            <a:r>
              <a:rPr lang="en-US"/>
              <a:t> The number of absence in one semester is associated with students </a:t>
            </a:r>
          </a:p>
          <a:p>
            <a:pPr lvl="0">
              <a:defRPr lang="ko-KR" altLang="en-US"/>
            </a:pPr>
            <a:r>
              <a:rPr lang="en-US"/>
              <a:t>     exam result.</a:t>
            </a:r>
          </a:p>
          <a:p>
            <a:pPr lvl="0">
              <a:defRPr lang="ko-KR" altLang="en-US"/>
            </a:pPr>
            <a:endParaRPr lang="en-US"/>
          </a:p>
        </p:txBody>
      </p:sp>
      <p:grpSp>
        <p:nvGrpSpPr>
          <p:cNvPr id="7" name="그룹 12"/>
          <p:cNvGrpSpPr/>
          <p:nvPr/>
        </p:nvGrpSpPr>
        <p:grpSpPr>
          <a:xfrm>
            <a:off x="285720" y="4114800"/>
            <a:ext cx="8572560" cy="2743200"/>
            <a:chOff x="285720" y="1428736"/>
            <a:chExt cx="8572560" cy="3857652"/>
          </a:xfrm>
        </p:grpSpPr>
        <p:pic>
          <p:nvPicPr>
            <p:cNvPr id="8" name="Picture 1"/>
            <p:cNvPicPr>
              <a:picLocks noChangeAspect="1" noChangeArrowheads="1"/>
            </p:cNvPicPr>
            <p:nvPr/>
          </p:nvPicPr>
          <p:blipFill rotWithShape="1">
            <a:blip r:embed="rId2"/>
            <a:srcRect/>
            <a:stretch>
              <a:fillRect/>
            </a:stretch>
          </p:blipFill>
          <p:spPr>
            <a:xfrm>
              <a:off x="285720" y="1428736"/>
              <a:ext cx="8534400" cy="3857652"/>
            </a:xfrm>
            <a:prstGeom prst="rect">
              <a:avLst/>
            </a:prstGeom>
            <a:noFill/>
            <a:ln w="9525">
              <a:noFill/>
              <a:miter/>
            </a:ln>
            <a:effectLst/>
          </p:spPr>
        </p:pic>
        <p:sp>
          <p:nvSpPr>
            <p:cNvPr id="9" name="직사각형 3"/>
            <p:cNvSpPr/>
            <p:nvPr/>
          </p:nvSpPr>
          <p:spPr>
            <a:xfrm>
              <a:off x="571472" y="1785926"/>
              <a:ext cx="714380" cy="3571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p>
          </p:txBody>
        </p:sp>
        <p:sp>
          <p:nvSpPr>
            <p:cNvPr id="10" name="직사각형 4"/>
            <p:cNvSpPr/>
            <p:nvPr/>
          </p:nvSpPr>
          <p:spPr>
            <a:xfrm>
              <a:off x="4000496" y="1785926"/>
              <a:ext cx="714380" cy="3571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p>
          </p:txBody>
        </p:sp>
        <p:sp>
          <p:nvSpPr>
            <p:cNvPr id="11" name="직사각형 7"/>
            <p:cNvSpPr/>
            <p:nvPr/>
          </p:nvSpPr>
          <p:spPr>
            <a:xfrm>
              <a:off x="2571736" y="1785926"/>
              <a:ext cx="714380" cy="3571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p>
          </p:txBody>
        </p:sp>
        <p:sp>
          <p:nvSpPr>
            <p:cNvPr id="12" name="직사각형 8"/>
            <p:cNvSpPr/>
            <p:nvPr/>
          </p:nvSpPr>
          <p:spPr>
            <a:xfrm>
              <a:off x="3286116" y="1785926"/>
              <a:ext cx="714380" cy="3571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p>
          </p:txBody>
        </p:sp>
        <p:sp>
          <p:nvSpPr>
            <p:cNvPr id="13" name="직사각형 9"/>
            <p:cNvSpPr/>
            <p:nvPr/>
          </p:nvSpPr>
          <p:spPr>
            <a:xfrm>
              <a:off x="4714876" y="1785926"/>
              <a:ext cx="642942" cy="3571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p>
          </p:txBody>
        </p:sp>
        <p:sp>
          <p:nvSpPr>
            <p:cNvPr id="14" name="직사각형 10"/>
            <p:cNvSpPr/>
            <p:nvPr/>
          </p:nvSpPr>
          <p:spPr>
            <a:xfrm>
              <a:off x="5357818" y="1785926"/>
              <a:ext cx="714380" cy="3571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p>
          </p:txBody>
        </p:sp>
        <p:sp>
          <p:nvSpPr>
            <p:cNvPr id="15" name="직사각형 11"/>
            <p:cNvSpPr/>
            <p:nvPr/>
          </p:nvSpPr>
          <p:spPr>
            <a:xfrm>
              <a:off x="8143900" y="1785926"/>
              <a:ext cx="714380" cy="3571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p>
          </p:txBody>
        </p:sp>
      </p:gr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75656" y="548680"/>
            <a:ext cx="6048672" cy="400110"/>
          </a:xfrm>
          <a:prstGeom prst="rect">
            <a:avLst/>
          </a:prstGeom>
          <a:ln>
            <a:solidFill>
              <a:srgbClr val="C00000"/>
            </a:solid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altLang="ko-KR" sz="2000" b="1" dirty="0" smtClean="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rPr>
              <a:t>Analysis of Math </a:t>
            </a:r>
            <a:r>
              <a:rPr lang="en-US" altLang="ko-KR" sz="2000" b="1"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rPr>
              <a:t>G</a:t>
            </a:r>
            <a:r>
              <a:rPr lang="en-US" altLang="ko-KR" sz="2000" b="1" dirty="0" smtClean="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rPr>
              <a:t>rade </a:t>
            </a:r>
            <a:endParaRPr lang="ko-KR" altLang="en-US" sz="2000" b="1"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endParaRPr>
          </a:p>
        </p:txBody>
      </p:sp>
      <p:graphicFrame>
        <p:nvGraphicFramePr>
          <p:cNvPr id="8" name="표 7"/>
          <p:cNvGraphicFramePr>
            <a:graphicFrameLocks noGrp="1"/>
          </p:cNvGraphicFramePr>
          <p:nvPr>
            <p:extLst>
              <p:ext uri="{D42A27DB-BD31-4B8C-83A1-F6EECF244321}">
                <p14:modId xmlns:p14="http://schemas.microsoft.com/office/powerpoint/2010/main" xmlns="" val="1778330312"/>
              </p:ext>
            </p:extLst>
          </p:nvPr>
        </p:nvGraphicFramePr>
        <p:xfrm>
          <a:off x="1115616" y="2060848"/>
          <a:ext cx="7056784" cy="2824090"/>
        </p:xfrm>
        <a:graphic>
          <a:graphicData uri="http://schemas.openxmlformats.org/drawingml/2006/table">
            <a:tbl>
              <a:tblPr firstRow="1" firstCol="1">
                <a:tableStyleId>{5C22544A-7EE6-4342-B048-85BDC9FD1C3A}</a:tableStyleId>
              </a:tblPr>
              <a:tblGrid>
                <a:gridCol w="1764196"/>
                <a:gridCol w="1764196"/>
                <a:gridCol w="1764196"/>
                <a:gridCol w="1764196"/>
              </a:tblGrid>
              <a:tr h="564818">
                <a:tc>
                  <a:txBody>
                    <a:bodyPr/>
                    <a:lstStyle/>
                    <a:p>
                      <a:pPr algn="ctr" latinLnBrk="1"/>
                      <a:r>
                        <a:rPr lang="en-US" altLang="ko-KR" sz="2000" dirty="0" smtClean="0">
                          <a:solidFill>
                            <a:schemeClr val="tx1"/>
                          </a:solidFill>
                        </a:rPr>
                        <a:t>Math</a:t>
                      </a:r>
                      <a:r>
                        <a:rPr lang="en-US" altLang="ko-KR" sz="2000" baseline="0" dirty="0" smtClean="0">
                          <a:solidFill>
                            <a:schemeClr val="tx1"/>
                          </a:solidFill>
                        </a:rPr>
                        <a:t> score</a:t>
                      </a:r>
                      <a:endParaRPr lang="ko-KR"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2000" dirty="0" smtClean="0"/>
                        <a:t>P-value</a:t>
                      </a:r>
                      <a:endParaRPr lang="ko-KR"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2000" dirty="0" smtClean="0"/>
                        <a:t>Coefficient</a:t>
                      </a:r>
                      <a:endParaRPr lang="ko-KR"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2000" dirty="0" smtClean="0"/>
                        <a:t>Correlation</a:t>
                      </a:r>
                      <a:endParaRPr lang="ko-KR"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4818">
                <a:tc>
                  <a:txBody>
                    <a:bodyPr/>
                    <a:lstStyle/>
                    <a:p>
                      <a:pPr algn="ctr" latinLnBrk="1"/>
                      <a:r>
                        <a:rPr lang="en-US" altLang="ko-KR" sz="2000" dirty="0" smtClean="0"/>
                        <a:t>Ave-</a:t>
                      </a:r>
                      <a:r>
                        <a:rPr lang="en-US" altLang="ko-KR" sz="2000" dirty="0" err="1" smtClean="0"/>
                        <a:t>Edu</a:t>
                      </a:r>
                      <a:endParaRPr lang="ko-KR"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2000" dirty="0" smtClean="0"/>
                        <a:t>8.33E-0.6</a:t>
                      </a:r>
                      <a:endParaRPr lang="ko-KR"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2000" dirty="0" smtClean="0"/>
                        <a:t>0.835</a:t>
                      </a:r>
                      <a:endParaRPr lang="ko-KR"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2000" dirty="0" smtClean="0"/>
                        <a:t>0.222</a:t>
                      </a:r>
                      <a:endParaRPr lang="ko-KR"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4818">
                <a:tc>
                  <a:txBody>
                    <a:bodyPr/>
                    <a:lstStyle/>
                    <a:p>
                      <a:pPr algn="ctr" latinLnBrk="1"/>
                      <a:r>
                        <a:rPr lang="en-US" altLang="ko-KR" sz="2000" dirty="0" smtClean="0"/>
                        <a:t>Travel</a:t>
                      </a:r>
                      <a:r>
                        <a:rPr lang="en-US" altLang="ko-KR" sz="2000" baseline="0" dirty="0" smtClean="0"/>
                        <a:t> time</a:t>
                      </a:r>
                      <a:endParaRPr lang="ko-KR"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2000" dirty="0" smtClean="0"/>
                        <a:t>0.0107</a:t>
                      </a:r>
                      <a:endParaRPr lang="ko-KR"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2000" dirty="0" smtClean="0"/>
                        <a:t>-0.679</a:t>
                      </a:r>
                      <a:endParaRPr lang="ko-KR"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2000" dirty="0" smtClean="0"/>
                        <a:t>-0.128</a:t>
                      </a:r>
                      <a:endParaRPr lang="ko-KR"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4818">
                <a:tc>
                  <a:txBody>
                    <a:bodyPr/>
                    <a:lstStyle/>
                    <a:p>
                      <a:pPr algn="ctr" latinLnBrk="1"/>
                      <a:r>
                        <a:rPr lang="en-US" altLang="ko-KR" sz="2000" dirty="0" smtClean="0"/>
                        <a:t>Going out</a:t>
                      </a:r>
                      <a:endParaRPr lang="ko-KR"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2000" dirty="0" smtClean="0"/>
                        <a:t>0.0207</a:t>
                      </a:r>
                      <a:endParaRPr lang="ko-KR"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2000" dirty="0" smtClean="0"/>
                        <a:t>-0.513</a:t>
                      </a:r>
                      <a:endParaRPr lang="ko-KR"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2000" dirty="0" smtClean="0"/>
                        <a:t>-0.155</a:t>
                      </a:r>
                      <a:endParaRPr lang="ko-KR"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4818">
                <a:tc>
                  <a:txBody>
                    <a:bodyPr/>
                    <a:lstStyle/>
                    <a:p>
                      <a:pPr algn="ctr" latinLnBrk="1"/>
                      <a:r>
                        <a:rPr lang="en-US" altLang="ko-KR" sz="2000" dirty="0" smtClean="0"/>
                        <a:t>Absence</a:t>
                      </a:r>
                      <a:endParaRPr lang="ko-KR"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2000" dirty="0" smtClean="0"/>
                        <a:t>0.906</a:t>
                      </a:r>
                      <a:endParaRPr lang="ko-KR"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2000" dirty="0" smtClean="0"/>
                        <a:t>-0.003</a:t>
                      </a:r>
                      <a:endParaRPr lang="ko-KR"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2000" dirty="0" smtClean="0"/>
                        <a:t>-0.0006</a:t>
                      </a:r>
                      <a:endParaRPr lang="ko-KR"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오른쪽 화살표 8"/>
          <p:cNvSpPr/>
          <p:nvPr/>
        </p:nvSpPr>
        <p:spPr>
          <a:xfrm>
            <a:off x="251520" y="5589240"/>
            <a:ext cx="504056" cy="288032"/>
          </a:xfrm>
          <a:prstGeom prst="rightArrow">
            <a:avLst/>
          </a:prstGeom>
          <a:solidFill>
            <a:schemeClr val="bg1"/>
          </a:solidFill>
          <a:ln>
            <a:solidFill>
              <a:schemeClr val="tx1"/>
            </a:solidFill>
          </a:ln>
          <a:effectLst>
            <a:glow rad="635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Box 9"/>
          <p:cNvSpPr txBox="1"/>
          <p:nvPr/>
        </p:nvSpPr>
        <p:spPr>
          <a:xfrm>
            <a:off x="899592" y="5410090"/>
            <a:ext cx="7704856" cy="646331"/>
          </a:xfrm>
          <a:prstGeom prst="rect">
            <a:avLst/>
          </a:prstGeom>
          <a:noFill/>
        </p:spPr>
        <p:txBody>
          <a:bodyPr wrap="square" rtlCol="0">
            <a:spAutoFit/>
          </a:bodyPr>
          <a:lstStyle/>
          <a:p>
            <a:r>
              <a:rPr lang="en-US" altLang="ko-KR" dirty="0" smtClean="0"/>
              <a:t>Education level, travel time, the number of going out can affect on student’s performance</a:t>
            </a:r>
            <a:endParaRPr lang="ko-KR"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75656" y="548680"/>
            <a:ext cx="6048672" cy="400110"/>
          </a:xfrm>
          <a:prstGeom prst="rect">
            <a:avLst/>
          </a:prstGeom>
          <a:ln>
            <a:solidFill>
              <a:srgbClr val="C00000"/>
            </a:solid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altLang="ko-KR" sz="2000" b="1" dirty="0" smtClean="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rPr>
              <a:t>Analysis of Portuguese Grade </a:t>
            </a:r>
            <a:endParaRPr lang="ko-KR" altLang="en-US" sz="2000" b="1"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endParaRPr>
          </a:p>
        </p:txBody>
      </p:sp>
      <p:graphicFrame>
        <p:nvGraphicFramePr>
          <p:cNvPr id="3" name="표 2"/>
          <p:cNvGraphicFramePr>
            <a:graphicFrameLocks noGrp="1"/>
          </p:cNvGraphicFramePr>
          <p:nvPr>
            <p:extLst>
              <p:ext uri="{D42A27DB-BD31-4B8C-83A1-F6EECF244321}">
                <p14:modId xmlns:p14="http://schemas.microsoft.com/office/powerpoint/2010/main" xmlns="" val="3100868766"/>
              </p:ext>
            </p:extLst>
          </p:nvPr>
        </p:nvGraphicFramePr>
        <p:xfrm>
          <a:off x="1115616" y="2060848"/>
          <a:ext cx="7056784" cy="2960312"/>
        </p:xfrm>
        <a:graphic>
          <a:graphicData uri="http://schemas.openxmlformats.org/drawingml/2006/table">
            <a:tbl>
              <a:tblPr firstRow="1" firstCol="1">
                <a:tableStyleId>{5C22544A-7EE6-4342-B048-85BDC9FD1C3A}</a:tableStyleId>
              </a:tblPr>
              <a:tblGrid>
                <a:gridCol w="1764196"/>
                <a:gridCol w="1764196"/>
                <a:gridCol w="1764196"/>
                <a:gridCol w="1764196"/>
              </a:tblGrid>
              <a:tr h="564818">
                <a:tc>
                  <a:txBody>
                    <a:bodyPr/>
                    <a:lstStyle/>
                    <a:p>
                      <a:pPr algn="ctr" latinLnBrk="1"/>
                      <a:r>
                        <a:rPr lang="en-US" altLang="ko-KR" sz="2000" dirty="0" smtClean="0">
                          <a:solidFill>
                            <a:schemeClr val="tx1"/>
                          </a:solidFill>
                        </a:rPr>
                        <a:t>Portuguese</a:t>
                      </a:r>
                      <a:r>
                        <a:rPr lang="en-US" altLang="ko-KR" sz="2000" baseline="0" dirty="0" smtClean="0">
                          <a:solidFill>
                            <a:schemeClr val="tx1"/>
                          </a:solidFill>
                        </a:rPr>
                        <a:t> score</a:t>
                      </a:r>
                      <a:endParaRPr lang="ko-KR"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2000" dirty="0" smtClean="0"/>
                        <a:t>P-value</a:t>
                      </a:r>
                      <a:endParaRPr lang="ko-KR"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2000" dirty="0" smtClean="0"/>
                        <a:t>Coefficient</a:t>
                      </a:r>
                      <a:endParaRPr lang="ko-KR"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2000" dirty="0" smtClean="0"/>
                        <a:t>Correlation</a:t>
                      </a:r>
                      <a:endParaRPr lang="ko-KR"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4818">
                <a:tc>
                  <a:txBody>
                    <a:bodyPr/>
                    <a:lstStyle/>
                    <a:p>
                      <a:pPr algn="ctr" latinLnBrk="1"/>
                      <a:r>
                        <a:rPr lang="en-US" altLang="ko-KR" sz="2000" dirty="0" smtClean="0"/>
                        <a:t>Ave-</a:t>
                      </a:r>
                      <a:r>
                        <a:rPr lang="en-US" altLang="ko-KR" sz="2000" dirty="0" err="1" smtClean="0"/>
                        <a:t>Edu</a:t>
                      </a:r>
                      <a:endParaRPr lang="ko-KR"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2000" dirty="0" smtClean="0"/>
                        <a:t>1.68E-12</a:t>
                      </a:r>
                      <a:endParaRPr lang="ko-KR"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2000" dirty="0" smtClean="0"/>
                        <a:t>0.761</a:t>
                      </a:r>
                      <a:endParaRPr lang="ko-KR"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2000" dirty="0" smtClean="0"/>
                        <a:t>0.272</a:t>
                      </a:r>
                      <a:endParaRPr lang="ko-KR"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4818">
                <a:tc>
                  <a:txBody>
                    <a:bodyPr/>
                    <a:lstStyle/>
                    <a:p>
                      <a:pPr algn="ctr" latinLnBrk="1"/>
                      <a:r>
                        <a:rPr lang="en-US" altLang="ko-KR" sz="2000" dirty="0" smtClean="0"/>
                        <a:t>Travel</a:t>
                      </a:r>
                      <a:r>
                        <a:rPr lang="en-US" altLang="ko-KR" sz="2000" baseline="0" dirty="0" smtClean="0"/>
                        <a:t> time</a:t>
                      </a:r>
                      <a:endParaRPr lang="ko-KR"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2000" dirty="0" smtClean="0"/>
                        <a:t>0.0001</a:t>
                      </a:r>
                      <a:endParaRPr lang="ko-KR"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2000" dirty="0" smtClean="0"/>
                        <a:t>-0.571</a:t>
                      </a:r>
                      <a:endParaRPr lang="ko-KR"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2000" dirty="0" smtClean="0"/>
                        <a:t>-0.151</a:t>
                      </a:r>
                      <a:endParaRPr lang="ko-KR"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4818">
                <a:tc>
                  <a:txBody>
                    <a:bodyPr/>
                    <a:lstStyle/>
                    <a:p>
                      <a:pPr algn="ctr" latinLnBrk="1"/>
                      <a:r>
                        <a:rPr lang="en-US" altLang="ko-KR" sz="2000" dirty="0" smtClean="0"/>
                        <a:t>Going out</a:t>
                      </a:r>
                      <a:endParaRPr lang="ko-KR"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2000" dirty="0" smtClean="0"/>
                        <a:t>0.031</a:t>
                      </a:r>
                      <a:endParaRPr lang="ko-KR"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2000" dirty="0" smtClean="0"/>
                        <a:t>-0.203</a:t>
                      </a:r>
                      <a:endParaRPr lang="ko-KR"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2000" dirty="0" smtClean="0"/>
                        <a:t>-0.084</a:t>
                      </a:r>
                      <a:endParaRPr lang="ko-KR"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4818">
                <a:tc>
                  <a:txBody>
                    <a:bodyPr/>
                    <a:lstStyle/>
                    <a:p>
                      <a:pPr algn="ctr" latinLnBrk="1"/>
                      <a:r>
                        <a:rPr lang="en-US" altLang="ko-KR" sz="2000" dirty="0" smtClean="0"/>
                        <a:t>Absence</a:t>
                      </a:r>
                      <a:endParaRPr lang="ko-KR"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2000" dirty="0" smtClean="0"/>
                        <a:t>0.001</a:t>
                      </a:r>
                      <a:endParaRPr lang="ko-KR"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2000" dirty="0" smtClean="0"/>
                        <a:t>-0.076</a:t>
                      </a:r>
                      <a:endParaRPr lang="ko-KR"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2000" dirty="0" smtClean="0"/>
                        <a:t>-0.125</a:t>
                      </a:r>
                      <a:endParaRPr lang="ko-KR"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오른쪽 화살표 3"/>
          <p:cNvSpPr/>
          <p:nvPr/>
        </p:nvSpPr>
        <p:spPr>
          <a:xfrm>
            <a:off x="251520" y="5589240"/>
            <a:ext cx="504056" cy="288032"/>
          </a:xfrm>
          <a:prstGeom prst="rightArrow">
            <a:avLst/>
          </a:prstGeom>
          <a:solidFill>
            <a:schemeClr val="bg1"/>
          </a:solidFill>
          <a:ln>
            <a:solidFill>
              <a:schemeClr val="tx1"/>
            </a:solidFill>
          </a:ln>
          <a:effectLst>
            <a:glow rad="635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p:cNvSpPr txBox="1"/>
          <p:nvPr/>
        </p:nvSpPr>
        <p:spPr>
          <a:xfrm>
            <a:off x="899592" y="5507940"/>
            <a:ext cx="7704856" cy="369332"/>
          </a:xfrm>
          <a:prstGeom prst="rect">
            <a:avLst/>
          </a:prstGeom>
          <a:noFill/>
        </p:spPr>
        <p:txBody>
          <a:bodyPr wrap="square" rtlCol="0">
            <a:spAutoFit/>
          </a:bodyPr>
          <a:lstStyle/>
          <a:p>
            <a:r>
              <a:rPr lang="en-US" altLang="ko-KR" dirty="0" smtClean="0"/>
              <a:t>All of the factors can affect on student’s performance</a:t>
            </a:r>
            <a:endParaRPr lang="ko-KR"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75656" y="548680"/>
            <a:ext cx="6048672" cy="400110"/>
          </a:xfrm>
          <a:prstGeom prst="rect">
            <a:avLst/>
          </a:prstGeom>
          <a:ln>
            <a:solidFill>
              <a:srgbClr val="C00000"/>
            </a:solid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altLang="ko-KR" sz="2000" b="1" dirty="0" smtClean="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rPr>
              <a:t>Result of simple regression</a:t>
            </a:r>
            <a:endParaRPr lang="ko-KR" altLang="en-US" sz="2000" b="1"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endParaRPr>
          </a:p>
        </p:txBody>
      </p:sp>
      <p:sp>
        <p:nvSpPr>
          <p:cNvPr id="6" name="TextBox 5"/>
          <p:cNvSpPr txBox="1"/>
          <p:nvPr/>
        </p:nvSpPr>
        <p:spPr>
          <a:xfrm>
            <a:off x="539552" y="1720401"/>
            <a:ext cx="8064896" cy="4001095"/>
          </a:xfrm>
          <a:prstGeom prst="rect">
            <a:avLst/>
          </a:prstGeom>
          <a:noFill/>
        </p:spPr>
        <p:txBody>
          <a:bodyPr wrap="square" rtlCol="0">
            <a:spAutoFit/>
          </a:bodyPr>
          <a:lstStyle/>
          <a:p>
            <a:pPr marL="342900" indent="-342900">
              <a:buAutoNum type="arabicPeriod"/>
            </a:pPr>
            <a:r>
              <a:rPr lang="en-US" altLang="ko-KR" sz="2800" b="1" dirty="0" smtClean="0">
                <a:solidFill>
                  <a:schemeClr val="accent2"/>
                </a:solidFill>
              </a:rPr>
              <a:t>Interpretation of simple regression</a:t>
            </a:r>
          </a:p>
          <a:p>
            <a:pPr marL="342900" indent="-342900">
              <a:buAutoNum type="arabicPeriod"/>
            </a:pPr>
            <a:endParaRPr lang="en-US" altLang="ko-KR" sz="2000" b="1" dirty="0" smtClean="0">
              <a:solidFill>
                <a:schemeClr val="accent2"/>
              </a:solidFill>
            </a:endParaRPr>
          </a:p>
          <a:p>
            <a:pPr marL="342900" indent="-342900">
              <a:buFont typeface="Wingdings" pitchFamily="2" charset="2"/>
              <a:buChar char="§"/>
            </a:pPr>
            <a:r>
              <a:rPr lang="en-US" altLang="ko-KR" sz="2000" dirty="0" smtClean="0"/>
              <a:t>Same result on education level, commute time, going out</a:t>
            </a:r>
          </a:p>
          <a:p>
            <a:pPr marL="342900" indent="-342900">
              <a:buFont typeface="Wingdings" pitchFamily="2" charset="2"/>
              <a:buChar char="§"/>
            </a:pPr>
            <a:endParaRPr lang="en-US" altLang="ko-KR" sz="2000" dirty="0" smtClean="0"/>
          </a:p>
          <a:p>
            <a:pPr marL="342900" indent="-342900">
              <a:buFont typeface="Wingdings" pitchFamily="2" charset="2"/>
              <a:buChar char="§"/>
            </a:pPr>
            <a:r>
              <a:rPr lang="en-US" altLang="ko-KR" sz="2000" dirty="0" smtClean="0"/>
              <a:t>Different result on the number of absence with both score</a:t>
            </a:r>
          </a:p>
          <a:p>
            <a:pPr marL="342900" indent="-342900">
              <a:buFont typeface="Wingdings" pitchFamily="2" charset="2"/>
              <a:buChar char="§"/>
            </a:pPr>
            <a:endParaRPr lang="en-US" altLang="ko-KR" sz="2000" dirty="0"/>
          </a:p>
          <a:p>
            <a:pPr marL="342900" indent="-342900">
              <a:buFont typeface="Wingdings" pitchFamily="2" charset="2"/>
              <a:buChar char="§"/>
            </a:pPr>
            <a:endParaRPr lang="en-US" altLang="ko-KR" dirty="0" smtClean="0"/>
          </a:p>
          <a:p>
            <a:r>
              <a:rPr lang="en-US" altLang="ko-KR" sz="2800" b="1" dirty="0" smtClean="0">
                <a:solidFill>
                  <a:schemeClr val="accent2"/>
                </a:solidFill>
              </a:rPr>
              <a:t>2. Limitation of simple regression</a:t>
            </a:r>
          </a:p>
          <a:p>
            <a:endParaRPr lang="en-US" altLang="ko-KR" sz="2000" b="1" dirty="0">
              <a:solidFill>
                <a:schemeClr val="accent2"/>
              </a:solidFill>
            </a:endParaRPr>
          </a:p>
          <a:p>
            <a:pPr marL="342900" indent="-342900">
              <a:buFont typeface="Wingdings" pitchFamily="2" charset="2"/>
              <a:buChar char="§"/>
            </a:pPr>
            <a:r>
              <a:rPr lang="en-US" altLang="ko-KR" sz="2000" dirty="0" smtClean="0"/>
              <a:t>Need to consider interaction between factors</a:t>
            </a:r>
          </a:p>
          <a:p>
            <a:pPr marL="342900" indent="-342900">
              <a:buFont typeface="Wingdings" pitchFamily="2" charset="2"/>
              <a:buChar char="§"/>
            </a:pPr>
            <a:endParaRPr lang="en-US" altLang="ko-KR" sz="2000" dirty="0" smtClean="0"/>
          </a:p>
          <a:p>
            <a:r>
              <a:rPr lang="en-US" altLang="ko-KR" sz="2000" dirty="0"/>
              <a:t> </a:t>
            </a:r>
            <a:r>
              <a:rPr lang="en-US" altLang="ko-KR" sz="2000" b="1" dirty="0" smtClean="0"/>
              <a:t>--&gt; Multiple Regression</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38200" y="548680"/>
            <a:ext cx="7696200" cy="400110"/>
          </a:xfrm>
          <a:prstGeom prst="rect">
            <a:avLst/>
          </a:prstGeom>
          <a:ln>
            <a:solidFill>
              <a:srgbClr val="C00000"/>
            </a:solid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sz="2000" b="1" dirty="0" smtClean="0"/>
              <a:t>Multiple Regression Analysis Results- Students </a:t>
            </a:r>
            <a:r>
              <a:rPr lang="en-US" sz="2000" b="1" dirty="0" smtClean="0">
                <a:solidFill>
                  <a:srgbClr val="C00000"/>
                </a:solidFill>
              </a:rPr>
              <a:t>Math</a:t>
            </a:r>
            <a:r>
              <a:rPr lang="en-US" sz="2000" b="1" dirty="0" smtClean="0"/>
              <a:t> score</a:t>
            </a:r>
            <a:endParaRPr lang="ko-KR" altLang="en-US" sz="2000" b="1"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endParaRPr>
          </a:p>
        </p:txBody>
      </p:sp>
      <p:graphicFrame>
        <p:nvGraphicFramePr>
          <p:cNvPr id="4" name="Table 3"/>
          <p:cNvGraphicFramePr>
            <a:graphicFrameLocks noGrp="1"/>
          </p:cNvGraphicFramePr>
          <p:nvPr/>
        </p:nvGraphicFramePr>
        <p:xfrm>
          <a:off x="685800" y="1828800"/>
          <a:ext cx="7772400" cy="3200400"/>
        </p:xfrm>
        <a:graphic>
          <a:graphicData uri="http://schemas.openxmlformats.org/drawingml/2006/table">
            <a:tbl>
              <a:tblPr firstRow="1" bandRow="1">
                <a:tableStyleId>{5C22544A-7EE6-4342-B048-85BDC9FD1C3A}</a:tableStyleId>
              </a:tblPr>
              <a:tblGrid>
                <a:gridCol w="457200"/>
                <a:gridCol w="4191000"/>
                <a:gridCol w="838200"/>
                <a:gridCol w="1219200"/>
                <a:gridCol w="1066800"/>
              </a:tblGrid>
              <a:tr h="640080">
                <a:tc gridSpan="2">
                  <a:txBody>
                    <a:bodyPr/>
                    <a:lstStyle/>
                    <a:p>
                      <a:pPr algn="ctr"/>
                      <a:r>
                        <a:rPr lang="en-US" sz="2000" dirty="0" smtClean="0"/>
                        <a:t>Hypothesis</a:t>
                      </a:r>
                      <a:endParaRPr lang="en-US" sz="2000" dirty="0"/>
                    </a:p>
                  </a:txBody>
                  <a:tcPr/>
                </a:tc>
                <a:tc hMerge="1">
                  <a:txBody>
                    <a:bodyPr/>
                    <a:lstStyle/>
                    <a:p>
                      <a:endParaRPr lang="en-US" dirty="0"/>
                    </a:p>
                  </a:txBody>
                  <a:tcPr/>
                </a:tc>
                <a:tc>
                  <a:txBody>
                    <a:bodyPr/>
                    <a:lstStyle/>
                    <a:p>
                      <a:pPr algn="ctr" latinLnBrk="1">
                        <a:lnSpc>
                          <a:spcPct val="115000"/>
                        </a:lnSpc>
                        <a:spcAft>
                          <a:spcPts val="0"/>
                        </a:spcAft>
                      </a:pPr>
                      <a:r>
                        <a:rPr lang="en-US" sz="2000" b="1" kern="100" dirty="0">
                          <a:latin typeface="+mn-lt"/>
                          <a:ea typeface="Times New Roman"/>
                          <a:cs typeface="Iskoola Pota"/>
                        </a:rPr>
                        <a:t>β</a:t>
                      </a:r>
                      <a:endParaRPr lang="en-US" sz="2000" kern="100" dirty="0">
                        <a:latin typeface="+mn-lt"/>
                        <a:ea typeface="Malgun Gothic"/>
                        <a:cs typeface="Iskoola Pota"/>
                      </a:endParaRPr>
                    </a:p>
                  </a:txBody>
                  <a:tcPr marL="68580" marR="68580" marT="0" marB="0" anchor="ctr"/>
                </a:tc>
                <a:tc>
                  <a:txBody>
                    <a:bodyPr/>
                    <a:lstStyle/>
                    <a:p>
                      <a:pPr algn="ctr" latinLnBrk="1">
                        <a:lnSpc>
                          <a:spcPct val="115000"/>
                        </a:lnSpc>
                        <a:spcAft>
                          <a:spcPts val="0"/>
                        </a:spcAft>
                      </a:pPr>
                      <a:r>
                        <a:rPr lang="en-US" sz="2000" b="1" kern="100" dirty="0">
                          <a:latin typeface="+mn-lt"/>
                          <a:ea typeface="Times New Roman"/>
                          <a:cs typeface="Iskoola Pota"/>
                        </a:rPr>
                        <a:t>P-value</a:t>
                      </a:r>
                      <a:endParaRPr lang="en-US" sz="2000" kern="100" dirty="0">
                        <a:latin typeface="+mn-lt"/>
                        <a:ea typeface="Malgun Gothic"/>
                        <a:cs typeface="Iskoola Pota"/>
                      </a:endParaRPr>
                    </a:p>
                  </a:txBody>
                  <a:tcPr marL="68580" marR="68580" marT="0" marB="0" anchor="ctr"/>
                </a:tc>
                <a:tc>
                  <a:txBody>
                    <a:bodyPr/>
                    <a:lstStyle/>
                    <a:p>
                      <a:pPr algn="ctr" latinLnBrk="1">
                        <a:lnSpc>
                          <a:spcPct val="115000"/>
                        </a:lnSpc>
                        <a:spcAft>
                          <a:spcPts val="0"/>
                        </a:spcAft>
                      </a:pPr>
                      <a:r>
                        <a:rPr lang="en-US" sz="2000" b="1" kern="100" dirty="0">
                          <a:latin typeface="+mn-lt"/>
                          <a:ea typeface="Times New Roman"/>
                          <a:cs typeface="Iskoola Pota"/>
                        </a:rPr>
                        <a:t>Results</a:t>
                      </a:r>
                      <a:endParaRPr lang="en-US" sz="2000" kern="100" dirty="0">
                        <a:latin typeface="+mn-lt"/>
                        <a:ea typeface="Malgun Gothic"/>
                        <a:cs typeface="Iskoola Pota"/>
                      </a:endParaRPr>
                    </a:p>
                  </a:txBody>
                  <a:tcPr marL="68580" marR="68580" marT="0" marB="0" anchor="ctr"/>
                </a:tc>
              </a:tr>
              <a:tr h="640080">
                <a:tc>
                  <a:txBody>
                    <a:bodyPr/>
                    <a:lstStyle/>
                    <a:p>
                      <a:r>
                        <a:rPr lang="en-US" sz="1400" dirty="0" smtClean="0">
                          <a:solidFill>
                            <a:schemeClr val="tx1"/>
                          </a:solidFill>
                          <a:latin typeface="+mn-lt"/>
                        </a:rPr>
                        <a:t>H3</a:t>
                      </a:r>
                      <a:endParaRPr lang="en-US" sz="1400" dirty="0">
                        <a:solidFill>
                          <a:schemeClr val="tx1"/>
                        </a:solidFill>
                        <a:latin typeface="+mn-lt"/>
                      </a:endParaRPr>
                    </a:p>
                  </a:txBody>
                  <a:tcPr anchor="ctr"/>
                </a:tc>
                <a:tc>
                  <a:txBody>
                    <a:bodyPr/>
                    <a:lstStyle/>
                    <a:p>
                      <a:pPr algn="just" latinLnBrk="1">
                        <a:lnSpc>
                          <a:spcPct val="115000"/>
                        </a:lnSpc>
                        <a:spcAft>
                          <a:spcPts val="0"/>
                        </a:spcAft>
                      </a:pPr>
                      <a:r>
                        <a:rPr lang="en-US" sz="1400" kern="100" dirty="0">
                          <a:solidFill>
                            <a:schemeClr val="tx1"/>
                          </a:solidFill>
                          <a:latin typeface="+mn-lt"/>
                          <a:ea typeface="Times New Roman"/>
                          <a:cs typeface="Iskoola Pota"/>
                        </a:rPr>
                        <a:t>Parents </a:t>
                      </a:r>
                      <a:r>
                        <a:rPr lang="en-US" sz="1400" kern="100" dirty="0" err="1">
                          <a:solidFill>
                            <a:schemeClr val="tx1"/>
                          </a:solidFill>
                          <a:latin typeface="+mn-lt"/>
                          <a:ea typeface="Times New Roman"/>
                          <a:cs typeface="Iskoola Pota"/>
                        </a:rPr>
                        <a:t>edu</a:t>
                      </a:r>
                      <a:r>
                        <a:rPr lang="en-US" sz="1400" kern="100" dirty="0">
                          <a:solidFill>
                            <a:schemeClr val="tx1"/>
                          </a:solidFill>
                          <a:latin typeface="+mn-lt"/>
                          <a:ea typeface="Times New Roman"/>
                          <a:cs typeface="Iskoola Pota"/>
                        </a:rPr>
                        <a:t>. Level  </a:t>
                      </a:r>
                      <a:r>
                        <a:rPr lang="en-US" sz="1400" kern="100" dirty="0">
                          <a:solidFill>
                            <a:schemeClr val="tx1"/>
                          </a:solidFill>
                          <a:latin typeface="+mn-lt"/>
                          <a:ea typeface="Times New Roman"/>
                          <a:cs typeface="Times New Roman"/>
                          <a:sym typeface="Wingdings"/>
                        </a:rPr>
                        <a:t></a:t>
                      </a:r>
                      <a:r>
                        <a:rPr lang="en-US" sz="1400" kern="100" dirty="0">
                          <a:solidFill>
                            <a:schemeClr val="tx1"/>
                          </a:solidFill>
                          <a:latin typeface="+mn-lt"/>
                          <a:ea typeface="Times New Roman"/>
                          <a:cs typeface="Iskoola Pota"/>
                        </a:rPr>
                        <a:t>  Students Exam Results</a:t>
                      </a:r>
                      <a:endParaRPr lang="en-US" sz="1400" kern="100" dirty="0">
                        <a:solidFill>
                          <a:schemeClr val="tx1"/>
                        </a:solidFill>
                        <a:latin typeface="+mn-lt"/>
                        <a:ea typeface="Malgun Gothic"/>
                        <a:cs typeface="Iskoola Pota"/>
                      </a:endParaRPr>
                    </a:p>
                  </a:txBody>
                  <a:tcPr marL="68580" marR="68580" marT="0" marB="0" anchor="ctr"/>
                </a:tc>
                <a:tc>
                  <a:txBody>
                    <a:bodyPr/>
                    <a:lstStyle/>
                    <a:p>
                      <a:pPr algn="ctr" latinLnBrk="1">
                        <a:lnSpc>
                          <a:spcPct val="115000"/>
                        </a:lnSpc>
                        <a:spcAft>
                          <a:spcPts val="0"/>
                        </a:spcAft>
                      </a:pPr>
                      <a:r>
                        <a:rPr lang="en-US" sz="1400" kern="100" dirty="0">
                          <a:solidFill>
                            <a:schemeClr val="tx1"/>
                          </a:solidFill>
                          <a:latin typeface="+mn-lt"/>
                          <a:ea typeface="Times New Roman"/>
                          <a:cs typeface="Iskoola Pota"/>
                        </a:rPr>
                        <a:t>0.82</a:t>
                      </a:r>
                      <a:endParaRPr lang="en-US" sz="1400" kern="100" dirty="0">
                        <a:solidFill>
                          <a:schemeClr val="tx1"/>
                        </a:solidFill>
                        <a:latin typeface="+mn-lt"/>
                        <a:ea typeface="Malgun Gothic"/>
                        <a:cs typeface="Iskoola Pota"/>
                      </a:endParaRPr>
                    </a:p>
                  </a:txBody>
                  <a:tcPr marL="68580" marR="68580" marT="0" marB="0" anchor="ctr"/>
                </a:tc>
                <a:tc>
                  <a:txBody>
                    <a:bodyPr/>
                    <a:lstStyle/>
                    <a:p>
                      <a:pPr algn="ctr" latinLnBrk="1">
                        <a:lnSpc>
                          <a:spcPct val="115000"/>
                        </a:lnSpc>
                        <a:spcAft>
                          <a:spcPts val="0"/>
                        </a:spcAft>
                      </a:pPr>
                      <a:r>
                        <a:rPr lang="en-US" sz="1400" kern="100" dirty="0">
                          <a:solidFill>
                            <a:schemeClr val="tx1"/>
                          </a:solidFill>
                          <a:latin typeface="+mn-lt"/>
                          <a:ea typeface="Times New Roman"/>
                          <a:cs typeface="Iskoola Pota"/>
                        </a:rPr>
                        <a:t>1.42e-05 ***</a:t>
                      </a:r>
                      <a:endParaRPr lang="en-US" sz="1400" kern="100" dirty="0">
                        <a:solidFill>
                          <a:schemeClr val="tx1"/>
                        </a:solidFill>
                        <a:latin typeface="+mn-lt"/>
                        <a:ea typeface="Malgun Gothic"/>
                        <a:cs typeface="Iskoola Pota"/>
                      </a:endParaRPr>
                    </a:p>
                  </a:txBody>
                  <a:tcPr marL="68580" marR="68580" marT="0" marB="0" anchor="ctr"/>
                </a:tc>
                <a:tc>
                  <a:txBody>
                    <a:bodyPr/>
                    <a:lstStyle/>
                    <a:p>
                      <a:pPr algn="ctr" latinLnBrk="1">
                        <a:lnSpc>
                          <a:spcPct val="115000"/>
                        </a:lnSpc>
                        <a:spcAft>
                          <a:spcPts val="0"/>
                        </a:spcAft>
                      </a:pPr>
                      <a:r>
                        <a:rPr lang="en-US" sz="1400" kern="100" dirty="0">
                          <a:solidFill>
                            <a:schemeClr val="tx1"/>
                          </a:solidFill>
                          <a:latin typeface="+mn-lt"/>
                          <a:ea typeface="Times New Roman"/>
                          <a:cs typeface="Iskoola Pota"/>
                        </a:rPr>
                        <a:t>Supported</a:t>
                      </a:r>
                      <a:endParaRPr lang="en-US" sz="1400" kern="100" dirty="0">
                        <a:solidFill>
                          <a:schemeClr val="tx1"/>
                        </a:solidFill>
                        <a:latin typeface="+mn-lt"/>
                        <a:ea typeface="Malgun Gothic"/>
                        <a:cs typeface="Iskoola Pota"/>
                      </a:endParaRPr>
                    </a:p>
                  </a:txBody>
                  <a:tcPr marL="68580" marR="68580" marT="0" marB="0" anchor="ctr"/>
                </a:tc>
              </a:tr>
              <a:tr h="640080">
                <a:tc>
                  <a:txBody>
                    <a:bodyPr/>
                    <a:lstStyle/>
                    <a:p>
                      <a:r>
                        <a:rPr lang="en-US" sz="1400" dirty="0" smtClean="0">
                          <a:solidFill>
                            <a:schemeClr val="bg1">
                              <a:lumMod val="50000"/>
                            </a:schemeClr>
                          </a:solidFill>
                          <a:latin typeface="+mn-lt"/>
                        </a:rPr>
                        <a:t>H4</a:t>
                      </a:r>
                      <a:endParaRPr lang="en-US" sz="1400" dirty="0">
                        <a:solidFill>
                          <a:schemeClr val="bg1">
                            <a:lumMod val="50000"/>
                          </a:schemeClr>
                        </a:solidFill>
                        <a:latin typeface="+mn-lt"/>
                      </a:endParaRPr>
                    </a:p>
                  </a:txBody>
                  <a:tcPr anchor="ctr"/>
                </a:tc>
                <a:tc>
                  <a:txBody>
                    <a:bodyPr/>
                    <a:lstStyle/>
                    <a:p>
                      <a:pPr algn="just" latinLnBrk="1">
                        <a:lnSpc>
                          <a:spcPct val="115000"/>
                        </a:lnSpc>
                        <a:spcAft>
                          <a:spcPts val="0"/>
                        </a:spcAft>
                      </a:pPr>
                      <a:r>
                        <a:rPr lang="en-US" sz="1400" kern="100" dirty="0">
                          <a:solidFill>
                            <a:schemeClr val="bg1">
                              <a:lumMod val="50000"/>
                            </a:schemeClr>
                          </a:solidFill>
                          <a:latin typeface="+mn-lt"/>
                          <a:ea typeface="Times New Roman"/>
                          <a:cs typeface="Iskoola Pota"/>
                        </a:rPr>
                        <a:t>Commute to school  </a:t>
                      </a:r>
                      <a:r>
                        <a:rPr lang="en-US" sz="1400" kern="100" dirty="0">
                          <a:solidFill>
                            <a:schemeClr val="bg1">
                              <a:lumMod val="50000"/>
                            </a:schemeClr>
                          </a:solidFill>
                          <a:latin typeface="+mn-lt"/>
                          <a:ea typeface="Times New Roman"/>
                          <a:cs typeface="Times New Roman"/>
                          <a:sym typeface="Wingdings"/>
                        </a:rPr>
                        <a:t></a:t>
                      </a:r>
                      <a:r>
                        <a:rPr lang="en-US" sz="1400" kern="100" dirty="0">
                          <a:solidFill>
                            <a:schemeClr val="bg1">
                              <a:lumMod val="50000"/>
                            </a:schemeClr>
                          </a:solidFill>
                          <a:latin typeface="+mn-lt"/>
                          <a:ea typeface="Times New Roman"/>
                          <a:cs typeface="Iskoola Pota"/>
                        </a:rPr>
                        <a:t>  Students Exam Results</a:t>
                      </a:r>
                      <a:endParaRPr lang="en-US" sz="1400" kern="100" dirty="0">
                        <a:solidFill>
                          <a:schemeClr val="bg1">
                            <a:lumMod val="50000"/>
                          </a:schemeClr>
                        </a:solidFill>
                        <a:latin typeface="+mn-lt"/>
                        <a:ea typeface="Malgun Gothic"/>
                        <a:cs typeface="Iskoola Pota"/>
                      </a:endParaRPr>
                    </a:p>
                  </a:txBody>
                  <a:tcPr marL="68580" marR="68580" marT="0" marB="0" anchor="ctr"/>
                </a:tc>
                <a:tc>
                  <a:txBody>
                    <a:bodyPr/>
                    <a:lstStyle/>
                    <a:p>
                      <a:pPr algn="ctr" latinLnBrk="1">
                        <a:lnSpc>
                          <a:spcPct val="115000"/>
                        </a:lnSpc>
                        <a:spcAft>
                          <a:spcPts val="0"/>
                        </a:spcAft>
                      </a:pPr>
                      <a:r>
                        <a:rPr lang="en-US" sz="1400" kern="100" dirty="0">
                          <a:solidFill>
                            <a:schemeClr val="bg1">
                              <a:lumMod val="50000"/>
                            </a:schemeClr>
                          </a:solidFill>
                          <a:latin typeface="+mn-lt"/>
                          <a:ea typeface="Times New Roman"/>
                          <a:cs typeface="Iskoola Pota"/>
                        </a:rPr>
                        <a:t>-0.44      </a:t>
                      </a:r>
                      <a:endParaRPr lang="en-US" sz="1400" kern="100" dirty="0">
                        <a:solidFill>
                          <a:schemeClr val="bg1">
                            <a:lumMod val="50000"/>
                          </a:schemeClr>
                        </a:solidFill>
                        <a:latin typeface="+mn-lt"/>
                        <a:ea typeface="Malgun Gothic"/>
                        <a:cs typeface="Iskoola Pota"/>
                      </a:endParaRPr>
                    </a:p>
                  </a:txBody>
                  <a:tcPr marL="68580" marR="68580" marT="0" marB="0" anchor="ctr"/>
                </a:tc>
                <a:tc>
                  <a:txBody>
                    <a:bodyPr/>
                    <a:lstStyle/>
                    <a:p>
                      <a:pPr algn="ctr" latinLnBrk="1">
                        <a:lnSpc>
                          <a:spcPct val="115000"/>
                        </a:lnSpc>
                        <a:spcAft>
                          <a:spcPts val="0"/>
                        </a:spcAft>
                      </a:pPr>
                      <a:r>
                        <a:rPr lang="en-US" sz="1400" kern="100" dirty="0">
                          <a:solidFill>
                            <a:schemeClr val="bg1">
                              <a:lumMod val="50000"/>
                            </a:schemeClr>
                          </a:solidFill>
                          <a:latin typeface="+mn-lt"/>
                          <a:ea typeface="Times New Roman"/>
                          <a:cs typeface="Iskoola Pota"/>
                        </a:rPr>
                        <a:t>0.089864</a:t>
                      </a:r>
                      <a:endParaRPr lang="en-US" sz="1400" kern="100" dirty="0">
                        <a:solidFill>
                          <a:schemeClr val="bg1">
                            <a:lumMod val="50000"/>
                          </a:schemeClr>
                        </a:solidFill>
                        <a:latin typeface="+mn-lt"/>
                        <a:ea typeface="Malgun Gothic"/>
                        <a:cs typeface="Iskoola Pota"/>
                      </a:endParaRPr>
                    </a:p>
                  </a:txBody>
                  <a:tcPr marL="68580" marR="68580" marT="0" marB="0" anchor="ctr"/>
                </a:tc>
                <a:tc>
                  <a:txBody>
                    <a:bodyPr/>
                    <a:lstStyle/>
                    <a:p>
                      <a:pPr algn="ctr" latinLnBrk="1">
                        <a:lnSpc>
                          <a:spcPct val="115000"/>
                        </a:lnSpc>
                        <a:spcAft>
                          <a:spcPts val="0"/>
                        </a:spcAft>
                      </a:pPr>
                      <a:r>
                        <a:rPr lang="en-US" sz="1400" kern="100" dirty="0">
                          <a:solidFill>
                            <a:schemeClr val="bg1">
                              <a:lumMod val="50000"/>
                            </a:schemeClr>
                          </a:solidFill>
                          <a:latin typeface="+mn-lt"/>
                          <a:ea typeface="Times New Roman"/>
                          <a:cs typeface="Iskoola Pota"/>
                        </a:rPr>
                        <a:t>Not supported</a:t>
                      </a:r>
                      <a:endParaRPr lang="en-US" sz="1400" kern="100" dirty="0">
                        <a:solidFill>
                          <a:schemeClr val="bg1">
                            <a:lumMod val="50000"/>
                          </a:schemeClr>
                        </a:solidFill>
                        <a:latin typeface="+mn-lt"/>
                        <a:ea typeface="Malgun Gothic"/>
                        <a:cs typeface="Iskoola Pota"/>
                      </a:endParaRPr>
                    </a:p>
                  </a:txBody>
                  <a:tcPr marL="68580" marR="68580" marT="0" marB="0" anchor="ctr"/>
                </a:tc>
              </a:tr>
              <a:tr h="640080">
                <a:tc>
                  <a:txBody>
                    <a:bodyPr/>
                    <a:lstStyle/>
                    <a:p>
                      <a:r>
                        <a:rPr lang="en-US" sz="1400" dirty="0" smtClean="0">
                          <a:solidFill>
                            <a:schemeClr val="tx1"/>
                          </a:solidFill>
                          <a:latin typeface="+mn-lt"/>
                        </a:rPr>
                        <a:t>H5</a:t>
                      </a:r>
                      <a:endParaRPr lang="en-US" sz="1400" dirty="0">
                        <a:solidFill>
                          <a:schemeClr val="tx1"/>
                        </a:solidFill>
                        <a:latin typeface="+mn-lt"/>
                      </a:endParaRPr>
                    </a:p>
                  </a:txBody>
                  <a:tcPr anchor="ctr"/>
                </a:tc>
                <a:tc>
                  <a:txBody>
                    <a:bodyPr/>
                    <a:lstStyle/>
                    <a:p>
                      <a:pPr algn="just" latinLnBrk="1">
                        <a:lnSpc>
                          <a:spcPct val="115000"/>
                        </a:lnSpc>
                        <a:spcAft>
                          <a:spcPts val="0"/>
                        </a:spcAft>
                      </a:pPr>
                      <a:r>
                        <a:rPr lang="en-US" sz="1400" kern="100" dirty="0">
                          <a:solidFill>
                            <a:schemeClr val="tx1"/>
                          </a:solidFill>
                          <a:latin typeface="+mn-lt"/>
                          <a:ea typeface="Times New Roman"/>
                          <a:cs typeface="Iskoola Pota"/>
                        </a:rPr>
                        <a:t>Going out for fun  </a:t>
                      </a:r>
                      <a:r>
                        <a:rPr lang="en-US" sz="1400" kern="100" dirty="0">
                          <a:solidFill>
                            <a:schemeClr val="tx1"/>
                          </a:solidFill>
                          <a:latin typeface="+mn-lt"/>
                          <a:ea typeface="Times New Roman"/>
                          <a:cs typeface="Times New Roman"/>
                          <a:sym typeface="Wingdings"/>
                        </a:rPr>
                        <a:t></a:t>
                      </a:r>
                      <a:r>
                        <a:rPr lang="en-US" sz="1400" kern="100" dirty="0">
                          <a:solidFill>
                            <a:schemeClr val="tx1"/>
                          </a:solidFill>
                          <a:latin typeface="+mn-lt"/>
                          <a:ea typeface="Times New Roman"/>
                          <a:cs typeface="Iskoola Pota"/>
                        </a:rPr>
                        <a:t>  Students Exam Results</a:t>
                      </a:r>
                      <a:endParaRPr lang="en-US" sz="1400" kern="100" dirty="0">
                        <a:solidFill>
                          <a:schemeClr val="tx1"/>
                        </a:solidFill>
                        <a:latin typeface="+mn-lt"/>
                        <a:ea typeface="Malgun Gothic"/>
                        <a:cs typeface="Iskoola Pota"/>
                      </a:endParaRPr>
                    </a:p>
                  </a:txBody>
                  <a:tcPr marL="68580" marR="68580" marT="0" marB="0" anchor="ctr"/>
                </a:tc>
                <a:tc>
                  <a:txBody>
                    <a:bodyPr/>
                    <a:lstStyle/>
                    <a:p>
                      <a:pPr algn="ctr" latinLnBrk="1">
                        <a:lnSpc>
                          <a:spcPct val="115000"/>
                        </a:lnSpc>
                        <a:spcAft>
                          <a:spcPts val="0"/>
                        </a:spcAft>
                      </a:pPr>
                      <a:r>
                        <a:rPr lang="en-US" sz="1400" kern="100" dirty="0">
                          <a:solidFill>
                            <a:schemeClr val="tx1"/>
                          </a:solidFill>
                          <a:latin typeface="+mn-lt"/>
                          <a:ea typeface="Times New Roman"/>
                          <a:cs typeface="Iskoola Pota"/>
                        </a:rPr>
                        <a:t>-0.54</a:t>
                      </a:r>
                      <a:endParaRPr lang="en-US" sz="1400" kern="100" dirty="0">
                        <a:solidFill>
                          <a:schemeClr val="tx1"/>
                        </a:solidFill>
                        <a:latin typeface="+mn-lt"/>
                        <a:ea typeface="Malgun Gothic"/>
                        <a:cs typeface="Iskoola Pota"/>
                      </a:endParaRPr>
                    </a:p>
                  </a:txBody>
                  <a:tcPr marL="68580" marR="68580" marT="0" marB="0" anchor="ctr"/>
                </a:tc>
                <a:tc>
                  <a:txBody>
                    <a:bodyPr/>
                    <a:lstStyle/>
                    <a:p>
                      <a:pPr algn="ctr" latinLnBrk="1">
                        <a:lnSpc>
                          <a:spcPct val="115000"/>
                        </a:lnSpc>
                        <a:spcAft>
                          <a:spcPts val="0"/>
                        </a:spcAft>
                      </a:pPr>
                      <a:r>
                        <a:rPr lang="en-US" sz="1400" kern="100" dirty="0">
                          <a:solidFill>
                            <a:schemeClr val="tx1"/>
                          </a:solidFill>
                          <a:latin typeface="+mn-lt"/>
                          <a:ea typeface="Times New Roman"/>
                          <a:cs typeface="Iskoola Pota"/>
                        </a:rPr>
                        <a:t>0.000792 ***</a:t>
                      </a:r>
                      <a:endParaRPr lang="en-US" sz="1400" kern="100" dirty="0">
                        <a:solidFill>
                          <a:schemeClr val="tx1"/>
                        </a:solidFill>
                        <a:latin typeface="+mn-lt"/>
                        <a:ea typeface="Malgun Gothic"/>
                        <a:cs typeface="Iskoola Pota"/>
                      </a:endParaRPr>
                    </a:p>
                  </a:txBody>
                  <a:tcPr marL="68580" marR="68580" marT="0" marB="0" anchor="ctr"/>
                </a:tc>
                <a:tc>
                  <a:txBody>
                    <a:bodyPr/>
                    <a:lstStyle/>
                    <a:p>
                      <a:pPr algn="ctr" latinLnBrk="1">
                        <a:lnSpc>
                          <a:spcPct val="115000"/>
                        </a:lnSpc>
                        <a:spcAft>
                          <a:spcPts val="0"/>
                        </a:spcAft>
                      </a:pPr>
                      <a:r>
                        <a:rPr lang="en-US" sz="1400" kern="100" dirty="0">
                          <a:solidFill>
                            <a:schemeClr val="tx1"/>
                          </a:solidFill>
                          <a:latin typeface="+mn-lt"/>
                          <a:ea typeface="Times New Roman"/>
                          <a:cs typeface="Iskoola Pota"/>
                        </a:rPr>
                        <a:t>Supported</a:t>
                      </a:r>
                      <a:endParaRPr lang="en-US" sz="1400" kern="100" dirty="0">
                        <a:solidFill>
                          <a:schemeClr val="tx1"/>
                        </a:solidFill>
                        <a:latin typeface="+mn-lt"/>
                        <a:ea typeface="Malgun Gothic"/>
                        <a:cs typeface="Iskoola Pota"/>
                      </a:endParaRPr>
                    </a:p>
                  </a:txBody>
                  <a:tcPr marL="68580" marR="68580" marT="0" marB="0" anchor="ctr"/>
                </a:tc>
              </a:tr>
              <a:tr h="640080">
                <a:tc>
                  <a:txBody>
                    <a:bodyPr/>
                    <a:lstStyle/>
                    <a:p>
                      <a:r>
                        <a:rPr lang="en-US" sz="1400" dirty="0" smtClean="0">
                          <a:solidFill>
                            <a:schemeClr val="bg1">
                              <a:lumMod val="50000"/>
                            </a:schemeClr>
                          </a:solidFill>
                          <a:latin typeface="+mn-lt"/>
                        </a:rPr>
                        <a:t>H6</a:t>
                      </a:r>
                      <a:endParaRPr lang="en-US" sz="1400" dirty="0">
                        <a:solidFill>
                          <a:schemeClr val="bg1">
                            <a:lumMod val="50000"/>
                          </a:schemeClr>
                        </a:solidFill>
                        <a:latin typeface="+mn-lt"/>
                      </a:endParaRPr>
                    </a:p>
                  </a:txBody>
                  <a:tcPr anchor="ctr"/>
                </a:tc>
                <a:tc>
                  <a:txBody>
                    <a:bodyPr/>
                    <a:lstStyle/>
                    <a:p>
                      <a:pPr algn="just" latinLnBrk="1">
                        <a:lnSpc>
                          <a:spcPct val="115000"/>
                        </a:lnSpc>
                        <a:spcAft>
                          <a:spcPts val="0"/>
                        </a:spcAft>
                      </a:pPr>
                      <a:r>
                        <a:rPr lang="en-US" sz="1400" kern="100" dirty="0">
                          <a:solidFill>
                            <a:schemeClr val="bg1">
                              <a:lumMod val="50000"/>
                            </a:schemeClr>
                          </a:solidFill>
                          <a:latin typeface="+mn-lt"/>
                          <a:ea typeface="Times New Roman"/>
                          <a:cs typeface="Iskoola Pota"/>
                        </a:rPr>
                        <a:t>Absences to school  </a:t>
                      </a:r>
                      <a:r>
                        <a:rPr lang="en-US" sz="1400" kern="100" dirty="0">
                          <a:solidFill>
                            <a:schemeClr val="bg1">
                              <a:lumMod val="50000"/>
                            </a:schemeClr>
                          </a:solidFill>
                          <a:latin typeface="+mn-lt"/>
                          <a:ea typeface="Times New Roman"/>
                          <a:cs typeface="Times New Roman"/>
                          <a:sym typeface="Wingdings"/>
                        </a:rPr>
                        <a:t></a:t>
                      </a:r>
                      <a:r>
                        <a:rPr lang="en-US" sz="1400" kern="100" dirty="0">
                          <a:solidFill>
                            <a:schemeClr val="bg1">
                              <a:lumMod val="50000"/>
                            </a:schemeClr>
                          </a:solidFill>
                          <a:latin typeface="+mn-lt"/>
                          <a:ea typeface="Times New Roman"/>
                          <a:cs typeface="Iskoola Pota"/>
                        </a:rPr>
                        <a:t>  Students Exam Results</a:t>
                      </a:r>
                      <a:endParaRPr lang="en-US" sz="1400" kern="100" dirty="0">
                        <a:solidFill>
                          <a:schemeClr val="bg1">
                            <a:lumMod val="50000"/>
                          </a:schemeClr>
                        </a:solidFill>
                        <a:latin typeface="+mn-lt"/>
                        <a:ea typeface="Malgun Gothic"/>
                        <a:cs typeface="Iskoola Pota"/>
                      </a:endParaRPr>
                    </a:p>
                  </a:txBody>
                  <a:tcPr marL="68580" marR="68580" marT="0" marB="0" anchor="ctr"/>
                </a:tc>
                <a:tc>
                  <a:txBody>
                    <a:bodyPr/>
                    <a:lstStyle/>
                    <a:p>
                      <a:pPr algn="ctr" latinLnBrk="1">
                        <a:lnSpc>
                          <a:spcPct val="115000"/>
                        </a:lnSpc>
                        <a:spcAft>
                          <a:spcPts val="0"/>
                        </a:spcAft>
                      </a:pPr>
                      <a:r>
                        <a:rPr lang="en-US" sz="1400" kern="100" dirty="0">
                          <a:solidFill>
                            <a:schemeClr val="bg1">
                              <a:lumMod val="50000"/>
                            </a:schemeClr>
                          </a:solidFill>
                          <a:latin typeface="+mn-lt"/>
                          <a:ea typeface="Times New Roman"/>
                          <a:cs typeface="Iskoola Pota"/>
                        </a:rPr>
                        <a:t>-0.006</a:t>
                      </a:r>
                      <a:endParaRPr lang="en-US" sz="1400" kern="100" dirty="0">
                        <a:solidFill>
                          <a:schemeClr val="bg1">
                            <a:lumMod val="50000"/>
                          </a:schemeClr>
                        </a:solidFill>
                        <a:latin typeface="+mn-lt"/>
                        <a:ea typeface="Malgun Gothic"/>
                        <a:cs typeface="Iskoola Pota"/>
                      </a:endParaRPr>
                    </a:p>
                  </a:txBody>
                  <a:tcPr marL="68580" marR="68580" marT="0" marB="0" anchor="ctr"/>
                </a:tc>
                <a:tc>
                  <a:txBody>
                    <a:bodyPr/>
                    <a:lstStyle/>
                    <a:p>
                      <a:pPr algn="ctr" latinLnBrk="1">
                        <a:lnSpc>
                          <a:spcPct val="115000"/>
                        </a:lnSpc>
                        <a:spcAft>
                          <a:spcPts val="0"/>
                        </a:spcAft>
                      </a:pPr>
                      <a:r>
                        <a:rPr lang="en-US" sz="1400" kern="100" dirty="0">
                          <a:solidFill>
                            <a:schemeClr val="bg1">
                              <a:lumMod val="50000"/>
                            </a:schemeClr>
                          </a:solidFill>
                          <a:latin typeface="+mn-lt"/>
                          <a:ea typeface="Times New Roman"/>
                          <a:cs typeface="Iskoola Pota"/>
                        </a:rPr>
                        <a:t>0.760869    </a:t>
                      </a:r>
                      <a:endParaRPr lang="en-US" sz="1400" kern="100" dirty="0">
                        <a:solidFill>
                          <a:schemeClr val="bg1">
                            <a:lumMod val="50000"/>
                          </a:schemeClr>
                        </a:solidFill>
                        <a:latin typeface="+mn-lt"/>
                        <a:ea typeface="Malgun Gothic"/>
                        <a:cs typeface="Iskoola Pota"/>
                      </a:endParaRPr>
                    </a:p>
                  </a:txBody>
                  <a:tcPr marL="68580" marR="68580" marT="0" marB="0" anchor="ctr"/>
                </a:tc>
                <a:tc>
                  <a:txBody>
                    <a:bodyPr/>
                    <a:lstStyle/>
                    <a:p>
                      <a:pPr algn="ctr" latinLnBrk="1">
                        <a:lnSpc>
                          <a:spcPct val="115000"/>
                        </a:lnSpc>
                        <a:spcAft>
                          <a:spcPts val="0"/>
                        </a:spcAft>
                      </a:pPr>
                      <a:r>
                        <a:rPr lang="en-US" sz="1400" kern="100" dirty="0">
                          <a:solidFill>
                            <a:schemeClr val="bg1">
                              <a:lumMod val="50000"/>
                            </a:schemeClr>
                          </a:solidFill>
                          <a:latin typeface="+mn-lt"/>
                          <a:ea typeface="Times New Roman"/>
                          <a:cs typeface="Iskoola Pota"/>
                        </a:rPr>
                        <a:t>Not supported</a:t>
                      </a:r>
                      <a:endParaRPr lang="en-US" sz="1400" kern="100" dirty="0">
                        <a:solidFill>
                          <a:schemeClr val="bg1">
                            <a:lumMod val="50000"/>
                          </a:schemeClr>
                        </a:solidFill>
                        <a:latin typeface="+mn-lt"/>
                        <a:ea typeface="Malgun Gothic"/>
                        <a:cs typeface="Iskoola Pota"/>
                      </a:endParaRPr>
                    </a:p>
                  </a:txBody>
                  <a:tcPr marL="68580" marR="68580" marT="0" marB="0" anchor="ct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75656" y="548680"/>
            <a:ext cx="6296744" cy="707886"/>
          </a:xfrm>
          <a:prstGeom prst="rect">
            <a:avLst/>
          </a:prstGeom>
          <a:ln>
            <a:solidFill>
              <a:srgbClr val="C00000"/>
            </a:solid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sz="2000" b="1" dirty="0" smtClean="0"/>
              <a:t>Multiple Regression Analysis Results- Students </a:t>
            </a:r>
          </a:p>
          <a:p>
            <a:pPr algn="ctr"/>
            <a:r>
              <a:rPr lang="en-US" sz="2000" b="1" dirty="0" smtClean="0">
                <a:solidFill>
                  <a:srgbClr val="C00000"/>
                </a:solidFill>
              </a:rPr>
              <a:t>Portuguese</a:t>
            </a:r>
            <a:r>
              <a:rPr lang="en-US" sz="2000" b="1" dirty="0" smtClean="0"/>
              <a:t> score</a:t>
            </a:r>
            <a:endParaRPr lang="ko-KR" altLang="en-US" sz="2000" b="1"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endParaRPr>
          </a:p>
        </p:txBody>
      </p:sp>
      <p:graphicFrame>
        <p:nvGraphicFramePr>
          <p:cNvPr id="4" name="Table 3"/>
          <p:cNvGraphicFramePr>
            <a:graphicFrameLocks noGrp="1"/>
          </p:cNvGraphicFramePr>
          <p:nvPr/>
        </p:nvGraphicFramePr>
        <p:xfrm>
          <a:off x="685800" y="1828800"/>
          <a:ext cx="7772400" cy="3200400"/>
        </p:xfrm>
        <a:graphic>
          <a:graphicData uri="http://schemas.openxmlformats.org/drawingml/2006/table">
            <a:tbl>
              <a:tblPr firstRow="1" bandRow="1">
                <a:tableStyleId>{5C22544A-7EE6-4342-B048-85BDC9FD1C3A}</a:tableStyleId>
              </a:tblPr>
              <a:tblGrid>
                <a:gridCol w="457200"/>
                <a:gridCol w="4191000"/>
                <a:gridCol w="838200"/>
                <a:gridCol w="1219200"/>
                <a:gridCol w="1066800"/>
              </a:tblGrid>
              <a:tr h="640080">
                <a:tc gridSpan="2">
                  <a:txBody>
                    <a:bodyPr/>
                    <a:lstStyle/>
                    <a:p>
                      <a:pPr algn="ctr"/>
                      <a:r>
                        <a:rPr lang="en-US" sz="2000" dirty="0" smtClean="0"/>
                        <a:t>Hypothesis</a:t>
                      </a:r>
                      <a:endParaRPr lang="en-US" sz="2000" dirty="0"/>
                    </a:p>
                  </a:txBody>
                  <a:tcPr/>
                </a:tc>
                <a:tc hMerge="1">
                  <a:txBody>
                    <a:bodyPr/>
                    <a:lstStyle/>
                    <a:p>
                      <a:endParaRPr lang="en-US" dirty="0"/>
                    </a:p>
                  </a:txBody>
                  <a:tcPr/>
                </a:tc>
                <a:tc>
                  <a:txBody>
                    <a:bodyPr/>
                    <a:lstStyle/>
                    <a:p>
                      <a:pPr algn="ctr" latinLnBrk="1">
                        <a:lnSpc>
                          <a:spcPct val="115000"/>
                        </a:lnSpc>
                        <a:spcAft>
                          <a:spcPts val="0"/>
                        </a:spcAft>
                      </a:pPr>
                      <a:r>
                        <a:rPr lang="en-US" sz="2000" b="1" kern="100" dirty="0">
                          <a:latin typeface="+mn-lt"/>
                          <a:ea typeface="Times New Roman"/>
                          <a:cs typeface="Iskoola Pota"/>
                        </a:rPr>
                        <a:t>β</a:t>
                      </a:r>
                      <a:endParaRPr lang="en-US" sz="2000" kern="100" dirty="0">
                        <a:latin typeface="+mn-lt"/>
                        <a:ea typeface="Malgun Gothic"/>
                        <a:cs typeface="Iskoola Pota"/>
                      </a:endParaRPr>
                    </a:p>
                  </a:txBody>
                  <a:tcPr marL="68580" marR="68580" marT="0" marB="0" anchor="ctr"/>
                </a:tc>
                <a:tc>
                  <a:txBody>
                    <a:bodyPr/>
                    <a:lstStyle/>
                    <a:p>
                      <a:pPr algn="ctr" latinLnBrk="1">
                        <a:lnSpc>
                          <a:spcPct val="115000"/>
                        </a:lnSpc>
                        <a:spcAft>
                          <a:spcPts val="0"/>
                        </a:spcAft>
                      </a:pPr>
                      <a:r>
                        <a:rPr lang="en-US" sz="2000" b="1" kern="100" dirty="0">
                          <a:latin typeface="+mn-lt"/>
                          <a:ea typeface="Times New Roman"/>
                          <a:cs typeface="Iskoola Pota"/>
                        </a:rPr>
                        <a:t>P-value</a:t>
                      </a:r>
                      <a:endParaRPr lang="en-US" sz="2000" kern="100" dirty="0">
                        <a:latin typeface="+mn-lt"/>
                        <a:ea typeface="Malgun Gothic"/>
                        <a:cs typeface="Iskoola Pota"/>
                      </a:endParaRPr>
                    </a:p>
                  </a:txBody>
                  <a:tcPr marL="68580" marR="68580" marT="0" marB="0" anchor="ctr"/>
                </a:tc>
                <a:tc>
                  <a:txBody>
                    <a:bodyPr/>
                    <a:lstStyle/>
                    <a:p>
                      <a:pPr algn="ctr" latinLnBrk="1">
                        <a:lnSpc>
                          <a:spcPct val="115000"/>
                        </a:lnSpc>
                        <a:spcAft>
                          <a:spcPts val="0"/>
                        </a:spcAft>
                      </a:pPr>
                      <a:r>
                        <a:rPr lang="en-US" sz="2000" b="1" kern="100" dirty="0">
                          <a:latin typeface="+mn-lt"/>
                          <a:ea typeface="Times New Roman"/>
                          <a:cs typeface="Iskoola Pota"/>
                        </a:rPr>
                        <a:t>Results</a:t>
                      </a:r>
                      <a:endParaRPr lang="en-US" sz="2000" kern="100" dirty="0">
                        <a:latin typeface="+mn-lt"/>
                        <a:ea typeface="Malgun Gothic"/>
                        <a:cs typeface="Iskoola Pota"/>
                      </a:endParaRPr>
                    </a:p>
                  </a:txBody>
                  <a:tcPr marL="68580" marR="68580" marT="0" marB="0" anchor="ctr"/>
                </a:tc>
              </a:tr>
              <a:tr h="640080">
                <a:tc>
                  <a:txBody>
                    <a:bodyPr/>
                    <a:lstStyle/>
                    <a:p>
                      <a:r>
                        <a:rPr lang="en-US" sz="1400" dirty="0" smtClean="0">
                          <a:solidFill>
                            <a:schemeClr val="tx1"/>
                          </a:solidFill>
                          <a:latin typeface="+mn-lt"/>
                        </a:rPr>
                        <a:t>H3</a:t>
                      </a:r>
                      <a:endParaRPr lang="en-US" sz="1400" dirty="0">
                        <a:solidFill>
                          <a:schemeClr val="tx1"/>
                        </a:solidFill>
                        <a:latin typeface="+mn-lt"/>
                      </a:endParaRPr>
                    </a:p>
                  </a:txBody>
                  <a:tcPr anchor="ctr"/>
                </a:tc>
                <a:tc>
                  <a:txBody>
                    <a:bodyPr/>
                    <a:lstStyle/>
                    <a:p>
                      <a:pPr algn="just" latinLnBrk="1">
                        <a:lnSpc>
                          <a:spcPct val="115000"/>
                        </a:lnSpc>
                        <a:spcAft>
                          <a:spcPts val="0"/>
                        </a:spcAft>
                      </a:pPr>
                      <a:r>
                        <a:rPr lang="en-US" sz="1400" kern="100" dirty="0">
                          <a:solidFill>
                            <a:schemeClr val="tx1"/>
                          </a:solidFill>
                          <a:latin typeface="+mn-lt"/>
                          <a:ea typeface="Times New Roman"/>
                          <a:cs typeface="Iskoola Pota"/>
                        </a:rPr>
                        <a:t>Parents </a:t>
                      </a:r>
                      <a:r>
                        <a:rPr lang="en-US" sz="1400" kern="100" dirty="0" err="1">
                          <a:solidFill>
                            <a:schemeClr val="tx1"/>
                          </a:solidFill>
                          <a:latin typeface="+mn-lt"/>
                          <a:ea typeface="Times New Roman"/>
                          <a:cs typeface="Iskoola Pota"/>
                        </a:rPr>
                        <a:t>edu</a:t>
                      </a:r>
                      <a:r>
                        <a:rPr lang="en-US" sz="1400" kern="100" dirty="0">
                          <a:solidFill>
                            <a:schemeClr val="tx1"/>
                          </a:solidFill>
                          <a:latin typeface="+mn-lt"/>
                          <a:ea typeface="Times New Roman"/>
                          <a:cs typeface="Iskoola Pota"/>
                        </a:rPr>
                        <a:t>. Level  </a:t>
                      </a:r>
                      <a:r>
                        <a:rPr lang="en-US" sz="1400" kern="100" dirty="0">
                          <a:solidFill>
                            <a:schemeClr val="tx1"/>
                          </a:solidFill>
                          <a:latin typeface="+mn-lt"/>
                          <a:ea typeface="Times New Roman"/>
                          <a:cs typeface="Times New Roman"/>
                          <a:sym typeface="Wingdings"/>
                        </a:rPr>
                        <a:t></a:t>
                      </a:r>
                      <a:r>
                        <a:rPr lang="en-US" sz="1400" kern="100" dirty="0">
                          <a:solidFill>
                            <a:schemeClr val="tx1"/>
                          </a:solidFill>
                          <a:latin typeface="+mn-lt"/>
                          <a:ea typeface="Times New Roman"/>
                          <a:cs typeface="Iskoola Pota"/>
                        </a:rPr>
                        <a:t>  Students Exam Results</a:t>
                      </a:r>
                      <a:endParaRPr lang="en-US" sz="1400" kern="100" dirty="0">
                        <a:solidFill>
                          <a:schemeClr val="tx1"/>
                        </a:solidFill>
                        <a:latin typeface="+mn-lt"/>
                        <a:ea typeface="Malgun Gothic"/>
                        <a:cs typeface="Iskoola Pota"/>
                      </a:endParaRPr>
                    </a:p>
                  </a:txBody>
                  <a:tcPr marL="68580" marR="68580" marT="0" marB="0" anchor="ctr"/>
                </a:tc>
                <a:tc>
                  <a:txBody>
                    <a:bodyPr/>
                    <a:lstStyle/>
                    <a:p>
                      <a:pPr algn="ctr" latinLnBrk="1">
                        <a:lnSpc>
                          <a:spcPct val="115000"/>
                        </a:lnSpc>
                        <a:spcAft>
                          <a:spcPts val="0"/>
                        </a:spcAft>
                      </a:pPr>
                      <a:r>
                        <a:rPr lang="en-US" sz="1400" kern="100" dirty="0">
                          <a:solidFill>
                            <a:schemeClr val="tx1"/>
                          </a:solidFill>
                          <a:latin typeface="Malgun Gothic" pitchFamily="34" charset="-127"/>
                          <a:ea typeface="Malgun Gothic" pitchFamily="34" charset="-127"/>
                          <a:cs typeface="Iskoola Pota"/>
                        </a:rPr>
                        <a:t>0.71</a:t>
                      </a:r>
                    </a:p>
                  </a:txBody>
                  <a:tcPr marL="68580" marR="68580" marT="0" marB="0" anchor="ctr"/>
                </a:tc>
                <a:tc>
                  <a:txBody>
                    <a:bodyPr/>
                    <a:lstStyle/>
                    <a:p>
                      <a:pPr algn="ctr" latinLnBrk="1">
                        <a:lnSpc>
                          <a:spcPct val="115000"/>
                        </a:lnSpc>
                        <a:spcAft>
                          <a:spcPts val="0"/>
                        </a:spcAft>
                      </a:pPr>
                      <a:r>
                        <a:rPr lang="en-US" sz="1400" kern="100" dirty="0">
                          <a:solidFill>
                            <a:schemeClr val="tx1"/>
                          </a:solidFill>
                          <a:latin typeface="Malgun Gothic" pitchFamily="34" charset="-127"/>
                          <a:ea typeface="Malgun Gothic" pitchFamily="34" charset="-127"/>
                          <a:cs typeface="Iskoola Pota"/>
                        </a:rPr>
                        <a:t>1.07e-10 ***</a:t>
                      </a:r>
                    </a:p>
                  </a:txBody>
                  <a:tcPr marL="68580" marR="68580" marT="0" marB="0" anchor="ctr"/>
                </a:tc>
                <a:tc>
                  <a:txBody>
                    <a:bodyPr/>
                    <a:lstStyle/>
                    <a:p>
                      <a:pPr algn="ctr" latinLnBrk="1">
                        <a:lnSpc>
                          <a:spcPct val="115000"/>
                        </a:lnSpc>
                        <a:spcAft>
                          <a:spcPts val="0"/>
                        </a:spcAft>
                      </a:pPr>
                      <a:r>
                        <a:rPr lang="en-US" sz="1400" kern="100">
                          <a:solidFill>
                            <a:schemeClr val="tx1"/>
                          </a:solidFill>
                          <a:latin typeface="Malgun Gothic" pitchFamily="34" charset="-127"/>
                          <a:ea typeface="Malgun Gothic" pitchFamily="34" charset="-127"/>
                          <a:cs typeface="Iskoola Pota"/>
                        </a:rPr>
                        <a:t>Supported</a:t>
                      </a:r>
                    </a:p>
                  </a:txBody>
                  <a:tcPr marL="68580" marR="68580" marT="0" marB="0" anchor="ctr"/>
                </a:tc>
              </a:tr>
              <a:tr h="640080">
                <a:tc>
                  <a:txBody>
                    <a:bodyPr/>
                    <a:lstStyle/>
                    <a:p>
                      <a:r>
                        <a:rPr lang="en-US" sz="1400" dirty="0" smtClean="0">
                          <a:solidFill>
                            <a:schemeClr val="tx1"/>
                          </a:solidFill>
                          <a:latin typeface="+mn-lt"/>
                        </a:rPr>
                        <a:t>H4</a:t>
                      </a:r>
                      <a:endParaRPr lang="en-US" sz="1400" dirty="0">
                        <a:solidFill>
                          <a:schemeClr val="tx1"/>
                        </a:solidFill>
                        <a:latin typeface="+mn-lt"/>
                      </a:endParaRPr>
                    </a:p>
                  </a:txBody>
                  <a:tcPr anchor="ctr"/>
                </a:tc>
                <a:tc>
                  <a:txBody>
                    <a:bodyPr/>
                    <a:lstStyle/>
                    <a:p>
                      <a:pPr algn="just" latinLnBrk="1">
                        <a:lnSpc>
                          <a:spcPct val="115000"/>
                        </a:lnSpc>
                        <a:spcAft>
                          <a:spcPts val="0"/>
                        </a:spcAft>
                      </a:pPr>
                      <a:r>
                        <a:rPr lang="en-US" sz="1400" kern="100" dirty="0">
                          <a:solidFill>
                            <a:schemeClr val="tx1"/>
                          </a:solidFill>
                          <a:latin typeface="+mn-lt"/>
                          <a:ea typeface="Times New Roman"/>
                          <a:cs typeface="Iskoola Pota"/>
                        </a:rPr>
                        <a:t>Commute to school  </a:t>
                      </a:r>
                      <a:r>
                        <a:rPr lang="en-US" sz="1400" kern="100" dirty="0">
                          <a:solidFill>
                            <a:schemeClr val="tx1"/>
                          </a:solidFill>
                          <a:latin typeface="+mn-lt"/>
                          <a:ea typeface="Times New Roman"/>
                          <a:cs typeface="Times New Roman"/>
                          <a:sym typeface="Wingdings"/>
                        </a:rPr>
                        <a:t></a:t>
                      </a:r>
                      <a:r>
                        <a:rPr lang="en-US" sz="1400" kern="100" dirty="0">
                          <a:solidFill>
                            <a:schemeClr val="tx1"/>
                          </a:solidFill>
                          <a:latin typeface="+mn-lt"/>
                          <a:ea typeface="Times New Roman"/>
                          <a:cs typeface="Iskoola Pota"/>
                        </a:rPr>
                        <a:t>  Students Exam Results</a:t>
                      </a:r>
                      <a:endParaRPr lang="en-US" sz="1400" kern="100" dirty="0">
                        <a:solidFill>
                          <a:schemeClr val="tx1"/>
                        </a:solidFill>
                        <a:latin typeface="+mn-lt"/>
                        <a:ea typeface="Malgun Gothic"/>
                        <a:cs typeface="Iskoola Pota"/>
                      </a:endParaRPr>
                    </a:p>
                  </a:txBody>
                  <a:tcPr marL="68580" marR="68580" marT="0" marB="0" anchor="ctr"/>
                </a:tc>
                <a:tc>
                  <a:txBody>
                    <a:bodyPr/>
                    <a:lstStyle/>
                    <a:p>
                      <a:pPr algn="ctr" latinLnBrk="1">
                        <a:lnSpc>
                          <a:spcPct val="115000"/>
                        </a:lnSpc>
                        <a:spcAft>
                          <a:spcPts val="0"/>
                        </a:spcAft>
                      </a:pPr>
                      <a:r>
                        <a:rPr lang="en-US" sz="1400" kern="100">
                          <a:solidFill>
                            <a:schemeClr val="tx1"/>
                          </a:solidFill>
                          <a:latin typeface="Malgun Gothic" pitchFamily="34" charset="-127"/>
                          <a:ea typeface="Malgun Gothic" pitchFamily="34" charset="-127"/>
                          <a:cs typeface="Iskoola Pota"/>
                        </a:rPr>
                        <a:t>-0.31      </a:t>
                      </a:r>
                    </a:p>
                  </a:txBody>
                  <a:tcPr marL="68580" marR="68580" marT="0" marB="0" anchor="ctr"/>
                </a:tc>
                <a:tc>
                  <a:txBody>
                    <a:bodyPr/>
                    <a:lstStyle/>
                    <a:p>
                      <a:pPr algn="ctr" latinLnBrk="1">
                        <a:lnSpc>
                          <a:spcPct val="115000"/>
                        </a:lnSpc>
                        <a:spcAft>
                          <a:spcPts val="0"/>
                        </a:spcAft>
                      </a:pPr>
                      <a:r>
                        <a:rPr lang="en-US" sz="1400" kern="100" dirty="0">
                          <a:solidFill>
                            <a:schemeClr val="tx1"/>
                          </a:solidFill>
                          <a:latin typeface="Malgun Gothic" pitchFamily="34" charset="-127"/>
                          <a:ea typeface="Malgun Gothic" pitchFamily="34" charset="-127"/>
                          <a:cs typeface="Iskoola Pota"/>
                        </a:rPr>
                        <a:t>0.03600 *  </a:t>
                      </a:r>
                    </a:p>
                  </a:txBody>
                  <a:tcPr marL="68580" marR="68580" marT="0" marB="0" anchor="ctr"/>
                </a:tc>
                <a:tc>
                  <a:txBody>
                    <a:bodyPr/>
                    <a:lstStyle/>
                    <a:p>
                      <a:pPr algn="ctr" latinLnBrk="1">
                        <a:lnSpc>
                          <a:spcPct val="115000"/>
                        </a:lnSpc>
                        <a:spcAft>
                          <a:spcPts val="0"/>
                        </a:spcAft>
                      </a:pPr>
                      <a:r>
                        <a:rPr lang="en-US" sz="1400" kern="100">
                          <a:solidFill>
                            <a:schemeClr val="tx1"/>
                          </a:solidFill>
                          <a:latin typeface="Malgun Gothic" pitchFamily="34" charset="-127"/>
                          <a:ea typeface="Malgun Gothic" pitchFamily="34" charset="-127"/>
                          <a:cs typeface="Iskoola Pota"/>
                        </a:rPr>
                        <a:t>Supported</a:t>
                      </a:r>
                    </a:p>
                  </a:txBody>
                  <a:tcPr marL="68580" marR="68580" marT="0" marB="0" anchor="ctr"/>
                </a:tc>
              </a:tr>
              <a:tr h="640080">
                <a:tc>
                  <a:txBody>
                    <a:bodyPr/>
                    <a:lstStyle/>
                    <a:p>
                      <a:r>
                        <a:rPr lang="en-US" sz="1400" dirty="0" smtClean="0">
                          <a:solidFill>
                            <a:schemeClr val="tx1"/>
                          </a:solidFill>
                          <a:latin typeface="+mn-lt"/>
                        </a:rPr>
                        <a:t>H5</a:t>
                      </a:r>
                      <a:endParaRPr lang="en-US" sz="1400" dirty="0">
                        <a:solidFill>
                          <a:schemeClr val="tx1"/>
                        </a:solidFill>
                        <a:latin typeface="+mn-lt"/>
                      </a:endParaRPr>
                    </a:p>
                  </a:txBody>
                  <a:tcPr anchor="ctr"/>
                </a:tc>
                <a:tc>
                  <a:txBody>
                    <a:bodyPr/>
                    <a:lstStyle/>
                    <a:p>
                      <a:pPr algn="just" latinLnBrk="1">
                        <a:lnSpc>
                          <a:spcPct val="115000"/>
                        </a:lnSpc>
                        <a:spcAft>
                          <a:spcPts val="0"/>
                        </a:spcAft>
                      </a:pPr>
                      <a:r>
                        <a:rPr lang="en-US" sz="1400" kern="100" dirty="0">
                          <a:solidFill>
                            <a:schemeClr val="tx1"/>
                          </a:solidFill>
                          <a:latin typeface="+mn-lt"/>
                          <a:ea typeface="Times New Roman"/>
                          <a:cs typeface="Iskoola Pota"/>
                        </a:rPr>
                        <a:t>Going out for fun  </a:t>
                      </a:r>
                      <a:r>
                        <a:rPr lang="en-US" sz="1400" kern="100" dirty="0">
                          <a:solidFill>
                            <a:schemeClr val="tx1"/>
                          </a:solidFill>
                          <a:latin typeface="+mn-lt"/>
                          <a:ea typeface="Times New Roman"/>
                          <a:cs typeface="Times New Roman"/>
                          <a:sym typeface="Wingdings"/>
                        </a:rPr>
                        <a:t></a:t>
                      </a:r>
                      <a:r>
                        <a:rPr lang="en-US" sz="1400" kern="100" dirty="0">
                          <a:solidFill>
                            <a:schemeClr val="tx1"/>
                          </a:solidFill>
                          <a:latin typeface="+mn-lt"/>
                          <a:ea typeface="Times New Roman"/>
                          <a:cs typeface="Iskoola Pota"/>
                        </a:rPr>
                        <a:t>  Students Exam Results</a:t>
                      </a:r>
                      <a:endParaRPr lang="en-US" sz="1400" kern="100" dirty="0">
                        <a:solidFill>
                          <a:schemeClr val="tx1"/>
                        </a:solidFill>
                        <a:latin typeface="+mn-lt"/>
                        <a:ea typeface="Malgun Gothic"/>
                        <a:cs typeface="Iskoola Pota"/>
                      </a:endParaRPr>
                    </a:p>
                  </a:txBody>
                  <a:tcPr marL="68580" marR="68580" marT="0" marB="0" anchor="ctr"/>
                </a:tc>
                <a:tc>
                  <a:txBody>
                    <a:bodyPr/>
                    <a:lstStyle/>
                    <a:p>
                      <a:pPr algn="ctr" latinLnBrk="1">
                        <a:lnSpc>
                          <a:spcPct val="115000"/>
                        </a:lnSpc>
                        <a:spcAft>
                          <a:spcPts val="0"/>
                        </a:spcAft>
                      </a:pPr>
                      <a:r>
                        <a:rPr lang="en-US" sz="1400" kern="100" dirty="0">
                          <a:solidFill>
                            <a:schemeClr val="tx1"/>
                          </a:solidFill>
                          <a:latin typeface="Malgun Gothic" pitchFamily="34" charset="-127"/>
                          <a:ea typeface="Malgun Gothic" pitchFamily="34" charset="-127"/>
                          <a:cs typeface="Iskoola Pota"/>
                        </a:rPr>
                        <a:t>-0.18</a:t>
                      </a:r>
                    </a:p>
                  </a:txBody>
                  <a:tcPr marL="68580" marR="68580" marT="0" marB="0" anchor="ctr"/>
                </a:tc>
                <a:tc>
                  <a:txBody>
                    <a:bodyPr/>
                    <a:lstStyle/>
                    <a:p>
                      <a:pPr algn="ctr" latinLnBrk="1">
                        <a:lnSpc>
                          <a:spcPct val="115000"/>
                        </a:lnSpc>
                        <a:spcAft>
                          <a:spcPts val="0"/>
                        </a:spcAft>
                      </a:pPr>
                      <a:r>
                        <a:rPr lang="en-US" sz="1400" kern="100" dirty="0">
                          <a:solidFill>
                            <a:schemeClr val="tx1"/>
                          </a:solidFill>
                          <a:latin typeface="Malgun Gothic" pitchFamily="34" charset="-127"/>
                          <a:ea typeface="Malgun Gothic" pitchFamily="34" charset="-127"/>
                          <a:cs typeface="Iskoola Pota"/>
                        </a:rPr>
                        <a:t>0.04757 *  </a:t>
                      </a:r>
                    </a:p>
                  </a:txBody>
                  <a:tcPr marL="68580" marR="68580" marT="0" marB="0" anchor="ctr"/>
                </a:tc>
                <a:tc>
                  <a:txBody>
                    <a:bodyPr/>
                    <a:lstStyle/>
                    <a:p>
                      <a:pPr algn="ctr" latinLnBrk="1">
                        <a:lnSpc>
                          <a:spcPct val="115000"/>
                        </a:lnSpc>
                        <a:spcAft>
                          <a:spcPts val="0"/>
                        </a:spcAft>
                      </a:pPr>
                      <a:r>
                        <a:rPr lang="en-US" sz="1400" kern="100" dirty="0">
                          <a:solidFill>
                            <a:schemeClr val="tx1"/>
                          </a:solidFill>
                          <a:latin typeface="Malgun Gothic" pitchFamily="34" charset="-127"/>
                          <a:ea typeface="Malgun Gothic" pitchFamily="34" charset="-127"/>
                          <a:cs typeface="Iskoola Pota"/>
                        </a:rPr>
                        <a:t>Supported</a:t>
                      </a:r>
                    </a:p>
                  </a:txBody>
                  <a:tcPr marL="68580" marR="68580" marT="0" marB="0" anchor="ctr"/>
                </a:tc>
              </a:tr>
              <a:tr h="640080">
                <a:tc>
                  <a:txBody>
                    <a:bodyPr/>
                    <a:lstStyle/>
                    <a:p>
                      <a:r>
                        <a:rPr lang="en-US" sz="1400" dirty="0" smtClean="0">
                          <a:solidFill>
                            <a:schemeClr val="tx1"/>
                          </a:solidFill>
                          <a:latin typeface="+mn-lt"/>
                        </a:rPr>
                        <a:t>H6</a:t>
                      </a:r>
                      <a:endParaRPr lang="en-US" sz="1400" dirty="0">
                        <a:solidFill>
                          <a:schemeClr val="tx1"/>
                        </a:solidFill>
                        <a:latin typeface="+mn-lt"/>
                      </a:endParaRPr>
                    </a:p>
                  </a:txBody>
                  <a:tcPr anchor="ctr"/>
                </a:tc>
                <a:tc>
                  <a:txBody>
                    <a:bodyPr/>
                    <a:lstStyle/>
                    <a:p>
                      <a:pPr algn="just" latinLnBrk="1">
                        <a:lnSpc>
                          <a:spcPct val="115000"/>
                        </a:lnSpc>
                        <a:spcAft>
                          <a:spcPts val="0"/>
                        </a:spcAft>
                      </a:pPr>
                      <a:r>
                        <a:rPr lang="en-US" sz="1400" kern="100">
                          <a:solidFill>
                            <a:schemeClr val="tx1"/>
                          </a:solidFill>
                          <a:latin typeface="+mn-lt"/>
                          <a:ea typeface="Times New Roman"/>
                          <a:cs typeface="Iskoola Pota"/>
                        </a:rPr>
                        <a:t>Absences to school  </a:t>
                      </a:r>
                      <a:r>
                        <a:rPr lang="en-US" sz="1400" kern="100">
                          <a:solidFill>
                            <a:schemeClr val="tx1"/>
                          </a:solidFill>
                          <a:latin typeface="+mn-lt"/>
                          <a:ea typeface="Times New Roman"/>
                          <a:cs typeface="Times New Roman"/>
                          <a:sym typeface="Wingdings"/>
                        </a:rPr>
                        <a:t></a:t>
                      </a:r>
                      <a:r>
                        <a:rPr lang="en-US" sz="1400" kern="100">
                          <a:solidFill>
                            <a:schemeClr val="tx1"/>
                          </a:solidFill>
                          <a:latin typeface="+mn-lt"/>
                          <a:ea typeface="Times New Roman"/>
                          <a:cs typeface="Iskoola Pota"/>
                        </a:rPr>
                        <a:t>  Students Exam Results</a:t>
                      </a:r>
                      <a:endParaRPr lang="en-US" sz="1400" kern="100">
                        <a:solidFill>
                          <a:schemeClr val="tx1"/>
                        </a:solidFill>
                        <a:latin typeface="+mn-lt"/>
                        <a:ea typeface="Malgun Gothic"/>
                        <a:cs typeface="Iskoola Pota"/>
                      </a:endParaRPr>
                    </a:p>
                  </a:txBody>
                  <a:tcPr marL="68580" marR="68580" marT="0" marB="0" anchor="ctr"/>
                </a:tc>
                <a:tc>
                  <a:txBody>
                    <a:bodyPr/>
                    <a:lstStyle/>
                    <a:p>
                      <a:pPr algn="ctr" latinLnBrk="1">
                        <a:lnSpc>
                          <a:spcPct val="115000"/>
                        </a:lnSpc>
                        <a:spcAft>
                          <a:spcPts val="0"/>
                        </a:spcAft>
                      </a:pPr>
                      <a:r>
                        <a:rPr lang="en-US" sz="1400" kern="100">
                          <a:solidFill>
                            <a:schemeClr val="tx1"/>
                          </a:solidFill>
                          <a:latin typeface="Malgun Gothic" pitchFamily="34" charset="-127"/>
                          <a:ea typeface="Malgun Gothic" pitchFamily="34" charset="-127"/>
                          <a:cs typeface="Iskoola Pota"/>
                        </a:rPr>
                        <a:t>-0.07</a:t>
                      </a:r>
                    </a:p>
                  </a:txBody>
                  <a:tcPr marL="68580" marR="68580" marT="0" marB="0" anchor="ctr"/>
                </a:tc>
                <a:tc>
                  <a:txBody>
                    <a:bodyPr/>
                    <a:lstStyle/>
                    <a:p>
                      <a:pPr algn="ctr" latinLnBrk="1">
                        <a:lnSpc>
                          <a:spcPct val="115000"/>
                        </a:lnSpc>
                        <a:spcAft>
                          <a:spcPts val="0"/>
                        </a:spcAft>
                      </a:pPr>
                      <a:r>
                        <a:rPr lang="en-US" sz="1400" kern="100" dirty="0">
                          <a:solidFill>
                            <a:schemeClr val="tx1"/>
                          </a:solidFill>
                          <a:latin typeface="Malgun Gothic" pitchFamily="34" charset="-127"/>
                          <a:ea typeface="Malgun Gothic" pitchFamily="34" charset="-127"/>
                          <a:cs typeface="Iskoola Pota"/>
                        </a:rPr>
                        <a:t>0.00116 **</a:t>
                      </a:r>
                    </a:p>
                  </a:txBody>
                  <a:tcPr marL="68580" marR="68580" marT="0" marB="0" anchor="ctr"/>
                </a:tc>
                <a:tc>
                  <a:txBody>
                    <a:bodyPr/>
                    <a:lstStyle/>
                    <a:p>
                      <a:pPr algn="ctr" latinLnBrk="1">
                        <a:lnSpc>
                          <a:spcPct val="115000"/>
                        </a:lnSpc>
                        <a:spcAft>
                          <a:spcPts val="0"/>
                        </a:spcAft>
                      </a:pPr>
                      <a:r>
                        <a:rPr lang="en-US" sz="1400" kern="100" dirty="0">
                          <a:solidFill>
                            <a:schemeClr val="tx1"/>
                          </a:solidFill>
                          <a:latin typeface="Malgun Gothic" pitchFamily="34" charset="-127"/>
                          <a:ea typeface="Malgun Gothic" pitchFamily="34" charset="-127"/>
                          <a:cs typeface="Iskoola Pota"/>
                        </a:rPr>
                        <a:t>Supported</a:t>
                      </a:r>
                    </a:p>
                  </a:txBody>
                  <a:tcPr marL="68580" marR="68580" marT="0" marB="0" anchor="ct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75656" y="971490"/>
            <a:ext cx="6048672" cy="400110"/>
          </a:xfrm>
          <a:prstGeom prst="rect">
            <a:avLst/>
          </a:prstGeom>
          <a:ln>
            <a:solidFill>
              <a:srgbClr val="C5003D"/>
            </a:solid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altLang="ko-KR" sz="2000" b="1" dirty="0" smtClean="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rPr>
              <a:t>5. Conclusion and Future Direction</a:t>
            </a:r>
            <a:endParaRPr lang="ko-KR" altLang="en-US" sz="2000" b="1"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endParaRPr>
          </a:p>
        </p:txBody>
      </p:sp>
      <p:sp>
        <p:nvSpPr>
          <p:cNvPr id="5" name="TextBox 4"/>
          <p:cNvSpPr txBox="1"/>
          <p:nvPr/>
        </p:nvSpPr>
        <p:spPr>
          <a:xfrm>
            <a:off x="838200" y="1752600"/>
            <a:ext cx="7467600" cy="1477328"/>
          </a:xfrm>
          <a:prstGeom prst="rect">
            <a:avLst/>
          </a:prstGeom>
          <a:noFill/>
        </p:spPr>
        <p:txBody>
          <a:bodyPr wrap="square" rtlCol="0">
            <a:spAutoFit/>
          </a:bodyPr>
          <a:lstStyle/>
          <a:p>
            <a:pPr marL="228600" indent="-228600">
              <a:buFont typeface="Arial" pitchFamily="34" charset="0"/>
              <a:buChar char="•"/>
            </a:pPr>
            <a:r>
              <a:rPr lang="en-US" dirty="0" smtClean="0"/>
              <a:t>  In this direction, we can study how various factor affect the accomplishment of students. Here we consider only few factors and probably there are more factors that may affect for student’s performance. In order to further generalization of our study, we need to consider those factors in future studies.</a:t>
            </a:r>
            <a:endParaRPr lang="ko-KR" altLang="en-US" dirty="0"/>
          </a:p>
        </p:txBody>
      </p:sp>
      <p:sp>
        <p:nvSpPr>
          <p:cNvPr id="7" name="TextBox 6"/>
          <p:cNvSpPr txBox="1"/>
          <p:nvPr/>
        </p:nvSpPr>
        <p:spPr>
          <a:xfrm>
            <a:off x="838200" y="4570274"/>
            <a:ext cx="7467600" cy="1754326"/>
          </a:xfrm>
          <a:prstGeom prst="rect">
            <a:avLst/>
          </a:prstGeom>
          <a:noFill/>
        </p:spPr>
        <p:txBody>
          <a:bodyPr wrap="square" rtlCol="0">
            <a:spAutoFit/>
          </a:bodyPr>
          <a:lstStyle/>
          <a:p>
            <a:pPr marL="228600" indent="-228600">
              <a:buFont typeface="Arial" pitchFamily="34" charset="0"/>
              <a:buChar char="•"/>
            </a:pPr>
            <a:r>
              <a:rPr lang="en-US" dirty="0" smtClean="0"/>
              <a:t> The study may helpful for both college’s policy makers and parents of the students. It helps the college administration to design and implement the policies to improve the students’ performance and the quality of education by changing the attitude of students towards learning, facilitating students and improving the teaching procedures.</a:t>
            </a:r>
          </a:p>
        </p:txBody>
      </p:sp>
      <p:sp>
        <p:nvSpPr>
          <p:cNvPr id="6" name="TextBox 5"/>
          <p:cNvSpPr txBox="1"/>
          <p:nvPr/>
        </p:nvSpPr>
        <p:spPr>
          <a:xfrm>
            <a:off x="838200" y="3343870"/>
            <a:ext cx="7467600" cy="923330"/>
          </a:xfrm>
          <a:prstGeom prst="rect">
            <a:avLst/>
          </a:prstGeom>
          <a:noFill/>
        </p:spPr>
        <p:txBody>
          <a:bodyPr wrap="square" rtlCol="0">
            <a:spAutoFit/>
          </a:bodyPr>
          <a:lstStyle/>
          <a:p>
            <a:pPr marL="228600" indent="-228600">
              <a:buFont typeface="Arial" pitchFamily="34" charset="0"/>
              <a:buChar char="•"/>
            </a:pPr>
            <a:r>
              <a:rPr lang="en-US" dirty="0" smtClean="0"/>
              <a:t> Further research is needed to explore the problem on a large sample from more scattered geographical regions including other student factors, family factors, school factors and peer factors.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6800" y="3276600"/>
            <a:ext cx="6858000" cy="646331"/>
          </a:xfrm>
          <a:prstGeom prst="rect">
            <a:avLst/>
          </a:prstGeom>
          <a:noFill/>
        </p:spPr>
        <p:txBody>
          <a:bodyPr wrap="square" rtlCol="0">
            <a:spAutoFit/>
          </a:bodyPr>
          <a:lstStyle/>
          <a:p>
            <a:pPr algn="ctr"/>
            <a:r>
              <a:rPr lang="en-US" altLang="ko-KR" sz="3600" dirty="0" smtClean="0"/>
              <a:t>Thank you</a:t>
            </a:r>
            <a:endParaRPr lang="ko-KR" altLang="en-US" sz="3600" dirty="0"/>
          </a:p>
        </p:txBody>
      </p:sp>
    </p:spTree>
    <p:extLst>
      <p:ext uri="{BB962C8B-B14F-4D97-AF65-F5344CB8AC3E}">
        <p14:creationId xmlns:p14="http://schemas.microsoft.com/office/powerpoint/2010/main" xmlns="" val="1976226045"/>
      </p:ext>
    </p:extLst>
  </p:cSld>
  <p:clrMapOvr>
    <a:masterClrMapping/>
  </p:clrMapOvr>
  <p:timing>
    <p:tnLst>
      <p:par>
        <p:cTn id="1" dur="indefinite" restart="never" nodeType="tmRoot"/>
      </p:par>
    </p:tnLst>
  </p:timing>
</p:sld>
</file>

<file path=ppt/slides/slide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grpSp>
        <p:nvGrpSpPr>
          <p:cNvPr id="4" name="그룹 3"/>
          <p:cNvGrpSpPr/>
          <p:nvPr/>
        </p:nvGrpSpPr>
        <p:grpSpPr>
          <a:xfrm rot="0">
            <a:off x="4429124" y="2071678"/>
            <a:ext cx="4446968" cy="3179526"/>
            <a:chOff x="3910676" y="2046047"/>
            <a:chExt cx="6094602" cy="3555071"/>
          </a:xfrm>
        </p:grpSpPr>
        <p:sp>
          <p:nvSpPr>
            <p:cNvPr id="3" name="TextBox 2"/>
            <p:cNvSpPr txBox="1"/>
            <p:nvPr/>
          </p:nvSpPr>
          <p:spPr>
            <a:xfrm>
              <a:off x="3910676" y="2046046"/>
              <a:ext cx="6094602" cy="3543193"/>
            </a:xfrm>
            <a:prstGeom prst="rect">
              <a:avLst/>
            </a:prstGeom>
            <a:noFill/>
          </p:spPr>
          <p:txBody>
            <a:bodyPr wrap="none">
              <a:noAutofit/>
            </a:bodyPr>
            <a:lstStyle/>
            <a:p>
              <a:pPr marL="342900" indent="-342900">
                <a:lnSpc>
                  <a:spcPct val="150000"/>
                </a:lnSpc>
                <a:buAutoNum type="arabicPeriod"/>
                <a:defRPr lang="ko-KR" altLang="en-US"/>
              </a:pPr>
              <a:r>
                <a:rPr lang="en-US" altLang="ko-KR" sz="1600" b="1">
                  <a:solidFill>
                    <a:schemeClr val="tx1">
                      <a:lumMod val="50000"/>
                      <a:lumOff val="50000"/>
                    </a:schemeClr>
                  </a:solidFill>
                </a:rPr>
                <a:t>Motivation and Background</a:t>
              </a:r>
              <a:endParaRPr lang="en-US" altLang="ko-KR" sz="1600" b="1">
                <a:solidFill>
                  <a:schemeClr val="tx1">
                    <a:lumMod val="50000"/>
                    <a:lumOff val="50000"/>
                  </a:schemeClr>
                </a:solidFill>
              </a:endParaRPr>
            </a:p>
            <a:p>
              <a:pPr marL="342900" indent="-342900">
                <a:lnSpc>
                  <a:spcPct val="150000"/>
                </a:lnSpc>
                <a:buAutoNum type="arabicPeriod"/>
                <a:defRPr lang="ko-KR" altLang="en-US"/>
              </a:pPr>
              <a:r>
                <a:rPr lang="en-US" altLang="ko-KR" sz="1600" b="1">
                  <a:solidFill>
                    <a:schemeClr val="tx1">
                      <a:lumMod val="50000"/>
                      <a:lumOff val="50000"/>
                    </a:schemeClr>
                  </a:solidFill>
                </a:rPr>
                <a:t>Research Question</a:t>
              </a:r>
              <a:endParaRPr lang="en-US" altLang="ko-KR" sz="1600" b="1">
                <a:solidFill>
                  <a:schemeClr val="tx1">
                    <a:lumMod val="50000"/>
                    <a:lumOff val="50000"/>
                  </a:schemeClr>
                </a:solidFill>
              </a:endParaRPr>
            </a:p>
            <a:p>
              <a:pPr marL="342900" indent="-342900">
                <a:lnSpc>
                  <a:spcPct val="150000"/>
                </a:lnSpc>
                <a:buAutoNum type="arabicPeriod"/>
                <a:defRPr lang="ko-KR" altLang="en-US"/>
              </a:pPr>
              <a:r>
                <a:rPr lang="en-US" altLang="ko-KR" sz="1600" b="1">
                  <a:solidFill>
                    <a:schemeClr val="tx1">
                      <a:lumMod val="50000"/>
                      <a:lumOff val="50000"/>
                    </a:schemeClr>
                  </a:solidFill>
                </a:rPr>
                <a:t>Results and interpretation</a:t>
              </a:r>
              <a:endParaRPr lang="en-US" altLang="ko-KR" sz="1600" b="1">
                <a:solidFill>
                  <a:schemeClr val="tx1">
                    <a:lumMod val="50000"/>
                    <a:lumOff val="50000"/>
                  </a:schemeClr>
                </a:solidFill>
              </a:endParaRPr>
            </a:p>
            <a:p>
              <a:pPr marL="342900" indent="-342900">
                <a:lnSpc>
                  <a:spcPct val="150000"/>
                </a:lnSpc>
                <a:buChar char="-"/>
                <a:defRPr lang="ko-KR" altLang="en-US"/>
              </a:pPr>
              <a:r>
                <a:rPr lang="en-US" altLang="ko-KR" sz="1600" b="1">
                  <a:solidFill>
                    <a:schemeClr val="tx1">
                      <a:lumMod val="50000"/>
                      <a:lumOff val="50000"/>
                    </a:schemeClr>
                  </a:solidFill>
                </a:rPr>
                <a:t>t. test </a:t>
              </a:r>
              <a:endParaRPr lang="en-US" altLang="ko-KR" sz="1600" b="1">
                <a:solidFill>
                  <a:schemeClr val="tx1">
                    <a:lumMod val="50000"/>
                    <a:lumOff val="50000"/>
                  </a:schemeClr>
                </a:solidFill>
              </a:endParaRPr>
            </a:p>
            <a:p>
              <a:pPr marL="342900" indent="-342900">
                <a:lnSpc>
                  <a:spcPct val="150000"/>
                </a:lnSpc>
                <a:buChar char="-"/>
                <a:defRPr lang="ko-KR" altLang="en-US"/>
              </a:pPr>
              <a:r>
                <a:rPr lang="en-US" altLang="ko-KR" sz="1600" b="1">
                  <a:solidFill>
                    <a:schemeClr val="tx1">
                      <a:lumMod val="50000"/>
                      <a:lumOff val="50000"/>
                    </a:schemeClr>
                  </a:solidFill>
                </a:rPr>
                <a:t>Regression analysis</a:t>
              </a:r>
              <a:endParaRPr lang="en-US" altLang="ko-KR" sz="1600" b="1">
                <a:solidFill>
                  <a:schemeClr val="tx1">
                    <a:lumMod val="50000"/>
                    <a:lumOff val="50000"/>
                  </a:schemeClr>
                </a:solidFill>
              </a:endParaRPr>
            </a:p>
            <a:p>
              <a:pPr marL="342900" indent="-342900">
                <a:lnSpc>
                  <a:spcPct val="150000"/>
                </a:lnSpc>
                <a:buChar char="-"/>
                <a:defRPr lang="ko-KR" altLang="en-US"/>
              </a:pPr>
              <a:r>
                <a:rPr lang="en-US" altLang="ko-KR" sz="1600" b="1">
                  <a:solidFill>
                    <a:schemeClr val="tx1">
                      <a:lumMod val="50000"/>
                      <a:lumOff val="50000"/>
                    </a:schemeClr>
                  </a:solidFill>
                </a:rPr>
                <a:t>Multiple regression analysis</a:t>
              </a:r>
              <a:endParaRPr lang="en-US" altLang="ko-KR" sz="1600" b="1">
                <a:solidFill>
                  <a:schemeClr val="tx1">
                    <a:lumMod val="50000"/>
                    <a:lumOff val="50000"/>
                  </a:schemeClr>
                </a:solidFill>
              </a:endParaRPr>
            </a:p>
            <a:p>
              <a:pPr marL="342900" indent="-342900">
                <a:lnSpc>
                  <a:spcPct val="150000"/>
                </a:lnSpc>
                <a:defRPr lang="ko-KR" altLang="en-US"/>
              </a:pPr>
              <a:r>
                <a:rPr lang="en-US" altLang="ko-KR" sz="1600" b="1">
                  <a:solidFill>
                    <a:schemeClr val="tx1">
                      <a:lumMod val="50000"/>
                      <a:lumOff val="50000"/>
                    </a:schemeClr>
                  </a:solidFill>
                </a:rPr>
                <a:t>4</a:t>
              </a:r>
              <a:r>
                <a:rPr lang="ko-KR" altLang="en-US" sz="1600" b="1">
                  <a:solidFill>
                    <a:schemeClr val="tx1">
                      <a:lumMod val="50000"/>
                      <a:lumOff val="50000"/>
                    </a:schemeClr>
                  </a:solidFill>
                </a:rPr>
                <a:t>.  </a:t>
              </a:r>
              <a:r>
                <a:rPr lang="en-US" altLang="ko-KR" sz="1600" b="1">
                  <a:solidFill>
                    <a:schemeClr val="tx1">
                      <a:lumMod val="50000"/>
                      <a:lumOff val="50000"/>
                    </a:schemeClr>
                  </a:solidFill>
                </a:rPr>
                <a:t>Conclusion and future work</a:t>
              </a:r>
              <a:endParaRPr lang="en-US" altLang="ko-KR" sz="1600" b="1">
                <a:solidFill>
                  <a:schemeClr val="tx1">
                    <a:lumMod val="50000"/>
                    <a:lumOff val="50000"/>
                  </a:schemeClr>
                </a:solidFill>
              </a:endParaRPr>
            </a:p>
            <a:p>
              <a:pPr marL="342900" indent="-342900">
                <a:lnSpc>
                  <a:spcPct val="150000"/>
                </a:lnSpc>
                <a:buAutoNum type="arabicPeriod"/>
                <a:defRPr lang="ko-KR" altLang="en-US"/>
              </a:pPr>
              <a:endParaRPr lang="ko-KR" altLang="en-US" sz="1600" b="1">
                <a:solidFill>
                  <a:schemeClr val="tx1">
                    <a:lumMod val="50000"/>
                    <a:lumOff val="50000"/>
                  </a:schemeClr>
                </a:solidFill>
              </a:endParaRPr>
            </a:p>
          </p:txBody>
        </p:sp>
        <p:sp>
          <p:nvSpPr>
            <p:cNvPr id="2" name="직각 삼각형 1"/>
            <p:cNvSpPr/>
            <p:nvPr/>
          </p:nvSpPr>
          <p:spPr>
            <a:xfrm rot="16200000">
              <a:off x="8316460" y="5241078"/>
              <a:ext cx="360040" cy="360040"/>
            </a:xfrm>
            <a:prstGeom prst="rtTriangle">
              <a:avLst/>
            </a:prstGeom>
            <a:solidFill>
              <a:srgbClr val="c5003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p>
          </p:txBody>
        </p:sp>
      </p:grpSp>
    </p:spTree>
  </p:cSld>
  <p:clrMapOvr>
    <a:masterClrMapping/>
  </p:clrMapOvr>
  <p:transition xmlns:mc="http://schemas.openxmlformats.org/markup-compatibility/2006" xmlns:hp="http://schemas.haansoft.com/office/presentation/8.0" mc:Ignorable="hp" hp:hslDur="50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75656" y="971490"/>
            <a:ext cx="6048672" cy="400110"/>
          </a:xfrm>
          <a:prstGeom prst="rect">
            <a:avLst/>
          </a:prstGeom>
          <a:ln>
            <a:solidFill>
              <a:srgbClr val="C5003D"/>
            </a:solid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altLang="ko-KR" sz="2000" b="1" dirty="0" smtClean="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rPr>
              <a:t>1. Motivation and back ground</a:t>
            </a:r>
            <a:endParaRPr lang="ko-KR" altLang="en-US" sz="2000" b="1"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endParaRPr>
          </a:p>
        </p:txBody>
      </p:sp>
      <p:sp>
        <p:nvSpPr>
          <p:cNvPr id="5" name="TextBox 4"/>
          <p:cNvSpPr txBox="1"/>
          <p:nvPr/>
        </p:nvSpPr>
        <p:spPr>
          <a:xfrm>
            <a:off x="1371600" y="2438401"/>
            <a:ext cx="6705600" cy="1323439"/>
          </a:xfrm>
          <a:prstGeom prst="rect">
            <a:avLst/>
          </a:prstGeom>
          <a:noFill/>
        </p:spPr>
        <p:txBody>
          <a:bodyPr wrap="square" rtlCol="0">
            <a:spAutoFit/>
          </a:bodyPr>
          <a:lstStyle/>
          <a:p>
            <a:r>
              <a:rPr lang="en-US" sz="2000" dirty="0" smtClean="0"/>
              <a:t>• Many studies that focused on this issue and their findings revealed that many factors have a significant effect on the students performance in exams. </a:t>
            </a:r>
          </a:p>
          <a:p>
            <a:endParaRPr lang="ko-KR" altLang="en-US" sz="2000" dirty="0"/>
          </a:p>
        </p:txBody>
      </p:sp>
      <p:sp>
        <p:nvSpPr>
          <p:cNvPr id="6" name="TextBox 5"/>
          <p:cNvSpPr txBox="1"/>
          <p:nvPr/>
        </p:nvSpPr>
        <p:spPr>
          <a:xfrm>
            <a:off x="1371600" y="3962400"/>
            <a:ext cx="6705600" cy="1015663"/>
          </a:xfrm>
          <a:prstGeom prst="rect">
            <a:avLst/>
          </a:prstGeom>
          <a:noFill/>
        </p:spPr>
        <p:txBody>
          <a:bodyPr wrap="square" rtlCol="0">
            <a:spAutoFit/>
          </a:bodyPr>
          <a:lstStyle/>
          <a:p>
            <a:r>
              <a:rPr lang="en-US" sz="2000" dirty="0" smtClean="0"/>
              <a:t>• The focus of this research is that student performance in examination is linked with students’ demographic, social and school related features. </a:t>
            </a:r>
            <a:endParaRPr lang="en-US" sz="2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75656" y="971490"/>
            <a:ext cx="6048672" cy="400110"/>
          </a:xfrm>
          <a:prstGeom prst="rect">
            <a:avLst/>
          </a:prstGeom>
          <a:ln>
            <a:solidFill>
              <a:srgbClr val="C5003D"/>
            </a:solid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altLang="ko-KR" sz="2000" b="1" dirty="0" smtClean="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rPr>
              <a:t>2. Research Question</a:t>
            </a:r>
            <a:endParaRPr lang="ko-KR" altLang="en-US" sz="2000" b="1"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endParaRPr>
          </a:p>
        </p:txBody>
      </p:sp>
      <p:sp>
        <p:nvSpPr>
          <p:cNvPr id="5" name="TextBox 4"/>
          <p:cNvSpPr txBox="1"/>
          <p:nvPr/>
        </p:nvSpPr>
        <p:spPr>
          <a:xfrm>
            <a:off x="1524000" y="1447800"/>
            <a:ext cx="6096000" cy="369332"/>
          </a:xfrm>
          <a:prstGeom prst="rect">
            <a:avLst/>
          </a:prstGeom>
          <a:noFill/>
        </p:spPr>
        <p:txBody>
          <a:bodyPr wrap="square" rtlCol="0">
            <a:spAutoFit/>
          </a:bodyPr>
          <a:lstStyle/>
          <a:p>
            <a:r>
              <a:rPr lang="en-US" altLang="ko-KR" dirty="0" smtClean="0"/>
              <a:t>What are the factors that affect students performance?</a:t>
            </a:r>
            <a:endParaRPr lang="ko-KR" altLang="en-US" dirty="0"/>
          </a:p>
        </p:txBody>
      </p:sp>
      <p:sp>
        <p:nvSpPr>
          <p:cNvPr id="6" name="TextBox 5"/>
          <p:cNvSpPr txBox="1"/>
          <p:nvPr/>
        </p:nvSpPr>
        <p:spPr>
          <a:xfrm>
            <a:off x="762000" y="2362200"/>
            <a:ext cx="7953404" cy="3600986"/>
          </a:xfrm>
          <a:prstGeom prst="rect">
            <a:avLst/>
          </a:prstGeom>
          <a:noFill/>
        </p:spPr>
        <p:txBody>
          <a:bodyPr wrap="square" rtlCol="0">
            <a:spAutoFit/>
          </a:bodyPr>
          <a:lstStyle/>
          <a:p>
            <a:pPr algn="ctr"/>
            <a:r>
              <a:rPr lang="en-US" b="1" dirty="0" smtClean="0"/>
              <a:t>List of hypothesis </a:t>
            </a:r>
            <a:endParaRPr lang="en-US" sz="1400" b="1" dirty="0" smtClean="0"/>
          </a:p>
          <a:p>
            <a:pPr algn="ctr"/>
            <a:endParaRPr lang="en-US" altLang="ko-KR" sz="1400" dirty="0" smtClean="0"/>
          </a:p>
          <a:p>
            <a:pPr algn="ctr"/>
            <a:endParaRPr lang="ko-KR" altLang="en-US" sz="1400" dirty="0" smtClean="0"/>
          </a:p>
          <a:p>
            <a:r>
              <a:rPr lang="en-US" sz="1400" dirty="0" smtClean="0"/>
              <a:t>H</a:t>
            </a:r>
            <a:r>
              <a:rPr lang="en-US" sz="1400" baseline="-25000" dirty="0" smtClean="0"/>
              <a:t>1</a:t>
            </a:r>
            <a:r>
              <a:rPr lang="en-US" sz="1400" dirty="0" smtClean="0"/>
              <a:t> : Gender is associated with students exam result</a:t>
            </a:r>
            <a:endParaRPr lang="ko-KR" altLang="en-US" sz="1400" dirty="0" smtClean="0"/>
          </a:p>
          <a:p>
            <a:endParaRPr lang="en-US" sz="1400" dirty="0" smtClean="0"/>
          </a:p>
          <a:p>
            <a:r>
              <a:rPr lang="en-US" sz="1400" dirty="0" smtClean="0"/>
              <a:t>H</a:t>
            </a:r>
            <a:r>
              <a:rPr lang="en-US" sz="1400" baseline="-25000" dirty="0" smtClean="0"/>
              <a:t>2 :</a:t>
            </a:r>
            <a:r>
              <a:rPr lang="en-US" sz="1400" dirty="0" smtClean="0"/>
              <a:t> Whether they paid for additional education is associated with students exam result</a:t>
            </a:r>
            <a:endParaRPr lang="ko-KR" altLang="en-US" sz="1400" dirty="0" smtClean="0"/>
          </a:p>
          <a:p>
            <a:endParaRPr lang="en-US" sz="1400" dirty="0" smtClean="0"/>
          </a:p>
          <a:p>
            <a:r>
              <a:rPr lang="en-US" sz="1400" dirty="0" smtClean="0"/>
              <a:t>H</a:t>
            </a:r>
            <a:r>
              <a:rPr lang="en-US" sz="1400" baseline="-25000" dirty="0" smtClean="0"/>
              <a:t>3 : </a:t>
            </a:r>
            <a:r>
              <a:rPr lang="en-US" sz="1400" dirty="0" smtClean="0"/>
              <a:t>Parents-education level is associated with students exam result</a:t>
            </a:r>
            <a:endParaRPr lang="ko-KR" altLang="en-US" sz="1400" dirty="0" smtClean="0"/>
          </a:p>
          <a:p>
            <a:endParaRPr lang="en-US" sz="1400" dirty="0" smtClean="0"/>
          </a:p>
          <a:p>
            <a:r>
              <a:rPr lang="en-US" sz="1400" dirty="0" smtClean="0"/>
              <a:t>H</a:t>
            </a:r>
            <a:r>
              <a:rPr lang="en-US" sz="1400" baseline="-25000" dirty="0" smtClean="0"/>
              <a:t>4 </a:t>
            </a:r>
            <a:r>
              <a:rPr lang="en-US" sz="1400" dirty="0" smtClean="0"/>
              <a:t>:Commute time to school is associated with students exam result.</a:t>
            </a:r>
            <a:endParaRPr lang="ko-KR" altLang="en-US" sz="1400" dirty="0" smtClean="0"/>
          </a:p>
          <a:p>
            <a:endParaRPr lang="en-US" sz="1400" dirty="0" smtClean="0"/>
          </a:p>
          <a:p>
            <a:r>
              <a:rPr lang="en-US" sz="1400" dirty="0" smtClean="0"/>
              <a:t>H</a:t>
            </a:r>
            <a:r>
              <a:rPr lang="en-US" sz="1400" baseline="-25000" dirty="0" smtClean="0"/>
              <a:t>5 :</a:t>
            </a:r>
            <a:r>
              <a:rPr lang="en-US" sz="1400" dirty="0" smtClean="0"/>
              <a:t> The number of going out is associated with students exam result.</a:t>
            </a:r>
            <a:endParaRPr lang="ko-KR" altLang="en-US" sz="1400" dirty="0" smtClean="0"/>
          </a:p>
          <a:p>
            <a:endParaRPr lang="en-US" sz="1400" dirty="0" smtClean="0"/>
          </a:p>
          <a:p>
            <a:r>
              <a:rPr lang="en-US" sz="1400" dirty="0" smtClean="0"/>
              <a:t>H</a:t>
            </a:r>
            <a:r>
              <a:rPr lang="en-US" sz="1400" baseline="-25000" dirty="0" smtClean="0"/>
              <a:t>6 :</a:t>
            </a:r>
            <a:r>
              <a:rPr lang="en-US" sz="1400" dirty="0" smtClean="0"/>
              <a:t> The number of absence in one semester is associated with students </a:t>
            </a:r>
          </a:p>
          <a:p>
            <a:r>
              <a:rPr lang="en-US" sz="1400" dirty="0" smtClean="0"/>
              <a:t>     exam result.</a:t>
            </a:r>
            <a:endParaRPr lang="ko-KR" altLang="en-US" sz="1400" dirty="0" smtClean="0"/>
          </a:p>
          <a:p>
            <a:endParaRPr lang="ko-KR" altLang="en-US" sz="1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그룹 12"/>
          <p:cNvGrpSpPr/>
          <p:nvPr/>
        </p:nvGrpSpPr>
        <p:grpSpPr>
          <a:xfrm>
            <a:off x="285720" y="1995561"/>
            <a:ext cx="8572560" cy="3857652"/>
            <a:chOff x="285720" y="1428736"/>
            <a:chExt cx="8572560" cy="3857652"/>
          </a:xfrm>
        </p:grpSpPr>
        <p:pic>
          <p:nvPicPr>
            <p:cNvPr id="2049" name="Picture 1"/>
            <p:cNvPicPr>
              <a:picLocks noChangeAspect="1" noChangeArrowheads="1"/>
            </p:cNvPicPr>
            <p:nvPr/>
          </p:nvPicPr>
          <p:blipFill>
            <a:blip r:embed="rId2"/>
            <a:srcRect/>
            <a:stretch>
              <a:fillRect/>
            </a:stretch>
          </p:blipFill>
          <p:spPr bwMode="auto">
            <a:xfrm>
              <a:off x="285720" y="1428736"/>
              <a:ext cx="8534400" cy="3857652"/>
            </a:xfrm>
            <a:prstGeom prst="rect">
              <a:avLst/>
            </a:prstGeom>
            <a:noFill/>
            <a:ln w="9525">
              <a:noFill/>
              <a:miter lim="800000"/>
              <a:headEnd/>
              <a:tailEnd/>
            </a:ln>
            <a:effectLst/>
          </p:spPr>
        </p:pic>
        <p:sp>
          <p:nvSpPr>
            <p:cNvPr id="4" name="직사각형 3"/>
            <p:cNvSpPr/>
            <p:nvPr/>
          </p:nvSpPr>
          <p:spPr>
            <a:xfrm>
              <a:off x="571472" y="1785926"/>
              <a:ext cx="714380" cy="3571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직사각형 4"/>
            <p:cNvSpPr/>
            <p:nvPr/>
          </p:nvSpPr>
          <p:spPr>
            <a:xfrm>
              <a:off x="4000496" y="1785926"/>
              <a:ext cx="714380" cy="3571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p:cNvSpPr/>
            <p:nvPr/>
          </p:nvSpPr>
          <p:spPr>
            <a:xfrm>
              <a:off x="2571736" y="1785926"/>
              <a:ext cx="714380" cy="3571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p:cNvSpPr/>
            <p:nvPr/>
          </p:nvSpPr>
          <p:spPr>
            <a:xfrm>
              <a:off x="3286116" y="1785926"/>
              <a:ext cx="714380" cy="3571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p:cNvSpPr/>
            <p:nvPr/>
          </p:nvSpPr>
          <p:spPr>
            <a:xfrm>
              <a:off x="4714876" y="1785926"/>
              <a:ext cx="642942" cy="3571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p:cNvSpPr/>
            <p:nvPr/>
          </p:nvSpPr>
          <p:spPr>
            <a:xfrm>
              <a:off x="5357818" y="1785926"/>
              <a:ext cx="714380" cy="3571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직사각형 11"/>
            <p:cNvSpPr/>
            <p:nvPr/>
          </p:nvSpPr>
          <p:spPr>
            <a:xfrm>
              <a:off x="8143900" y="1785926"/>
              <a:ext cx="714380" cy="3571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5" name="TextBox 14"/>
          <p:cNvSpPr txBox="1"/>
          <p:nvPr/>
        </p:nvSpPr>
        <p:spPr>
          <a:xfrm>
            <a:off x="1475656" y="971490"/>
            <a:ext cx="6048672" cy="400110"/>
          </a:xfrm>
          <a:prstGeom prst="rect">
            <a:avLst/>
          </a:prstGeom>
          <a:ln>
            <a:solidFill>
              <a:srgbClr val="C5003D"/>
            </a:solid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altLang="ko-KR" sz="2000" b="1" dirty="0" smtClean="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rPr>
              <a:t>3. T-test</a:t>
            </a:r>
            <a:endParaRPr lang="ko-KR" altLang="en-US" sz="2000" b="1"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428596" y="4929198"/>
            <a:ext cx="8358246" cy="1477328"/>
          </a:xfrm>
          <a:prstGeom prst="rect">
            <a:avLst/>
          </a:prstGeom>
          <a:noFill/>
        </p:spPr>
        <p:txBody>
          <a:bodyPr wrap="square" rtlCol="0">
            <a:spAutoFit/>
          </a:bodyPr>
          <a:lstStyle/>
          <a:p>
            <a:r>
              <a:rPr lang="en-US" dirty="0" smtClean="0"/>
              <a:t>H</a:t>
            </a:r>
            <a:r>
              <a:rPr lang="en-US" baseline="-25000" dirty="0" smtClean="0"/>
              <a:t>1</a:t>
            </a:r>
            <a:r>
              <a:rPr lang="en-US" dirty="0" smtClean="0"/>
              <a:t> : Gender is associated with students exam result</a:t>
            </a:r>
            <a:endParaRPr lang="ko-KR" altLang="en-US" dirty="0" smtClean="0"/>
          </a:p>
          <a:p>
            <a:endParaRPr lang="en-US" dirty="0" smtClean="0"/>
          </a:p>
          <a:p>
            <a:r>
              <a:rPr lang="en-US" dirty="0" smtClean="0"/>
              <a:t>H</a:t>
            </a:r>
            <a:r>
              <a:rPr lang="en-US" baseline="-25000" dirty="0" smtClean="0"/>
              <a:t>2 :</a:t>
            </a:r>
            <a:r>
              <a:rPr lang="en-US" dirty="0" smtClean="0"/>
              <a:t> Whether they paid for additional education is associated with students exam result</a:t>
            </a:r>
            <a:endParaRPr lang="ko-KR" altLang="en-US" dirty="0" smtClean="0"/>
          </a:p>
          <a:p>
            <a:endParaRPr lang="ko-KR" altLang="en-US" dirty="0"/>
          </a:p>
        </p:txBody>
      </p:sp>
      <p:grpSp>
        <p:nvGrpSpPr>
          <p:cNvPr id="18" name="그룹 17"/>
          <p:cNvGrpSpPr/>
          <p:nvPr/>
        </p:nvGrpSpPr>
        <p:grpSpPr>
          <a:xfrm>
            <a:off x="357158" y="714356"/>
            <a:ext cx="8358246" cy="1816902"/>
            <a:chOff x="357158" y="714356"/>
            <a:chExt cx="8358246" cy="2322200"/>
          </a:xfrm>
        </p:grpSpPr>
        <p:grpSp>
          <p:nvGrpSpPr>
            <p:cNvPr id="6" name="그룹 5"/>
            <p:cNvGrpSpPr/>
            <p:nvPr/>
          </p:nvGrpSpPr>
          <p:grpSpPr>
            <a:xfrm>
              <a:off x="357158" y="714356"/>
              <a:ext cx="8358246" cy="1857388"/>
              <a:chOff x="285720" y="1428736"/>
              <a:chExt cx="8572560" cy="3857652"/>
            </a:xfrm>
          </p:grpSpPr>
          <p:pic>
            <p:nvPicPr>
              <p:cNvPr id="7" name="Picture 1"/>
              <p:cNvPicPr>
                <a:picLocks noChangeAspect="1" noChangeArrowheads="1"/>
              </p:cNvPicPr>
              <p:nvPr/>
            </p:nvPicPr>
            <p:blipFill>
              <a:blip r:embed="rId2"/>
              <a:srcRect/>
              <a:stretch>
                <a:fillRect/>
              </a:stretch>
            </p:blipFill>
            <p:spPr bwMode="auto">
              <a:xfrm>
                <a:off x="285720" y="1428736"/>
                <a:ext cx="8534400" cy="3857652"/>
              </a:xfrm>
              <a:prstGeom prst="rect">
                <a:avLst/>
              </a:prstGeom>
              <a:noFill/>
              <a:ln w="9525">
                <a:noFill/>
                <a:miter lim="800000"/>
                <a:headEnd/>
                <a:tailEnd/>
              </a:ln>
              <a:effectLst/>
            </p:spPr>
          </p:pic>
          <p:sp>
            <p:nvSpPr>
              <p:cNvPr id="8" name="직사각형 7"/>
              <p:cNvSpPr/>
              <p:nvPr/>
            </p:nvSpPr>
            <p:spPr>
              <a:xfrm>
                <a:off x="571472" y="1785926"/>
                <a:ext cx="714380" cy="3571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p:cNvSpPr/>
              <p:nvPr/>
            </p:nvSpPr>
            <p:spPr>
              <a:xfrm>
                <a:off x="4000496" y="1785926"/>
                <a:ext cx="714380" cy="3571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직사각형 13"/>
              <p:cNvSpPr/>
              <p:nvPr/>
            </p:nvSpPr>
            <p:spPr>
              <a:xfrm>
                <a:off x="8143900" y="1785926"/>
                <a:ext cx="714380" cy="3571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3" name="TextBox 12"/>
            <p:cNvSpPr txBox="1"/>
            <p:nvPr/>
          </p:nvSpPr>
          <p:spPr>
            <a:xfrm>
              <a:off x="5786446" y="2643183"/>
              <a:ext cx="2928958" cy="393373"/>
            </a:xfrm>
            <a:prstGeom prst="rect">
              <a:avLst/>
            </a:prstGeom>
            <a:noFill/>
          </p:spPr>
          <p:txBody>
            <a:bodyPr wrap="square" rtlCol="0">
              <a:spAutoFit/>
            </a:bodyPr>
            <a:lstStyle/>
            <a:p>
              <a:pPr algn="r"/>
              <a:r>
                <a:rPr lang="en-US" altLang="ko-KR" sz="1400" dirty="0" smtClean="0">
                  <a:solidFill>
                    <a:schemeClr val="tx2"/>
                  </a:solidFill>
                </a:rPr>
                <a:t>(Math score)</a:t>
              </a:r>
              <a:endParaRPr lang="ko-KR" altLang="en-US" sz="1400" dirty="0">
                <a:solidFill>
                  <a:schemeClr val="tx2"/>
                </a:solidFill>
              </a:endParaRPr>
            </a:p>
          </p:txBody>
        </p:sp>
      </p:grpSp>
      <p:grpSp>
        <p:nvGrpSpPr>
          <p:cNvPr id="17" name="그룹 16"/>
          <p:cNvGrpSpPr/>
          <p:nvPr/>
        </p:nvGrpSpPr>
        <p:grpSpPr>
          <a:xfrm>
            <a:off x="357158" y="2714620"/>
            <a:ext cx="8786874" cy="1834197"/>
            <a:chOff x="357158" y="3143248"/>
            <a:chExt cx="8786874" cy="1974373"/>
          </a:xfrm>
        </p:grpSpPr>
        <p:grpSp>
          <p:nvGrpSpPr>
            <p:cNvPr id="12" name="그룹 11"/>
            <p:cNvGrpSpPr/>
            <p:nvPr/>
          </p:nvGrpSpPr>
          <p:grpSpPr>
            <a:xfrm>
              <a:off x="357158" y="3143248"/>
              <a:ext cx="8358246" cy="1574742"/>
              <a:chOff x="357158" y="857232"/>
              <a:chExt cx="8358246" cy="1574742"/>
            </a:xfrm>
          </p:grpSpPr>
          <p:pic>
            <p:nvPicPr>
              <p:cNvPr id="1026" name="Picture 2"/>
              <p:cNvPicPr>
                <a:picLocks noChangeAspect="1" noChangeArrowheads="1"/>
              </p:cNvPicPr>
              <p:nvPr/>
            </p:nvPicPr>
            <p:blipFill>
              <a:blip r:embed="rId3"/>
              <a:srcRect/>
              <a:stretch>
                <a:fillRect/>
              </a:stretch>
            </p:blipFill>
            <p:spPr bwMode="auto">
              <a:xfrm>
                <a:off x="357158" y="857232"/>
                <a:ext cx="8358246" cy="1574742"/>
              </a:xfrm>
              <a:prstGeom prst="rect">
                <a:avLst/>
              </a:prstGeom>
              <a:noFill/>
              <a:ln w="9525">
                <a:noFill/>
                <a:miter lim="800000"/>
                <a:headEnd/>
                <a:tailEnd/>
              </a:ln>
              <a:effectLst/>
            </p:spPr>
          </p:pic>
          <p:sp>
            <p:nvSpPr>
              <p:cNvPr id="10" name="직사각형 9"/>
              <p:cNvSpPr/>
              <p:nvPr/>
            </p:nvSpPr>
            <p:spPr>
              <a:xfrm>
                <a:off x="642910" y="1127109"/>
                <a:ext cx="714380" cy="15875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p:cNvSpPr/>
              <p:nvPr/>
            </p:nvSpPr>
            <p:spPr>
              <a:xfrm>
                <a:off x="8001024" y="1127109"/>
                <a:ext cx="714380" cy="15875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6" name="TextBox 15"/>
            <p:cNvSpPr txBox="1"/>
            <p:nvPr/>
          </p:nvSpPr>
          <p:spPr>
            <a:xfrm>
              <a:off x="6215074" y="4786323"/>
              <a:ext cx="2928958" cy="331298"/>
            </a:xfrm>
            <a:prstGeom prst="rect">
              <a:avLst/>
            </a:prstGeom>
            <a:noFill/>
          </p:spPr>
          <p:txBody>
            <a:bodyPr wrap="square" rtlCol="0">
              <a:spAutoFit/>
            </a:bodyPr>
            <a:lstStyle/>
            <a:p>
              <a:pPr algn="r"/>
              <a:r>
                <a:rPr lang="en-US" altLang="ko-KR" sz="1400" dirty="0" smtClean="0">
                  <a:solidFill>
                    <a:schemeClr val="tx2"/>
                  </a:solidFill>
                </a:rPr>
                <a:t>(Portuguese score)	</a:t>
              </a:r>
              <a:endParaRPr lang="ko-KR" altLang="en-US" sz="1400" dirty="0">
                <a:solidFill>
                  <a:schemeClr val="tx2"/>
                </a:solidFill>
              </a:endParaRP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928662" y="600164"/>
            <a:ext cx="7286676" cy="1971580"/>
            <a:chOff x="928662" y="600164"/>
            <a:chExt cx="7286676" cy="1971580"/>
          </a:xfrm>
        </p:grpSpPr>
        <p:pic>
          <p:nvPicPr>
            <p:cNvPr id="1026" name="Picture 2" descr="C:\Users\user\Desktop\ISS\final presentation\Math\man.png"/>
            <p:cNvPicPr>
              <a:picLocks noChangeAspect="1" noChangeArrowheads="1"/>
            </p:cNvPicPr>
            <p:nvPr/>
          </p:nvPicPr>
          <p:blipFill>
            <a:blip r:embed="rId2"/>
            <a:srcRect/>
            <a:stretch>
              <a:fillRect/>
            </a:stretch>
          </p:blipFill>
          <p:spPr bwMode="auto">
            <a:xfrm>
              <a:off x="928662" y="600164"/>
              <a:ext cx="3390229" cy="1963735"/>
            </a:xfrm>
            <a:prstGeom prst="rect">
              <a:avLst/>
            </a:prstGeom>
            <a:noFill/>
          </p:spPr>
        </p:pic>
        <p:pic>
          <p:nvPicPr>
            <p:cNvPr id="1027" name="Picture 3" descr="C:\Users\user\Desktop\ISS\final presentation\Math\wom.png"/>
            <p:cNvPicPr>
              <a:picLocks noChangeAspect="1" noChangeArrowheads="1"/>
            </p:cNvPicPr>
            <p:nvPr/>
          </p:nvPicPr>
          <p:blipFill>
            <a:blip r:embed="rId3"/>
            <a:srcRect/>
            <a:stretch>
              <a:fillRect/>
            </a:stretch>
          </p:blipFill>
          <p:spPr bwMode="auto">
            <a:xfrm>
              <a:off x="4848254" y="614234"/>
              <a:ext cx="3367084" cy="1957510"/>
            </a:xfrm>
            <a:prstGeom prst="rect">
              <a:avLst/>
            </a:prstGeom>
            <a:noFill/>
          </p:spPr>
        </p:pic>
      </p:grpSp>
      <p:grpSp>
        <p:nvGrpSpPr>
          <p:cNvPr id="8" name="그룹 7"/>
          <p:cNvGrpSpPr/>
          <p:nvPr/>
        </p:nvGrpSpPr>
        <p:grpSpPr>
          <a:xfrm>
            <a:off x="928662" y="2571744"/>
            <a:ext cx="7358114" cy="1857388"/>
            <a:chOff x="928662" y="2571744"/>
            <a:chExt cx="7358114" cy="1857388"/>
          </a:xfrm>
        </p:grpSpPr>
        <p:pic>
          <p:nvPicPr>
            <p:cNvPr id="1028" name="Picture 4" descr="C:\Users\user\Desktop\ISS\final presentation\Math\Nopay.png"/>
            <p:cNvPicPr>
              <a:picLocks noChangeAspect="1" noChangeArrowheads="1"/>
            </p:cNvPicPr>
            <p:nvPr/>
          </p:nvPicPr>
          <p:blipFill>
            <a:blip r:embed="rId4"/>
            <a:srcRect/>
            <a:stretch>
              <a:fillRect/>
            </a:stretch>
          </p:blipFill>
          <p:spPr bwMode="auto">
            <a:xfrm>
              <a:off x="928662" y="2643182"/>
              <a:ext cx="3500462" cy="1785950"/>
            </a:xfrm>
            <a:prstGeom prst="rect">
              <a:avLst/>
            </a:prstGeom>
            <a:noFill/>
          </p:spPr>
        </p:pic>
        <p:pic>
          <p:nvPicPr>
            <p:cNvPr id="1029" name="Picture 5" descr="C:\Users\user\Desktop\ISS\final presentation\Math\paid.png"/>
            <p:cNvPicPr>
              <a:picLocks noChangeAspect="1" noChangeArrowheads="1"/>
            </p:cNvPicPr>
            <p:nvPr/>
          </p:nvPicPr>
          <p:blipFill>
            <a:blip r:embed="rId5"/>
            <a:srcRect/>
            <a:stretch>
              <a:fillRect/>
            </a:stretch>
          </p:blipFill>
          <p:spPr bwMode="auto">
            <a:xfrm>
              <a:off x="4857752" y="2571744"/>
              <a:ext cx="3429024" cy="1857388"/>
            </a:xfrm>
            <a:prstGeom prst="rect">
              <a:avLst/>
            </a:prstGeom>
            <a:noFill/>
          </p:spPr>
        </p:pic>
      </p:grpSp>
      <p:grpSp>
        <p:nvGrpSpPr>
          <p:cNvPr id="11" name="그룹 10"/>
          <p:cNvGrpSpPr/>
          <p:nvPr/>
        </p:nvGrpSpPr>
        <p:grpSpPr>
          <a:xfrm>
            <a:off x="928662" y="4429132"/>
            <a:ext cx="7286676" cy="1957529"/>
            <a:chOff x="928662" y="4429132"/>
            <a:chExt cx="7286676" cy="1957529"/>
          </a:xfrm>
        </p:grpSpPr>
        <p:pic>
          <p:nvPicPr>
            <p:cNvPr id="1030" name="Picture 6" descr="C:\Users\user\Desktop\ISS\final presentation\Por\man por.png"/>
            <p:cNvPicPr>
              <a:picLocks noChangeAspect="1" noChangeArrowheads="1"/>
            </p:cNvPicPr>
            <p:nvPr/>
          </p:nvPicPr>
          <p:blipFill>
            <a:blip r:embed="rId6"/>
            <a:srcRect/>
            <a:stretch>
              <a:fillRect/>
            </a:stretch>
          </p:blipFill>
          <p:spPr bwMode="auto">
            <a:xfrm>
              <a:off x="928662" y="4429132"/>
              <a:ext cx="3367116" cy="1957529"/>
            </a:xfrm>
            <a:prstGeom prst="rect">
              <a:avLst/>
            </a:prstGeom>
            <a:noFill/>
          </p:spPr>
        </p:pic>
        <p:pic>
          <p:nvPicPr>
            <p:cNvPr id="1031" name="Picture 7" descr="C:\Users\user\Desktop\ISS\final presentation\Por\wom por.png"/>
            <p:cNvPicPr>
              <a:picLocks noChangeAspect="1" noChangeArrowheads="1"/>
            </p:cNvPicPr>
            <p:nvPr/>
          </p:nvPicPr>
          <p:blipFill>
            <a:blip r:embed="rId7"/>
            <a:srcRect/>
            <a:stretch>
              <a:fillRect/>
            </a:stretch>
          </p:blipFill>
          <p:spPr bwMode="auto">
            <a:xfrm>
              <a:off x="4948237" y="4429132"/>
              <a:ext cx="3267101" cy="1899384"/>
            </a:xfrm>
            <a:prstGeom prst="rect">
              <a:avLst/>
            </a:prstGeom>
            <a:noFill/>
          </p:spPr>
        </p:pic>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642910" y="1000108"/>
            <a:ext cx="7929617" cy="1928826"/>
          </a:xfrm>
          <a:prstGeom prst="rect">
            <a:avLst/>
          </a:prstGeom>
          <a:noFill/>
          <a:ln w="9525">
            <a:noFill/>
            <a:miter lim="800000"/>
            <a:headEnd/>
            <a:tailEnd/>
          </a:ln>
          <a:effectLst/>
        </p:spPr>
      </p:pic>
      <p:pic>
        <p:nvPicPr>
          <p:cNvPr id="2052" name="Picture 4"/>
          <p:cNvPicPr>
            <a:picLocks noChangeAspect="1" noChangeArrowheads="1"/>
          </p:cNvPicPr>
          <p:nvPr/>
        </p:nvPicPr>
        <p:blipFill>
          <a:blip r:embed="rId3"/>
          <a:srcRect/>
          <a:stretch>
            <a:fillRect/>
          </a:stretch>
        </p:blipFill>
        <p:spPr bwMode="auto">
          <a:xfrm>
            <a:off x="642910" y="3357562"/>
            <a:ext cx="7167872" cy="2428892"/>
          </a:xfrm>
          <a:prstGeom prst="rect">
            <a:avLst/>
          </a:prstGeom>
          <a:noFill/>
          <a:ln w="9525">
            <a:noFill/>
            <a:miter lim="800000"/>
            <a:headEnd/>
            <a:tailEnd/>
          </a:ln>
          <a:effectLst/>
        </p:spPr>
      </p:pic>
      <p:sp>
        <p:nvSpPr>
          <p:cNvPr id="5" name="직사각형 4"/>
          <p:cNvSpPr/>
          <p:nvPr/>
        </p:nvSpPr>
        <p:spPr>
          <a:xfrm>
            <a:off x="4929190" y="1785926"/>
            <a:ext cx="857256" cy="21431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직사각형 5"/>
          <p:cNvSpPr/>
          <p:nvPr/>
        </p:nvSpPr>
        <p:spPr>
          <a:xfrm>
            <a:off x="4429124" y="4357694"/>
            <a:ext cx="714380" cy="21431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3"/>
          <a:srcRect/>
          <a:stretch>
            <a:fillRect/>
          </a:stretch>
        </p:blipFill>
        <p:spPr bwMode="auto">
          <a:xfrm>
            <a:off x="714348" y="1142984"/>
            <a:ext cx="7643866" cy="2000264"/>
          </a:xfrm>
          <a:prstGeom prst="rect">
            <a:avLst/>
          </a:prstGeom>
          <a:noFill/>
          <a:ln w="9525">
            <a:noFill/>
            <a:miter lim="800000"/>
            <a:headEnd/>
            <a:tailEnd/>
          </a:ln>
          <a:effectLst/>
        </p:spPr>
      </p:pic>
      <p:sp>
        <p:nvSpPr>
          <p:cNvPr id="3" name="직사각형 2"/>
          <p:cNvSpPr/>
          <p:nvPr/>
        </p:nvSpPr>
        <p:spPr>
          <a:xfrm>
            <a:off x="4572000" y="1928802"/>
            <a:ext cx="1000132" cy="21431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6" name="표 5"/>
          <p:cNvGraphicFramePr>
            <a:graphicFrameLocks noGrp="1"/>
          </p:cNvGraphicFramePr>
          <p:nvPr/>
        </p:nvGraphicFramePr>
        <p:xfrm>
          <a:off x="785786" y="3571876"/>
          <a:ext cx="7286676" cy="2488324"/>
        </p:xfrm>
        <a:graphic>
          <a:graphicData uri="http://schemas.openxmlformats.org/drawingml/2006/table">
            <a:tbl>
              <a:tblPr firstRow="1" bandRow="1">
                <a:tableStyleId>{5C22544A-7EE6-4342-B048-85BDC9FD1C3A}</a:tableStyleId>
              </a:tblPr>
              <a:tblGrid>
                <a:gridCol w="1821669"/>
                <a:gridCol w="1821669"/>
                <a:gridCol w="1821669"/>
                <a:gridCol w="1821669"/>
              </a:tblGrid>
              <a:tr h="631051">
                <a:tc>
                  <a:txBody>
                    <a:bodyPr/>
                    <a:lstStyle/>
                    <a:p>
                      <a:pPr algn="ctr" latinLnBrk="1"/>
                      <a:endParaRPr lang="ko-KR" altLang="en-US" sz="3200" dirty="0"/>
                    </a:p>
                  </a:txBody>
                  <a:tcPr>
                    <a:solidFill>
                      <a:schemeClr val="accent1">
                        <a:lumMod val="60000"/>
                        <a:lumOff val="40000"/>
                      </a:schemeClr>
                    </a:solidFill>
                  </a:tcPr>
                </a:tc>
                <a:tc>
                  <a:txBody>
                    <a:bodyPr/>
                    <a:lstStyle/>
                    <a:p>
                      <a:pPr algn="ctr" fontAlgn="ctr"/>
                      <a:r>
                        <a:rPr lang="en-US" sz="1800" b="0" i="0" u="none" strike="noStrike" dirty="0" smtClean="0">
                          <a:solidFill>
                            <a:srgbClr val="000000"/>
                          </a:solidFill>
                          <a:latin typeface="맑은 고딕"/>
                        </a:rPr>
                        <a:t>Math</a:t>
                      </a:r>
                      <a:endParaRPr lang="en-US" sz="1800" b="0" i="0" u="none" strike="noStrike" dirty="0">
                        <a:solidFill>
                          <a:srgbClr val="000000"/>
                        </a:solidFill>
                        <a:latin typeface="맑은 고딕"/>
                      </a:endParaRPr>
                    </a:p>
                  </a:txBody>
                  <a:tcPr marL="9525" marR="9525" marT="9525" marB="0" anchor="ctr">
                    <a:solidFill>
                      <a:schemeClr val="accent1">
                        <a:lumMod val="60000"/>
                        <a:lumOff val="40000"/>
                      </a:schemeClr>
                    </a:solidFill>
                  </a:tcPr>
                </a:tc>
                <a:tc>
                  <a:txBody>
                    <a:bodyPr/>
                    <a:lstStyle/>
                    <a:p>
                      <a:pPr algn="ctr" fontAlgn="ctr"/>
                      <a:r>
                        <a:rPr lang="ko-KR" altLang="en-US" sz="1800" b="0" i="0" u="none" strike="noStrike" dirty="0">
                          <a:solidFill>
                            <a:srgbClr val="000000"/>
                          </a:solidFill>
                          <a:latin typeface="맑은 고딕"/>
                        </a:rPr>
                        <a:t>　</a:t>
                      </a:r>
                    </a:p>
                  </a:txBody>
                  <a:tcPr marL="9525" marR="9525" marT="9525" marB="0" anchor="ctr">
                    <a:solidFill>
                      <a:schemeClr val="accent1">
                        <a:lumMod val="60000"/>
                        <a:lumOff val="40000"/>
                      </a:schemeClr>
                    </a:solidFill>
                  </a:tcPr>
                </a:tc>
                <a:tc>
                  <a:txBody>
                    <a:bodyPr/>
                    <a:lstStyle/>
                    <a:p>
                      <a:pPr algn="ctr" fontAlgn="ctr"/>
                      <a:r>
                        <a:rPr lang="en-US" sz="1800" b="0" i="0" u="none" strike="noStrike" dirty="0" err="1" smtClean="0">
                          <a:solidFill>
                            <a:srgbClr val="000000"/>
                          </a:solidFill>
                          <a:latin typeface="맑은 고딕"/>
                        </a:rPr>
                        <a:t>Por</a:t>
                      </a:r>
                      <a:endParaRPr lang="en-US" sz="1800" b="0" i="0" u="none" strike="noStrike" dirty="0">
                        <a:solidFill>
                          <a:srgbClr val="000000"/>
                        </a:solidFill>
                        <a:latin typeface="맑은 고딕"/>
                      </a:endParaRPr>
                    </a:p>
                  </a:txBody>
                  <a:tcPr marL="9525" marR="9525" marT="9525" marB="0" anchor="ctr">
                    <a:solidFill>
                      <a:schemeClr val="accent1">
                        <a:lumMod val="60000"/>
                        <a:lumOff val="40000"/>
                      </a:schemeClr>
                    </a:solidFill>
                  </a:tcPr>
                </a:tc>
              </a:tr>
              <a:tr h="619091">
                <a:tc>
                  <a:txBody>
                    <a:bodyPr/>
                    <a:lstStyle/>
                    <a:p>
                      <a:pPr algn="ctr" fontAlgn="ctr"/>
                      <a:endParaRPr lang="ko-KR" altLang="en-US" sz="1800" b="0" i="0" u="none" strike="noStrike" dirty="0">
                        <a:solidFill>
                          <a:srgbClr val="000000"/>
                        </a:solidFill>
                        <a:latin typeface="맑은 고딕"/>
                      </a:endParaRPr>
                    </a:p>
                  </a:txBody>
                  <a:tcPr marL="9525" marR="9525" marT="9525" marB="0" anchor="ctr">
                    <a:solidFill>
                      <a:schemeClr val="accent1">
                        <a:lumMod val="60000"/>
                        <a:lumOff val="40000"/>
                      </a:schemeClr>
                    </a:solidFill>
                  </a:tcPr>
                </a:tc>
                <a:tc>
                  <a:txBody>
                    <a:bodyPr/>
                    <a:lstStyle/>
                    <a:p>
                      <a:pPr algn="ctr" fontAlgn="ctr"/>
                      <a:r>
                        <a:rPr lang="en-US" sz="1800" b="0" i="0" u="none" strike="noStrike" dirty="0" smtClean="0">
                          <a:solidFill>
                            <a:srgbClr val="000000"/>
                          </a:solidFill>
                          <a:latin typeface="맑은 고딕"/>
                        </a:rPr>
                        <a:t>Gender</a:t>
                      </a:r>
                      <a:endParaRPr lang="en-US" sz="1800" b="0" i="0" u="none" strike="noStrike" dirty="0">
                        <a:solidFill>
                          <a:srgbClr val="000000"/>
                        </a:solidFill>
                        <a:latin typeface="맑은 고딕"/>
                      </a:endParaRPr>
                    </a:p>
                  </a:txBody>
                  <a:tcPr marL="9525" marR="9525" marT="9525" marB="0" anchor="ctr">
                    <a:solidFill>
                      <a:schemeClr val="accent1">
                        <a:lumMod val="60000"/>
                        <a:lumOff val="40000"/>
                      </a:schemeClr>
                    </a:solidFill>
                  </a:tcPr>
                </a:tc>
                <a:tc>
                  <a:txBody>
                    <a:bodyPr/>
                    <a:lstStyle/>
                    <a:p>
                      <a:pPr algn="ctr" fontAlgn="ctr"/>
                      <a:r>
                        <a:rPr lang="en-US" sz="1800" b="0" i="0" u="none" strike="noStrike" dirty="0">
                          <a:solidFill>
                            <a:srgbClr val="000000"/>
                          </a:solidFill>
                          <a:latin typeface="맑은 고딕"/>
                        </a:rPr>
                        <a:t>paid</a:t>
                      </a:r>
                    </a:p>
                  </a:txBody>
                  <a:tcPr marL="9525" marR="9525" marT="9525" marB="0" anchor="ctr">
                    <a:solidFill>
                      <a:schemeClr val="accent1">
                        <a:lumMod val="60000"/>
                        <a:lumOff val="40000"/>
                      </a:schemeClr>
                    </a:solidFill>
                  </a:tcPr>
                </a:tc>
                <a:tc>
                  <a:txBody>
                    <a:bodyPr/>
                    <a:lstStyle/>
                    <a:p>
                      <a:pPr algn="ctr" fontAlgn="ctr"/>
                      <a:r>
                        <a:rPr lang="en-US" sz="1800" b="0" i="0" u="none" strike="noStrike" dirty="0" smtClean="0">
                          <a:solidFill>
                            <a:srgbClr val="000000"/>
                          </a:solidFill>
                          <a:latin typeface="맑은 고딕"/>
                        </a:rPr>
                        <a:t>Gender</a:t>
                      </a:r>
                      <a:endParaRPr lang="en-US" sz="1800" b="0" i="0" u="none" strike="noStrike" dirty="0">
                        <a:solidFill>
                          <a:srgbClr val="000000"/>
                        </a:solidFill>
                        <a:latin typeface="맑은 고딕"/>
                      </a:endParaRPr>
                    </a:p>
                  </a:txBody>
                  <a:tcPr marL="9525" marR="9525" marT="9525" marB="0" anchor="ctr">
                    <a:solidFill>
                      <a:schemeClr val="accent1">
                        <a:lumMod val="60000"/>
                        <a:lumOff val="40000"/>
                      </a:schemeClr>
                    </a:solidFill>
                  </a:tcPr>
                </a:tc>
              </a:tr>
              <a:tr h="619091">
                <a:tc>
                  <a:txBody>
                    <a:bodyPr/>
                    <a:lstStyle/>
                    <a:p>
                      <a:pPr algn="ctr" fontAlgn="ctr"/>
                      <a:r>
                        <a:rPr lang="en-US" sz="1800" b="0" i="0" u="none" strike="noStrike" dirty="0">
                          <a:solidFill>
                            <a:srgbClr val="000000"/>
                          </a:solidFill>
                          <a:latin typeface="맑은 고딕"/>
                        </a:rPr>
                        <a:t>p-value</a:t>
                      </a:r>
                    </a:p>
                  </a:txBody>
                  <a:tcPr marL="9525" marR="9525" marT="9525" marB="0" anchor="ctr"/>
                </a:tc>
                <a:tc>
                  <a:txBody>
                    <a:bodyPr/>
                    <a:lstStyle/>
                    <a:p>
                      <a:pPr algn="ctr" fontAlgn="ctr"/>
                      <a:r>
                        <a:rPr lang="en-US" altLang="ko-KR" sz="1800" b="0" i="0" u="none" strike="noStrike" dirty="0">
                          <a:solidFill>
                            <a:srgbClr val="000000"/>
                          </a:solidFill>
                          <a:latin typeface="맑은 고딕"/>
                        </a:rPr>
                        <a:t>0.04504</a:t>
                      </a:r>
                    </a:p>
                  </a:txBody>
                  <a:tcPr marL="9525" marR="9525" marT="9525" marB="0" anchor="ctr"/>
                </a:tc>
                <a:tc>
                  <a:txBody>
                    <a:bodyPr/>
                    <a:lstStyle/>
                    <a:p>
                      <a:pPr algn="ctr" fontAlgn="ctr"/>
                      <a:r>
                        <a:rPr lang="en-US" altLang="ko-KR" sz="1800" b="0" i="0" u="none" strike="noStrike" dirty="0">
                          <a:solidFill>
                            <a:srgbClr val="000000"/>
                          </a:solidFill>
                          <a:latin typeface="맑은 고딕"/>
                        </a:rPr>
                        <a:t>0.1294</a:t>
                      </a:r>
                    </a:p>
                  </a:txBody>
                  <a:tcPr marL="9525" marR="9525" marT="9525" marB="0" anchor="ctr"/>
                </a:tc>
                <a:tc>
                  <a:txBody>
                    <a:bodyPr/>
                    <a:lstStyle/>
                    <a:p>
                      <a:pPr algn="ctr" fontAlgn="ctr"/>
                      <a:r>
                        <a:rPr lang="en-US" altLang="ko-KR" sz="1800" b="0" i="0" u="none" strike="noStrike" dirty="0" smtClean="0">
                          <a:solidFill>
                            <a:srgbClr val="000000"/>
                          </a:solidFill>
                          <a:latin typeface="맑은 고딕"/>
                        </a:rPr>
                        <a:t>0.002466</a:t>
                      </a:r>
                      <a:endParaRPr lang="en-US" altLang="ko-KR" sz="1800" b="0" i="0" u="none" strike="noStrike" dirty="0">
                        <a:solidFill>
                          <a:srgbClr val="000000"/>
                        </a:solidFill>
                        <a:latin typeface="맑은 고딕"/>
                      </a:endParaRPr>
                    </a:p>
                  </a:txBody>
                  <a:tcPr marL="9525" marR="9525" marT="9525" marB="0" anchor="ctr"/>
                </a:tc>
              </a:tr>
              <a:tr h="619091">
                <a:tc>
                  <a:txBody>
                    <a:bodyPr/>
                    <a:lstStyle/>
                    <a:p>
                      <a:pPr algn="ctr" fontAlgn="ctr"/>
                      <a:endParaRPr lang="en-US" sz="1800" b="0" i="0" u="none" strike="noStrike" dirty="0">
                        <a:solidFill>
                          <a:srgbClr val="000000"/>
                        </a:solidFill>
                        <a:latin typeface="맑은 고딕"/>
                      </a:endParaRPr>
                    </a:p>
                  </a:txBody>
                  <a:tcPr marL="9525" marR="9525" marT="9525" marB="0" anchor="ctr"/>
                </a:tc>
                <a:tc>
                  <a:txBody>
                    <a:bodyPr/>
                    <a:lstStyle/>
                    <a:p>
                      <a:pPr algn="ctr" fontAlgn="ctr"/>
                      <a:endParaRPr lang="en-US" altLang="ko-KR" sz="1800" b="0" i="0" u="none" strike="noStrike" dirty="0">
                        <a:solidFill>
                          <a:srgbClr val="000000"/>
                        </a:solidFill>
                        <a:latin typeface="맑은 고딕"/>
                      </a:endParaRPr>
                    </a:p>
                  </a:txBody>
                  <a:tcPr marL="9525" marR="9525" marT="9525" marB="0" anchor="ctr"/>
                </a:tc>
                <a:tc>
                  <a:txBody>
                    <a:bodyPr/>
                    <a:lstStyle/>
                    <a:p>
                      <a:pPr algn="ctr" fontAlgn="ctr"/>
                      <a:endParaRPr lang="en-US" altLang="ko-KR" sz="1800" b="0" i="0" u="none" strike="noStrike" dirty="0">
                        <a:solidFill>
                          <a:srgbClr val="000000"/>
                        </a:solidFill>
                        <a:latin typeface="맑은 고딕"/>
                      </a:endParaRPr>
                    </a:p>
                  </a:txBody>
                  <a:tcPr marL="9525" marR="9525" marT="9525" marB="0" anchor="ctr"/>
                </a:tc>
                <a:tc>
                  <a:txBody>
                    <a:bodyPr/>
                    <a:lstStyle/>
                    <a:p>
                      <a:pPr algn="ctr" fontAlgn="ctr"/>
                      <a:endParaRPr lang="en-US" altLang="ko-KR" sz="1800" b="0" i="0" u="none" strike="noStrike" dirty="0">
                        <a:solidFill>
                          <a:srgbClr val="000000"/>
                        </a:solidFill>
                        <a:latin typeface="맑은 고딕"/>
                      </a:endParaRPr>
                    </a:p>
                  </a:txBody>
                  <a:tcPr marL="9525" marR="9525" marT="9525" marB="0" anchor="ctr"/>
                </a:tc>
              </a:tr>
            </a:tbl>
          </a:graphicData>
        </a:graphic>
      </p:graphicFrame>
    </p:spTree>
  </p:cSld>
  <p:clrMapOvr>
    <a:masterClrMapping/>
  </p:clrMapOvr>
  <p:timing>
    <p:tnLst>
      <p:par>
        <p:cTn id="1" dur="indefinite" restart="never" nodeType="tmRoot"/>
      </p:par>
    </p:tnLst>
  </p:timing>
</p:sld>
</file>

<file path=ppt/theme/theme1.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ep:Properties xmlns:r="http://schemas.openxmlformats.org/officeDocument/2006/relationships" xmlns:ep="http://schemas.openxmlformats.org/officeDocument/2006/extended-properties" xmlns:vt="http://schemas.openxmlformats.org/officeDocument/2006/docPropsVTypes">
  <ep:Manager/>
  <ep:Company/>
  <ep:Words>698</ep:Words>
  <ep:PresentationFormat>On-screen Show (4:3)</ep:PresentationFormat>
  <ep:Paragraphs>173</ep:Paragraphs>
  <ep:Slides>17</ep:Slides>
  <ep:Notes>2</ep:Notes>
  <ep:TotalTime>0</ep:TotalTime>
  <ep:HiddenSlides>0</ep:HiddenSlides>
  <ep:MMClips>0</ep:MMClips>
  <ep:HeadingPairs>
    <vt:vector size="4" baseType="variant">
      <vt:variant>
        <vt:lpstr>테마</vt:lpstr>
      </vt:variant>
      <vt:variant>
        <vt:i4>1</vt:i4>
      </vt:variant>
      <vt:variant>
        <vt:lpstr>슬라이드 제목</vt:lpstr>
      </vt:variant>
      <vt:variant>
        <vt:i4>17</vt:i4>
      </vt:variant>
    </vt:vector>
  </ep:HeadingPairs>
  <ep:TitlesOfParts>
    <vt:vector size="18" baseType="lpstr">
      <vt:lpstr>Office 테마</vt:lpstr>
      <vt:lpstr>Factors affecting  on student's performance</vt:lpstr>
      <vt:lpstr>슬라이드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vector>
  </ep:TitlesOfParts>
  <ep:HyperlinkBase/>
  <ep:Application>Hancom Office Hanshow 2014</ep:Application>
  <ep:AppVersion>0900.0000.01</ep:AppVersion>
</ep:Properties>
</file>

<file path=docProps/core.xml><?xml version="1.0" encoding="utf-8"?>
<cp:coreProperties xmlns:r="http://schemas.openxmlformats.org/officeDocument/2006/relationships" xmlns:cp="http://schemas.openxmlformats.org/package/2006/metadata/core-properties" xmlns:dc="http://purl.org/dc/elements/1.1/" xmlns:dcterms="http://purl.org/dc/terms/" xmlns:dcmitype="http://purl.org/dc/dcmitype/" xmlns:xsi="http://www.w3.org/2001/XMLSchema-instance">
  <dcterms:created xsi:type="dcterms:W3CDTF">2012-12-30T15:18:19.000</dcterms:created>
  <dc:creator>msk</dc:creator>
  <cp:lastModifiedBy>mijilove</cp:lastModifiedBy>
  <dcterms:modified xsi:type="dcterms:W3CDTF">2015-07-16T13:57:52.867</dcterms:modified>
  <cp:revision>57</cp:revision>
  <dc:title>슬라이드 1</dc:title>
</cp:coreProperties>
</file>