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8" r:id="rId1"/>
  </p:sldMasterIdLst>
  <p:sldIdLst>
    <p:sldId id="256" r:id="rId2"/>
    <p:sldId id="274" r:id="rId3"/>
    <p:sldId id="263" r:id="rId4"/>
    <p:sldId id="262" r:id="rId5"/>
    <p:sldId id="283" r:id="rId6"/>
    <p:sldId id="284" r:id="rId7"/>
    <p:sldId id="264" r:id="rId8"/>
    <p:sldId id="282" r:id="rId9"/>
    <p:sldId id="279" r:id="rId10"/>
    <p:sldId id="281" r:id="rId11"/>
    <p:sldId id="280" r:id="rId12"/>
    <p:sldId id="272" r:id="rId13"/>
    <p:sldId id="285"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53" autoAdjust="0"/>
    <p:restoredTop sz="94689" autoAdjust="0"/>
  </p:normalViewPr>
  <p:slideViewPr>
    <p:cSldViewPr>
      <p:cViewPr>
        <p:scale>
          <a:sx n="77" d="100"/>
          <a:sy n="77" d="100"/>
        </p:scale>
        <p:origin x="-1146" y="-29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0"/>
            <a:ext cx="9143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ctrTitle"/>
          </p:nvPr>
        </p:nvSpPr>
        <p:spPr>
          <a:xfrm>
            <a:off x="685800" y="3355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en-US" smtClean="0"/>
              <a:t>Click to edit Master title style</a:t>
            </a:r>
            <a:endParaRPr kumimoji="0" lang="en-US"/>
          </a:p>
        </p:txBody>
      </p:sp>
      <p:sp>
        <p:nvSpPr>
          <p:cNvPr id="3" name="Subtitle 2"/>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en-US" smtClean="0"/>
              <a:t>Click to edit Master subtitle style</a:t>
            </a:r>
            <a:endParaRPr kumimoji="0" lang="en-US"/>
          </a:p>
        </p:txBody>
      </p:sp>
      <p:sp>
        <p:nvSpPr>
          <p:cNvPr id="4" name="Date Placeholder 3"/>
          <p:cNvSpPr>
            <a:spLocks noGrp="1"/>
          </p:cNvSpPr>
          <p:nvPr>
            <p:ph type="dt" sz="half" idx="10"/>
          </p:nvPr>
        </p:nvSpPr>
        <p:spPr/>
        <p:txBody>
          <a:bodyPr/>
          <a:lstStyle/>
          <a:p>
            <a:fld id="{97138B14-F513-44C1-816F-B477FBB7F1E2}" type="datetimeFigureOut">
              <a:rPr lang="en-US" smtClean="0"/>
              <a:pPr/>
              <a:t>3/30/2020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718786-C609-45BE-885D-E77EDD750F75}" type="slidenum">
              <a:rPr lang="en-US" smtClean="0"/>
              <a:pPr/>
              <a:t>‹#›</a:t>
            </a:fld>
            <a:endParaRPr lang="en-US"/>
          </a:p>
        </p:txBody>
      </p:sp>
      <p:sp>
        <p:nvSpPr>
          <p:cNvPr id="10" name="Rectangle 9"/>
          <p:cNvSpPr/>
          <p:nvPr/>
        </p:nvSpPr>
        <p:spPr bwMode="invGray">
          <a:xfrm>
            <a:off x="0" y="512833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7138B14-F513-44C1-816F-B477FBB7F1E2}" type="datetimeFigureOut">
              <a:rPr lang="en-US" smtClean="0"/>
              <a:pPr/>
              <a:t>3/30/2020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718786-C609-45BE-885D-E77EDD750F7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8" name="Rectangle 7"/>
          <p:cNvSpPr/>
          <p:nvPr/>
        </p:nvSpPr>
        <p:spPr bwMode="ltGray">
          <a:xfrm>
            <a:off x="6647687"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Vertical Title 1"/>
          <p:cNvSpPr>
            <a:spLocks noGrp="1"/>
          </p:cNvSpPr>
          <p:nvPr>
            <p:ph type="title" orient="vert"/>
          </p:nvPr>
        </p:nvSpPr>
        <p:spPr>
          <a:xfrm>
            <a:off x="6781800" y="274640"/>
            <a:ext cx="19050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304800"/>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7138B14-F513-44C1-816F-B477FBB7F1E2}" type="datetimeFigureOut">
              <a:rPr lang="en-US" smtClean="0"/>
              <a:pPr/>
              <a:t>3/30/2020</a:t>
            </a:fld>
            <a:endParaRPr lang="en-US"/>
          </a:p>
        </p:txBody>
      </p:sp>
      <p:sp>
        <p:nvSpPr>
          <p:cNvPr id="5" name="Footer Placeholder 4"/>
          <p:cNvSpPr>
            <a:spLocks noGrp="1"/>
          </p:cNvSpPr>
          <p:nvPr>
            <p:ph type="ftr" sz="quarter" idx="11"/>
          </p:nvPr>
        </p:nvSpPr>
        <p:spPr>
          <a:xfrm>
            <a:off x="2640597" y="6377459"/>
            <a:ext cx="3836404" cy="365125"/>
          </a:xfrm>
        </p:spPr>
        <p:txBody>
          <a:bodyPr/>
          <a:lstStyle/>
          <a:p>
            <a:endParaRPr lang="en-US"/>
          </a:p>
        </p:txBody>
      </p:sp>
      <p:sp>
        <p:nvSpPr>
          <p:cNvPr id="6" name="Slide Number Placeholder 5"/>
          <p:cNvSpPr>
            <a:spLocks noGrp="1"/>
          </p:cNvSpPr>
          <p:nvPr>
            <p:ph type="sldNum" sz="quarter" idx="12"/>
          </p:nvPr>
        </p:nvSpPr>
        <p:spPr/>
        <p:txBody>
          <a:bodyPr/>
          <a:lstStyle/>
          <a:p>
            <a:fld id="{7C718786-C609-45BE-885D-E77EDD750F7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55448"/>
            <a:ext cx="8229600" cy="1252728"/>
          </a:xfrm>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7138B14-F513-44C1-816F-B477FBB7F1E2}" type="datetimeFigureOut">
              <a:rPr lang="en-US" smtClean="0"/>
              <a:pPr/>
              <a:t>3/30/2020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718786-C609-45BE-885D-E77EDD750F75}"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1"/>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12" name="Rectangle 11"/>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749808" y="118872"/>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740664" y="1828800"/>
            <a:ext cx="8022336"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97138B14-F513-44C1-816F-B477FBB7F1E2}" type="datetimeFigureOut">
              <a:rPr lang="en-US" smtClean="0"/>
              <a:pPr/>
              <a:t>3/30/2020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718786-C609-45BE-885D-E77EDD750F75}"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773936"/>
            <a:ext cx="40386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773936"/>
            <a:ext cx="40386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97138B14-F513-44C1-816F-B477FBB7F1E2}" type="datetimeFigureOut">
              <a:rPr lang="en-US" smtClean="0"/>
              <a:pPr/>
              <a:t>3/30/2020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718786-C609-45BE-885D-E77EDD750F75}"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698987"/>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4" name="Content Placeholder 3"/>
          <p:cNvSpPr>
            <a:spLocks noGrp="1"/>
          </p:cNvSpPr>
          <p:nvPr>
            <p:ph sz="half" idx="2"/>
          </p:nvPr>
        </p:nvSpPr>
        <p:spPr>
          <a:xfrm>
            <a:off x="457200" y="24495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Text Placeholder 4"/>
          <p:cNvSpPr>
            <a:spLocks noGrp="1"/>
          </p:cNvSpPr>
          <p:nvPr>
            <p:ph type="body" sz="quarter" idx="3"/>
          </p:nvPr>
        </p:nvSpPr>
        <p:spPr>
          <a:xfrm>
            <a:off x="4645025" y="1698987"/>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6" name="Content Placeholder 5"/>
          <p:cNvSpPr>
            <a:spLocks noGrp="1"/>
          </p:cNvSpPr>
          <p:nvPr>
            <p:ph sz="quarter" idx="4"/>
          </p:nvPr>
        </p:nvSpPr>
        <p:spPr>
          <a:xfrm>
            <a:off x="4645025" y="24495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97138B14-F513-44C1-816F-B477FBB7F1E2}" type="datetimeFigureOut">
              <a:rPr lang="en-US" smtClean="0"/>
              <a:pPr/>
              <a:t>3/30/2020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C718786-C609-45BE-885D-E77EDD750F75}"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97138B14-F513-44C1-816F-B477FBB7F1E2}" type="datetimeFigureOut">
              <a:rPr lang="en-US" smtClean="0"/>
              <a:pPr/>
              <a:t>3/30/2020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C718786-C609-45BE-885D-E77EDD750F7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7138B14-F513-44C1-816F-B477FBB7F1E2}" type="datetimeFigureOut">
              <a:rPr lang="en-US" smtClean="0"/>
              <a:pPr/>
              <a:t>3/30/2020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C718786-C609-45BE-885D-E77EDD750F7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extLst/>
          </a:lstStyle>
          <a:p>
            <a:r>
              <a:rPr kumimoji="0" lang="en-US" smtClean="0"/>
              <a:t>Click to edit Master title style</a:t>
            </a:r>
            <a:endParaRPr kumimoji="0" lang="en-US"/>
          </a:p>
        </p:txBody>
      </p:sp>
      <p:sp>
        <p:nvSpPr>
          <p:cNvPr id="3" name="Content Placeholder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Text Placeholder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97138B14-F513-44C1-816F-B477FBB7F1E2}" type="datetimeFigureOut">
              <a:rPr lang="en-US" smtClean="0"/>
              <a:pPr/>
              <a:t>3/30/2020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718786-C609-45BE-885D-E77EDD750F75}" type="slidenum">
              <a:rPr lang="en-US" smtClean="0"/>
              <a:pPr/>
              <a:t>‹#›</a:t>
            </a:fld>
            <a:endParaRPr lang="en-US"/>
          </a:p>
        </p:txBody>
      </p:sp>
      <p:sp>
        <p:nvSpPr>
          <p:cNvPr id="12" name="Rectangle 11"/>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2903805"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164592" y="1170432"/>
            <a:ext cx="2523744" cy="201168"/>
          </a:xfrm>
        </p:spPr>
        <p:txBody>
          <a:bodyPr/>
          <a:lstStyle/>
          <a:p>
            <a:fld id="{97138B14-F513-44C1-816F-B477FBB7F1E2}" type="datetimeFigureOut">
              <a:rPr lang="en-US" smtClean="0"/>
              <a:pPr/>
              <a:t>3/30/2020</a:t>
            </a:fld>
            <a:endParaRPr lang="en-US"/>
          </a:p>
        </p:txBody>
      </p:sp>
      <p:sp>
        <p:nvSpPr>
          <p:cNvPr id="11" name="Rectangle 10"/>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6" name="Footer Placeholder 5"/>
          <p:cNvSpPr>
            <a:spLocks noGrp="1"/>
          </p:cNvSpPr>
          <p:nvPr>
            <p:ph type="ftr" sz="quarter" idx="11"/>
          </p:nvPr>
        </p:nvSpPr>
        <p:spPr>
          <a:xfrm>
            <a:off x="3035808" y="1170432"/>
            <a:ext cx="5193792" cy="201168"/>
          </a:xfrm>
        </p:spPr>
        <p:txBody>
          <a:bodyPr/>
          <a:lstStyle>
            <a:lvl1pPr>
              <a:defRPr>
                <a:solidFill>
                  <a:schemeClr val="bg1">
                    <a:shade val="50000"/>
                  </a:schemeClr>
                </a:solidFill>
              </a:defRPr>
            </a:lvl1pPr>
          </a:lstStyle>
          <a:p>
            <a:endParaRPr lang="en-US"/>
          </a:p>
        </p:txBody>
      </p:sp>
      <p:sp>
        <p:nvSpPr>
          <p:cNvPr id="7" name="Slide Number Placeholder 6"/>
          <p:cNvSpPr>
            <a:spLocks noGrp="1"/>
          </p:cNvSpPr>
          <p:nvPr>
            <p:ph type="sldNum" sz="quarter" idx="12"/>
          </p:nvPr>
        </p:nvSpPr>
        <p:spPr>
          <a:xfrm>
            <a:off x="8339328" y="1170432"/>
            <a:ext cx="733864" cy="201168"/>
          </a:xfrm>
        </p:spPr>
        <p:txBody>
          <a:bodyPr/>
          <a:lstStyle/>
          <a:p>
            <a:fld id="{7C718786-C609-45BE-885D-E77EDD750F75}"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bwMode="invGray">
          <a:xfrm>
            <a:off x="0" y="1435895"/>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7" name="Rectangle 6"/>
          <p:cNvSpPr/>
          <p:nvPr/>
        </p:nvSpPr>
        <p:spPr bwMode="ltGray">
          <a:xfrm>
            <a:off x="0" y="0"/>
            <a:ext cx="9143999" cy="143373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Placeholder 1"/>
          <p:cNvSpPr>
            <a:spLocks noGrp="1"/>
          </p:cNvSpPr>
          <p:nvPr>
            <p:ph type="title"/>
          </p:nvPr>
        </p:nvSpPr>
        <p:spPr>
          <a:xfrm>
            <a:off x="457200" y="152400"/>
            <a:ext cx="8229600" cy="1251062"/>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775191"/>
            <a:ext cx="8229600" cy="4625609"/>
          </a:xfrm>
          <a:prstGeom prst="rect">
            <a:avLst/>
          </a:prstGeom>
        </p:spPr>
        <p:txBody>
          <a:bodyPr vert="horz" lIns="54864" tIns="91440" rtlCol="0">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4" name="Date Placeholder 3"/>
          <p:cNvSpPr>
            <a:spLocks noGrp="1"/>
          </p:cNvSpPr>
          <p:nvPr>
            <p:ph type="dt" sz="half" idx="2"/>
          </p:nvPr>
        </p:nvSpPr>
        <p:spPr>
          <a:xfrm>
            <a:off x="457200" y="6476999"/>
            <a:ext cx="21336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fld id="{97138B14-F513-44C1-816F-B477FBB7F1E2}" type="datetimeFigureOut">
              <a:rPr lang="en-US" smtClean="0"/>
              <a:pPr/>
              <a:t>3/30/2020</a:t>
            </a:fld>
            <a:endParaRPr lang="en-US"/>
          </a:p>
        </p:txBody>
      </p:sp>
      <p:sp>
        <p:nvSpPr>
          <p:cNvPr id="5" name="Footer Placeholder 4"/>
          <p:cNvSpPr>
            <a:spLocks noGrp="1"/>
          </p:cNvSpPr>
          <p:nvPr>
            <p:ph type="ftr" sz="quarter" idx="3"/>
          </p:nvPr>
        </p:nvSpPr>
        <p:spPr>
          <a:xfrm>
            <a:off x="2640596" y="6476999"/>
            <a:ext cx="5507719"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endParaRPr lang="en-US"/>
          </a:p>
        </p:txBody>
      </p:sp>
      <p:sp>
        <p:nvSpPr>
          <p:cNvPr id="6" name="Slide Number Placeholder 5"/>
          <p:cNvSpPr>
            <a:spLocks noGrp="1"/>
          </p:cNvSpPr>
          <p:nvPr>
            <p:ph type="sldNum" sz="quarter" idx="4"/>
          </p:nvPr>
        </p:nvSpPr>
        <p:spPr>
          <a:xfrm>
            <a:off x="8204396" y="6476999"/>
            <a:ext cx="733864"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7C718786-C609-45BE-885D-E77EDD750F75}"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Lst>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dag.wiee.rs/home-made/dstat/"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hyperlink" Target="http://manpages.ubuntu.com/manpages/xenial/man1/sysbench.1.html" TargetMode="External"/><Relationship Id="rId3" Type="http://schemas.openxmlformats.org/officeDocument/2006/relationships/hyperlink" Target="http://manpages.ubuntu.com/manpages/xenial/man1/iostat.1.html" TargetMode="External"/><Relationship Id="rId7" Type="http://schemas.openxmlformats.org/officeDocument/2006/relationships/hyperlink" Target="http://manpages.ubuntu.com/manpages/xenial/man1/fio.1.html" TargetMode="External"/><Relationship Id="rId2" Type="http://schemas.openxmlformats.org/officeDocument/2006/relationships/hyperlink" Target="http://www.atoptool.nl/index.php" TargetMode="External"/><Relationship Id="rId1" Type="http://schemas.openxmlformats.org/officeDocument/2006/relationships/slideLayout" Target="../slideLayouts/slideLayout2.xml"/><Relationship Id="rId6" Type="http://schemas.openxmlformats.org/officeDocument/2006/relationships/hyperlink" Target="http://manpages.ubuntu.com/manpages/xenial/man1/ioping.1.html" TargetMode="External"/><Relationship Id="rId5" Type="http://schemas.openxmlformats.org/officeDocument/2006/relationships/hyperlink" Target="http://dag.wiee.rs/home-made/dstat/" TargetMode="External"/><Relationship Id="rId4" Type="http://schemas.openxmlformats.org/officeDocument/2006/relationships/hyperlink" Target="http://manpages.ubuntu.com/manpages/xenial/man8/iotop.8.html"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1828800"/>
            <a:ext cx="7851648" cy="1828800"/>
          </a:xfrm>
        </p:spPr>
        <p:txBody>
          <a:bodyPr>
            <a:normAutofit/>
          </a:bodyPr>
          <a:lstStyle/>
          <a:p>
            <a:pPr algn="ctr"/>
            <a:r>
              <a:rPr lang="en-US" sz="8800" dirty="0" smtClean="0"/>
              <a:t>Micro project</a:t>
            </a:r>
            <a:endParaRPr lang="en-US" sz="8800" dirty="0"/>
          </a:p>
        </p:txBody>
      </p:sp>
      <p:sp>
        <p:nvSpPr>
          <p:cNvPr id="3" name="Subtitle 2"/>
          <p:cNvSpPr>
            <a:spLocks noGrp="1"/>
          </p:cNvSpPr>
          <p:nvPr>
            <p:ph type="subTitle" idx="1"/>
          </p:nvPr>
        </p:nvSpPr>
        <p:spPr/>
        <p:txBody>
          <a:bodyPr/>
          <a:lstStyle/>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55000" lnSpcReduction="20000"/>
          </a:bodyPr>
          <a:lstStyle/>
          <a:p>
            <a:pPr fontAlgn="base"/>
            <a:r>
              <a:rPr lang="en-IN" dirty="0" smtClean="0"/>
              <a:t> if line == '': continue</a:t>
            </a:r>
          </a:p>
          <a:p>
            <a:pPr fontAlgn="base"/>
            <a:r>
              <a:rPr lang="en-IN" dirty="0" smtClean="0"/>
              <a:t>        split = </a:t>
            </a:r>
            <a:r>
              <a:rPr lang="en-IN" dirty="0" err="1" smtClean="0"/>
              <a:t>line.split</a:t>
            </a:r>
            <a:r>
              <a:rPr lang="en-IN" dirty="0" smtClean="0"/>
              <a:t>()</a:t>
            </a:r>
          </a:p>
          <a:p>
            <a:pPr fontAlgn="base"/>
            <a:r>
              <a:rPr lang="en-IN" dirty="0" smtClean="0"/>
              <a:t>        if </a:t>
            </a:r>
            <a:r>
              <a:rPr lang="en-IN" dirty="0" err="1" smtClean="0"/>
              <a:t>len</a:t>
            </a:r>
            <a:r>
              <a:rPr lang="en-IN" dirty="0" smtClean="0"/>
              <a:t>(split) == </a:t>
            </a:r>
            <a:r>
              <a:rPr lang="en-IN" dirty="0" err="1" smtClean="0"/>
              <a:t>len</a:t>
            </a:r>
            <a:r>
              <a:rPr lang="en-IN" dirty="0" smtClean="0"/>
              <a:t>(</a:t>
            </a:r>
            <a:r>
              <a:rPr lang="en-IN" dirty="0" err="1" smtClean="0"/>
              <a:t>columns_disk</a:t>
            </a:r>
            <a:r>
              <a:rPr lang="en-IN" dirty="0" smtClean="0"/>
              <a:t>):</a:t>
            </a:r>
          </a:p>
          <a:p>
            <a:pPr fontAlgn="base"/>
            <a:r>
              <a:rPr lang="en-IN" dirty="0" smtClean="0"/>
              <a:t>            columns = </a:t>
            </a:r>
            <a:r>
              <a:rPr lang="en-IN" dirty="0" err="1" smtClean="0"/>
              <a:t>columns_disk</a:t>
            </a:r>
            <a:endParaRPr lang="en-IN" dirty="0" smtClean="0"/>
          </a:p>
          <a:p>
            <a:pPr fontAlgn="base"/>
            <a:r>
              <a:rPr lang="en-IN" dirty="0" smtClean="0"/>
              <a:t>        </a:t>
            </a:r>
            <a:r>
              <a:rPr lang="en-IN" dirty="0" err="1" smtClean="0"/>
              <a:t>elif</a:t>
            </a:r>
            <a:r>
              <a:rPr lang="en-IN" dirty="0" smtClean="0"/>
              <a:t> </a:t>
            </a:r>
            <a:r>
              <a:rPr lang="en-IN" dirty="0" err="1" smtClean="0"/>
              <a:t>len</a:t>
            </a:r>
            <a:r>
              <a:rPr lang="en-IN" dirty="0" smtClean="0"/>
              <a:t>(split) == </a:t>
            </a:r>
            <a:r>
              <a:rPr lang="en-IN" dirty="0" err="1" smtClean="0"/>
              <a:t>len</a:t>
            </a:r>
            <a:r>
              <a:rPr lang="en-IN" dirty="0" smtClean="0"/>
              <a:t>(</a:t>
            </a:r>
            <a:r>
              <a:rPr lang="en-IN" dirty="0" err="1" smtClean="0"/>
              <a:t>columns_partition</a:t>
            </a:r>
            <a:r>
              <a:rPr lang="en-IN" dirty="0" smtClean="0"/>
              <a:t>):</a:t>
            </a:r>
          </a:p>
          <a:p>
            <a:pPr fontAlgn="base"/>
            <a:r>
              <a:rPr lang="en-IN" dirty="0" smtClean="0"/>
              <a:t>            columns = </a:t>
            </a:r>
            <a:r>
              <a:rPr lang="en-IN" dirty="0" err="1" smtClean="0"/>
              <a:t>columns_partition</a:t>
            </a:r>
            <a:endParaRPr lang="en-IN" dirty="0" smtClean="0"/>
          </a:p>
          <a:p>
            <a:pPr fontAlgn="base"/>
            <a:r>
              <a:rPr lang="en-IN" dirty="0" smtClean="0"/>
              <a:t>        else:</a:t>
            </a:r>
          </a:p>
          <a:p>
            <a:pPr fontAlgn="base"/>
            <a:r>
              <a:rPr lang="en-IN" dirty="0" smtClean="0"/>
              <a:t>            # No match</a:t>
            </a:r>
          </a:p>
          <a:p>
            <a:pPr fontAlgn="base"/>
            <a:r>
              <a:rPr lang="en-IN" dirty="0" smtClean="0"/>
              <a:t>            continue</a:t>
            </a:r>
          </a:p>
          <a:p>
            <a:pPr fontAlgn="base"/>
            <a:r>
              <a:rPr lang="en-IN" dirty="0" smtClean="0"/>
              <a:t> </a:t>
            </a:r>
          </a:p>
          <a:p>
            <a:pPr fontAlgn="base"/>
            <a:r>
              <a:rPr lang="en-IN" dirty="0" smtClean="0"/>
              <a:t>        data = </a:t>
            </a:r>
            <a:r>
              <a:rPr lang="en-IN" dirty="0" err="1" smtClean="0"/>
              <a:t>dict</a:t>
            </a:r>
            <a:r>
              <a:rPr lang="en-IN" dirty="0" smtClean="0"/>
              <a:t>(zip(columns, split))</a:t>
            </a:r>
          </a:p>
          <a:p>
            <a:pPr fontAlgn="base"/>
            <a:r>
              <a:rPr lang="en-IN" dirty="0" smtClean="0"/>
              <a:t>        if dev != None and dev != data['dev']:</a:t>
            </a:r>
          </a:p>
          <a:p>
            <a:pPr fontAlgn="base"/>
            <a:r>
              <a:rPr lang="en-IN" dirty="0" smtClean="0"/>
              <a:t>            continue</a:t>
            </a:r>
          </a:p>
          <a:p>
            <a:pPr fontAlgn="base"/>
            <a:r>
              <a:rPr lang="en-IN" dirty="0" smtClean="0"/>
              <a:t>        for key in data:</a:t>
            </a:r>
          </a:p>
          <a:p>
            <a:pPr fontAlgn="base"/>
            <a:r>
              <a:rPr lang="en-IN" dirty="0" smtClean="0"/>
              <a:t>            if key != 'dev':</a:t>
            </a:r>
          </a:p>
          <a:p>
            <a:pPr fontAlgn="base"/>
            <a:r>
              <a:rPr lang="en-IN" dirty="0" smtClean="0"/>
              <a:t>                data[key] = </a:t>
            </a:r>
            <a:r>
              <a:rPr lang="en-IN" dirty="0" err="1" smtClean="0"/>
              <a:t>int</a:t>
            </a:r>
            <a:r>
              <a:rPr lang="en-IN" dirty="0" smtClean="0"/>
              <a:t>(data[key])</a:t>
            </a:r>
          </a:p>
          <a:p>
            <a:pPr fontAlgn="base"/>
            <a:r>
              <a:rPr lang="en-IN" dirty="0" smtClean="0"/>
              <a:t>        result[data['dev']] = data</a:t>
            </a:r>
          </a:p>
          <a:p>
            <a:pPr fontAlgn="base"/>
            <a:r>
              <a:rPr lang="en-IN" dirty="0" smtClean="0"/>
              <a:t> </a:t>
            </a:r>
          </a:p>
          <a:p>
            <a:pPr fontAlgn="base"/>
            <a:r>
              <a:rPr lang="en-IN" dirty="0" smtClean="0"/>
              <a:t>    return result</a:t>
            </a:r>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 </a:t>
            </a:r>
            <a:r>
              <a:rPr lang="en-US" sz="6600" b="1" u="sng" dirty="0" smtClean="0"/>
              <a:t>Output</a:t>
            </a:r>
            <a:endParaRPr lang="en-US" sz="6600" dirty="0"/>
          </a:p>
        </p:txBody>
      </p:sp>
      <p:pic>
        <p:nvPicPr>
          <p:cNvPr id="1026" name="Picture 2"/>
          <p:cNvPicPr>
            <a:picLocks noGrp="1" noChangeAspect="1" noChangeArrowheads="1"/>
          </p:cNvPicPr>
          <p:nvPr>
            <p:ph idx="1"/>
          </p:nvPr>
        </p:nvPicPr>
        <p:blipFill>
          <a:blip r:embed="rId2"/>
          <a:srcRect t="7470" r="62079" b="27924"/>
          <a:stretch>
            <a:fillRect/>
          </a:stretch>
        </p:blipFill>
        <p:spPr bwMode="auto">
          <a:xfrm>
            <a:off x="0" y="1447800"/>
            <a:ext cx="5486400" cy="5257800"/>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000" u="sng" dirty="0" smtClean="0">
                <a:solidFill>
                  <a:schemeClr val="accent3">
                    <a:lumMod val="75000"/>
                  </a:schemeClr>
                </a:solidFill>
              </a:rPr>
              <a:t>Team members</a:t>
            </a:r>
            <a:endParaRPr lang="en-US" sz="6000" u="sng" dirty="0">
              <a:solidFill>
                <a:schemeClr val="accent3">
                  <a:lumMod val="75000"/>
                </a:schemeClr>
              </a:solidFill>
            </a:endParaRPr>
          </a:p>
        </p:txBody>
      </p:sp>
      <p:sp>
        <p:nvSpPr>
          <p:cNvPr id="3" name="Content Placeholder 2"/>
          <p:cNvSpPr>
            <a:spLocks noGrp="1"/>
          </p:cNvSpPr>
          <p:nvPr>
            <p:ph idx="1"/>
          </p:nvPr>
        </p:nvSpPr>
        <p:spPr/>
        <p:txBody>
          <a:bodyPr>
            <a:normAutofit/>
          </a:bodyPr>
          <a:lstStyle/>
          <a:p>
            <a:pPr>
              <a:buFont typeface="Wingdings" pitchFamily="2" charset="2"/>
              <a:buChar char="v"/>
            </a:pPr>
            <a:r>
              <a:rPr lang="en-US" sz="3200" b="1" dirty="0" err="1" smtClean="0"/>
              <a:t>Aparna</a:t>
            </a:r>
            <a:r>
              <a:rPr lang="en-US" sz="3200" b="1" dirty="0" smtClean="0"/>
              <a:t> V : </a:t>
            </a:r>
            <a:r>
              <a:rPr lang="en-US" sz="3200" b="1" dirty="0" err="1" smtClean="0"/>
              <a:t>Rollno</a:t>
            </a:r>
            <a:r>
              <a:rPr lang="en-US" sz="3200" b="1" dirty="0" smtClean="0"/>
              <a:t> 25</a:t>
            </a:r>
          </a:p>
          <a:p>
            <a:pPr>
              <a:buFont typeface="Wingdings" pitchFamily="2" charset="2"/>
              <a:buChar char="v"/>
            </a:pPr>
            <a:r>
              <a:rPr lang="en-US" b="1" dirty="0" err="1" smtClean="0"/>
              <a:t>Ardra</a:t>
            </a:r>
            <a:r>
              <a:rPr lang="en-US" b="1" dirty="0" smtClean="0"/>
              <a:t> C A : </a:t>
            </a:r>
            <a:r>
              <a:rPr lang="en-US" b="1" dirty="0" err="1" smtClean="0"/>
              <a:t>Rollno</a:t>
            </a:r>
            <a:r>
              <a:rPr lang="en-US" b="1" dirty="0" smtClean="0"/>
              <a:t> 26</a:t>
            </a:r>
          </a:p>
          <a:p>
            <a:pPr>
              <a:buFont typeface="Wingdings" pitchFamily="2" charset="2"/>
              <a:buChar char="v"/>
            </a:pPr>
            <a:r>
              <a:rPr lang="en-US" b="1" dirty="0" err="1" smtClean="0"/>
              <a:t>Armaan</a:t>
            </a:r>
            <a:r>
              <a:rPr lang="en-US" b="1" dirty="0" smtClean="0"/>
              <a:t> A </a:t>
            </a:r>
            <a:r>
              <a:rPr lang="en-US" b="1" dirty="0" err="1" smtClean="0"/>
              <a:t>Hamid</a:t>
            </a:r>
            <a:r>
              <a:rPr lang="en-US" b="1" dirty="0" smtClean="0"/>
              <a:t> : </a:t>
            </a:r>
            <a:r>
              <a:rPr lang="en-US" b="1" dirty="0" err="1" smtClean="0"/>
              <a:t>Rollno</a:t>
            </a:r>
            <a:r>
              <a:rPr lang="en-US" b="1" dirty="0" smtClean="0"/>
              <a:t> 28</a:t>
            </a:r>
          </a:p>
          <a:p>
            <a:pPr>
              <a:buFont typeface="Wingdings" pitchFamily="2" charset="2"/>
              <a:buChar char="v"/>
            </a:pPr>
            <a:r>
              <a:rPr lang="en-US" b="1" dirty="0" err="1" smtClean="0"/>
              <a:t>Arjun</a:t>
            </a:r>
            <a:r>
              <a:rPr lang="en-US" b="1" dirty="0" smtClean="0"/>
              <a:t> Krishna JG : </a:t>
            </a:r>
            <a:r>
              <a:rPr lang="en-US" b="1" dirty="0" err="1" smtClean="0"/>
              <a:t>Rollno</a:t>
            </a:r>
            <a:r>
              <a:rPr lang="en-US" b="1" smtClean="0"/>
              <a:t> 27</a:t>
            </a:r>
            <a:endParaRPr lang="en-US" b="1" dirty="0" smtClean="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IN" dirty="0"/>
          </a:p>
        </p:txBody>
      </p:sp>
      <p:sp>
        <p:nvSpPr>
          <p:cNvPr id="3" name="Content Placeholder 2"/>
          <p:cNvSpPr>
            <a:spLocks noGrp="1"/>
          </p:cNvSpPr>
          <p:nvPr>
            <p:ph idx="1"/>
          </p:nvPr>
        </p:nvSpPr>
        <p:spPr/>
        <p:txBody>
          <a:bodyPr/>
          <a:lstStyle/>
          <a:p>
            <a:r>
              <a:rPr lang="en-US" dirty="0" smtClean="0"/>
              <a:t>e</a:t>
            </a:r>
            <a:r>
              <a:rPr lang="en-US" dirty="0" smtClean="0"/>
              <a:t>learn.fisat.ac.in</a:t>
            </a:r>
          </a:p>
          <a:p>
            <a:r>
              <a:rPr lang="en-US" dirty="0" err="1" smtClean="0"/>
              <a:t>Youtube</a:t>
            </a:r>
            <a:endParaRPr lang="en-US" dirty="0" smtClean="0"/>
          </a:p>
          <a:p>
            <a:r>
              <a:rPr lang="en-US" smtClean="0"/>
              <a:t>Opsdash.com</a:t>
            </a:r>
          </a:p>
          <a:p>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 </a:t>
            </a:r>
            <a:r>
              <a:rPr lang="en-US" sz="6600" b="1" u="sng" dirty="0" smtClean="0"/>
              <a:t>Index</a:t>
            </a:r>
            <a:endParaRPr lang="en-US" sz="6600" b="1" u="sng" dirty="0"/>
          </a:p>
        </p:txBody>
      </p:sp>
      <p:sp>
        <p:nvSpPr>
          <p:cNvPr id="3" name="Content Placeholder 2"/>
          <p:cNvSpPr>
            <a:spLocks noGrp="1"/>
          </p:cNvSpPr>
          <p:nvPr>
            <p:ph idx="1"/>
          </p:nvPr>
        </p:nvSpPr>
        <p:spPr/>
        <p:txBody>
          <a:bodyPr/>
          <a:lstStyle/>
          <a:p>
            <a:pPr marL="514350" indent="-514350">
              <a:buClrTx/>
              <a:buFont typeface="+mj-lt"/>
              <a:buAutoNum type="arabicPeriod"/>
            </a:pPr>
            <a:r>
              <a:rPr lang="en-US" dirty="0" smtClean="0">
                <a:latin typeface="Andalus" pitchFamily="18" charset="-78"/>
                <a:cs typeface="Andalus" pitchFamily="18" charset="-78"/>
              </a:rPr>
              <a:t>Topic</a:t>
            </a:r>
          </a:p>
          <a:p>
            <a:pPr marL="514350" indent="-514350">
              <a:buClrTx/>
              <a:buFont typeface="+mj-lt"/>
              <a:buAutoNum type="arabicPeriod"/>
            </a:pPr>
            <a:r>
              <a:rPr lang="en-US" dirty="0" smtClean="0">
                <a:latin typeface="Andalus" pitchFamily="18" charset="-78"/>
                <a:cs typeface="Andalus" pitchFamily="18" charset="-78"/>
              </a:rPr>
              <a:t>Introduction</a:t>
            </a:r>
          </a:p>
          <a:p>
            <a:pPr marL="514350" indent="-514350">
              <a:buClrTx/>
              <a:buFont typeface="+mj-lt"/>
              <a:buAutoNum type="arabicPeriod"/>
            </a:pPr>
            <a:r>
              <a:rPr lang="en-US" dirty="0" smtClean="0">
                <a:latin typeface="Andalus" pitchFamily="18" charset="-78"/>
                <a:cs typeface="Andalus" pitchFamily="18" charset="-78"/>
              </a:rPr>
              <a:t>Design</a:t>
            </a:r>
          </a:p>
          <a:p>
            <a:pPr marL="514350" indent="-514350">
              <a:buClrTx/>
              <a:buFont typeface="+mj-lt"/>
              <a:buAutoNum type="arabicPeriod"/>
            </a:pPr>
            <a:r>
              <a:rPr lang="en-US" dirty="0" smtClean="0">
                <a:latin typeface="Andalus" pitchFamily="18" charset="-78"/>
                <a:cs typeface="Andalus" pitchFamily="18" charset="-78"/>
              </a:rPr>
              <a:t>Implementation</a:t>
            </a:r>
          </a:p>
          <a:p>
            <a:pPr marL="514350" indent="-514350">
              <a:buNone/>
            </a:pPr>
            <a:r>
              <a:rPr lang="en-US" dirty="0" smtClean="0">
                <a:latin typeface="Andalus" pitchFamily="18" charset="-78"/>
                <a:cs typeface="Andalus" pitchFamily="18" charset="-78"/>
              </a:rPr>
              <a:t>	</a:t>
            </a:r>
            <a:r>
              <a:rPr lang="en-US" dirty="0" smtClean="0">
                <a:solidFill>
                  <a:schemeClr val="bg2">
                    <a:lumMod val="50000"/>
                  </a:schemeClr>
                </a:solidFill>
                <a:latin typeface="Andalus" pitchFamily="18" charset="-78"/>
                <a:cs typeface="Andalus" pitchFamily="18" charset="-78"/>
              </a:rPr>
              <a:t> a.</a:t>
            </a:r>
            <a:r>
              <a:rPr lang="en-US" dirty="0" smtClean="0">
                <a:latin typeface="Andalus" pitchFamily="18" charset="-78"/>
                <a:cs typeface="Andalus" pitchFamily="18" charset="-78"/>
              </a:rPr>
              <a:t> program script</a:t>
            </a:r>
          </a:p>
          <a:p>
            <a:pPr marL="514350" indent="-514350">
              <a:buNone/>
            </a:pPr>
            <a:r>
              <a:rPr lang="en-US" dirty="0" smtClean="0">
                <a:latin typeface="Andalus" pitchFamily="18" charset="-78"/>
                <a:cs typeface="Andalus" pitchFamily="18" charset="-78"/>
              </a:rPr>
              <a:t>       </a:t>
            </a:r>
            <a:r>
              <a:rPr lang="en-US" dirty="0" smtClean="0">
                <a:solidFill>
                  <a:schemeClr val="bg2">
                    <a:lumMod val="50000"/>
                  </a:schemeClr>
                </a:solidFill>
                <a:latin typeface="Andalus" pitchFamily="18" charset="-78"/>
                <a:cs typeface="Andalus" pitchFamily="18" charset="-78"/>
              </a:rPr>
              <a:t>b.</a:t>
            </a:r>
            <a:r>
              <a:rPr lang="en-US" dirty="0" smtClean="0">
                <a:latin typeface="Andalus" pitchFamily="18" charset="-78"/>
                <a:cs typeface="Andalus" pitchFamily="18" charset="-78"/>
              </a:rPr>
              <a:t> output	</a:t>
            </a:r>
          </a:p>
          <a:p>
            <a:pPr marL="514350" indent="-514350">
              <a:buNone/>
            </a:pPr>
            <a:r>
              <a:rPr lang="en-US" sz="2800" dirty="0" smtClean="0">
                <a:latin typeface="Andalus" pitchFamily="18" charset="-78"/>
                <a:cs typeface="Andalus" pitchFamily="18" charset="-78"/>
              </a:rPr>
              <a:t>5</a:t>
            </a:r>
            <a:r>
              <a:rPr lang="en-US" dirty="0" smtClean="0">
                <a:latin typeface="Andalus" pitchFamily="18" charset="-78"/>
                <a:cs typeface="Andalus" pitchFamily="18" charset="-78"/>
              </a:rPr>
              <a:t>.  Team members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600" u="sng" dirty="0" smtClean="0"/>
              <a:t>Topic</a:t>
            </a:r>
            <a:endParaRPr lang="en-US" sz="6600" u="sng" dirty="0"/>
          </a:p>
        </p:txBody>
      </p:sp>
      <p:sp>
        <p:nvSpPr>
          <p:cNvPr id="3" name="Content Placeholder 2"/>
          <p:cNvSpPr>
            <a:spLocks noGrp="1"/>
          </p:cNvSpPr>
          <p:nvPr>
            <p:ph idx="1"/>
          </p:nvPr>
        </p:nvSpPr>
        <p:spPr/>
        <p:txBody>
          <a:bodyPr/>
          <a:lstStyle/>
          <a:p>
            <a:pPr>
              <a:buNone/>
            </a:pPr>
            <a:r>
              <a:rPr lang="en-US" dirty="0" smtClean="0">
                <a:latin typeface="Aharoni" pitchFamily="2" charset="-79"/>
                <a:cs typeface="Aharoni" pitchFamily="2" charset="-79"/>
              </a:rPr>
              <a:t>Display information from /proc/stats in human readable manner</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dirty="0" smtClean="0"/>
              <a:t> </a:t>
            </a:r>
            <a:r>
              <a:rPr lang="en-US" sz="5400" u="sng" dirty="0" smtClean="0"/>
              <a:t>Introduction</a:t>
            </a:r>
            <a:endParaRPr lang="en-US" sz="5400" u="sng" dirty="0"/>
          </a:p>
        </p:txBody>
      </p:sp>
      <p:sp>
        <p:nvSpPr>
          <p:cNvPr id="3" name="Content Placeholder 2"/>
          <p:cNvSpPr>
            <a:spLocks noGrp="1"/>
          </p:cNvSpPr>
          <p:nvPr>
            <p:ph idx="1"/>
          </p:nvPr>
        </p:nvSpPr>
        <p:spPr/>
        <p:txBody>
          <a:bodyPr>
            <a:normAutofit fontScale="85000" lnSpcReduction="20000"/>
          </a:bodyPr>
          <a:lstStyle/>
          <a:p>
            <a:r>
              <a:rPr lang="en-US" sz="2000" dirty="0" smtClean="0"/>
              <a:t>This  program is used to display Disk Statistics in human readable  form, which  helps the common people  to understand complex information  about their cpu.</a:t>
            </a:r>
          </a:p>
          <a:p>
            <a:r>
              <a:rPr lang="en-IN" sz="2000" cap="all" dirty="0" smtClean="0"/>
              <a:t>IOSTAT</a:t>
            </a:r>
          </a:p>
          <a:p>
            <a:r>
              <a:rPr lang="en-IN" sz="2000" dirty="0" err="1" smtClean="0"/>
              <a:t>iostat</a:t>
            </a:r>
            <a:r>
              <a:rPr lang="en-IN" sz="2000" dirty="0" smtClean="0"/>
              <a:t> can be used to report the disk read/write rates and counts for an interval continuously. It collects disk statistics, waits for the given amount of time, collects them again and displays the difference. Here is the output of the command </a:t>
            </a:r>
            <a:r>
              <a:rPr lang="en-IN" sz="2000" dirty="0" err="1" smtClean="0"/>
              <a:t>iostat</a:t>
            </a:r>
            <a:r>
              <a:rPr lang="en-IN" sz="2000" dirty="0" smtClean="0"/>
              <a:t> -y 5:</a:t>
            </a:r>
          </a:p>
          <a:p>
            <a:r>
              <a:rPr lang="en-IN" sz="2000" i="1" dirty="0" err="1" smtClean="0"/>
              <a:t>iostat</a:t>
            </a:r>
            <a:r>
              <a:rPr lang="en-IN" sz="2000" i="1" dirty="0" smtClean="0"/>
              <a:t> in action</a:t>
            </a:r>
          </a:p>
          <a:p>
            <a:r>
              <a:rPr lang="en-IN" sz="2000" dirty="0" smtClean="0"/>
              <a:t>Each report, every 5 seconds, include the CPU stats and the disk stats. The CPU stats is a break up of where CPU time was spent during the interval. The disk stats includes the number of I/O requests per second (</a:t>
            </a:r>
            <a:r>
              <a:rPr lang="en-IN" sz="2000" dirty="0" err="1" smtClean="0"/>
              <a:t>tps</a:t>
            </a:r>
            <a:r>
              <a:rPr lang="en-IN" sz="2000" dirty="0" smtClean="0"/>
              <a:t>), the rate of read and write (</a:t>
            </a:r>
            <a:r>
              <a:rPr lang="en-IN" sz="2000" dirty="0" err="1" smtClean="0"/>
              <a:t>kB_read</a:t>
            </a:r>
            <a:r>
              <a:rPr lang="en-IN" sz="2000" dirty="0" smtClean="0"/>
              <a:t>/s and </a:t>
            </a:r>
            <a:r>
              <a:rPr lang="en-IN" sz="2000" dirty="0" err="1" smtClean="0"/>
              <a:t>kB_write</a:t>
            </a:r>
            <a:r>
              <a:rPr lang="en-IN" sz="2000" dirty="0" smtClean="0"/>
              <a:t>/s) and the amount of data read and written (</a:t>
            </a:r>
            <a:r>
              <a:rPr lang="en-IN" sz="2000" dirty="0" err="1" smtClean="0"/>
              <a:t>kB_read</a:t>
            </a:r>
            <a:r>
              <a:rPr lang="en-IN" sz="2000" dirty="0" smtClean="0"/>
              <a:t> and </a:t>
            </a:r>
            <a:r>
              <a:rPr lang="en-IN" sz="2000" dirty="0" err="1" smtClean="0"/>
              <a:t>kB_wrtn</a:t>
            </a:r>
            <a:r>
              <a:rPr lang="en-IN" sz="2000" dirty="0" smtClean="0"/>
              <a:t>).</a:t>
            </a:r>
          </a:p>
          <a:p>
            <a:r>
              <a:rPr lang="en-IN" sz="2000" dirty="0" smtClean="0"/>
              <a:t>The -y argument instructs </a:t>
            </a:r>
            <a:r>
              <a:rPr lang="en-IN" sz="2000" dirty="0" err="1" smtClean="0"/>
              <a:t>iostat</a:t>
            </a:r>
            <a:r>
              <a:rPr lang="en-IN" sz="2000" dirty="0" smtClean="0"/>
              <a:t> to discard the first report which are the stats since boot and are rarely useful. The “5” in the command line specifies the interval in seconds. The CPU stats can be omitted by including the -d flag, although practically it is useful to have it there.</a:t>
            </a:r>
          </a:p>
          <a:p>
            <a:r>
              <a:rPr lang="en-IN" sz="2000" cap="all" dirty="0" smtClean="0"/>
              <a:t>IOTOP</a:t>
            </a:r>
          </a:p>
          <a:p>
            <a:r>
              <a:rPr lang="en-IN" sz="2000" dirty="0" err="1" smtClean="0"/>
              <a:t>iotop</a:t>
            </a:r>
            <a:r>
              <a:rPr lang="en-IN" sz="2000" dirty="0" smtClean="0"/>
              <a:t> is a top-like utility for displaying real-time disk activity. It can list the processes that are performing I/O, </a:t>
            </a:r>
            <a:r>
              <a:rPr lang="en-IN" sz="2000" dirty="0" err="1" smtClean="0"/>
              <a:t>alongwith</a:t>
            </a:r>
            <a:r>
              <a:rPr lang="en-IN" sz="2000" dirty="0" smtClean="0"/>
              <a:t> the disk bandwidth they are using. Here is how </a:t>
            </a:r>
            <a:r>
              <a:rPr lang="en-IN" sz="2000" dirty="0" err="1" smtClean="0"/>
              <a:t>iotop</a:t>
            </a:r>
            <a:r>
              <a:rPr lang="en-IN" sz="2000" dirty="0" smtClean="0"/>
              <a:t> -o looks like:</a:t>
            </a:r>
          </a:p>
          <a:p>
            <a:pPr>
              <a:buNone/>
            </a:pPr>
            <a:endParaRPr lang="en-US" sz="20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32500" lnSpcReduction="20000"/>
          </a:bodyPr>
          <a:lstStyle/>
          <a:p>
            <a:r>
              <a:rPr lang="en-IN" sz="4900" i="1" dirty="0" err="1" smtClean="0"/>
              <a:t>iotop</a:t>
            </a:r>
            <a:r>
              <a:rPr lang="en-IN" sz="4900" i="1" dirty="0" smtClean="0"/>
              <a:t> in action</a:t>
            </a:r>
          </a:p>
          <a:p>
            <a:r>
              <a:rPr lang="en-IN" sz="4900" dirty="0" smtClean="0"/>
              <a:t>The -o flag restricts the display to processes that are doing I/O, omitting it shows all the processes. You can also see the total disk bandwidth usage on the top two lines.</a:t>
            </a:r>
          </a:p>
          <a:p>
            <a:r>
              <a:rPr lang="en-IN" sz="4900" dirty="0" smtClean="0"/>
              <a:t>In case you are wondering, the “total” values show the amount of data read from or written to the disk block device driver, and the “actual” values show the numbers for the actual hardware disk I/O. File system caching is one of the reasons for the difference in the values.</a:t>
            </a:r>
          </a:p>
          <a:p>
            <a:r>
              <a:rPr lang="en-IN" sz="4900" cap="all" dirty="0" smtClean="0"/>
              <a:t>DSTAT</a:t>
            </a:r>
          </a:p>
          <a:p>
            <a:r>
              <a:rPr lang="en-IN" sz="4900" dirty="0" err="1" smtClean="0"/>
              <a:t>dstat</a:t>
            </a:r>
            <a:r>
              <a:rPr lang="en-IN" sz="4900" dirty="0" smtClean="0"/>
              <a:t> is a little more user-friendly version of </a:t>
            </a:r>
            <a:r>
              <a:rPr lang="en-IN" sz="4900" dirty="0" err="1" smtClean="0"/>
              <a:t>iostat</a:t>
            </a:r>
            <a:r>
              <a:rPr lang="en-IN" sz="4900" dirty="0" smtClean="0"/>
              <a:t>, and can show much more information than just disk bandwidth. Here is </a:t>
            </a:r>
            <a:r>
              <a:rPr lang="en-IN" sz="4900" dirty="0" err="1" smtClean="0"/>
              <a:t>dstat</a:t>
            </a:r>
            <a:r>
              <a:rPr lang="en-IN" sz="4900" dirty="0" smtClean="0"/>
              <a:t> in action, showing </a:t>
            </a:r>
            <a:r>
              <a:rPr lang="en-IN" sz="4900" dirty="0" err="1" smtClean="0"/>
              <a:t>cpu</a:t>
            </a:r>
            <a:r>
              <a:rPr lang="en-IN" sz="4900" dirty="0" smtClean="0"/>
              <a:t> and disk stats:</a:t>
            </a:r>
          </a:p>
          <a:p>
            <a:r>
              <a:rPr lang="en-IN" sz="4900" i="1" dirty="0" err="1" smtClean="0"/>
              <a:t>dstat</a:t>
            </a:r>
            <a:r>
              <a:rPr lang="en-IN" sz="4900" i="1" dirty="0" smtClean="0"/>
              <a:t> in action</a:t>
            </a:r>
          </a:p>
          <a:p>
            <a:r>
              <a:rPr lang="en-IN" sz="4900" dirty="0" smtClean="0"/>
              <a:t>As you can see, it has nicely </a:t>
            </a:r>
            <a:r>
              <a:rPr lang="en-IN" sz="4900" dirty="0" err="1" smtClean="0"/>
              <a:t>colored</a:t>
            </a:r>
            <a:r>
              <a:rPr lang="en-IN" sz="4900" dirty="0" smtClean="0"/>
              <a:t> output. The command-line flags include -c for CPU stats, -d for disk stats, --disk-</a:t>
            </a:r>
            <a:r>
              <a:rPr lang="en-IN" sz="4900" dirty="0" err="1" smtClean="0"/>
              <a:t>util</a:t>
            </a:r>
            <a:r>
              <a:rPr lang="en-IN" sz="4900" dirty="0" smtClean="0"/>
              <a:t> for disk utilization and --disk-</a:t>
            </a:r>
            <a:r>
              <a:rPr lang="en-IN" sz="4900" dirty="0" err="1" smtClean="0"/>
              <a:t>tps</a:t>
            </a:r>
            <a:r>
              <a:rPr lang="en-IN" sz="4900" dirty="0" smtClean="0"/>
              <a:t> for disk transactions (I/O requests) per second. You can read more about </a:t>
            </a:r>
            <a:r>
              <a:rPr lang="en-IN" sz="4900" dirty="0" err="1" smtClean="0"/>
              <a:t>dstat</a:t>
            </a:r>
            <a:r>
              <a:rPr lang="en-IN" sz="4900" dirty="0" smtClean="0"/>
              <a:t> </a:t>
            </a:r>
            <a:r>
              <a:rPr lang="en-IN" sz="4900" dirty="0" smtClean="0">
                <a:hlinkClick r:id="rId2"/>
              </a:rPr>
              <a:t>here</a:t>
            </a:r>
            <a:r>
              <a:rPr lang="en-IN" sz="4900" dirty="0" smtClean="0"/>
              <a:t>.</a:t>
            </a:r>
          </a:p>
          <a:p>
            <a:r>
              <a:rPr lang="en-IN" sz="4900" cap="all" dirty="0" smtClean="0"/>
              <a:t>ATOP</a:t>
            </a:r>
          </a:p>
          <a:p>
            <a:r>
              <a:rPr lang="en-IN" sz="4900" dirty="0" smtClean="0"/>
              <a:t>atop is particularly good for quickly grasping changes happening to the system. It does an excellent job of summarizing changes in each interval. Unlike the others, it can list all the processes that caused any system-level changes (like doing disk I/O) during the interval – this feature is present only in atop.</a:t>
            </a:r>
          </a:p>
          <a:p>
            <a:r>
              <a:rPr lang="en-IN" sz="4900" i="1" dirty="0" smtClean="0"/>
              <a:t>atop in action</a:t>
            </a:r>
          </a:p>
          <a:p>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55000" lnSpcReduction="20000"/>
          </a:bodyPr>
          <a:lstStyle/>
          <a:p>
            <a:r>
              <a:rPr lang="en-IN" dirty="0" smtClean="0"/>
              <a:t>Here we’re running atop with an interval of 1 second. The top section should be read from left to right: PRC shows process information, CPU the split of CPU usage, CPL the load averages, MEM the memory usage, SWP the swap file usage and DSK and NET the disk and network information respectively. The bottom section shows processes that did interesting things during the interval. You can read more about atop </a:t>
            </a:r>
            <a:r>
              <a:rPr lang="en-IN" dirty="0" smtClean="0">
                <a:hlinkClick r:id="rId2"/>
              </a:rPr>
              <a:t>here</a:t>
            </a:r>
            <a:r>
              <a:rPr lang="en-IN" dirty="0" smtClean="0"/>
              <a:t>.</a:t>
            </a:r>
          </a:p>
          <a:p>
            <a:r>
              <a:rPr lang="en-IN" cap="all" dirty="0" smtClean="0"/>
              <a:t>IOPING</a:t>
            </a:r>
          </a:p>
          <a:p>
            <a:r>
              <a:rPr lang="en-IN" dirty="0" err="1" smtClean="0"/>
              <a:t>ioping</a:t>
            </a:r>
            <a:r>
              <a:rPr lang="en-IN" dirty="0" smtClean="0"/>
              <a:t> is a quick and dirty storage volume latency checker. It is useful for checking if the elevated disk times that you’re seeing are because of a degradation of the underlying virtual disk / network / hardware.</a:t>
            </a:r>
          </a:p>
          <a:p>
            <a:r>
              <a:rPr lang="en-IN" i="1" dirty="0" err="1" smtClean="0"/>
              <a:t>ioping</a:t>
            </a:r>
            <a:r>
              <a:rPr lang="en-IN" i="1" dirty="0" smtClean="0"/>
              <a:t> in action</a:t>
            </a:r>
          </a:p>
          <a:p>
            <a:r>
              <a:rPr lang="en-IN" dirty="0" smtClean="0"/>
              <a:t>Low numbers (&lt;1ms) and low variance in the numbers are indicators of a healthy storage volume.</a:t>
            </a:r>
          </a:p>
          <a:p>
            <a:r>
              <a:rPr lang="en-IN" cap="all" dirty="0" smtClean="0"/>
              <a:t>CLOSING NOTES</a:t>
            </a:r>
          </a:p>
          <a:p>
            <a:r>
              <a:rPr lang="en-IN" dirty="0" smtClean="0"/>
              <a:t>All the tools listed above have more features and options, here are good places to start digging further: </a:t>
            </a:r>
            <a:r>
              <a:rPr lang="en-IN" dirty="0" err="1" smtClean="0">
                <a:hlinkClick r:id="rId3"/>
              </a:rPr>
              <a:t>iostat</a:t>
            </a:r>
            <a:r>
              <a:rPr lang="en-IN" dirty="0" smtClean="0"/>
              <a:t>, </a:t>
            </a:r>
            <a:r>
              <a:rPr lang="en-IN" dirty="0" err="1" smtClean="0">
                <a:hlinkClick r:id="rId4"/>
              </a:rPr>
              <a:t>iotop</a:t>
            </a:r>
            <a:r>
              <a:rPr lang="en-IN" dirty="0" smtClean="0"/>
              <a:t>, </a:t>
            </a:r>
            <a:r>
              <a:rPr lang="en-IN" dirty="0" err="1" smtClean="0">
                <a:hlinkClick r:id="rId5"/>
              </a:rPr>
              <a:t>dstat</a:t>
            </a:r>
            <a:r>
              <a:rPr lang="en-IN" dirty="0" smtClean="0"/>
              <a:t>, </a:t>
            </a:r>
            <a:r>
              <a:rPr lang="en-IN" dirty="0" smtClean="0">
                <a:hlinkClick r:id="rId2"/>
              </a:rPr>
              <a:t>atop</a:t>
            </a:r>
            <a:r>
              <a:rPr lang="en-IN" dirty="0" smtClean="0"/>
              <a:t> and </a:t>
            </a:r>
            <a:r>
              <a:rPr lang="en-IN" dirty="0" err="1" smtClean="0">
                <a:hlinkClick r:id="rId6"/>
              </a:rPr>
              <a:t>ioping</a:t>
            </a:r>
            <a:r>
              <a:rPr lang="en-IN" dirty="0" smtClean="0"/>
              <a:t>.</a:t>
            </a:r>
          </a:p>
          <a:p>
            <a:r>
              <a:rPr lang="en-IN" dirty="0" smtClean="0"/>
              <a:t>If you’re interested in measuring disk performance, you should definitely also look at </a:t>
            </a:r>
            <a:r>
              <a:rPr lang="en-IN" dirty="0" err="1" smtClean="0">
                <a:hlinkClick r:id="rId7"/>
              </a:rPr>
              <a:t>fio</a:t>
            </a:r>
            <a:r>
              <a:rPr lang="en-IN" dirty="0" smtClean="0"/>
              <a:t> and </a:t>
            </a:r>
            <a:r>
              <a:rPr lang="en-IN" dirty="0" err="1" smtClean="0">
                <a:hlinkClick r:id="rId8"/>
              </a:rPr>
              <a:t>sysbench</a:t>
            </a:r>
            <a:r>
              <a:rPr lang="en-IN" dirty="0" smtClean="0"/>
              <a:t>. Both are fairly complicated, but are standard tools for the job.</a:t>
            </a:r>
          </a:p>
          <a:p>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   </a:t>
            </a:r>
            <a:r>
              <a:rPr lang="en-US" sz="6600" u="sng" dirty="0" smtClean="0"/>
              <a:t>Design</a:t>
            </a:r>
            <a:endParaRPr lang="en-US" sz="6600" u="sng" dirty="0"/>
          </a:p>
        </p:txBody>
      </p:sp>
      <p:sp>
        <p:nvSpPr>
          <p:cNvPr id="3" name="Content Placeholder 2"/>
          <p:cNvSpPr>
            <a:spLocks noGrp="1"/>
          </p:cNvSpPr>
          <p:nvPr>
            <p:ph idx="1"/>
          </p:nvPr>
        </p:nvSpPr>
        <p:spPr/>
        <p:txBody>
          <a:bodyPr>
            <a:normAutofit fontScale="92500" lnSpcReduction="20000"/>
          </a:bodyPr>
          <a:lstStyle/>
          <a:p>
            <a:pPr fontAlgn="base">
              <a:buNone/>
            </a:pPr>
            <a:r>
              <a:rPr lang="en-US" dirty="0" smtClean="0"/>
              <a:t>    Basically this program has python code.  Here, Graphical User Interface (GUI) is designed using PyQt. For the command line ,Os modules are used and it is also used for executing this python program. In this program , there is a function which is declared for acquiring the details of CPU, so that it could print the no of processors which are available in the GUI and we could even select the processor from the drop down list that is included in the GUI so that we could only get the information about the particular processor we needs.</a:t>
            </a:r>
          </a:p>
          <a:p>
            <a:pPr>
              <a:buNone/>
            </a:pP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90800"/>
            <a:ext cx="8229600" cy="1252728"/>
          </a:xfrm>
        </p:spPr>
        <p:txBody>
          <a:bodyPr/>
          <a:lstStyle/>
          <a:p>
            <a:pPr algn="ctr"/>
            <a:r>
              <a:rPr lang="en-US" dirty="0" smtClean="0"/>
              <a:t>IMPLEMENTATION</a:t>
            </a:r>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 </a:t>
            </a:r>
            <a:r>
              <a:rPr lang="en-US" sz="6000" b="1" u="sng" dirty="0" smtClean="0"/>
              <a:t>Program Script</a:t>
            </a:r>
            <a:endParaRPr lang="en-US" sz="6000" dirty="0"/>
          </a:p>
        </p:txBody>
      </p:sp>
      <p:sp>
        <p:nvSpPr>
          <p:cNvPr id="3" name="Content Placeholder 2"/>
          <p:cNvSpPr>
            <a:spLocks noGrp="1"/>
          </p:cNvSpPr>
          <p:nvPr>
            <p:ph idx="1"/>
          </p:nvPr>
        </p:nvSpPr>
        <p:spPr/>
        <p:txBody>
          <a:bodyPr>
            <a:normAutofit fontScale="70000" lnSpcReduction="20000"/>
          </a:bodyPr>
          <a:lstStyle/>
          <a:p>
            <a:r>
              <a:rPr lang="en-IN" sz="2400" dirty="0" smtClean="0"/>
              <a:t>import sys</a:t>
            </a:r>
          </a:p>
          <a:p>
            <a:r>
              <a:rPr lang="en-IN" sz="2400" dirty="0" smtClean="0"/>
              <a:t>from PyQt4 </a:t>
            </a:r>
          </a:p>
          <a:p>
            <a:r>
              <a:rPr lang="en-IN" sz="2400" dirty="0" smtClean="0"/>
              <a:t>import </a:t>
            </a:r>
            <a:r>
              <a:rPr lang="en-IN" sz="2400" dirty="0" err="1" smtClean="0"/>
              <a:t>QtGui</a:t>
            </a:r>
            <a:r>
              <a:rPr lang="en-IN" sz="2400" dirty="0" smtClean="0"/>
              <a:t> app = </a:t>
            </a:r>
            <a:r>
              <a:rPr lang="en-IN" sz="2400" dirty="0" err="1" smtClean="0"/>
              <a:t>QtGui.QApplication</a:t>
            </a:r>
            <a:r>
              <a:rPr lang="en-IN" sz="2400" dirty="0" smtClean="0"/>
              <a:t>(</a:t>
            </a:r>
            <a:r>
              <a:rPr lang="en-IN" sz="2400" dirty="0" err="1" smtClean="0"/>
              <a:t>sys.argv</a:t>
            </a:r>
            <a:r>
              <a:rPr lang="en-IN" sz="2400" dirty="0" smtClean="0"/>
              <a:t>)</a:t>
            </a:r>
          </a:p>
          <a:p>
            <a:r>
              <a:rPr lang="en-IN" sz="2400" dirty="0" smtClean="0"/>
              <a:t>window = </a:t>
            </a:r>
            <a:r>
              <a:rPr lang="en-IN" sz="2400" dirty="0" err="1" smtClean="0"/>
              <a:t>QtGui.QWidget</a:t>
            </a:r>
            <a:r>
              <a:rPr lang="en-IN" sz="2400" dirty="0" smtClean="0"/>
              <a:t>()</a:t>
            </a:r>
            <a:r>
              <a:rPr lang="en-IN" sz="2400" dirty="0" err="1" smtClean="0"/>
              <a:t>window.setGeometry</a:t>
            </a:r>
            <a:r>
              <a:rPr lang="en-IN" sz="2400" dirty="0" smtClean="0"/>
              <a:t>(0, 0, 500, 300)</a:t>
            </a:r>
            <a:r>
              <a:rPr lang="en-IN" sz="2400" dirty="0" err="1" smtClean="0"/>
              <a:t>window.setWindowTitle</a:t>
            </a:r>
            <a:r>
              <a:rPr lang="en-IN" sz="2400" dirty="0" smtClean="0"/>
              <a:t>("</a:t>
            </a:r>
            <a:r>
              <a:rPr lang="en-IN" sz="2400" dirty="0" err="1" smtClean="0"/>
              <a:t>PyQT</a:t>
            </a:r>
            <a:r>
              <a:rPr lang="en-IN" sz="2400" dirty="0" smtClean="0"/>
              <a:t> </a:t>
            </a:r>
            <a:r>
              <a:rPr lang="en-IN" sz="2400" dirty="0" err="1" smtClean="0"/>
              <a:t>Tuts</a:t>
            </a:r>
            <a:r>
              <a:rPr lang="en-IN" sz="2400" dirty="0" smtClean="0"/>
              <a:t>!") </a:t>
            </a:r>
            <a:r>
              <a:rPr lang="en-IN" sz="2400" dirty="0" err="1" smtClean="0"/>
              <a:t>window.show</a:t>
            </a:r>
            <a:r>
              <a:rPr lang="en-IN" sz="2400" dirty="0" smtClean="0"/>
              <a:t>()</a:t>
            </a:r>
          </a:p>
          <a:p>
            <a:pPr fontAlgn="base"/>
            <a:r>
              <a:rPr lang="en-IN" sz="2400" dirty="0" smtClean="0"/>
              <a:t> </a:t>
            </a:r>
          </a:p>
          <a:p>
            <a:pPr fontAlgn="base"/>
            <a:r>
              <a:rPr lang="en-IN" sz="2400" dirty="0" smtClean="0"/>
              <a:t> </a:t>
            </a:r>
          </a:p>
          <a:p>
            <a:pPr fontAlgn="base"/>
            <a:r>
              <a:rPr lang="en-IN" sz="2400" dirty="0" smtClean="0"/>
              <a:t> </a:t>
            </a:r>
          </a:p>
          <a:p>
            <a:pPr fontAlgn="base"/>
            <a:r>
              <a:rPr lang="en-IN" sz="2400" dirty="0" smtClean="0"/>
              <a:t>def </a:t>
            </a:r>
            <a:r>
              <a:rPr lang="en-IN" sz="2400" dirty="0" err="1" smtClean="0"/>
              <a:t>diskstats_parse</a:t>
            </a:r>
            <a:r>
              <a:rPr lang="en-IN" sz="2400" dirty="0" smtClean="0"/>
              <a:t>(dev=None):</a:t>
            </a:r>
          </a:p>
          <a:p>
            <a:pPr fontAlgn="base"/>
            <a:r>
              <a:rPr lang="en-IN" sz="2400" dirty="0" smtClean="0"/>
              <a:t>    </a:t>
            </a:r>
            <a:r>
              <a:rPr lang="en-IN" sz="2400" dirty="0" err="1" smtClean="0"/>
              <a:t>file_path</a:t>
            </a:r>
            <a:r>
              <a:rPr lang="en-IN" sz="2400" dirty="0" smtClean="0"/>
              <a:t> = '/proc/</a:t>
            </a:r>
            <a:r>
              <a:rPr lang="en-IN" sz="2400" dirty="0" err="1" smtClean="0"/>
              <a:t>diskstats</a:t>
            </a:r>
            <a:r>
              <a:rPr lang="en-IN" sz="2400" dirty="0" smtClean="0"/>
              <a:t>'</a:t>
            </a:r>
          </a:p>
          <a:p>
            <a:pPr fontAlgn="base"/>
            <a:r>
              <a:rPr lang="en-IN" sz="2400" dirty="0" smtClean="0"/>
              <a:t>    result = {}</a:t>
            </a:r>
          </a:p>
          <a:p>
            <a:pPr fontAlgn="base"/>
            <a:r>
              <a:rPr lang="en-IN" sz="2400" dirty="0" smtClean="0"/>
              <a:t> </a:t>
            </a:r>
          </a:p>
          <a:p>
            <a:pPr fontAlgn="base"/>
            <a:r>
              <a:rPr lang="en-IN" sz="2400" dirty="0" smtClean="0"/>
              <a:t>    # ref: http://lxr.osuosl.org/source/Documentation/iostats.txt</a:t>
            </a:r>
          </a:p>
          <a:p>
            <a:pPr fontAlgn="base"/>
            <a:r>
              <a:rPr lang="en-IN" sz="2400" dirty="0" smtClean="0"/>
              <a:t>    </a:t>
            </a:r>
            <a:r>
              <a:rPr lang="en-IN" sz="2400" dirty="0" err="1" smtClean="0"/>
              <a:t>columns_disk</a:t>
            </a:r>
            <a:r>
              <a:rPr lang="en-IN" sz="2400" dirty="0" smtClean="0"/>
              <a:t> = ['m', 'mm', 'dev', 'reads', '</a:t>
            </a:r>
            <a:r>
              <a:rPr lang="en-IN" sz="2400" dirty="0" err="1" smtClean="0"/>
              <a:t>rd_mrg</a:t>
            </a:r>
            <a:r>
              <a:rPr lang="en-IN" sz="2400" dirty="0" smtClean="0"/>
              <a:t>', '</a:t>
            </a:r>
            <a:r>
              <a:rPr lang="en-IN" sz="2400" dirty="0" err="1" smtClean="0"/>
              <a:t>rd_sectors</a:t>
            </a:r>
            <a:r>
              <a:rPr lang="en-IN" sz="2400" dirty="0" smtClean="0"/>
              <a:t>',</a:t>
            </a:r>
          </a:p>
          <a:p>
            <a:pPr fontAlgn="base"/>
            <a:r>
              <a:rPr lang="en-IN" sz="2400" dirty="0" smtClean="0"/>
              <a:t>                    '</a:t>
            </a:r>
            <a:r>
              <a:rPr lang="en-IN" sz="2400" dirty="0" err="1" smtClean="0"/>
              <a:t>ms_reading</a:t>
            </a:r>
            <a:r>
              <a:rPr lang="en-IN" sz="2400" dirty="0" smtClean="0"/>
              <a:t>', 'writes', '</a:t>
            </a:r>
            <a:r>
              <a:rPr lang="en-IN" sz="2400" dirty="0" err="1" smtClean="0"/>
              <a:t>wr_mrg</a:t>
            </a:r>
            <a:r>
              <a:rPr lang="en-IN" sz="2400" dirty="0" smtClean="0"/>
              <a:t>', '</a:t>
            </a:r>
            <a:r>
              <a:rPr lang="en-IN" sz="2400" dirty="0" err="1" smtClean="0"/>
              <a:t>wr_sectors</a:t>
            </a:r>
            <a:r>
              <a:rPr lang="en-IN" sz="2400" dirty="0" smtClean="0"/>
              <a:t>',</a:t>
            </a:r>
          </a:p>
          <a:p>
            <a:pPr fontAlgn="base"/>
            <a:r>
              <a:rPr lang="en-IN" sz="2400" dirty="0" smtClean="0"/>
              <a:t>                    '</a:t>
            </a:r>
            <a:r>
              <a:rPr lang="en-IN" sz="2400" dirty="0" err="1" smtClean="0"/>
              <a:t>ms_writing</a:t>
            </a:r>
            <a:r>
              <a:rPr lang="en-IN" sz="2400" dirty="0" smtClean="0"/>
              <a:t>', '</a:t>
            </a:r>
            <a:r>
              <a:rPr lang="en-IN" sz="2400" dirty="0" err="1" smtClean="0"/>
              <a:t>cur_ios</a:t>
            </a:r>
            <a:r>
              <a:rPr lang="en-IN" sz="2400" dirty="0" smtClean="0"/>
              <a:t>', '</a:t>
            </a:r>
            <a:r>
              <a:rPr lang="en-IN" sz="2400" dirty="0" err="1" smtClean="0"/>
              <a:t>ms_doing_io</a:t>
            </a:r>
            <a:r>
              <a:rPr lang="en-IN" sz="2400" dirty="0" smtClean="0"/>
              <a:t>', '</a:t>
            </a:r>
            <a:r>
              <a:rPr lang="en-IN" sz="2400" dirty="0" err="1" smtClean="0"/>
              <a:t>ms_weighted</a:t>
            </a:r>
            <a:r>
              <a:rPr lang="en-IN" sz="2400" dirty="0" smtClean="0"/>
              <a:t>']</a:t>
            </a:r>
          </a:p>
          <a:p>
            <a:pPr fontAlgn="base"/>
            <a:r>
              <a:rPr lang="en-IN" sz="2400" dirty="0" smtClean="0"/>
              <a:t> </a:t>
            </a:r>
          </a:p>
          <a:p>
            <a:pPr fontAlgn="base"/>
            <a:r>
              <a:rPr lang="en-IN" sz="2400" dirty="0" smtClean="0"/>
              <a:t>    </a:t>
            </a:r>
            <a:r>
              <a:rPr lang="en-IN" sz="2400" dirty="0" err="1" smtClean="0"/>
              <a:t>columns_partition</a:t>
            </a:r>
            <a:r>
              <a:rPr lang="en-IN" sz="2400" dirty="0" smtClean="0"/>
              <a:t> = ['m', 'mm', 'dev', 'reads', '</a:t>
            </a:r>
            <a:r>
              <a:rPr lang="en-IN" sz="2400" dirty="0" err="1" smtClean="0"/>
              <a:t>rd_sectors</a:t>
            </a:r>
            <a:r>
              <a:rPr lang="en-IN" sz="2400" dirty="0" smtClean="0"/>
              <a:t>', 'writes', '</a:t>
            </a:r>
            <a:r>
              <a:rPr lang="en-IN" sz="2400" dirty="0" err="1" smtClean="0"/>
              <a:t>wr_sectors</a:t>
            </a:r>
            <a:r>
              <a:rPr lang="en-IN" sz="2400" dirty="0" smtClean="0"/>
              <a:t>']</a:t>
            </a:r>
          </a:p>
          <a:p>
            <a:pPr fontAlgn="base"/>
            <a:r>
              <a:rPr lang="en-IN" sz="2400" dirty="0" smtClean="0"/>
              <a:t> </a:t>
            </a:r>
          </a:p>
          <a:p>
            <a:pPr fontAlgn="base"/>
            <a:r>
              <a:rPr lang="en-IN" sz="2400" dirty="0" smtClean="0"/>
              <a:t>    lines = open(</a:t>
            </a:r>
            <a:r>
              <a:rPr lang="en-IN" sz="2400" dirty="0" err="1" smtClean="0"/>
              <a:t>file_path</a:t>
            </a:r>
            <a:r>
              <a:rPr lang="en-IN" sz="2400" dirty="0" smtClean="0"/>
              <a:t>, 'r').</a:t>
            </a:r>
            <a:r>
              <a:rPr lang="en-IN" sz="2400" dirty="0" err="1" smtClean="0"/>
              <a:t>readlines</a:t>
            </a:r>
            <a:r>
              <a:rPr lang="en-IN" sz="2400" dirty="0" smtClean="0"/>
              <a:t>()</a:t>
            </a:r>
          </a:p>
          <a:p>
            <a:pPr fontAlgn="base"/>
            <a:r>
              <a:rPr lang="en-IN" sz="2400" dirty="0" smtClean="0"/>
              <a:t>    for line in lines:</a:t>
            </a:r>
          </a:p>
          <a:p>
            <a:pPr>
              <a:buNone/>
            </a:pPr>
            <a:endParaRPr lang="en-US" sz="800"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ul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303</TotalTime>
  <Words>148</Words>
  <Application>Microsoft Office PowerPoint</Application>
  <PresentationFormat>On-screen Show (4:3)</PresentationFormat>
  <Paragraphs>91</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Module</vt:lpstr>
      <vt:lpstr>Micro project</vt:lpstr>
      <vt:lpstr> Index</vt:lpstr>
      <vt:lpstr>Topic</vt:lpstr>
      <vt:lpstr> Introduction</vt:lpstr>
      <vt:lpstr>Slide 5</vt:lpstr>
      <vt:lpstr>Slide 6</vt:lpstr>
      <vt:lpstr>   Design</vt:lpstr>
      <vt:lpstr>IMPLEMENTATION</vt:lpstr>
      <vt:lpstr> Program Script</vt:lpstr>
      <vt:lpstr>Slide 10</vt:lpstr>
      <vt:lpstr> Output</vt:lpstr>
      <vt:lpstr>Team members</vt:lpstr>
      <vt:lpstr>References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AMAL</dc:creator>
  <cp:lastModifiedBy>admin</cp:lastModifiedBy>
  <cp:revision>34</cp:revision>
  <dcterms:created xsi:type="dcterms:W3CDTF">2020-03-29T09:48:05Z</dcterms:created>
  <dcterms:modified xsi:type="dcterms:W3CDTF">2020-03-30T14:48:16Z</dcterms:modified>
</cp:coreProperties>
</file>