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77" r:id="rId11"/>
    <p:sldId id="278" r:id="rId12"/>
    <p:sldId id="279" r:id="rId13"/>
    <p:sldId id="264" r:id="rId14"/>
    <p:sldId id="265" r:id="rId15"/>
    <p:sldId id="266" r:id="rId16"/>
    <p:sldId id="269" r:id="rId17"/>
    <p:sldId id="267" r:id="rId18"/>
    <p:sldId id="268" r:id="rId19"/>
    <p:sldId id="270" r:id="rId20"/>
    <p:sldId id="280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9"/>
  </p:normalViewPr>
  <p:slideViewPr>
    <p:cSldViewPr snapToGrid="0">
      <p:cViewPr>
        <p:scale>
          <a:sx n="99" d="100"/>
          <a:sy n="99" d="100"/>
        </p:scale>
        <p:origin x="-16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DA26-01B2-2FC6-DFE4-D4CC11BEA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75741-C0D2-819F-A047-4056A9ADF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6AAA3-60AC-9421-05D8-C487E381F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0A0E-B530-A44F-859D-4AF93362226E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0D97-7B01-D938-C8ED-A19338B3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3537C-5600-EB47-F80C-D5FC0FC2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678D-D91E-8848-AC25-D84D2CC20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1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B0D0-1165-F1B1-EA25-ADE56B8FA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5E855-2EDA-C2FF-C849-46AC3C63F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67370-4C6A-6794-154B-A6BE034F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0A0E-B530-A44F-859D-4AF93362226E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7B383-B79E-2BC2-BEB4-8B0524D9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EC971-B115-49EC-64B3-D1526BFE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678D-D91E-8848-AC25-D84D2CC20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8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87F66-984D-AE5C-88DD-C78A4F4F6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EE2BB-343C-2A01-95E8-AA27EFAD5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2A6E8-E99C-BA53-01D7-60337881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0A0E-B530-A44F-859D-4AF93362226E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1B3C-94B4-FC9F-D6EC-1498005C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EC03A-32B2-202D-FBDA-8AB9B7C4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678D-D91E-8848-AC25-D84D2CC20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6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0357-596D-A243-AF6C-92F21590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7B8AB-79C0-8370-8EC4-220DFE593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D8885-4F54-0578-7BFE-D925B3AC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0A0E-B530-A44F-859D-4AF93362226E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29944-1A2B-45FE-9862-33787CF86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5920C-5017-9048-400A-20E171A7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678D-D91E-8848-AC25-D84D2CC20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2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9642E-66FF-F829-3D6A-A8D043E4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58BFE-9883-5A84-1AB6-0B8D7AE57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5E70D-D5AD-3DAB-3D92-DA2316DF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0A0E-B530-A44F-859D-4AF93362226E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54B53-7794-D217-5A03-546EC7043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FFB50-CA41-555F-846B-D665625A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678D-D91E-8848-AC25-D84D2CC20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1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BC21-5D18-6C8B-3B9A-B58E4D6F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E99FE-AAC1-43B8-4B05-E614A8908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4DD5E-8CCE-720E-8A95-8C317C0E8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1C173-1F21-F8A3-C3BB-1F434C66D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0A0E-B530-A44F-859D-4AF93362226E}" type="datetimeFigureOut">
              <a:rPr lang="en-US" smtClean="0"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F785A-7E0B-3FCE-3182-55CB5ABD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94AAC-2B08-F239-65A9-702B811F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678D-D91E-8848-AC25-D84D2CC20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4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2995-3DA3-EBBE-A03D-CD36A5DD0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263F0-9ABE-F708-2CD9-F640E97CF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1385E-09BE-4CD0-7753-706ECFE1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3B3318-60BA-CCD9-A431-59CD51F51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0B692A-65E8-1110-DDCB-C3E4F41DD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B9CE4F-7D94-6DA3-9852-1C95BFA2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0A0E-B530-A44F-859D-4AF93362226E}" type="datetimeFigureOut">
              <a:rPr lang="en-US" smtClean="0"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A4081-6494-91A6-7A3D-27A826EA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4F144D-6DDC-AF41-68FE-927E92C8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678D-D91E-8848-AC25-D84D2CC20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8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A5A3-2435-0A2E-08C7-C3FC65BC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D64DC-773D-BDC5-F44D-3C8DB754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0A0E-B530-A44F-859D-4AF93362226E}" type="datetimeFigureOut">
              <a:rPr lang="en-US" smtClean="0"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F93A0-F73A-ACBA-D801-5B321E1FE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C9ED6-40F0-E649-FFB1-37E04E05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678D-D91E-8848-AC25-D84D2CC20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8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DD9BE-5166-99AF-8433-1B817971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0A0E-B530-A44F-859D-4AF93362226E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0FAB8-0542-7C19-891F-67AF2F09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09151-D72B-F16D-F5DC-C8620E44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678D-D91E-8848-AC25-D84D2CC20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3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F7C4C-F994-19FF-84E6-B6A72C0A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DB0F-94C3-95A6-CDA4-225A5B1F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546C9-421D-7D12-0A16-880657E9F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13DA0-FC35-3899-632A-AF08E1C7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0A0E-B530-A44F-859D-4AF93362226E}" type="datetimeFigureOut">
              <a:rPr lang="en-US" smtClean="0"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F389E-603A-A1FA-253A-E571C6DA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B8481-2CFC-5057-108D-AE2FD98D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678D-D91E-8848-AC25-D84D2CC20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0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52B5-0AF9-EE78-F4CE-0F2B5117B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28BD5-B358-5C34-4EDE-43CB92F7F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10AF1-5031-A7BE-0707-CC602AAB1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F89AF-8F5E-9D08-72DA-F7D15577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0A0E-B530-A44F-859D-4AF93362226E}" type="datetimeFigureOut">
              <a:rPr lang="en-US" smtClean="0"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A1E15-C676-7302-C785-EBE966E8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A1495-A8FC-0119-D8AE-A45840ED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678D-D91E-8848-AC25-D84D2CC20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8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5D595-6165-7DA6-E5BF-38119B80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C9EFB-35E4-7D82-4F64-D4FA89820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94297-209C-5469-D03A-B1D9704A5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90A0E-B530-A44F-859D-4AF93362226E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74997-25DC-47BA-8FD7-6BD4712AA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0C63D-D1B1-B0C4-F3F6-F1DF8DE0E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C678D-D91E-8848-AC25-D84D2CC20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1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D463-F1B9-16D5-2648-6DAC4B178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Google mobility data An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5688D-3FE9-7FAF-E18A-F30108E1A8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71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9EB8-83AE-CFB6-FD20-59E1B331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lockdown improvements</a:t>
            </a:r>
          </a:p>
        </p:txBody>
      </p:sp>
      <p:pic>
        <p:nvPicPr>
          <p:cNvPr id="7" name="Content Placeholder 6" descr="Graphical user interface, text, application, letter&#10;&#10;Description automatically generated">
            <a:extLst>
              <a:ext uri="{FF2B5EF4-FFF2-40B4-BE49-F238E27FC236}">
                <a16:creationId xmlns:a16="http://schemas.microsoft.com/office/drawing/2014/main" id="{A8FA712A-300E-4ED1-F30B-3A9420A39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8634"/>
            <a:ext cx="8928133" cy="4351338"/>
          </a:xfrm>
        </p:spPr>
      </p:pic>
    </p:spTree>
    <p:extLst>
      <p:ext uri="{BB962C8B-B14F-4D97-AF65-F5344CB8AC3E}">
        <p14:creationId xmlns:p14="http://schemas.microsoft.com/office/powerpoint/2010/main" val="86268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AB9D-67A4-23A6-E5EC-54F12D4E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lockdown improvements</a:t>
            </a:r>
          </a:p>
        </p:txBody>
      </p:sp>
      <p:pic>
        <p:nvPicPr>
          <p:cNvPr id="5" name="Content Placeholder 4" descr="Graphical user interface, text, application, letter, email&#10;&#10;Description automatically generated">
            <a:extLst>
              <a:ext uri="{FF2B5EF4-FFF2-40B4-BE49-F238E27FC236}">
                <a16:creationId xmlns:a16="http://schemas.microsoft.com/office/drawing/2014/main" id="{B982DB9F-B2B7-B592-E760-8A5B19119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587" y="1825625"/>
            <a:ext cx="10122825" cy="4351338"/>
          </a:xfrm>
        </p:spPr>
      </p:pic>
    </p:spTree>
    <p:extLst>
      <p:ext uri="{BB962C8B-B14F-4D97-AF65-F5344CB8AC3E}">
        <p14:creationId xmlns:p14="http://schemas.microsoft.com/office/powerpoint/2010/main" val="92974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E01C-BAF3-4F84-1543-19F79D63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lockdown improvements</a:t>
            </a:r>
          </a:p>
        </p:txBody>
      </p:sp>
      <p:pic>
        <p:nvPicPr>
          <p:cNvPr id="5" name="Content Placeholder 4" descr="Graphical user interface, text, application, letter&#10;&#10;Description automatically generated">
            <a:extLst>
              <a:ext uri="{FF2B5EF4-FFF2-40B4-BE49-F238E27FC236}">
                <a16:creationId xmlns:a16="http://schemas.microsoft.com/office/drawing/2014/main" id="{23C87C17-E0F5-F69A-B3E3-4B2FF2304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960" y="1825625"/>
            <a:ext cx="9768080" cy="4351338"/>
          </a:xfrm>
        </p:spPr>
      </p:pic>
    </p:spTree>
    <p:extLst>
      <p:ext uri="{BB962C8B-B14F-4D97-AF65-F5344CB8AC3E}">
        <p14:creationId xmlns:p14="http://schemas.microsoft.com/office/powerpoint/2010/main" val="210164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7F9F4-87F8-1F6D-A209-E424D2B7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 and Heat map</a:t>
            </a:r>
          </a:p>
        </p:txBody>
      </p:sp>
      <p:pic>
        <p:nvPicPr>
          <p:cNvPr id="5" name="Content Placeholder 4" descr="A picture containing crossword puzzle, shoji, red, text&#10;&#10;Description automatically generated">
            <a:extLst>
              <a:ext uri="{FF2B5EF4-FFF2-40B4-BE49-F238E27FC236}">
                <a16:creationId xmlns:a16="http://schemas.microsoft.com/office/drawing/2014/main" id="{83F8999F-ECB6-8D6C-8BC2-FCB2BAD96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069" y="1690688"/>
            <a:ext cx="4367789" cy="4351338"/>
          </a:xfrm>
        </p:spPr>
      </p:pic>
      <p:pic>
        <p:nvPicPr>
          <p:cNvPr id="7" name="Picture 6" descr="Square&#10;&#10;Description automatically generated">
            <a:extLst>
              <a:ext uri="{FF2B5EF4-FFF2-40B4-BE49-F238E27FC236}">
                <a16:creationId xmlns:a16="http://schemas.microsoft.com/office/drawing/2014/main" id="{113AFACB-9938-7C33-C85C-C6700A24F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826" y="1533939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33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C7F2-85F0-E7D4-99B0-C1AC2547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table for </a:t>
            </a:r>
            <a:r>
              <a:rPr lang="en-US" dirty="0" err="1"/>
              <a:t>uk</a:t>
            </a:r>
            <a:r>
              <a:rPr lang="en-US" dirty="0"/>
              <a:t> 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145B216-0D20-B337-4465-EC7F7D6B8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592" y="2305879"/>
            <a:ext cx="9608815" cy="2838968"/>
          </a:xfrm>
        </p:spPr>
      </p:pic>
    </p:spTree>
    <p:extLst>
      <p:ext uri="{BB962C8B-B14F-4D97-AF65-F5344CB8AC3E}">
        <p14:creationId xmlns:p14="http://schemas.microsoft.com/office/powerpoint/2010/main" val="887183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94FBE-E283-311E-DFCA-7C99E641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</a:p>
        </p:txBody>
      </p:sp>
      <p:pic>
        <p:nvPicPr>
          <p:cNvPr id="9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25F73C58-9333-FF52-4ADD-17CA5EE60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524" y="1691827"/>
            <a:ext cx="5277954" cy="4801047"/>
          </a:xfr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DF8E18CE-AB77-F1D8-BED7-D06FCA37A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00" y="1690687"/>
            <a:ext cx="6273800" cy="516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05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wer Bridge and Tower of London on gloomy day">
            <a:extLst>
              <a:ext uri="{FF2B5EF4-FFF2-40B4-BE49-F238E27FC236}">
                <a16:creationId xmlns:a16="http://schemas.microsoft.com/office/drawing/2014/main" id="{F25C0664-CE24-069B-A0FF-88A64CF92B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89" r="1" b="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4DE6C-ED6D-4631-57CD-A0FEB92B0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London borough Lockdown analysis</a:t>
            </a:r>
          </a:p>
        </p:txBody>
      </p:sp>
    </p:spTree>
    <p:extLst>
      <p:ext uri="{BB962C8B-B14F-4D97-AF65-F5344CB8AC3E}">
        <p14:creationId xmlns:p14="http://schemas.microsoft.com/office/powerpoint/2010/main" val="1144401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1C3F-9410-90C7-6120-ABABE0B6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Lockdown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47F4746-A5A3-09CA-FC40-575371BA0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7009"/>
            <a:ext cx="11038693" cy="4625008"/>
          </a:xfrm>
        </p:spPr>
      </p:pic>
    </p:spTree>
    <p:extLst>
      <p:ext uri="{BB962C8B-B14F-4D97-AF65-F5344CB8AC3E}">
        <p14:creationId xmlns:p14="http://schemas.microsoft.com/office/powerpoint/2010/main" val="1010012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7FB1-C411-B794-B94E-A59D8D4A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7084"/>
          </a:xfrm>
        </p:spPr>
        <p:txBody>
          <a:bodyPr/>
          <a:lstStyle/>
          <a:p>
            <a:r>
              <a:rPr lang="en-US" dirty="0" err="1"/>
              <a:t>Sencond</a:t>
            </a:r>
            <a:r>
              <a:rPr lang="en-US" dirty="0"/>
              <a:t> Lockdown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2616CB1-69A3-F0E9-24C2-AF82E4CBD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383" y="1382057"/>
            <a:ext cx="11517987" cy="4766952"/>
          </a:xfrm>
        </p:spPr>
      </p:pic>
    </p:spTree>
    <p:extLst>
      <p:ext uri="{BB962C8B-B14F-4D97-AF65-F5344CB8AC3E}">
        <p14:creationId xmlns:p14="http://schemas.microsoft.com/office/powerpoint/2010/main" val="3683844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E6582-C429-CDBA-68E7-DD6903F4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Lockdown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B6F4562-47F6-9DEF-220C-A0239E21C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330" y="1670089"/>
            <a:ext cx="10833850" cy="4505423"/>
          </a:xfrm>
        </p:spPr>
      </p:pic>
    </p:spTree>
    <p:extLst>
      <p:ext uri="{BB962C8B-B14F-4D97-AF65-F5344CB8AC3E}">
        <p14:creationId xmlns:p14="http://schemas.microsoft.com/office/powerpoint/2010/main" val="13634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D61BF-F320-74B3-3052-8652082B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, Tools and Techniques used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09EC4-7046-00A2-B95C-F8D83C58B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Built a GUI to display data by the year , GUI to plot data for 4 cites or four boroughs of London and desired category</a:t>
            </a:r>
          </a:p>
          <a:p>
            <a:r>
              <a:rPr lang="en-US" dirty="0"/>
              <a:t>Data visualization using Seaborn . Multi plot using </a:t>
            </a:r>
            <a:r>
              <a:rPr lang="en-US" dirty="0" err="1"/>
              <a:t>sns.catplot</a:t>
            </a:r>
            <a:r>
              <a:rPr lang="en-US" dirty="0"/>
              <a:t> for multiple category for selected cities or boroughs of London. </a:t>
            </a:r>
            <a:r>
              <a:rPr lang="en-US" dirty="0" err="1"/>
              <a:t>Sns.relplot</a:t>
            </a:r>
            <a:r>
              <a:rPr lang="en-US" dirty="0"/>
              <a:t> for visualizing time series</a:t>
            </a:r>
          </a:p>
          <a:p>
            <a:r>
              <a:rPr lang="en-US" dirty="0"/>
              <a:t>Bootstrapping to find the confidence intervals of point estimate</a:t>
            </a:r>
          </a:p>
          <a:p>
            <a:r>
              <a:rPr lang="en-US" dirty="0"/>
              <a:t>Analysis of trends across three UK lockdowns</a:t>
            </a:r>
          </a:p>
          <a:p>
            <a:r>
              <a:rPr lang="en-US" dirty="0"/>
              <a:t> Correlation between categories</a:t>
            </a:r>
          </a:p>
          <a:p>
            <a:r>
              <a:rPr lang="en-US" dirty="0"/>
              <a:t>Linear regression between categories and same category for two different cities or </a:t>
            </a:r>
            <a:r>
              <a:rPr lang="en-US" dirty="0" err="1"/>
              <a:t>bourough</a:t>
            </a:r>
            <a:endParaRPr lang="en-US" dirty="0"/>
          </a:p>
          <a:p>
            <a:r>
              <a:rPr lang="en-US" dirty="0"/>
              <a:t>Timeseries analysis – Testing for stationary (ADF test) ,ACF and PCF plots , ARIMA models and forecasting </a:t>
            </a:r>
          </a:p>
        </p:txBody>
      </p:sp>
    </p:spTree>
    <p:extLst>
      <p:ext uri="{BB962C8B-B14F-4D97-AF65-F5344CB8AC3E}">
        <p14:creationId xmlns:p14="http://schemas.microsoft.com/office/powerpoint/2010/main" val="3931211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9D38-53C2-3DCC-9AE6-0640C0037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Third lockdown improvements</a:t>
            </a:r>
          </a:p>
        </p:txBody>
      </p:sp>
      <p:pic>
        <p:nvPicPr>
          <p:cNvPr id="5" name="Content Placeholder 4" descr="Graphical user interface, text, application, letter, email&#10;&#10;Description automatically generated">
            <a:extLst>
              <a:ext uri="{FF2B5EF4-FFF2-40B4-BE49-F238E27FC236}">
                <a16:creationId xmlns:a16="http://schemas.microsoft.com/office/drawing/2014/main" id="{51A09477-77EB-EC01-7DE2-738667CD4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424" y="1825625"/>
            <a:ext cx="10431152" cy="4351338"/>
          </a:xfrm>
        </p:spPr>
      </p:pic>
    </p:spTree>
    <p:extLst>
      <p:ext uri="{BB962C8B-B14F-4D97-AF65-F5344CB8AC3E}">
        <p14:creationId xmlns:p14="http://schemas.microsoft.com/office/powerpoint/2010/main" val="2295006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6D02-A811-4968-4DDB-558AB917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Hamlets correlation and Heat map 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8DD3C92D-B7F8-7178-5BE7-9E29786FA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36" y="2036329"/>
            <a:ext cx="7645080" cy="3344053"/>
          </a:xfrm>
        </p:spPr>
      </p:pic>
      <p:pic>
        <p:nvPicPr>
          <p:cNvPr id="7" name="Picture 6" descr="Square&#10;&#10;Description automatically generated with medium confidence">
            <a:extLst>
              <a:ext uri="{FF2B5EF4-FFF2-40B4-BE49-F238E27FC236}">
                <a16:creationId xmlns:a16="http://schemas.microsoft.com/office/drawing/2014/main" id="{D4C8C7D4-5CE1-3D5A-1863-C3775FF11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065" y="2227985"/>
            <a:ext cx="3933735" cy="295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14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60BC-8E09-6C60-1656-32DA9B19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Hamlets Lockdown and improvements after lockdown</a:t>
            </a:r>
          </a:p>
        </p:txBody>
      </p:sp>
      <p:pic>
        <p:nvPicPr>
          <p:cNvPr id="5" name="Content Placeholder 4" descr="Chart, waterfall chart&#10;&#10;Description automatically generated">
            <a:extLst>
              <a:ext uri="{FF2B5EF4-FFF2-40B4-BE49-F238E27FC236}">
                <a16:creationId xmlns:a16="http://schemas.microsoft.com/office/drawing/2014/main" id="{A0F5F02C-5759-2591-2D55-FC9BBFBBF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131" y="1889278"/>
            <a:ext cx="8009198" cy="2020945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02C8548-48B5-7660-6221-AEC96497D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29" y="4108813"/>
            <a:ext cx="7772400" cy="227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55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4BCB-CEB6-8380-1189-8CECB730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forecasting of tower hamlets Retail Recreation percentage changes 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96A23F0E-5388-5EE9-E8A3-F0FD45A7E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676" y="1861896"/>
            <a:ext cx="4991100" cy="3695700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FAC10FC-B3AE-D633-31F4-81D14CF42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90" y="1861896"/>
            <a:ext cx="4928520" cy="349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55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36F2-B0E5-D3B4-DC2A-C3758694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difference,  stationarity test 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A62AFA5-76A3-4DDA-F4D4-F0A12C307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5992" y="2144658"/>
            <a:ext cx="3627438" cy="256868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D6B6B6-CB4E-6F14-5CFE-43DB7380344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17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We cannot use the data to forecast the future since the data is specific to when the lockdown were imposed . I have used the data after the end of third lockdown to forecast </a:t>
            </a:r>
          </a:p>
          <a:p>
            <a:r>
              <a:rPr lang="en-US"/>
              <a:t>Form the time series data we can see that the data is not stationary . ADF test with high p-value of 0.07  suggest its not stationary . After first difference ADF test with small p- value suggest the time series is stationary </a:t>
            </a:r>
          </a:p>
          <a:p>
            <a:r>
              <a:rPr lang="en-US"/>
              <a:t>I have trained data from 2021-03-01 till 2022-02-01 and the remaining as test data</a:t>
            </a:r>
          </a:p>
          <a:p>
            <a:r>
              <a:rPr lang="en-US"/>
              <a:t>PACF is be used to figure out the best order of the AR modeACF is be used to figure out the best order of the MA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09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B3922-3E1E-E7B8-F9A1-8B2BA8D6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0D288-ABB2-DE26-F84D-BF1CC4AD9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68149" cy="4351338"/>
          </a:xfrm>
        </p:spPr>
        <p:txBody>
          <a:bodyPr>
            <a:normAutofit/>
          </a:bodyPr>
          <a:lstStyle/>
          <a:p>
            <a:r>
              <a:rPr lang="en-GB" dirty="0"/>
              <a:t>Best model: ARIMA(4,1,5)(0,0,0)[0] intercept Total fit time: 8.141 seconds</a:t>
            </a:r>
          </a:p>
          <a:p>
            <a:r>
              <a:rPr lang="en-GB" dirty="0"/>
              <a:t>MA-4 with first difference and AR-4 model</a:t>
            </a:r>
          </a:p>
          <a:p>
            <a:r>
              <a:rPr lang="en-GB" dirty="0"/>
              <a:t>Top graph is the actual values for test data , bottom graph is the predicted values . </a:t>
            </a:r>
          </a:p>
          <a:p>
            <a:r>
              <a:rPr lang="en-GB" dirty="0"/>
              <a:t>We can improve the model using </a:t>
            </a:r>
            <a:r>
              <a:rPr lang="en-GB" dirty="0" err="1"/>
              <a:t>Garch</a:t>
            </a:r>
            <a:r>
              <a:rPr lang="en-GB" dirty="0"/>
              <a:t> model since time series model has time varying volatility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ED07B03-C757-863C-378B-BF9654A7B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410" y="169370"/>
            <a:ext cx="4198482" cy="3066912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358D8A4-9E80-48BD-D099-06F0640A4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410" y="3429000"/>
            <a:ext cx="4467078" cy="325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0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3E5684F-9524-414B-ADBE-BAE7E0D73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73AF5-10A8-3DD4-2F99-243E0D73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90"/>
            <a:ext cx="3999971" cy="16863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Initial analysis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BB140CDF-64CC-52E7-7DEB-ED9B57C59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5254"/>
            <a:ext cx="3999971" cy="3707050"/>
          </a:xfrm>
        </p:spPr>
        <p:txBody>
          <a:bodyPr>
            <a:normAutofit/>
          </a:bodyPr>
          <a:lstStyle/>
          <a:p>
            <a:r>
              <a:rPr lang="en-US" sz="2000" dirty="0"/>
              <a:t>For the whole period (</a:t>
            </a:r>
            <a:r>
              <a:rPr lang="en-US" sz="2000" dirty="0" err="1"/>
              <a:t>feb</a:t>
            </a:r>
            <a:r>
              <a:rPr lang="en-US" sz="2000" dirty="0"/>
              <a:t> 2020 to Apr 2022) transit has</a:t>
            </a:r>
            <a:r>
              <a:rPr lang="en-US" sz="2000" b="1" dirty="0"/>
              <a:t> </a:t>
            </a:r>
            <a:r>
              <a:rPr lang="en-US" sz="2000" dirty="0"/>
              <a:t>highest drop</a:t>
            </a:r>
            <a:r>
              <a:rPr lang="en-US" sz="2000" b="1" dirty="0"/>
              <a:t> </a:t>
            </a:r>
            <a:r>
              <a:rPr lang="en-US" sz="2000" dirty="0"/>
              <a:t> then workplace has the highest drop </a:t>
            </a:r>
          </a:p>
          <a:p>
            <a:r>
              <a:rPr lang="en-US" sz="2000" dirty="0"/>
              <a:t>Edinburg then London are cities with highest drop for transit and workplace</a:t>
            </a:r>
          </a:p>
          <a:p>
            <a:endParaRPr lang="en-US" sz="2000" dirty="0"/>
          </a:p>
        </p:txBody>
      </p: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D7748CC0-5DAC-E772-AEB9-9C5466D9F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532" y="783590"/>
            <a:ext cx="2120766" cy="1405007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EB898C2F-CA84-30D4-66A7-18DF67D9C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804" y="783590"/>
            <a:ext cx="2120766" cy="1405007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EA798B70-FFE1-8E43-F486-111864E73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0992" y="783590"/>
            <a:ext cx="2120766" cy="1405007"/>
          </a:xfrm>
          <a:prstGeom prst="rect">
            <a:avLst/>
          </a:prstGeom>
        </p:spPr>
      </p:pic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F5933868-6C34-2895-7F26-764A3758A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245" y="3556550"/>
            <a:ext cx="2120766" cy="1405007"/>
          </a:xfrm>
          <a:prstGeom prst="rect">
            <a:avLst/>
          </a:prstGeom>
        </p:spPr>
      </p:pic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B68C843-4E63-A781-8349-A384DC461E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0517" y="3556550"/>
            <a:ext cx="2120766" cy="1405007"/>
          </a:xfrm>
          <a:prstGeom prst="rect">
            <a:avLst/>
          </a:prstGeom>
        </p:spPr>
      </p:pic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CCEFD224-E323-8837-F887-926374E7AB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8705" y="3556550"/>
            <a:ext cx="2120766" cy="140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2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D6A0-B66D-4E1D-B200-6C98A0651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 fontScale="90000"/>
          </a:bodyPr>
          <a:lstStyle/>
          <a:p>
            <a:r>
              <a:rPr lang="en-US" dirty="0"/>
              <a:t>Time series plot of data for different cities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F7D7B9-0706-C00D-ED6F-85BA03F43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We can see three major drop for all the categories which corresponds to the three-lockdown imposed by the UK government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6C832967-CD4D-5758-CE9B-C0BDFA7BE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986" y="807593"/>
            <a:ext cx="3851082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4198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A83F4-8192-73D2-765E-8D060E096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31" y="4233675"/>
            <a:ext cx="4424430" cy="2015774"/>
          </a:xfrm>
        </p:spPr>
        <p:txBody>
          <a:bodyPr>
            <a:normAutofit/>
          </a:bodyPr>
          <a:lstStyle/>
          <a:p>
            <a:r>
              <a:rPr lang="en-US" sz="4000"/>
              <a:t>Uk lockdown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0C3B59-DE2C-4611-8148-812575C5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Chart, waterfall chart&#10;&#10;Description automatically generated">
            <a:extLst>
              <a:ext uri="{FF2B5EF4-FFF2-40B4-BE49-F238E27FC236}">
                <a16:creationId xmlns:a16="http://schemas.microsoft.com/office/drawing/2014/main" id="{DECC00DE-876A-99FC-29F8-BAA0515DB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531" y="930717"/>
            <a:ext cx="10228659" cy="2991882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21B96A5-9EAB-5751-426E-CFCF4C942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2975" y="4212709"/>
            <a:ext cx="7165216" cy="2036742"/>
          </a:xfrm>
        </p:spPr>
        <p:txBody>
          <a:bodyPr anchor="ctr">
            <a:normAutofit fontScale="92500"/>
          </a:bodyPr>
          <a:lstStyle/>
          <a:p>
            <a:r>
              <a:rPr lang="en-US" sz="2000" dirty="0"/>
              <a:t>First lockdown from 2020-03-24 to 2020-04-13 </a:t>
            </a:r>
          </a:p>
          <a:p>
            <a:r>
              <a:rPr lang="en-US" sz="2000" dirty="0"/>
              <a:t>Second lockdown from 2020-11-05 to 2020-11-25</a:t>
            </a:r>
          </a:p>
          <a:p>
            <a:r>
              <a:rPr lang="en-US" sz="2000" dirty="0"/>
              <a:t>Third lockdown from 2021-01-06 2021-01-26</a:t>
            </a:r>
          </a:p>
          <a:p>
            <a:r>
              <a:rPr lang="en-US" sz="2000" dirty="0"/>
              <a:t>Retail has the highest decrease in whole </a:t>
            </a:r>
            <a:r>
              <a:rPr lang="en-US" sz="2000" dirty="0" err="1"/>
              <a:t>uk</a:t>
            </a:r>
            <a:r>
              <a:rPr lang="en-US" sz="2000" dirty="0"/>
              <a:t> then transit after the lockdown were announced . We can see increase in parks mobility after the second lockdown when meeting outdoors was allowed </a:t>
            </a:r>
          </a:p>
        </p:txBody>
      </p:sp>
    </p:spTree>
    <p:extLst>
      <p:ext uri="{BB962C8B-B14F-4D97-AF65-F5344CB8AC3E}">
        <p14:creationId xmlns:p14="http://schemas.microsoft.com/office/powerpoint/2010/main" val="44672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AC44-27D8-CE09-6CA8-997E59EC8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838"/>
            <a:ext cx="10515600" cy="1325563"/>
          </a:xfrm>
        </p:spPr>
        <p:txBody>
          <a:bodyPr/>
          <a:lstStyle/>
          <a:p>
            <a:r>
              <a:rPr lang="en-US" dirty="0"/>
              <a:t>Third lockdown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59E80-9F10-DC7D-AB89-05CB918A7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688"/>
            <a:ext cx="10515600" cy="522280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Retail Recreation min change is East Renfrewshire Council with value of -46.1 max change is Bath and North East Somerset with value of -76.0</a:t>
            </a:r>
          </a:p>
          <a:p>
            <a:r>
              <a:rPr lang="en-GB" dirty="0" err="1"/>
              <a:t>Grocery_Pharmacy</a:t>
            </a:r>
            <a:r>
              <a:rPr lang="en-GB" dirty="0"/>
              <a:t> min change is Neath Port Talbot Principle Area with value of -3.28 max change is Slough with value of -35.5</a:t>
            </a:r>
          </a:p>
          <a:p>
            <a:r>
              <a:rPr lang="en-GB" dirty="0"/>
              <a:t>for Parks  min change is for Parks is South Lanarkshire with value of 31.2 max change is Gwynedd with value of -59.7</a:t>
            </a:r>
          </a:p>
          <a:p>
            <a:r>
              <a:rPr lang="en-GB" dirty="0" err="1"/>
              <a:t>Transit_stations</a:t>
            </a:r>
            <a:r>
              <a:rPr lang="en-GB" dirty="0"/>
              <a:t> min change is </a:t>
            </a:r>
            <a:r>
              <a:rPr lang="en-GB" dirty="0" err="1"/>
              <a:t>forNorth</a:t>
            </a:r>
            <a:r>
              <a:rPr lang="en-GB" dirty="0"/>
              <a:t> Lincolnshire with value of -33.25 max change is for Reading with value of -77.1</a:t>
            </a:r>
          </a:p>
          <a:p>
            <a:r>
              <a:rPr lang="en-GB" dirty="0"/>
              <a:t>Workplaces min change is for Blaenau Gwent with value of -29.5 max change is for Edinburgh with value of -59.2</a:t>
            </a:r>
          </a:p>
          <a:p>
            <a:r>
              <a:rPr lang="en-GB" dirty="0"/>
              <a:t>Residential min change is for Wokingham with value of 23.8 max change is is for North East Lincolnshire with value of 12.4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3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4314-2C24-1922-1E55-528BE033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lockdown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F5C2-84F0-A073-B90C-9C9FD7684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/>
              <a:t>Retail_Recreation</a:t>
            </a:r>
            <a:r>
              <a:rPr lang="en-GB" dirty="0"/>
              <a:t> min change is Moray with value of -14.5 max change  for </a:t>
            </a:r>
            <a:r>
              <a:rPr lang="en-GB" dirty="0" err="1"/>
              <a:t>Retail_Recreation</a:t>
            </a:r>
            <a:r>
              <a:rPr lang="en-GB" dirty="0"/>
              <a:t> is Bath and North East Somerset with value of -69.4</a:t>
            </a:r>
          </a:p>
          <a:p>
            <a:r>
              <a:rPr lang="en-GB" dirty="0" err="1"/>
              <a:t>Grocery_Pharmacy</a:t>
            </a:r>
            <a:r>
              <a:rPr lang="en-GB" dirty="0"/>
              <a:t> is Neath Port Talbot Principle Area with value of 12.0 max change  for </a:t>
            </a:r>
            <a:r>
              <a:rPr lang="en-GB" dirty="0" err="1"/>
              <a:t>Grocery_Pharmacy</a:t>
            </a:r>
            <a:r>
              <a:rPr lang="en-GB" dirty="0"/>
              <a:t> is Slough with value of -24.9 </a:t>
            </a:r>
          </a:p>
          <a:p>
            <a:r>
              <a:rPr lang="en-GB" dirty="0"/>
              <a:t>Parks is Bridgend County Borough with value of 46.8 max change  for Parks is Rutland with value of -51.0 </a:t>
            </a:r>
          </a:p>
          <a:p>
            <a:r>
              <a:rPr lang="en-GB" dirty="0" err="1"/>
              <a:t>Transit_stations</a:t>
            </a:r>
            <a:r>
              <a:rPr lang="en-GB" dirty="0"/>
              <a:t> is East Lothian Council with value of -27.6 max change for </a:t>
            </a:r>
            <a:r>
              <a:rPr lang="en-GB" dirty="0" err="1"/>
              <a:t>Transit_stations</a:t>
            </a:r>
            <a:r>
              <a:rPr lang="en-GB" dirty="0"/>
              <a:t> is Luton with value of -73.2 </a:t>
            </a:r>
          </a:p>
          <a:p>
            <a:r>
              <a:rPr lang="en-GB" dirty="0"/>
              <a:t>Workplaces is Moray with value of -17.8 max change is for Workplaces  Greater London with value of -46.7 </a:t>
            </a:r>
          </a:p>
          <a:p>
            <a:r>
              <a:rPr lang="en-GB" dirty="0"/>
              <a:t>Residential min change is Wokingham with value of 19.4 max change  for Residential is Moray with value of 6.78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73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1E15-FDDB-6A7B-0687-C1421D61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lockdown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5DC9A-7926-1982-50EA-358657D96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/>
              <a:t>Retail_Recreation</a:t>
            </a:r>
            <a:r>
              <a:rPr lang="en-GB" dirty="0"/>
              <a:t> min change is East Renfrewshire Council with value of -64.4 max change is for </a:t>
            </a:r>
            <a:r>
              <a:rPr lang="en-GB" dirty="0" err="1"/>
              <a:t>Retail_Recreation</a:t>
            </a:r>
            <a:r>
              <a:rPr lang="en-GB" dirty="0"/>
              <a:t> is Bath and North East Somerset with value of -86.3</a:t>
            </a:r>
          </a:p>
          <a:p>
            <a:r>
              <a:rPr lang="en-GB" dirty="0" err="1"/>
              <a:t>Grocery_Pharmacy</a:t>
            </a:r>
            <a:r>
              <a:rPr lang="en-GB" dirty="0"/>
              <a:t> is East Renfrewshire Council with value of -18.1 max change  for </a:t>
            </a:r>
            <a:r>
              <a:rPr lang="en-GB" dirty="0" err="1"/>
              <a:t>Grocery_Pharmacy</a:t>
            </a:r>
            <a:r>
              <a:rPr lang="en-GB" dirty="0"/>
              <a:t> is Monmouthshire with value of -45.3</a:t>
            </a:r>
          </a:p>
          <a:p>
            <a:r>
              <a:rPr lang="en-GB" dirty="0"/>
              <a:t>Parks is South Gloucestershire with value of 5.0 max change  for Parks is Lisburn and Castlereagh with value of -75.3 </a:t>
            </a:r>
          </a:p>
          <a:p>
            <a:r>
              <a:rPr lang="en-GB" dirty="0" err="1"/>
              <a:t>Transit_stations</a:t>
            </a:r>
            <a:r>
              <a:rPr lang="en-GB" dirty="0"/>
              <a:t> min change is Scottish Borders with value of -44.1max change for  </a:t>
            </a:r>
            <a:r>
              <a:rPr lang="en-GB" dirty="0" err="1"/>
              <a:t>Transit_stations</a:t>
            </a:r>
            <a:r>
              <a:rPr lang="en-GB" dirty="0"/>
              <a:t> is Luton with value of -86.0 </a:t>
            </a:r>
          </a:p>
          <a:p>
            <a:r>
              <a:rPr lang="en-GB" dirty="0"/>
              <a:t>Workplaces min change is North East Lincolnshire with value of -53.5 max change for   Workplaces is Edinburgh with value of -76.7</a:t>
            </a:r>
          </a:p>
          <a:p>
            <a:r>
              <a:rPr lang="en-GB" dirty="0"/>
              <a:t>Residential min change is Wokingham with value of 32.2 max change for Residential is Pembrokeshire with value of 18.0 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39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9D85-6EC1-A63F-D114-A364AEAF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lockdown improvements</a:t>
            </a:r>
          </a:p>
        </p:txBody>
      </p:sp>
      <p:pic>
        <p:nvPicPr>
          <p:cNvPr id="5" name="Content Placeholder 4" descr="Chart, waterfall chart&#10;&#10;Description automatically generated">
            <a:extLst>
              <a:ext uri="{FF2B5EF4-FFF2-40B4-BE49-F238E27FC236}">
                <a16:creationId xmlns:a16="http://schemas.microsoft.com/office/drawing/2014/main" id="{F942B290-7004-9DF5-FD75-522F8EC40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174" y="1889278"/>
            <a:ext cx="10515600" cy="3079443"/>
          </a:xfrm>
        </p:spPr>
      </p:pic>
    </p:spTree>
    <p:extLst>
      <p:ext uri="{BB962C8B-B14F-4D97-AF65-F5344CB8AC3E}">
        <p14:creationId xmlns:p14="http://schemas.microsoft.com/office/powerpoint/2010/main" val="1892862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911</Words>
  <Application>Microsoft Macintosh PowerPoint</Application>
  <PresentationFormat>Widescreen</PresentationFormat>
  <Paragraphs>65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Google mobility data An analysis</vt:lpstr>
      <vt:lpstr>Systems , Tools and Techniques used for analysis</vt:lpstr>
      <vt:lpstr>Initial analysis</vt:lpstr>
      <vt:lpstr>Time series plot of data for different cities</vt:lpstr>
      <vt:lpstr>Uk lockdown analysis</vt:lpstr>
      <vt:lpstr>Third lockdown analysis</vt:lpstr>
      <vt:lpstr>Second lockdown analysis</vt:lpstr>
      <vt:lpstr>First lockdown </vt:lpstr>
      <vt:lpstr>After lockdown improvements</vt:lpstr>
      <vt:lpstr>Third lockdown improvements</vt:lpstr>
      <vt:lpstr>Second lockdown improvements</vt:lpstr>
      <vt:lpstr>First lockdown improvements</vt:lpstr>
      <vt:lpstr>Scatter plots and Heat map</vt:lpstr>
      <vt:lpstr>Correlation table for uk </vt:lpstr>
      <vt:lpstr>Linear regression </vt:lpstr>
      <vt:lpstr>London borough Lockdown analysis</vt:lpstr>
      <vt:lpstr>Third Lockdown</vt:lpstr>
      <vt:lpstr>Sencond Lockdown</vt:lpstr>
      <vt:lpstr>First Lockdown</vt:lpstr>
      <vt:lpstr>After Third lockdown improvements</vt:lpstr>
      <vt:lpstr>Tower Hamlets correlation and Heat map </vt:lpstr>
      <vt:lpstr>Tower Hamlets Lockdown and improvements after lockdown</vt:lpstr>
      <vt:lpstr>Time series forecasting of tower hamlets Retail Recreation percentage changes </vt:lpstr>
      <vt:lpstr>First difference,  stationarity test </vt:lpstr>
      <vt:lpstr>forecasting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mobility data An analysis</dc:title>
  <dc:creator>Matti, Arjun (2021)</dc:creator>
  <cp:lastModifiedBy>Matti, Arjun (2021)</cp:lastModifiedBy>
  <cp:revision>4</cp:revision>
  <dcterms:created xsi:type="dcterms:W3CDTF">2022-09-30T08:36:28Z</dcterms:created>
  <dcterms:modified xsi:type="dcterms:W3CDTF">2022-09-30T10:49:39Z</dcterms:modified>
</cp:coreProperties>
</file>